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 id="2147483665" r:id="rId2"/>
    <p:sldMasterId id="2147483666" r:id="rId3"/>
  </p:sldMasterIdLst>
  <p:notesMasterIdLst>
    <p:notesMasterId r:id="rId74"/>
  </p:notesMasterIdLst>
  <p:sldIdLst>
    <p:sldId id="256" r:id="rId4"/>
    <p:sldId id="2597" r:id="rId5"/>
    <p:sldId id="320" r:id="rId6"/>
    <p:sldId id="2598" r:id="rId7"/>
    <p:sldId id="258" r:id="rId8"/>
    <p:sldId id="259" r:id="rId9"/>
    <p:sldId id="260" r:id="rId10"/>
    <p:sldId id="261" r:id="rId11"/>
    <p:sldId id="262" r:id="rId12"/>
    <p:sldId id="263" r:id="rId13"/>
    <p:sldId id="2599" r:id="rId14"/>
    <p:sldId id="264" r:id="rId15"/>
    <p:sldId id="265" r:id="rId16"/>
    <p:sldId id="266" r:id="rId17"/>
    <p:sldId id="267" r:id="rId18"/>
    <p:sldId id="2605" r:id="rId19"/>
    <p:sldId id="268" r:id="rId20"/>
    <p:sldId id="269" r:id="rId21"/>
    <p:sldId id="2606" r:id="rId22"/>
    <p:sldId id="270" r:id="rId23"/>
    <p:sldId id="2600" r:id="rId24"/>
    <p:sldId id="271" r:id="rId25"/>
    <p:sldId id="272" r:id="rId26"/>
    <p:sldId id="273" r:id="rId27"/>
    <p:sldId id="274" r:id="rId28"/>
    <p:sldId id="275" r:id="rId29"/>
    <p:sldId id="2601" r:id="rId30"/>
    <p:sldId id="278" r:id="rId31"/>
    <p:sldId id="279" r:id="rId32"/>
    <p:sldId id="280" r:id="rId33"/>
    <p:sldId id="281" r:id="rId34"/>
    <p:sldId id="282" r:id="rId35"/>
    <p:sldId id="283" r:id="rId36"/>
    <p:sldId id="260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603" r:id="rId51"/>
    <p:sldId id="297" r:id="rId52"/>
    <p:sldId id="298" r:id="rId53"/>
    <p:sldId id="299" r:id="rId54"/>
    <p:sldId id="2604"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7" r:id="rId70"/>
    <p:sldId id="318" r:id="rId71"/>
    <p:sldId id="2596" r:id="rId72"/>
    <p:sldId id="316" r:id="rId7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4DCC4-0401-430A-8202-5AE9D9DAE491}" v="3" dt="2026-04-08T19:36:54.658"/>
  </p1510:revLst>
</p1510:revInfo>
</file>

<file path=ppt/tableStyles.xml><?xml version="1.0" encoding="utf-8"?>
<a:tblStyleLst xmlns:a="http://schemas.openxmlformats.org/drawingml/2006/main" def="{3F2F8AF8-549A-4B0D-BAF6-0A5E81A28927}">
  <a:tblStyle styleId="{3F2F8AF8-549A-4B0D-BAF6-0A5E81A289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A66D7D-68DC-44BE-BDAC-C95A724BFF7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78" autoAdjust="0"/>
  </p:normalViewPr>
  <p:slideViewPr>
    <p:cSldViewPr snapToGrid="0">
      <p:cViewPr varScale="1">
        <p:scale>
          <a:sx n="66" d="100"/>
          <a:sy n="66" d="100"/>
        </p:scale>
        <p:origin x="1930" y="48"/>
      </p:cViewPr>
      <p:guideLst>
        <p:guide orient="horz" pos="2160"/>
        <p:guide pos="2880"/>
      </p:guideLst>
    </p:cSldViewPr>
  </p:slideViewPr>
  <p:notesTextViewPr>
    <p:cViewPr>
      <p:scale>
        <a:sx n="1" d="1"/>
        <a:sy n="1" d="1"/>
      </p:scale>
      <p:origin x="0" y="-298"/>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[WELCOME AND OPENING]</a:t>
            </a:r>
          </a:p>
          <a:p>
            <a:r>
              <a:rPr lang="en-US" sz="1200"/>
              <a:t>Good morning and welcome to the Hard Skills Capacity Building for PHC Performance Management Programme. Over the next five days, we will work together to build your confidence in using data, digital tools, and quality improvement methods.</a:t>
            </a:r>
          </a:p>
          <a:p>
            <a:endParaRPr lang="en-US" sz="1200"/>
          </a:p>
          <a:p>
            <a:r>
              <a:rPr lang="en-US" sz="1200"/>
              <a:t>Today is Day 1, and our focus is on Digital Literacy and Microsoft Office Skills. The goal today is not mastery — it is building confidence. By the end of today, you should feel comfortable creating documents, entering data, and building simple presentations.</a:t>
            </a:r>
          </a:p>
          <a:p>
            <a:endParaRPr lang="en-US" sz="1200"/>
          </a:p>
          <a:p>
            <a:r>
              <a:rPr lang="en-US" sz="1200"/>
              <a:t>A few ground rules: this is a safe learning space. Mistakes are expected and encouraged. If you are already confident with these tools, please support your neighbours — peer learning strengthens everyone.</a:t>
            </a:r>
          </a:p>
        </p:txBody>
      </p:sp>
      <p:sp>
        <p:nvSpPr>
          <p:cNvPr id="134" name="Google Shape;134;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b1e326c776_0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[ENTERING TEXT]</a:t>
            </a:r>
          </a:p>
          <a:p>
            <a:r>
              <a:rPr lang="en-US" sz="1200"/>
              <a:t>Now let us practice entering text. I have a paragraph on screen that I would like you to type into your document.</a:t>
            </a:r>
          </a:p>
          <a:p>
            <a:endParaRPr lang="en-US" sz="1200"/>
          </a:p>
          <a:p>
            <a:r>
              <a:rPr lang="en-US" sz="1200"/>
              <a:t>This is a hands-on exercise. Take your time — accuracy matters more than speed. If you make a mistake, use the Backspace key to correct it.</a:t>
            </a:r>
          </a:p>
          <a:p>
            <a:endParaRPr lang="en-US" sz="1200"/>
          </a:p>
          <a:p>
            <a:r>
              <a:rPr lang="en-US" sz="1200" b="1"/>
              <a:t>[PAUSE — give 3-5 minutes for typing. Walk around to assist.]</a:t>
            </a:r>
          </a:p>
          <a:p>
            <a:endParaRPr lang="en-US" sz="1200"/>
          </a:p>
          <a:p>
            <a:r>
              <a:rPr lang="en-US" sz="1200"/>
              <a:t>Well done. You have just created your first document content. Now let us learn how to format it.</a:t>
            </a:r>
          </a:p>
        </p:txBody>
      </p:sp>
      <p:sp>
        <p:nvSpPr>
          <p:cNvPr id="243" name="Google Shape;243;g3b1e326c776_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b1e326c776_0_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[SELECTING TEXT]</a:t>
            </a:r>
          </a:p>
          <a:p>
            <a:r>
              <a:rPr lang="en-US" sz="1200"/>
              <a:t>Before you can format text, you need to select it. There are two ways:</a:t>
            </a:r>
          </a:p>
          <a:p>
            <a:endParaRPr lang="en-US" sz="1200"/>
          </a:p>
          <a:p>
            <a:r>
              <a:rPr lang="en-US" sz="1200"/>
              <a:t>Mouse method: Click at the start of the text, hold the mouse button, and drag to the end.</a:t>
            </a:r>
          </a:p>
          <a:p>
            <a:endParaRPr lang="en-US" sz="1200"/>
          </a:p>
          <a:p>
            <a:r>
              <a:rPr lang="en-US" sz="1200"/>
              <a:t>Keyboard method: Hold Shift and use the arrow keys to select.</a:t>
            </a:r>
          </a:p>
          <a:p>
            <a:endParaRPr lang="en-US" sz="1200"/>
          </a:p>
          <a:p>
            <a:r>
              <a:rPr lang="en-US" sz="1200"/>
              <a:t>Try selecting the words "Microsoft Word" in your document now, using either method. [PAUSE]</a:t>
            </a:r>
          </a:p>
          <a:p>
            <a:endParaRPr lang="en-US" sz="1200"/>
          </a:p>
          <a:p>
            <a:r>
              <a:rPr lang="en-US" sz="1200"/>
              <a:t>You will see the selected text is highlighted in blue. Once selected, you can apply formatting.</a:t>
            </a:r>
          </a:p>
        </p:txBody>
      </p:sp>
      <p:sp>
        <p:nvSpPr>
          <p:cNvPr id="249" name="Google Shape;249;g3b1e326c776_0_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B2B40A91-C50D-292C-8A89-86C64D5D0582}"/>
            </a:ext>
          </a:extLst>
        </p:cNvPr>
        <p:cNvGrpSpPr/>
        <p:nvPr/>
      </p:nvGrpSpPr>
      <p:grpSpPr>
        <a:xfrm>
          <a:off x="0" y="0"/>
          <a:ext cx="0" cy="0"/>
          <a:chOff x="0" y="0"/>
          <a:chExt cx="0" cy="0"/>
        </a:xfrm>
      </p:grpSpPr>
      <p:sp>
        <p:nvSpPr>
          <p:cNvPr id="269" name="Google Shape;269;g3b08b2a68d9_0_33:notes">
            <a:extLst>
              <a:ext uri="{FF2B5EF4-FFF2-40B4-BE49-F238E27FC236}">
                <a16:creationId xmlns:a16="http://schemas.microsoft.com/office/drawing/2014/main" id="{DE328A4A-F20B-E2AB-25C1-7374E9BF304C}"/>
              </a:ext>
            </a:extLst>
          </p:cNvPr>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[FORMATTING OPTIONS]</a:t>
            </a:r>
          </a:p>
          <a:p>
            <a:r>
              <a:rPr lang="en-US" sz="1200"/>
              <a:t>These are some useful formatting features beyond bold and font size.</a:t>
            </a:r>
          </a:p>
          <a:p>
            <a:endParaRPr lang="en-US" sz="1200"/>
          </a:p>
          <a:p>
            <a:r>
              <a:rPr lang="en-US" sz="1200"/>
              <a:t>Track Changes is important for collaborative documents — it shows what edits have been made. You will find it under Review &gt; Track Changes.</a:t>
            </a:r>
          </a:p>
          <a:p>
            <a:endParaRPr lang="en-US" sz="1200"/>
          </a:p>
          <a:p>
            <a:r>
              <a:rPr lang="en-US" sz="1200"/>
              <a:t>Spell check is under Review &gt; Spelling and Grammar. Always run this before finalising a document.</a:t>
            </a:r>
          </a:p>
          <a:p>
            <a:endParaRPr lang="en-US" sz="1200"/>
          </a:p>
          <a:p>
            <a:r>
              <a:rPr lang="en-US" sz="1200"/>
              <a:t>Page numbering is under Insert &gt; Page Number. And you can add comments by selecting text and clicking Insert &gt; Comment.</a:t>
            </a:r>
          </a:p>
          <a:p>
            <a:endParaRPr lang="en-US" sz="1200"/>
          </a:p>
          <a:p>
            <a:r>
              <a:rPr lang="en-US" sz="1200"/>
              <a:t>I will demonstrate each briefly. You do not need to memorise these now — they are in your workbook for reference.</a:t>
            </a:r>
          </a:p>
        </p:txBody>
      </p:sp>
      <p:sp>
        <p:nvSpPr>
          <p:cNvPr id="270" name="Google Shape;270;g3b08b2a68d9_0_33:notes">
            <a:extLst>
              <a:ext uri="{FF2B5EF4-FFF2-40B4-BE49-F238E27FC236}">
                <a16:creationId xmlns:a16="http://schemas.microsoft.com/office/drawing/2014/main" id="{D9D5500C-AAB3-55E4-AC87-AC55BF48A2C4}"/>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67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b08b2a68d9_0_7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b08b2a68d9_0_7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lstStyle/>
          <a:p>
            <a:r>
              <a:rPr lang="en-US" sz="1200" b="1"/>
              <a:t>[FORMATTING BAR]</a:t>
            </a:r>
          </a:p>
          <a:p>
            <a:r>
              <a:rPr lang="en-US" sz="1200"/>
              <a:t>This is your formatting toolbar — the most-used tools in Word.</a:t>
            </a:r>
          </a:p>
          <a:p>
            <a:endParaRPr lang="en-US" sz="1200"/>
          </a:p>
          <a:p>
            <a:r>
              <a:rPr lang="en-US" sz="1200"/>
              <a:t>From left to right: Font Type lets you change the typeface. Font Size controls how large the text appears. Bold, Italic, and Underline add emphasis. Text Alignment controls whether text is left, centre, right, or justified. Bullets and Numbering create lists. Text Colour changes the colour of your text.</a:t>
            </a:r>
          </a:p>
          <a:p>
            <a:endParaRPr lang="en-US" sz="1200"/>
          </a:p>
          <a:p>
            <a:r>
              <a:rPr lang="en-US" sz="1200"/>
              <a:t>Let me demonstrate each one briefly. [DEMONSTRATE]</a:t>
            </a:r>
          </a:p>
          <a:p>
            <a:endParaRPr lang="en-US" sz="1200"/>
          </a:p>
          <a:p>
            <a:r>
              <a:rPr lang="en-US" sz="1200"/>
              <a:t>The key message: use formatting purposefully. Consistency in font, size, and alignment makes documents professional and easy to read.</a:t>
            </a:r>
          </a:p>
        </p:txBody>
      </p:sp>
      <p:sp>
        <p:nvSpPr>
          <p:cNvPr id="256" name="Google Shape;256;g3b08b2a68d9_0_7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08b2a68d9_0_3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[FORMATTING EXERCISE]</a:t>
            </a:r>
          </a:p>
          <a:p>
            <a:r>
              <a:rPr lang="en-US" sz="1200"/>
              <a:t>Now it is your turn to practice. Using the document you typed earlier, complete these tasks:</a:t>
            </a:r>
          </a:p>
          <a:p>
            <a:endParaRPr lang="en-US" sz="1200"/>
          </a:p>
          <a:p>
            <a:r>
              <a:rPr lang="en-US" sz="1200"/>
              <a:t>1. Change the font size of the last sentence to 14.</a:t>
            </a:r>
          </a:p>
          <a:p>
            <a:r>
              <a:rPr lang="en-US" sz="1200"/>
              <a:t>2. Bold the first sentence.</a:t>
            </a:r>
          </a:p>
          <a:p>
            <a:r>
              <a:rPr lang="en-US" sz="1200"/>
              <a:t>3. Make the words "Microsoft Word" italic.</a:t>
            </a:r>
          </a:p>
          <a:p>
            <a:r>
              <a:rPr lang="en-US" sz="1200"/>
              <a:t>4. Underline those same words.</a:t>
            </a:r>
          </a:p>
          <a:p>
            <a:r>
              <a:rPr lang="en-US" sz="1200"/>
              <a:t>5. Justify the whole paragraph.</a:t>
            </a:r>
          </a:p>
          <a:p>
            <a:r>
              <a:rPr lang="en-US" sz="1200"/>
              <a:t>6. Change one sentence to red.</a:t>
            </a:r>
          </a:p>
          <a:p>
            <a:endParaRPr lang="en-US" sz="1200"/>
          </a:p>
          <a:p>
            <a:r>
              <a:rPr lang="en-US" sz="1200"/>
              <a:t>Take your time. If you get stuck, ask your neighbour first, then raise your hand.</a:t>
            </a:r>
          </a:p>
          <a:p>
            <a:endParaRPr lang="en-US" sz="1200"/>
          </a:p>
          <a:p>
            <a:r>
              <a:rPr lang="en-US" sz="1200" b="1"/>
              <a:t>[PAUSE — give 5-7 minutes. Circulate actively to support.]</a:t>
            </a:r>
          </a:p>
        </p:txBody>
      </p:sp>
      <p:sp>
        <p:nvSpPr>
          <p:cNvPr id="270" name="Google Shape;270;g3b08b2a68d9_0_3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a:extLst>
            <a:ext uri="{FF2B5EF4-FFF2-40B4-BE49-F238E27FC236}">
              <a16:creationId xmlns:a16="http://schemas.microsoft.com/office/drawing/2014/main" id="{ED5BB2A1-AB6F-89E7-A27A-05B05285EA5A}"/>
            </a:ext>
          </a:extLst>
        </p:cNvPr>
        <p:cNvGrpSpPr/>
        <p:nvPr/>
      </p:nvGrpSpPr>
      <p:grpSpPr>
        <a:xfrm>
          <a:off x="0" y="0"/>
          <a:ext cx="0" cy="0"/>
          <a:chOff x="0" y="0"/>
          <a:chExt cx="0" cy="0"/>
        </a:xfrm>
      </p:grpSpPr>
      <p:sp>
        <p:nvSpPr>
          <p:cNvPr id="275" name="Google Shape;275;g3b08b2a68d9_0_94:notes">
            <a:extLst>
              <a:ext uri="{FF2B5EF4-FFF2-40B4-BE49-F238E27FC236}">
                <a16:creationId xmlns:a16="http://schemas.microsoft.com/office/drawing/2014/main" id="{173DBC53-0159-6C58-7E08-B6189D49961B}"/>
              </a:ext>
            </a:extLst>
          </p:cNvPr>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[INSERTING IMAGES]</a:t>
            </a:r>
          </a:p>
          <a:p>
            <a:r>
              <a:rPr lang="en-US" sz="1200"/>
              <a:t>Sometimes you need to add images to a document — for example, a screenshot of a dashboard or a facility photo.</a:t>
            </a:r>
          </a:p>
          <a:p>
            <a:endParaRPr lang="en-US" sz="1200"/>
          </a:p>
          <a:p>
            <a:r>
              <a:rPr lang="en-US" sz="1200"/>
              <a:t>The process: Click Insert on the menu bar, click Pictures, navigate to your image file, select it, and click Insert.</a:t>
            </a:r>
          </a:p>
          <a:p>
            <a:endParaRPr lang="en-US" sz="1200"/>
          </a:p>
          <a:p>
            <a:r>
              <a:rPr lang="en-US" sz="1200"/>
              <a:t>Let me demonstrate. [DEMONSTRATE]</a:t>
            </a:r>
          </a:p>
          <a:p>
            <a:endParaRPr lang="en-US" sz="1200"/>
          </a:p>
          <a:p>
            <a:r>
              <a:rPr lang="en-US" sz="1200"/>
              <a:t>You will practise this in the integrated exercise at the end of the day.</a:t>
            </a:r>
          </a:p>
        </p:txBody>
      </p:sp>
      <p:sp>
        <p:nvSpPr>
          <p:cNvPr id="276" name="Google Shape;276;g3b08b2a68d9_0_94:notes">
            <a:extLst>
              <a:ext uri="{FF2B5EF4-FFF2-40B4-BE49-F238E27FC236}">
                <a16:creationId xmlns:a16="http://schemas.microsoft.com/office/drawing/2014/main" id="{305CFAC2-3905-D146-0E7F-CE7EA79E81D2}"/>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82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b08b2a68d9_0_94: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[CUT, COPY, PASTE AND SCREENSHOT]</a:t>
            </a:r>
          </a:p>
          <a:p>
            <a:r>
              <a:rPr lang="en-US" sz="1200"/>
              <a:t>These are essential keyboard shortcuts you should memorise:</a:t>
            </a:r>
          </a:p>
          <a:p>
            <a:endParaRPr lang="en-US" sz="1200"/>
          </a:p>
          <a:p>
            <a:r>
              <a:rPr lang="en-US" sz="1200"/>
              <a:t>Ctrl+C = Copy. Ctrl+X = Cut. Ctrl+V = Paste. Ctrl+Z = Undo.</a:t>
            </a:r>
          </a:p>
          <a:p>
            <a:endParaRPr lang="en-US" sz="1200"/>
          </a:p>
          <a:p>
            <a:r>
              <a:rPr lang="en-US" sz="1200"/>
              <a:t>For taking a screenshot: hold Shift and press Print Screen (PrtSc). Then paste it into your document with Ctrl+V.</a:t>
            </a:r>
          </a:p>
          <a:p>
            <a:endParaRPr lang="en-US" sz="1200"/>
          </a:p>
          <a:p>
            <a:r>
              <a:rPr lang="en-US" sz="1200"/>
              <a:t>This is useful when you need to capture something from a dashboard or system and include it in a report.</a:t>
            </a:r>
          </a:p>
          <a:p>
            <a:endParaRPr lang="en-US" sz="1200"/>
          </a:p>
          <a:p>
            <a:r>
              <a:rPr lang="en-US" sz="1200"/>
              <a:t>Let us practice: take a screenshot of your current screen and paste it into your document. [PAUSE]</a:t>
            </a:r>
          </a:p>
        </p:txBody>
      </p:sp>
      <p:sp>
        <p:nvSpPr>
          <p:cNvPr id="276" name="Google Shape;276;g3b08b2a68d9_0_9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[INSERTING TABLES]</a:t>
            </a:r>
          </a:p>
          <a:p>
            <a:r>
              <a:rPr lang="en-US" sz="1200"/>
              <a:t>Tables are one of the most useful features for PHC reporting. You can use them for staff lists, activity summaries, PDSA tracking, and data presentation.</a:t>
            </a:r>
          </a:p>
          <a:p>
            <a:endParaRPr lang="en-US" sz="1200"/>
          </a:p>
          <a:p>
            <a:r>
              <a:rPr lang="en-US" sz="1200"/>
              <a:t>To insert a table: click Insert, then Table, and select the number of rows and columns.</a:t>
            </a:r>
          </a:p>
          <a:p>
            <a:endParaRPr lang="en-US" sz="1200"/>
          </a:p>
          <a:p>
            <a:r>
              <a:rPr lang="en-US" sz="1200"/>
              <a:t>Let us practice together. Open a new document and insert a table with 4 columns and 3 rows. The headings should be: Plan, Do, Study, Act.</a:t>
            </a:r>
          </a:p>
          <a:p>
            <a:endParaRPr lang="en-US" sz="1200"/>
          </a:p>
          <a:p>
            <a:r>
              <a:rPr lang="en-US" sz="1200" b="1"/>
              <a:t>[DEMONSTRATE, then let participants practice. PAUSE for 3-4 minutes.]</a:t>
            </a:r>
          </a:p>
          <a:p>
            <a:endParaRPr lang="en-US" sz="1200"/>
          </a:p>
          <a:p>
            <a:r>
              <a:rPr lang="en-US" sz="1200"/>
              <a:t>You have just created a PDSA template in Word. We will use this structure again on Day 4.</a:t>
            </a:r>
          </a:p>
        </p:txBody>
      </p:sp>
      <p:sp>
        <p:nvSpPr>
          <p:cNvPr id="284" name="Google Shape;284;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[PAGE BREAKS]</a:t>
            </a:r>
          </a:p>
          <a:p>
            <a:r>
              <a:rPr lang="en-US" sz="1200"/>
              <a:t>Page breaks let you control where a new page starts. This is useful for separating sections in a report.</a:t>
            </a:r>
          </a:p>
          <a:p>
            <a:endParaRPr lang="en-US" sz="1200"/>
          </a:p>
          <a:p>
            <a:r>
              <a:rPr lang="en-US" sz="1200"/>
              <a:t>Insert a page break by clicking Insert &gt; Page Break, or pressing Ctrl+Enter.</a:t>
            </a:r>
          </a:p>
          <a:p>
            <a:endParaRPr lang="en-US" sz="1200"/>
          </a:p>
          <a:p>
            <a:r>
              <a:rPr lang="en-US" sz="1200"/>
              <a:t>This is a small but important formatting skill for professional documents.</a:t>
            </a:r>
          </a:p>
        </p:txBody>
      </p:sp>
      <p:sp>
        <p:nvSpPr>
          <p:cNvPr id="292" name="Google Shape;292;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[HEADERS AND FOOTERS]</a:t>
            </a:r>
          </a:p>
          <a:p>
            <a:r>
              <a:rPr lang="en-US" sz="1200"/>
              <a:t>Headers and footers appear on every page of your document. They are used for document identification — your name, the document title, page numbers, dates.</a:t>
            </a:r>
          </a:p>
          <a:p>
            <a:endParaRPr lang="en-US" sz="1200"/>
          </a:p>
          <a:p>
            <a:r>
              <a:rPr lang="en-US" sz="1200"/>
              <a:t>Click Insert, then Header or Footer. Type your content directly.</a:t>
            </a:r>
          </a:p>
          <a:p>
            <a:endParaRPr lang="en-US" sz="1200"/>
          </a:p>
          <a:p>
            <a:r>
              <a:rPr lang="en-US" sz="1200"/>
              <a:t>Practice now: put your name in the header, and add page numbering in the footer. [PAUSE]</a:t>
            </a:r>
          </a:p>
          <a:p>
            <a:endParaRPr lang="en-US" sz="1200"/>
          </a:p>
          <a:p>
            <a:r>
              <a:rPr lang="en-US" sz="1200"/>
              <a:t>This is standard practice for any official document at your facility.</a:t>
            </a:r>
          </a:p>
        </p:txBody>
      </p:sp>
      <p:sp>
        <p:nvSpPr>
          <p:cNvPr id="300" name="Google Shape;300;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[WHAT IS MICROSOFT WORD?]</a:t>
            </a:r>
          </a:p>
          <a:p>
            <a:r>
              <a:rPr lang="en-US" sz="1200"/>
              <a:t>Before we dive in, let me ask: how many of you use Word regularly at work? [Show of hands]</a:t>
            </a:r>
          </a:p>
          <a:p>
            <a:endParaRPr lang="en-US" sz="1200"/>
          </a:p>
          <a:p>
            <a:r>
              <a:rPr lang="en-US" sz="1200"/>
              <a:t>Word is a word processing programme — it is used to create documents such as letters, reports, memos, and minutes. In PHC settings, you will use it for monthly reports, correspondence, and documenting improvement plans.</a:t>
            </a:r>
          </a:p>
          <a:p>
            <a:endParaRPr lang="en-US" sz="1200"/>
          </a:p>
          <a:p>
            <a:r>
              <a:rPr lang="en-US" sz="1200"/>
              <a:t>Today we will focus on the basics: opening, saving, formatting, and structuring documents. Do not worry about advanced features — we want functional confidence.</a:t>
            </a:r>
          </a:p>
        </p:txBody>
      </p:sp>
      <p:sp>
        <p:nvSpPr>
          <p:cNvPr id="149" name="Google Shape;149;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b1e326c776_0_1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[BULLETS AND NUMBERING]</a:t>
            </a:r>
          </a:p>
          <a:p>
            <a:r>
              <a:rPr lang="en-US" sz="1200"/>
              <a:t>Bullets and numbered lists improve readability. Use bullets for unordered items, numbers for steps or sequences.</a:t>
            </a:r>
          </a:p>
          <a:p>
            <a:endParaRPr lang="en-US" sz="1200"/>
          </a:p>
          <a:p>
            <a:r>
              <a:rPr lang="en-US" sz="1200"/>
              <a:t>To apply: select your text, then click the Bullets or Numbering button on the formatting bar.</a:t>
            </a:r>
          </a:p>
          <a:p>
            <a:endParaRPr lang="en-US" sz="1200"/>
          </a:p>
          <a:p>
            <a:r>
              <a:rPr lang="en-US" sz="1200"/>
              <a:t>Practice: highlight the text in your document and convert it into a bulleted list. [PAUSE]</a:t>
            </a:r>
          </a:p>
          <a:p>
            <a:endParaRPr lang="en-US" sz="1200"/>
          </a:p>
          <a:p>
            <a:r>
              <a:rPr lang="en-US" sz="1200"/>
              <a:t>Remember: bullets are for readability, not decoration. Use them purposefully.</a:t>
            </a:r>
          </a:p>
        </p:txBody>
      </p:sp>
      <p:sp>
        <p:nvSpPr>
          <p:cNvPr id="307" name="Google Shape;307;g3b1e326c776_0_1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08b2a68d9_0_7: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[MS WORD ONLINE RESOURCE]</a:t>
            </a:r>
          </a:p>
          <a:p>
            <a:r>
              <a:rPr lang="en-US" sz="1200"/>
              <a:t>Here is a link to a short online training video for Microsoft Word. You can watch this in your own time to reinforce what we covered today.</a:t>
            </a:r>
          </a:p>
          <a:p>
            <a:endParaRPr lang="en-US" sz="1200"/>
          </a:p>
          <a:p>
            <a:r>
              <a:rPr lang="en-US" sz="1200"/>
              <a:t>The link is in your workbook. You do not need to memorise it.</a:t>
            </a:r>
          </a:p>
          <a:p>
            <a:endParaRPr lang="en-US" sz="1200"/>
          </a:p>
          <a:p>
            <a:r>
              <a:rPr lang="en-US" sz="1200"/>
              <a:t>Let us now take a short break before we move to Microsoft Excel. [IF TEA BREAK TIME]</a:t>
            </a:r>
          </a:p>
        </p:txBody>
      </p:sp>
      <p:sp>
        <p:nvSpPr>
          <p:cNvPr id="314" name="Google Shape;314;g3b08b2a68d9_0_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[WHAT IS MICROSOFT EXCEL?]</a:t>
            </a:r>
          </a:p>
          <a:p>
            <a:r>
              <a:rPr lang="en-US" sz="1200"/>
              <a:t>Let me ask: how many of you use Excel at work? [Show of hands] And how many feel confident with it? [Show of hands]</a:t>
            </a:r>
          </a:p>
          <a:p>
            <a:endParaRPr lang="en-US" sz="1200"/>
          </a:p>
          <a:p>
            <a:r>
              <a:rPr lang="en-US" sz="1200"/>
              <a:t>Excel is a spreadsheet programme used for storing, organising, and manipulating data. It can do calculations, create charts, and help you analyse information.</a:t>
            </a:r>
          </a:p>
          <a:p>
            <a:endParaRPr lang="en-US" sz="1200"/>
          </a:p>
          <a:p>
            <a:r>
              <a:rPr lang="en-US" sz="1200"/>
              <a:t>In PHC settings, you use Excel for monthly data summaries, indicator calculations, and creating graphs for reports and presentations.</a:t>
            </a:r>
          </a:p>
          <a:p>
            <a:endParaRPr lang="en-US" sz="1200"/>
          </a:p>
          <a:p>
            <a:r>
              <a:rPr lang="en-US" sz="1200"/>
              <a:t>Today we focus on the basics. Do not worry about advanced features — we want you comfortable with data entry, simple formulas, and charts.</a:t>
            </a:r>
          </a:p>
        </p:txBody>
      </p:sp>
      <p:sp>
        <p:nvSpPr>
          <p:cNvPr id="334" name="Google Shape;334;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[LEARNING OUTCOMES — EXCEL]</a:t>
            </a:r>
          </a:p>
          <a:p>
            <a:r>
              <a:rPr lang="en-US" sz="1200"/>
              <a:t>By the end of this section, you should be able to start Excel, understand the interface, create and save workbooks, and navigate the spreadsheet.</a:t>
            </a:r>
          </a:p>
          <a:p>
            <a:endParaRPr lang="en-US" sz="1200"/>
          </a:p>
          <a:p>
            <a:r>
              <a:rPr lang="en-US" sz="1200"/>
              <a:t>These are the building blocks. Once you are comfortable here, the formulas and charts will come easily.</a:t>
            </a:r>
          </a:p>
        </p:txBody>
      </p:sp>
      <p:sp>
        <p:nvSpPr>
          <p:cNvPr id="340" name="Google Shape;3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p>
            <a:r>
              <a:rPr lang="en-US" sz="1200" b="1"/>
              <a:t>[RUNNING MS EXCEL]</a:t>
            </a:r>
          </a:p>
          <a:p>
            <a:r>
              <a:rPr lang="en-US" sz="1200"/>
              <a:t>Just like Word, you can open Excel from the desktop icon or the Start Menu.</a:t>
            </a:r>
          </a:p>
          <a:p>
            <a:endParaRPr lang="en-US" sz="1200"/>
          </a:p>
          <a:p>
            <a:r>
              <a:rPr lang="en-US" sz="1200"/>
              <a:t>Please open Excel now on your laptops. [PAUSE]</a:t>
            </a:r>
          </a:p>
          <a:p>
            <a:endParaRPr lang="en-US" sz="1200"/>
          </a:p>
          <a:p>
            <a:r>
              <a:rPr lang="en-US" sz="1200"/>
              <a:t>You should see a blank spreadsheet. This is your workspace for data.</a:t>
            </a:r>
          </a:p>
        </p:txBody>
      </p:sp>
      <p:sp>
        <p:nvSpPr>
          <p:cNvPr id="347" name="Google Shape;347;p1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[EXCEL INTERFACE OVERVIEW]</a:t>
            </a:r>
          </a:p>
          <a:p>
            <a:r>
              <a:rPr lang="en-US" sz="1200"/>
              <a:t>The Excel interface looks similar to Word, but with some key differences.</a:t>
            </a:r>
          </a:p>
          <a:p>
            <a:endParaRPr lang="en-US" sz="1200"/>
          </a:p>
          <a:p>
            <a:r>
              <a:rPr lang="en-US" sz="1200"/>
              <a:t>The main area is the spreadsheet grid — organised into rows (numbered) and columns (lettered). Where a row and column meet is a cell. Each cell has an address, like A1 or B5.</a:t>
            </a:r>
          </a:p>
          <a:p>
            <a:endParaRPr lang="en-US" sz="1200"/>
          </a:p>
          <a:p>
            <a:r>
              <a:rPr lang="en-US" sz="1200"/>
              <a:t>The Menu Bar and Formatting Bar work the same as in Word. At the bottom, you will see Worksheet tabs — you can have multiple sheets in one workbook.</a:t>
            </a:r>
          </a:p>
          <a:p>
            <a:endParaRPr lang="en-US" sz="1200"/>
          </a:p>
          <a:p>
            <a:r>
              <a:rPr lang="en-US" sz="1200"/>
              <a:t>Take a moment to identify these on your screen. [PAUSE]</a:t>
            </a:r>
          </a:p>
          <a:p>
            <a:endParaRPr lang="en-US" sz="1200"/>
          </a:p>
          <a:p>
            <a:r>
              <a:rPr lang="en-US" sz="1200"/>
              <a:t>Key message: Excel works in rows and columns. Accuracy matters more than speed.</a:t>
            </a:r>
          </a:p>
        </p:txBody>
      </p:sp>
      <p:sp>
        <p:nvSpPr>
          <p:cNvPr id="355" name="Google Shape;355;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[CREATING A WORKBOOK]</a:t>
            </a:r>
          </a:p>
          <a:p>
            <a:r>
              <a:rPr lang="en-US" sz="1200"/>
              <a:t>Creating a new workbook is the same process as Word: File &gt; New &gt; Blank Workbook.</a:t>
            </a:r>
          </a:p>
          <a:p>
            <a:endParaRPr lang="en-US" sz="1200"/>
          </a:p>
          <a:p>
            <a:r>
              <a:rPr lang="en-US" sz="1200"/>
              <a:t>Try this now. [PAUSE]</a:t>
            </a:r>
          </a:p>
          <a:p>
            <a:endParaRPr lang="en-US" sz="1200"/>
          </a:p>
          <a:p>
            <a:r>
              <a:rPr lang="en-US" sz="1200"/>
              <a:t>You should see a fresh spreadsheet with empty cells.</a:t>
            </a:r>
          </a:p>
        </p:txBody>
      </p:sp>
      <p:sp>
        <p:nvSpPr>
          <p:cNvPr id="378" name="Google Shape;378;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[SAVING A WORKBOOK]</a:t>
            </a:r>
          </a:p>
          <a:p>
            <a:r>
              <a:rPr lang="en-US" sz="1200"/>
              <a:t>Saving works identically to Word: File &gt; Save As, choose location, name the file clearly.</a:t>
            </a:r>
          </a:p>
          <a:p>
            <a:endParaRPr lang="en-US" sz="1200"/>
          </a:p>
          <a:p>
            <a:r>
              <a:rPr lang="en-US" sz="1200"/>
              <a:t>Save your workbook to the Desktop now with a descriptive name. [PAUSE]</a:t>
            </a:r>
          </a:p>
          <a:p>
            <a:endParaRPr lang="en-US" sz="1200"/>
          </a:p>
          <a:p>
            <a:r>
              <a:rPr lang="en-US" sz="1200"/>
              <a:t>Remember: save frequently. Ctrl+S.</a:t>
            </a:r>
          </a:p>
        </p:txBody>
      </p:sp>
      <p:sp>
        <p:nvSpPr>
          <p:cNvPr id="391" name="Google Shape;391;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b1e326c776_1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[OPENING A WORKBOOK]</a:t>
            </a:r>
          </a:p>
          <a:p>
            <a:r>
              <a:rPr lang="en-US" sz="1200"/>
              <a:t>To open an existing workbook: File &gt; Open, navigate to the location, and select the file.</a:t>
            </a:r>
          </a:p>
          <a:p>
            <a:endParaRPr lang="en-US" sz="1200"/>
          </a:p>
          <a:p>
            <a:r>
              <a:rPr lang="en-US" sz="1200"/>
              <a:t>This is the same as Word. Practice reopening the workbook you just saved. [PAUSE]</a:t>
            </a:r>
          </a:p>
        </p:txBody>
      </p:sp>
      <p:sp>
        <p:nvSpPr>
          <p:cNvPr id="404" name="Google Shape;404;g3b1e326c776_1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[CLOSING A WORKBOOK]</a:t>
            </a:r>
          </a:p>
          <a:p>
            <a:r>
              <a:rPr lang="en-US" sz="1200"/>
              <a:t>Same as Word: File &gt; Close, or click the X. Remember to save first.</a:t>
            </a:r>
          </a:p>
          <a:p>
            <a:endParaRPr lang="en-US" sz="1200"/>
          </a:p>
          <a:p>
            <a:r>
              <a:rPr lang="en-US" sz="1200"/>
              <a:t>If you see a save prompt, always click Save unless you intentionally want to discard changes.</a:t>
            </a:r>
          </a:p>
        </p:txBody>
      </p:sp>
      <p:sp>
        <p:nvSpPr>
          <p:cNvPr id="412" name="Google Shape;412;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[LEARNING OUTCOMES]</a:t>
            </a:r>
          </a:p>
          <a:p>
            <a:r>
              <a:rPr lang="en-US" sz="1200"/>
              <a:t>These are our targets for the Word session. By the end, you should be able to open Word, navigate the interface, create and save documents, and reopen them.</a:t>
            </a:r>
          </a:p>
          <a:p>
            <a:endParaRPr lang="en-US" sz="1200"/>
          </a:p>
          <a:p>
            <a:r>
              <a:rPr lang="en-US" sz="1200"/>
              <a:t>These sound simple, but they are the foundation. If you cannot save a document reliably, you cannot produce a report. Let us build these basics solidly.</a:t>
            </a:r>
          </a:p>
        </p:txBody>
      </p:sp>
      <p:sp>
        <p:nvSpPr>
          <p:cNvPr id="155" name="Google Shape;15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b1e326c776_1_1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[USING ZOOM]</a:t>
            </a:r>
          </a:p>
          <a:p>
            <a:r>
              <a:rPr lang="en-US" sz="1200"/>
              <a:t>Zoom helps you see your data more clearly. You can find it under View &gt; Zoom, or use the zoom slider at the bottom right of the screen.</a:t>
            </a:r>
          </a:p>
          <a:p>
            <a:endParaRPr lang="en-US" sz="1200"/>
          </a:p>
          <a:p>
            <a:r>
              <a:rPr lang="en-US" sz="1200"/>
              <a:t>If your data looks too small, zoom in. This is a simple but useful feature. Try adjusting your zoom now. [PAUSE]</a:t>
            </a:r>
          </a:p>
        </p:txBody>
      </p:sp>
      <p:sp>
        <p:nvSpPr>
          <p:cNvPr id="423" name="Google Shape;423;g3b1e326c776_1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[ENTERING DATA]</a:t>
            </a:r>
          </a:p>
          <a:p>
            <a:r>
              <a:rPr lang="en-US" sz="1200"/>
              <a:t>Now let us enter some data. Click on a cell to select it, then type. Press Enter to move down, or Tab to move right.</a:t>
            </a:r>
          </a:p>
          <a:p>
            <a:endParaRPr lang="en-US" sz="1200"/>
          </a:p>
          <a:p>
            <a:r>
              <a:rPr lang="en-US" sz="1200"/>
              <a:t>Select cell C1 and type some text. Select cell D1 and type a number. Notice that text aligns left and numbers align right — this is normal.</a:t>
            </a:r>
          </a:p>
          <a:p>
            <a:endParaRPr lang="en-US" sz="1200"/>
          </a:p>
          <a:p>
            <a:r>
              <a:rPr lang="en-US" sz="1200" b="1"/>
              <a:t>[PAUSE for practice]</a:t>
            </a:r>
          </a:p>
          <a:p>
            <a:endParaRPr lang="en-US" sz="1200"/>
          </a:p>
          <a:p>
            <a:r>
              <a:rPr lang="en-US" sz="1200"/>
              <a:t>Key message: always start formulas with an equals sign. We will get to formulas shortly.</a:t>
            </a:r>
          </a:p>
        </p:txBody>
      </p:sp>
      <p:sp>
        <p:nvSpPr>
          <p:cNvPr id="433" name="Google Shape;433;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b1e326c776_1_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3b1e326c776_1_4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lstStyle/>
          <a:p>
            <a:r>
              <a:rPr lang="en-US" sz="1200" b="1"/>
              <a:t>[FORMATTING TEXT AND NUMBERS]</a:t>
            </a:r>
          </a:p>
          <a:p>
            <a:r>
              <a:rPr lang="en-US" sz="1200"/>
              <a:t>The formatting toolbar in Excel works the same as in Word: font type, size, bold, italic, colour, alignment.</a:t>
            </a:r>
          </a:p>
          <a:p>
            <a:endParaRPr lang="en-US" sz="1200"/>
          </a:p>
          <a:p>
            <a:r>
              <a:rPr lang="en-US" sz="1200"/>
              <a:t>You can also format numbers specifically — as currency, percentage, date, and so on. We will practice percentage formatting shortly.</a:t>
            </a:r>
          </a:p>
          <a:p>
            <a:endParaRPr lang="en-US" sz="1200"/>
          </a:p>
          <a:p>
            <a:r>
              <a:rPr lang="en-US" sz="1200"/>
              <a:t>For now, try bolding your column headers and changing the font size. [PAUSE]</a:t>
            </a:r>
          </a:p>
        </p:txBody>
      </p:sp>
      <p:sp>
        <p:nvSpPr>
          <p:cNvPr id="441" name="Google Shape;441;g3b1e326c776_1_4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b1e326c776_1_7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[HEADERS AND FOOTERS IN EXCEL]</a:t>
            </a:r>
          </a:p>
          <a:p>
            <a:r>
              <a:rPr lang="en-US" sz="1200"/>
              <a:t>Headers and footers in Excel work differently from Word. You access them through View &gt; Page Layout, where the header area appears at the top.</a:t>
            </a:r>
          </a:p>
          <a:p>
            <a:endParaRPr lang="en-US" sz="1200"/>
          </a:p>
          <a:p>
            <a:r>
              <a:rPr lang="en-US" sz="1200"/>
              <a:t>This is useful for printed reports. You can add your facility name and date to the header.</a:t>
            </a:r>
          </a:p>
        </p:txBody>
      </p:sp>
      <p:sp>
        <p:nvSpPr>
          <p:cNvPr id="455" name="Google Shape;455;g3b1e326c776_1_7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b1e326c776_1_8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[CUT, COPY AND PASTE IN EXCEL]</a:t>
            </a:r>
          </a:p>
          <a:p>
            <a:r>
              <a:rPr lang="en-US" sz="1200"/>
              <a:t>The same shortcuts work: Ctrl+C, Ctrl+X, Ctrl+V.</a:t>
            </a:r>
          </a:p>
          <a:p>
            <a:endParaRPr lang="en-US" sz="1200"/>
          </a:p>
          <a:p>
            <a:r>
              <a:rPr lang="en-US" sz="1200"/>
              <a:t>There is also Paste Special, which lets you paste values only (without formulas) or paste formatting only. This is very useful when you want to copy numbers without carrying over formulas.</a:t>
            </a:r>
          </a:p>
          <a:p>
            <a:endParaRPr lang="en-US" sz="1200"/>
          </a:p>
          <a:p>
            <a:r>
              <a:rPr lang="en-US" sz="1200"/>
              <a:t>I will demonstrate Paste Special now. [DEMONSTRATE]</a:t>
            </a:r>
          </a:p>
        </p:txBody>
      </p:sp>
      <p:sp>
        <p:nvSpPr>
          <p:cNvPr id="462" name="Google Shape;462;g3b1e326c776_1_8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b1e326c776_1_8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[FORMATTING CELLS]</a:t>
            </a:r>
          </a:p>
          <a:p>
            <a:r>
              <a:rPr lang="en-US" sz="1200"/>
              <a:t>For more detailed formatting, right-click on a cell and select Format Cells.</a:t>
            </a:r>
          </a:p>
          <a:p>
            <a:endParaRPr lang="en-US" sz="1200"/>
          </a:p>
          <a:p>
            <a:r>
              <a:rPr lang="en-US" sz="1200"/>
              <a:t>Here you can set number format (decimal places, percentage, currency), alignment (horizontal and vertical), font, and borders.</a:t>
            </a:r>
          </a:p>
          <a:p>
            <a:endParaRPr lang="en-US" sz="1200"/>
          </a:p>
          <a:p>
            <a:r>
              <a:rPr lang="en-US" sz="1200"/>
              <a:t>This is how you make your data tables look professional. Let me demonstrate. [DEMONSTRATE]</a:t>
            </a:r>
          </a:p>
        </p:txBody>
      </p:sp>
      <p:sp>
        <p:nvSpPr>
          <p:cNvPr id="471" name="Google Shape;471;g3b1e326c776_1_8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b1e326c776_1_10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[MATHEMATICAL OPERATORS]</a:t>
            </a:r>
          </a:p>
          <a:p>
            <a:r>
              <a:rPr lang="en-US" sz="1200"/>
              <a:t>Before we do formulas, you need to know the mathematical operators in Excel.</a:t>
            </a:r>
          </a:p>
          <a:p>
            <a:endParaRPr lang="en-US" sz="1200"/>
          </a:p>
          <a:p>
            <a:r>
              <a:rPr lang="en-US" sz="1200"/>
              <a:t>Multiplication uses the asterisk (*), not the letter X. Division uses the forward slash (/). Plus (+) and minus (-) are as expected.</a:t>
            </a:r>
          </a:p>
          <a:p>
            <a:endParaRPr lang="en-US" sz="1200"/>
          </a:p>
          <a:p>
            <a:r>
              <a:rPr lang="en-US" sz="1200"/>
              <a:t>These are on screen for reference. The key thing to remember: every formula starts with an equals sign (=).</a:t>
            </a:r>
          </a:p>
        </p:txBody>
      </p:sp>
      <p:sp>
        <p:nvSpPr>
          <p:cNvPr id="478" name="Google Shape;478;g3b1e326c776_1_10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[USING FORMULAS]</a:t>
            </a:r>
          </a:p>
          <a:p>
            <a:r>
              <a:rPr lang="en-US" sz="1200"/>
              <a:t>This is the heart of Excel. Formulas let you calculate automatically.</a:t>
            </a:r>
          </a:p>
          <a:p>
            <a:endParaRPr lang="en-US" sz="1200"/>
          </a:p>
          <a:p>
            <a:r>
              <a:rPr lang="en-US" sz="1200"/>
              <a:t>The rule of BODMAS applies: Brackets, Orders, Division, Multiplication, Addition, Subtraction.</a:t>
            </a:r>
          </a:p>
          <a:p>
            <a:endParaRPr lang="en-US" sz="1200"/>
          </a:p>
          <a:p>
            <a:r>
              <a:rPr lang="en-US" sz="1200"/>
              <a:t>Let me demonstrate SUM: you can type =A1+A2+A3+A4, or use the shortcut =SUM(A1:A4). Both give the same result.</a:t>
            </a:r>
          </a:p>
          <a:p>
            <a:endParaRPr lang="en-US" sz="1200"/>
          </a:p>
          <a:p>
            <a:r>
              <a:rPr lang="en-US" sz="1200"/>
              <a:t>For Average, use =AVERAGE(A1:A4).</a:t>
            </a:r>
          </a:p>
          <a:p>
            <a:endParaRPr lang="en-US" sz="1200"/>
          </a:p>
          <a:p>
            <a:r>
              <a:rPr lang="en-US" sz="1200"/>
              <a:t>AutoSum is even easier — select the cell below your data and click the AutoSum button.</a:t>
            </a:r>
          </a:p>
          <a:p>
            <a:endParaRPr lang="en-US" sz="1200"/>
          </a:p>
          <a:p>
            <a:r>
              <a:rPr lang="en-US" sz="1200"/>
              <a:t>Now let us practice. Enter some numbers in cells A1 to A4, then use SUM to add them up. [PAUSE — give 5 minutes. Circulate to help.]</a:t>
            </a:r>
          </a:p>
          <a:p>
            <a:endParaRPr lang="en-US" sz="1200"/>
          </a:p>
          <a:p>
            <a:r>
              <a:rPr lang="en-US" sz="1200"/>
              <a:t>Common mistake: forgetting the equals sign. If your formula is not working, check that it starts with =.</a:t>
            </a:r>
          </a:p>
        </p:txBody>
      </p:sp>
      <p:sp>
        <p:nvSpPr>
          <p:cNvPr id="484" name="Google Shape;484;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[FORMULA ERRORS]</a:t>
            </a:r>
          </a:p>
          <a:p>
            <a:r>
              <a:rPr lang="en-US" sz="1200"/>
              <a:t>When something goes wrong with a formula, Excel shows an error message. Here are the most common ones:</a:t>
            </a:r>
          </a:p>
          <a:p>
            <a:endParaRPr lang="en-US" sz="1200"/>
          </a:p>
          <a:p>
            <a:r>
              <a:rPr lang="en-US" sz="1200"/>
              <a:t>Hash marks (######) mean the column is too narrow — just widen it by dragging the column border.</a:t>
            </a:r>
          </a:p>
          <a:p>
            <a:endParaRPr lang="en-US" sz="1200"/>
          </a:p>
          <a:p>
            <a:r>
              <a:rPr lang="en-US" sz="1200"/>
              <a:t>#REF! means a cell reference is invalid, often because you deleted cells that were part of a formula.</a:t>
            </a:r>
          </a:p>
          <a:p>
            <a:endParaRPr lang="en-US" sz="1200"/>
          </a:p>
          <a:p>
            <a:r>
              <a:rPr lang="en-US" sz="1200"/>
              <a:t>#DIV/0 means you are dividing by zero. Check your formula.</a:t>
            </a:r>
          </a:p>
          <a:p>
            <a:endParaRPr lang="en-US" sz="1200"/>
          </a:p>
          <a:p>
            <a:r>
              <a:rPr lang="en-US" sz="1200"/>
              <a:t>Do not panic when you see these. They are Excel telling you what to fix. Check the table on screen for the full list.</a:t>
            </a:r>
          </a:p>
        </p:txBody>
      </p:sp>
      <p:sp>
        <p:nvSpPr>
          <p:cNvPr id="496" name="Google Shape;496;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[CALCULATING PERCENTAGES]</a:t>
            </a:r>
          </a:p>
          <a:p>
            <a:r>
              <a:rPr lang="en-US" sz="1200"/>
              <a:t>Percentages are commonly used in PHC reporting — coverage rates, targets, performance indicators.</a:t>
            </a:r>
          </a:p>
          <a:p>
            <a:endParaRPr lang="en-US" sz="1200"/>
          </a:p>
          <a:p>
            <a:r>
              <a:rPr lang="en-US" sz="1200"/>
              <a:t>The formula is simple: =Number/Total. For example, =B1/B6.</a:t>
            </a:r>
          </a:p>
          <a:p>
            <a:endParaRPr lang="en-US" sz="1200"/>
          </a:p>
          <a:p>
            <a:r>
              <a:rPr lang="en-US" sz="1200"/>
              <a:t>After entering the formula, you need to format the cell as a percentage: right-click, Format Cells, Number tab, Percentage.</a:t>
            </a:r>
          </a:p>
          <a:p>
            <a:endParaRPr lang="en-US" sz="1200"/>
          </a:p>
          <a:p>
            <a:r>
              <a:rPr lang="en-US" sz="1200"/>
              <a:t>Let me demonstrate. [DEMONSTRATE]</a:t>
            </a:r>
          </a:p>
          <a:p>
            <a:endParaRPr lang="en-US" sz="1200"/>
          </a:p>
          <a:p>
            <a:r>
              <a:rPr lang="en-US" sz="1200"/>
              <a:t>Now practice: enter some numbers, calculate a total using SUM, then calculate the percentage of each number against the total. [PAUSE — give 5-7 minutes.]</a:t>
            </a:r>
          </a:p>
        </p:txBody>
      </p:sp>
      <p:sp>
        <p:nvSpPr>
          <p:cNvPr id="502" name="Google Shape;502;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[RUNNING MS WORD]</a:t>
            </a:r>
          </a:p>
          <a:p>
            <a:r>
              <a:rPr lang="en-US" sz="1200"/>
              <a:t>There are two ways to open Word. You can double-click the blue W icon on your desktop, or find it through the Start Menu under Microsoft Office.</a:t>
            </a:r>
          </a:p>
          <a:p>
            <a:endParaRPr lang="en-US" sz="1200"/>
          </a:p>
          <a:p>
            <a:r>
              <a:rPr lang="en-US" sz="1200"/>
              <a:t>Please try this now on your own laptop. If you cannot find it, ask your neighbour or raise your hand.</a:t>
            </a:r>
          </a:p>
          <a:p>
            <a:endParaRPr lang="en-US" sz="1200"/>
          </a:p>
          <a:p>
            <a:r>
              <a:rPr lang="en-US" sz="1200" b="1"/>
              <a:t>[PAUSE — let participants open Word. Walk around the room to check everyone has it open.]</a:t>
            </a:r>
          </a:p>
          <a:p>
            <a:endParaRPr lang="en-US" sz="1200"/>
          </a:p>
          <a:p>
            <a:r>
              <a:rPr lang="en-US" sz="1200"/>
              <a:t>Good. Everyone should now have Word open with a blank document.</a:t>
            </a:r>
          </a:p>
        </p:txBody>
      </p:sp>
      <p:sp>
        <p:nvSpPr>
          <p:cNvPr id="161" name="Google Shape;161;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[FILTERS, FREEZE PANES AND FIND/REPLACE]</a:t>
            </a:r>
          </a:p>
          <a:p>
            <a:r>
              <a:rPr lang="en-US" sz="1200"/>
              <a:t>Three useful features for working with larger datasets:</a:t>
            </a:r>
          </a:p>
          <a:p>
            <a:endParaRPr lang="en-US" sz="1200"/>
          </a:p>
          <a:p>
            <a:r>
              <a:rPr lang="en-US" sz="1200"/>
              <a:t>Filters let you show only the data you need. Select your header row, then Data &gt; Filter. Click the dropdown arrows to filter.</a:t>
            </a:r>
          </a:p>
          <a:p>
            <a:endParaRPr lang="en-US" sz="1200"/>
          </a:p>
          <a:p>
            <a:r>
              <a:rPr lang="en-US" sz="1200"/>
              <a:t>Freeze Panes keeps your header row visible when scrolling. View &gt; Freeze Panes &gt; Freeze Top Row.</a:t>
            </a:r>
          </a:p>
          <a:p>
            <a:endParaRPr lang="en-US" sz="1200"/>
          </a:p>
          <a:p>
            <a:r>
              <a:rPr lang="en-US" sz="1200"/>
              <a:t>Find and Replace (Ctrl+H) lets you search for text and replace it across the whole spreadsheet.</a:t>
            </a:r>
          </a:p>
          <a:p>
            <a:endParaRPr lang="en-US" sz="1200"/>
          </a:p>
          <a:p>
            <a:r>
              <a:rPr lang="en-US" sz="1200"/>
              <a:t>These become essential as your data grows. We will not practice these in detail now, but they are in your workbook for reference.</a:t>
            </a:r>
          </a:p>
        </p:txBody>
      </p:sp>
      <p:sp>
        <p:nvSpPr>
          <p:cNvPr id="510" name="Google Shape;510;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[INTRODUCTION TO GRAPHS]</a:t>
            </a:r>
          </a:p>
          <a:p>
            <a:r>
              <a:rPr lang="en-US" sz="1200"/>
              <a:t>There are three main chart types you will use:</a:t>
            </a:r>
          </a:p>
          <a:p>
            <a:endParaRPr lang="en-US" sz="1200"/>
          </a:p>
          <a:p>
            <a:r>
              <a:rPr lang="en-US" sz="1200"/>
              <a:t>Bar graphs are good for comparing values across categories — for example, comparing headcount across months.</a:t>
            </a:r>
          </a:p>
          <a:p>
            <a:endParaRPr lang="en-US" sz="1200"/>
          </a:p>
          <a:p>
            <a:r>
              <a:rPr lang="en-US" sz="1200"/>
              <a:t>Line graphs show trends over time — for example, immunisation coverage over 12 months.</a:t>
            </a:r>
          </a:p>
          <a:p>
            <a:endParaRPr lang="en-US" sz="1200"/>
          </a:p>
          <a:p>
            <a:r>
              <a:rPr lang="en-US" sz="1200"/>
              <a:t>Pie charts show proportions of a whole — for example, the percentage breakdown of services provided.</a:t>
            </a:r>
          </a:p>
          <a:p>
            <a:endParaRPr lang="en-US" sz="1200"/>
          </a:p>
          <a:p>
            <a:r>
              <a:rPr lang="en-US" sz="1200"/>
              <a:t>The key principle: one chart, one message. Keep it simple with clear titles and labels.</a:t>
            </a:r>
          </a:p>
        </p:txBody>
      </p:sp>
      <p:sp>
        <p:nvSpPr>
          <p:cNvPr id="521" name="Google Shape;521;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[DEVELOPING GRAPHS — EXERCISE]</a:t>
            </a:r>
          </a:p>
          <a:p>
            <a:r>
              <a:rPr lang="en-US" sz="1200"/>
              <a:t>Now let us create a chart together.</a:t>
            </a:r>
          </a:p>
          <a:p>
            <a:endParaRPr lang="en-US" sz="1200"/>
          </a:p>
          <a:p>
            <a:r>
              <a:rPr lang="en-US" sz="1200"/>
              <a:t>First, enter the data from the table on screen into a new Excel document. Use SUM for the total. Calculate percentages.</a:t>
            </a:r>
          </a:p>
          <a:p>
            <a:endParaRPr lang="en-US" sz="1200"/>
          </a:p>
          <a:p>
            <a:r>
              <a:rPr lang="en-US" sz="1200"/>
              <a:t>Then select your data, click Insert, and choose a chart type. I recommend starting with a bar chart.</a:t>
            </a:r>
          </a:p>
          <a:p>
            <a:endParaRPr lang="en-US" sz="1200"/>
          </a:p>
          <a:p>
            <a:r>
              <a:rPr lang="en-US" sz="1200"/>
              <a:t>Add a title and data labels so the chart is clear and self-explanatory.</a:t>
            </a:r>
          </a:p>
          <a:p>
            <a:endParaRPr lang="en-US" sz="1200"/>
          </a:p>
          <a:p>
            <a:r>
              <a:rPr lang="en-US" sz="1200" b="1"/>
              <a:t>[DEMONSTRATE step by step, then let participants follow along. PAUSE — give 10 minutes.]</a:t>
            </a:r>
          </a:p>
          <a:p>
            <a:endParaRPr lang="en-US" sz="1200"/>
          </a:p>
          <a:p>
            <a:r>
              <a:rPr lang="en-US" sz="1200"/>
              <a:t>Remember: charts support decision-making. A good chart answers a question at a glance.</a:t>
            </a:r>
          </a:p>
        </p:txBody>
      </p:sp>
      <p:sp>
        <p:nvSpPr>
          <p:cNvPr id="532" name="Google Shape;532;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b08b2a68d9_0_2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[MS EXCEL ONLINE RESOURCE]</a:t>
            </a:r>
          </a:p>
          <a:p>
            <a:r>
              <a:rPr lang="en-US" sz="1200"/>
              <a:t>Here is a link to additional Excel training material you can watch in your own time. The link is in your workbook.</a:t>
            </a:r>
          </a:p>
          <a:p>
            <a:endParaRPr lang="en-US" sz="1200"/>
          </a:p>
          <a:p>
            <a:r>
              <a:rPr lang="en-US" sz="1200"/>
              <a:t>Excel confidence develops with practice. The more you use it, the more comfortable it becomes.</a:t>
            </a:r>
          </a:p>
        </p:txBody>
      </p:sp>
      <p:sp>
        <p:nvSpPr>
          <p:cNvPr id="539" name="Google Shape;539;g3b08b2a68d9_0_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[WHAT IS MICROSOFT POWERPOINT?]</a:t>
            </a:r>
          </a:p>
          <a:p>
            <a:r>
              <a:rPr lang="en-US" sz="1200"/>
              <a:t>PowerPoint is an electronic presentation programme. It helps you communicate information visually using slides.</a:t>
            </a:r>
          </a:p>
          <a:p>
            <a:endParaRPr lang="en-US" sz="1200"/>
          </a:p>
          <a:p>
            <a:r>
              <a:rPr lang="en-US" sz="1200"/>
              <a:t>The key principle I want you to remember: slides support the speaker. They do not replace the speaker. Keep text minimal, use visuals, and speak to your audience — do not read from the slide.</a:t>
            </a:r>
          </a:p>
        </p:txBody>
      </p:sp>
      <p:sp>
        <p:nvSpPr>
          <p:cNvPr id="559" name="Google Shape;559;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[LEARNING OUTCOMES — POWERPOINT]</a:t>
            </a:r>
          </a:p>
          <a:p>
            <a:r>
              <a:rPr lang="en-US" sz="1200"/>
              <a:t>By the end of this session, you should be able to create a simple presentation, save it, insert slides, and choose a theme.</a:t>
            </a:r>
          </a:p>
          <a:p>
            <a:endParaRPr lang="en-US" sz="1200"/>
          </a:p>
          <a:p>
            <a:r>
              <a:rPr lang="en-US" sz="1200"/>
              <a:t>PowerPoint is the most straightforward of the three applications. If you are comfortable with Word, PowerPoint will feel familiar.</a:t>
            </a:r>
          </a:p>
        </p:txBody>
      </p:sp>
      <p:sp>
        <p:nvSpPr>
          <p:cNvPr id="565" name="Google Shape;565;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3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p>
            <a:r>
              <a:rPr lang="en-US" sz="1200" b="1"/>
              <a:t>[RUNNING POWERPOINT]</a:t>
            </a:r>
          </a:p>
          <a:p>
            <a:r>
              <a:rPr lang="en-US" sz="1200"/>
              <a:t>Open PowerPoint from the desktop icon or Start Menu, just like Word and Excel.</a:t>
            </a:r>
          </a:p>
          <a:p>
            <a:endParaRPr lang="en-US" sz="1200"/>
          </a:p>
          <a:p>
            <a:r>
              <a:rPr lang="en-US" sz="1200"/>
              <a:t>Please open it now. [PAUSE]</a:t>
            </a:r>
          </a:p>
          <a:p>
            <a:endParaRPr lang="en-US" sz="1200"/>
          </a:p>
          <a:p>
            <a:r>
              <a:rPr lang="en-US" sz="1200"/>
              <a:t>You should see a blank presentation with one slide.</a:t>
            </a:r>
          </a:p>
        </p:txBody>
      </p:sp>
      <p:sp>
        <p:nvSpPr>
          <p:cNvPr id="572" name="Google Shape;572;p3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[NOTE: This slide appears to show the Excel interface again. Skip or mention briefly.]</a:t>
            </a:r>
          </a:p>
          <a:p>
            <a:r>
              <a:rPr lang="en-US" sz="1200"/>
              <a:t>This slide shows the Excel interface for reference. We covered this earlier — the layout is similar across all Microsoft Office applications, which makes it easier to learn.</a:t>
            </a:r>
          </a:p>
        </p:txBody>
      </p:sp>
      <p:sp>
        <p:nvSpPr>
          <p:cNvPr id="580" name="Google Shape;580;p3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[POWERPOINT INTERFACE]</a:t>
            </a:r>
          </a:p>
          <a:p>
            <a:r>
              <a:rPr lang="en-US" sz="1200"/>
              <a:t>The PowerPoint interface has the same Menu Bar and Formatting Bar structure.</a:t>
            </a:r>
          </a:p>
          <a:p>
            <a:endParaRPr lang="en-US" sz="1200"/>
          </a:p>
          <a:p>
            <a:r>
              <a:rPr lang="en-US" sz="1200"/>
              <a:t>The key difference is the Slide Panel on the left, showing all your slides as thumbnails, and the Slide Area in the centre where you edit.</a:t>
            </a:r>
          </a:p>
          <a:p>
            <a:endParaRPr lang="en-US" sz="1200"/>
          </a:p>
          <a:p>
            <a:r>
              <a:rPr lang="en-US" sz="1200"/>
              <a:t>At the bottom, the Notes section is where you can add speaker notes — what you want to say during the presentation.</a:t>
            </a:r>
          </a:p>
        </p:txBody>
      </p:sp>
      <p:sp>
        <p:nvSpPr>
          <p:cNvPr id="603" name="Google Shape;603;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p>
            <a:r>
              <a:rPr lang="en-US" sz="1200" b="1"/>
              <a:t>[POWERPOINT FORMATTING BAR]</a:t>
            </a:r>
          </a:p>
          <a:p>
            <a:r>
              <a:rPr lang="en-US" sz="1200"/>
              <a:t>The formatting tools are familiar from Word and Excel. You can change fonts, sizes, colours, and alignment.</a:t>
            </a:r>
          </a:p>
          <a:p>
            <a:endParaRPr lang="en-US" sz="1200"/>
          </a:p>
          <a:p>
            <a:r>
              <a:rPr lang="en-US" sz="1200"/>
              <a:t>PowerPoint also adds Designer — a tool that suggests professional layouts for your slides. And you can use conditional formatting for data displays.</a:t>
            </a:r>
          </a:p>
          <a:p>
            <a:endParaRPr lang="en-US" sz="1200"/>
          </a:p>
          <a:p>
            <a:r>
              <a:rPr lang="en-US" sz="1200"/>
              <a:t>The golden rule: keep slides clean. Less text, more visuals. Maximum 6 words per line, 6 lines per slide.</a:t>
            </a:r>
          </a:p>
        </p:txBody>
      </p:sp>
      <p:sp>
        <p:nvSpPr>
          <p:cNvPr id="628" name="Google Shape;628;p4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[MS WORD INTERFACE OVERVIEW]</a:t>
            </a:r>
          </a:p>
          <a:p>
            <a:r>
              <a:rPr lang="en-US" sz="1200"/>
              <a:t>Let me walk you through what you see on screen.</a:t>
            </a:r>
          </a:p>
          <a:p>
            <a:endParaRPr lang="en-US" sz="1200"/>
          </a:p>
          <a:p>
            <a:r>
              <a:rPr lang="en-US" sz="1200"/>
              <a:t>The Title Bar at the top shows the application name and your document name — right now it says Document1 because we have not saved it yet.</a:t>
            </a:r>
          </a:p>
          <a:p>
            <a:endParaRPr lang="en-US" sz="1200"/>
          </a:p>
          <a:p>
            <a:r>
              <a:rPr lang="en-US" sz="1200"/>
              <a:t>The Menu Bar or Ribbon has all the tools organised in tabs: Home, Insert, Layout, and so on. We will use Home and Insert most today.</a:t>
            </a:r>
          </a:p>
          <a:p>
            <a:endParaRPr lang="en-US" sz="1200"/>
          </a:p>
          <a:p>
            <a:r>
              <a:rPr lang="en-US" sz="1200"/>
              <a:t>The Document Area is the white space where you type. The Status Bar at the bottom shows page numbers and zoom level.</a:t>
            </a:r>
          </a:p>
          <a:p>
            <a:endParaRPr lang="en-US" sz="1200"/>
          </a:p>
          <a:p>
            <a:r>
              <a:rPr lang="en-US" sz="1200"/>
              <a:t>Take a moment to identify these on your own screen. [PAUSE]</a:t>
            </a:r>
          </a:p>
          <a:p>
            <a:endParaRPr lang="en-US" sz="1200"/>
          </a:p>
          <a:p>
            <a:r>
              <a:rPr lang="en-US" sz="1200"/>
              <a:t>The key message: always know where your document is saved, and save regularly. Ctrl+S is your best friend.</a:t>
            </a:r>
          </a:p>
        </p:txBody>
      </p:sp>
      <p:sp>
        <p:nvSpPr>
          <p:cNvPr id="169" name="Google Shape;169;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[CREATING A PRESENTATION]</a:t>
            </a:r>
          </a:p>
          <a:p>
            <a:r>
              <a:rPr lang="en-US" sz="1200"/>
              <a:t>To create a new presentation: File &gt; New &gt; Blank Presentation.</a:t>
            </a:r>
          </a:p>
          <a:p>
            <a:endParaRPr lang="en-US" sz="1200"/>
          </a:p>
          <a:p>
            <a:r>
              <a:rPr lang="en-US" sz="1200"/>
              <a:t>Try this now. [PAUSE]</a:t>
            </a:r>
          </a:p>
          <a:p>
            <a:endParaRPr lang="en-US" sz="1200"/>
          </a:p>
          <a:p>
            <a:r>
              <a:rPr lang="en-US" sz="1200"/>
              <a:t>You have a blank slide ready to work with.</a:t>
            </a:r>
          </a:p>
        </p:txBody>
      </p:sp>
      <p:sp>
        <p:nvSpPr>
          <p:cNvPr id="635" name="Google Shape;635;p4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[SAVING PRESENTATIONS]</a:t>
            </a:r>
          </a:p>
          <a:p>
            <a:r>
              <a:rPr lang="en-US" sz="1200"/>
              <a:t>Same process: File &gt; Save As, choose location, name it clearly.</a:t>
            </a:r>
          </a:p>
          <a:p>
            <a:endParaRPr lang="en-US" sz="1200"/>
          </a:p>
          <a:p>
            <a:r>
              <a:rPr lang="en-US" sz="1200"/>
              <a:t>Save your presentation to the Desktop now. [PAUSE]</a:t>
            </a:r>
          </a:p>
        </p:txBody>
      </p:sp>
      <p:sp>
        <p:nvSpPr>
          <p:cNvPr id="648" name="Google Shape;648;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b1e326c776_1_11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[OPENING PRESENTATIONS]</a:t>
            </a:r>
          </a:p>
          <a:p>
            <a:r>
              <a:rPr lang="en-US" sz="1200"/>
              <a:t>To reopen: File &gt; Open, navigate to the file. Same as Word and Excel.</a:t>
            </a:r>
          </a:p>
          <a:p>
            <a:endParaRPr lang="en-US" sz="1200"/>
          </a:p>
          <a:p>
            <a:r>
              <a:rPr lang="en-US" sz="1200"/>
              <a:t>Practice: close your presentation and reopen it. [PAUSE]</a:t>
            </a:r>
          </a:p>
        </p:txBody>
      </p:sp>
      <p:sp>
        <p:nvSpPr>
          <p:cNvPr id="661" name="Google Shape;661;g3b1e326c776_1_1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b1e326c776_1_13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a:t>[CLOSING PRESENTATIONS]</a:t>
            </a:r>
          </a:p>
          <a:p>
            <a:r>
              <a:rPr lang="en-US" sz="1200"/>
              <a:t>File &gt; Close, or click X. Remember to save first.</a:t>
            </a:r>
          </a:p>
          <a:p>
            <a:endParaRPr lang="en-US" sz="1200"/>
          </a:p>
          <a:p>
            <a:r>
              <a:rPr lang="en-US" sz="1200"/>
              <a:t>You are now comfortable with the save/open/close cycle across all three applications.</a:t>
            </a:r>
          </a:p>
        </p:txBody>
      </p:sp>
      <p:sp>
        <p:nvSpPr>
          <p:cNvPr id="669" name="Google Shape;669;g3b1e326c776_1_13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[INSERTING NEW SLIDES]</a:t>
            </a:r>
          </a:p>
          <a:p>
            <a:r>
              <a:rPr lang="en-US" sz="1200"/>
              <a:t>To add a slide: click New Slide on the Home tab. You can choose different layouts — title slide, content slide, two-column, blank.</a:t>
            </a:r>
          </a:p>
          <a:p>
            <a:endParaRPr lang="en-US" sz="1200"/>
          </a:p>
          <a:p>
            <a:r>
              <a:rPr lang="en-US" sz="1200"/>
              <a:t>Choose the layout that best fits your content. Try inserting a new slide now. [PAUSE]</a:t>
            </a:r>
          </a:p>
        </p:txBody>
      </p:sp>
      <p:sp>
        <p:nvSpPr>
          <p:cNvPr id="677" name="Google Shape;677;p4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[INSERTING TEXT]</a:t>
            </a:r>
          </a:p>
          <a:p>
            <a:r>
              <a:rPr lang="en-US" sz="1200"/>
              <a:t>Click on the text placeholder and type. You can add a title and body text.</a:t>
            </a:r>
          </a:p>
          <a:p>
            <a:endParaRPr lang="en-US" sz="1200"/>
          </a:p>
          <a:p>
            <a:r>
              <a:rPr lang="en-US" sz="1200"/>
              <a:t>You can also use tables, SmartArt, and other graphics by clicking the icons in the placeholder.</a:t>
            </a:r>
          </a:p>
          <a:p>
            <a:endParaRPr lang="en-US" sz="1200"/>
          </a:p>
          <a:p>
            <a:r>
              <a:rPr lang="en-US" sz="1200"/>
              <a:t>Type a heading and some bullet points on your new slide. [PAUSE]</a:t>
            </a:r>
          </a:p>
        </p:txBody>
      </p:sp>
      <p:sp>
        <p:nvSpPr>
          <p:cNvPr id="686" name="Google Shape;686;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[INSERTING IMAGES AND SMARTART]</a:t>
            </a:r>
          </a:p>
          <a:p>
            <a:r>
              <a:rPr lang="en-US" sz="1200"/>
              <a:t>To insert images: Insert &gt; Pictures. To use SmartArt (pre-designed graphics for processes, lists, and relationships): Insert &gt; SmartArt.</a:t>
            </a:r>
          </a:p>
          <a:p>
            <a:endParaRPr lang="en-US" sz="1200"/>
          </a:p>
          <a:p>
            <a:r>
              <a:rPr lang="en-US" sz="1200"/>
              <a:t>SmartArt is particularly useful for showing process flows and organisational structures. You will find it helpful for presenting QI work on Day 5.</a:t>
            </a:r>
          </a:p>
        </p:txBody>
      </p:sp>
      <p:sp>
        <p:nvSpPr>
          <p:cNvPr id="693" name="Google Shape;693;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[INSERTING CHARTS FROM EXCEL]</a:t>
            </a:r>
          </a:p>
          <a:p>
            <a:r>
              <a:rPr lang="en-US" sz="1200"/>
              <a:t>This is a very useful skill. You can copy a chart from Excel and paste it directly into PowerPoint.</a:t>
            </a:r>
          </a:p>
          <a:p>
            <a:endParaRPr lang="en-US" sz="1200"/>
          </a:p>
          <a:p>
            <a:r>
              <a:rPr lang="en-US" sz="1200"/>
              <a:t>In Excel: click on the chart, then Ctrl+C. In PowerPoint: Ctrl+V, or use Paste Special for more options.</a:t>
            </a:r>
          </a:p>
          <a:p>
            <a:endParaRPr lang="en-US" sz="1200"/>
          </a:p>
          <a:p>
            <a:r>
              <a:rPr lang="en-US" sz="1200"/>
              <a:t>We will practice this in the integrated exercise coming up next.</a:t>
            </a:r>
          </a:p>
        </p:txBody>
      </p:sp>
      <p:sp>
        <p:nvSpPr>
          <p:cNvPr id="700" name="Google Shape;700;p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[INTEGRATED PRACTICAL EXERCISE — PART 1]</a:t>
            </a:r>
          </a:p>
          <a:p>
            <a:r>
              <a:rPr lang="en-US" sz="1200"/>
              <a:t>This exercise brings together everything you learned today. You will use Word, Excel, and PowerPoint together.</a:t>
            </a:r>
          </a:p>
          <a:p>
            <a:endParaRPr lang="en-US" sz="1200"/>
          </a:p>
          <a:p>
            <a:r>
              <a:rPr lang="en-US" sz="1200"/>
              <a:t>Let me walk you through the instructions:</a:t>
            </a:r>
          </a:p>
          <a:p>
            <a:endParaRPr lang="en-US" sz="1200"/>
          </a:p>
          <a:p>
            <a:r>
              <a:rPr lang="en-US" sz="1200"/>
              <a:t>For Word: Create a folder on your Desktop called "Last Day." Open Word, save as "Request for more staff." Write a letter to the CEO requesting more staff. Include a table with at least 3 staff names, PERSAL numbers, and contact numbers. Add page numbering. Save.</a:t>
            </a:r>
          </a:p>
          <a:p>
            <a:endParaRPr lang="en-US" sz="1200"/>
          </a:p>
          <a:p>
            <a:r>
              <a:rPr lang="en-US" sz="1200"/>
              <a:t>For Excel: Open Excel, save as the same name. Create a table with Name, Salary, and Percentage columns. Calculate the percentage using the total.</a:t>
            </a:r>
          </a:p>
          <a:p>
            <a:endParaRPr lang="en-US" sz="1200"/>
          </a:p>
          <a:p>
            <a:r>
              <a:rPr lang="en-US" sz="1200"/>
              <a:t>Take your time. Focus on completion, not perfection. Ask for help if you need it.</a:t>
            </a:r>
          </a:p>
          <a:p>
            <a:endParaRPr lang="en-US" sz="1200"/>
          </a:p>
          <a:p>
            <a:r>
              <a:rPr lang="en-US" sz="1200" b="1"/>
              <a:t>[CIRCULATE actively to support. Allow 15-20 minutes for this part.]</a:t>
            </a:r>
          </a:p>
        </p:txBody>
      </p:sp>
      <p:sp>
        <p:nvSpPr>
          <p:cNvPr id="712" name="Google Shape;712;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[INTEGRATED PRACTICAL EXERCISE — PART 2]</a:t>
            </a:r>
          </a:p>
          <a:p>
            <a:r>
              <a:rPr lang="en-US" sz="1200"/>
              <a:t>Continuing the exercise:</a:t>
            </a:r>
          </a:p>
          <a:p>
            <a:endParaRPr lang="en-US" sz="1200"/>
          </a:p>
          <a:p>
            <a:r>
              <a:rPr lang="en-US" sz="1200"/>
              <a:t>In Excel: draw a line graph using the percentage data. Add a title and data labels. Copy the graph to Sheet 2. Rename Sheet 2 to "Staff." Then copy the graph to your Word document and add a brief description. Save in the "Last Day" folder.</a:t>
            </a:r>
          </a:p>
          <a:p>
            <a:endParaRPr lang="en-US" sz="1200"/>
          </a:p>
          <a:p>
            <a:r>
              <a:rPr lang="en-US" sz="1200"/>
              <a:t>In PowerPoint: copy the graph from Excel and paste it into a new slide. Add the heading "Request for more staff." Save the presentation in the "Last Day" folder.</a:t>
            </a:r>
          </a:p>
          <a:p>
            <a:endParaRPr lang="en-US" sz="1200"/>
          </a:p>
          <a:p>
            <a:r>
              <a:rPr lang="en-US" sz="1200"/>
              <a:t>This exercise tests all three applications working together — which is exactly how you will use them in practice.</a:t>
            </a:r>
          </a:p>
          <a:p>
            <a:endParaRPr lang="en-US" sz="1200"/>
          </a:p>
          <a:p>
            <a:r>
              <a:rPr lang="en-US" sz="1200" b="1"/>
              <a:t>[CIRCULATE to support. Allow 10-15 minutes for this part.]</a:t>
            </a:r>
          </a:p>
          <a:p>
            <a:endParaRPr lang="en-US" sz="1200"/>
          </a:p>
          <a:p>
            <a:r>
              <a:rPr lang="en-US" sz="1200"/>
              <a:t>What "good enough" looks like: a saved Word document with text and a table, an Excel file with calculated percentages and a chart, and the chart copied into both Word and PowerPoint.</a:t>
            </a:r>
          </a:p>
        </p:txBody>
      </p:sp>
      <p:sp>
        <p:nvSpPr>
          <p:cNvPr id="718" name="Google Shape;718;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[CREATING DOCUMENTS]</a:t>
            </a:r>
          </a:p>
          <a:p>
            <a:r>
              <a:rPr lang="en-US" sz="1200"/>
              <a:t>To create a new document: click File, then New, then Blank Document. It is that simple.</a:t>
            </a:r>
          </a:p>
          <a:p>
            <a:endParaRPr lang="en-US" sz="1200"/>
          </a:p>
          <a:p>
            <a:r>
              <a:rPr lang="en-US" sz="1200"/>
              <a:t>Let me demonstrate. [DEMONSTRATE on screen]</a:t>
            </a:r>
          </a:p>
          <a:p>
            <a:endParaRPr lang="en-US" sz="1200"/>
          </a:p>
          <a:p>
            <a:r>
              <a:rPr lang="en-US" sz="1200"/>
              <a:t>Now you try. Create a new blank document. [PAUSE for practice]</a:t>
            </a:r>
          </a:p>
          <a:p>
            <a:endParaRPr lang="en-US" sz="1200"/>
          </a:p>
          <a:p>
            <a:r>
              <a:rPr lang="en-US" sz="1200"/>
              <a:t>Good. You now have a blank canvas to work with.</a:t>
            </a:r>
          </a:p>
        </p:txBody>
      </p:sp>
      <p:sp>
        <p:nvSpPr>
          <p:cNvPr id="193" name="Google Shape;193;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b08b2a68d9_0_27: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lstStyle/>
          <a:p>
            <a:r>
              <a:rPr lang="en-US" sz="1200" b="1" dirty="0"/>
              <a:t>[POWERPOINT ONLINE RESOURCE]</a:t>
            </a:r>
          </a:p>
          <a:p>
            <a:r>
              <a:rPr lang="en-US" sz="1200" dirty="0"/>
              <a:t>Here is a link to additional PowerPoint training material. The link is in your workbook for reference.</a:t>
            </a:r>
          </a:p>
          <a:p>
            <a:endParaRPr lang="en-US" sz="1200" dirty="0"/>
          </a:p>
          <a:p>
            <a:r>
              <a:rPr lang="en-US" sz="1200" dirty="0"/>
              <a:t>That concludes our tour of the three Microsoft Office applications. </a:t>
            </a:r>
          </a:p>
        </p:txBody>
      </p:sp>
      <p:sp>
        <p:nvSpPr>
          <p:cNvPr id="706" name="Google Shape;706;g3b08b2a68d9_0_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[SAVING DOCUMENTS]</a:t>
            </a:r>
          </a:p>
          <a:p>
            <a:r>
              <a:rPr lang="en-US" sz="1200"/>
              <a:t>This is one of the most important skills today. If you do not save, you lose your work.</a:t>
            </a:r>
          </a:p>
          <a:p>
            <a:endParaRPr lang="en-US" sz="1200"/>
          </a:p>
          <a:p>
            <a:r>
              <a:rPr lang="en-US" sz="1200"/>
              <a:t>There are two options: Save and Save As. Use Save As when saving for the first time or saving to a new location. After that, Ctrl+S will save to the same location.</a:t>
            </a:r>
          </a:p>
          <a:p>
            <a:endParaRPr lang="en-US" sz="1200"/>
          </a:p>
          <a:p>
            <a:r>
              <a:rPr lang="en-US" sz="1200"/>
              <a:t>Key tips: Always save to a known location — Desktop or Documents folder. Use clear file names like Report_January_2025, not Document1. Save frequently.</a:t>
            </a:r>
          </a:p>
          <a:p>
            <a:endParaRPr lang="en-US" sz="1200"/>
          </a:p>
          <a:p>
            <a:r>
              <a:rPr lang="en-US" sz="1200"/>
              <a:t>Let me demonstrate Save As now. [DEMONSTRATE]</a:t>
            </a:r>
          </a:p>
          <a:p>
            <a:endParaRPr lang="en-US" sz="1200"/>
          </a:p>
          <a:p>
            <a:r>
              <a:rPr lang="en-US" sz="1200"/>
              <a:t>Now save your document to the Desktop with a clear name. [PAUSE for practice]</a:t>
            </a:r>
          </a:p>
        </p:txBody>
      </p:sp>
      <p:sp>
        <p:nvSpPr>
          <p:cNvPr id="206" name="Google Shape;206;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[OPENING DOCUMENTS]</a:t>
            </a:r>
          </a:p>
          <a:p>
            <a:r>
              <a:rPr lang="en-US" sz="1200"/>
              <a:t>Before we move on, let me show you how to reopen a saved document.</a:t>
            </a:r>
          </a:p>
          <a:p>
            <a:endParaRPr lang="en-US" sz="1200"/>
          </a:p>
          <a:p>
            <a:r>
              <a:rPr lang="en-US" sz="1200"/>
              <a:t>Click File, then Open. Navigate to where you saved the file — in this case, the Desktop. Select the file and click Open.</a:t>
            </a:r>
          </a:p>
          <a:p>
            <a:endParaRPr lang="en-US" sz="1200"/>
          </a:p>
          <a:p>
            <a:r>
              <a:rPr lang="en-US" sz="1200"/>
              <a:t>Try this now: close your document (File &gt; Close), then reopen it from the Desktop. [PAUSE]</a:t>
            </a:r>
          </a:p>
          <a:p>
            <a:endParaRPr lang="en-US" sz="1200"/>
          </a:p>
          <a:p>
            <a:r>
              <a:rPr lang="en-US" sz="1200"/>
              <a:t>This is a skill you will use daily. Always know where your files are stored.</a:t>
            </a:r>
          </a:p>
        </p:txBody>
      </p:sp>
      <p:sp>
        <p:nvSpPr>
          <p:cNvPr id="219" name="Google Shape;219;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lstStyle/>
          <a:p>
            <a:r>
              <a:rPr lang="en-US" sz="1200" b="1"/>
              <a:t>[CLOSING DOCUMENTS]</a:t>
            </a:r>
          </a:p>
          <a:p>
            <a:r>
              <a:rPr lang="en-US" sz="1200"/>
              <a:t>To close a document, click File then Close. If you have unsaved changes, Word will ask if you want to save.</a:t>
            </a:r>
          </a:p>
          <a:p>
            <a:endParaRPr lang="en-US" sz="1200"/>
          </a:p>
          <a:p>
            <a:r>
              <a:rPr lang="en-US" sz="1200"/>
              <a:t>To close Word entirely, click the X button in the top right corner.</a:t>
            </a:r>
          </a:p>
          <a:p>
            <a:endParaRPr lang="en-US" sz="1200"/>
          </a:p>
          <a:p>
            <a:r>
              <a:rPr lang="en-US" sz="1200"/>
              <a:t>A common mistake is closing without saving. Always check for that save prompt. If in doubt, press Ctrl+S before closing.</a:t>
            </a:r>
          </a:p>
        </p:txBody>
      </p:sp>
      <p:sp>
        <p:nvSpPr>
          <p:cNvPr id="232" name="Google Shape;232;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p:nvPr/>
        </p:nvSpPr>
        <p:spPr>
          <a:xfrm>
            <a:off x="0" y="0"/>
            <a:ext cx="9144000" cy="11430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2"/>
          <p:cNvPicPr preferRelativeResize="0"/>
          <p:nvPr/>
        </p:nvPicPr>
        <p:blipFill rotWithShape="1">
          <a:blip r:embed="rId2">
            <a:alphaModFix/>
          </a:blip>
          <a:srcRect r="26000"/>
          <a:stretch/>
        </p:blipFill>
        <p:spPr>
          <a:xfrm>
            <a:off x="228600" y="1219200"/>
            <a:ext cx="1524000" cy="1372973"/>
          </a:xfrm>
          <a:prstGeom prst="rect">
            <a:avLst/>
          </a:prstGeom>
          <a:noFill/>
          <a:ln>
            <a:noFill/>
          </a:ln>
        </p:spPr>
      </p:pic>
      <p:pic>
        <p:nvPicPr>
          <p:cNvPr id="14" name="Google Shape;14;p2"/>
          <p:cNvPicPr preferRelativeResize="0"/>
          <p:nvPr/>
        </p:nvPicPr>
        <p:blipFill rotWithShape="1">
          <a:blip r:embed="rId3">
            <a:alphaModFix/>
          </a:blip>
          <a:srcRect l="5799" r="18813"/>
          <a:stretch/>
        </p:blipFill>
        <p:spPr>
          <a:xfrm flipH="1">
            <a:off x="228600" y="2743200"/>
            <a:ext cx="1524000" cy="1333891"/>
          </a:xfrm>
          <a:prstGeom prst="rect">
            <a:avLst/>
          </a:prstGeom>
          <a:noFill/>
          <a:ln>
            <a:noFill/>
          </a:ln>
        </p:spPr>
      </p:pic>
      <p:pic>
        <p:nvPicPr>
          <p:cNvPr id="15" name="Google Shape;15;p2"/>
          <p:cNvPicPr preferRelativeResize="0"/>
          <p:nvPr/>
        </p:nvPicPr>
        <p:blipFill rotWithShape="1">
          <a:blip r:embed="rId4">
            <a:alphaModFix/>
          </a:blip>
          <a:srcRect l="11563" r="32931" b="27167"/>
          <a:stretch/>
        </p:blipFill>
        <p:spPr>
          <a:xfrm>
            <a:off x="228600" y="4267200"/>
            <a:ext cx="1567543" cy="1371600"/>
          </a:xfrm>
          <a:prstGeom prst="rect">
            <a:avLst/>
          </a:prstGeom>
          <a:noFill/>
          <a:ln>
            <a:noFill/>
          </a:ln>
        </p:spPr>
      </p:pic>
      <p:cxnSp>
        <p:nvCxnSpPr>
          <p:cNvPr id="16" name="Google Shape;16;p2"/>
          <p:cNvCxnSpPr/>
          <p:nvPr/>
        </p:nvCxnSpPr>
        <p:spPr>
          <a:xfrm>
            <a:off x="2514600" y="2667000"/>
            <a:ext cx="6400800" cy="1588"/>
          </a:xfrm>
          <a:prstGeom prst="straightConnector1">
            <a:avLst/>
          </a:prstGeom>
          <a:noFill/>
          <a:ln w="9525" cap="flat" cmpd="sng">
            <a:solidFill>
              <a:srgbClr val="005D28"/>
            </a:solidFill>
            <a:prstDash val="solid"/>
            <a:round/>
            <a:headEnd type="none" w="sm" len="sm"/>
            <a:tailEnd type="none" w="sm" len="sm"/>
          </a:ln>
        </p:spPr>
      </p:cxnSp>
      <p:cxnSp>
        <p:nvCxnSpPr>
          <p:cNvPr id="17" name="Google Shape;17;p2"/>
          <p:cNvCxnSpPr/>
          <p:nvPr/>
        </p:nvCxnSpPr>
        <p:spPr>
          <a:xfrm>
            <a:off x="2514600" y="4191000"/>
            <a:ext cx="6400800" cy="1588"/>
          </a:xfrm>
          <a:prstGeom prst="straightConnector1">
            <a:avLst/>
          </a:prstGeom>
          <a:noFill/>
          <a:ln w="9525" cap="flat" cmpd="sng">
            <a:solidFill>
              <a:srgbClr val="005D28"/>
            </a:solidFill>
            <a:prstDash val="solid"/>
            <a:round/>
            <a:headEnd type="none" w="sm" len="sm"/>
            <a:tailEnd type="none" w="sm" len="sm"/>
          </a:ln>
        </p:spPr>
      </p:cxnSp>
      <p:pic>
        <p:nvPicPr>
          <p:cNvPr id="18" name="Google Shape;18;p2" descr="NDOH Logo.jpg"/>
          <p:cNvPicPr preferRelativeResize="0"/>
          <p:nvPr/>
        </p:nvPicPr>
        <p:blipFill rotWithShape="1">
          <a:blip r:embed="rId5">
            <a:alphaModFix/>
          </a:blip>
          <a:srcRect/>
          <a:stretch/>
        </p:blipFill>
        <p:spPr>
          <a:xfrm>
            <a:off x="152400" y="5867400"/>
            <a:ext cx="2286000" cy="824484"/>
          </a:xfrm>
          <a:prstGeom prst="rect">
            <a:avLst/>
          </a:prstGeom>
          <a:noFill/>
          <a:ln>
            <a:noFill/>
          </a:ln>
        </p:spPr>
      </p:pic>
      <p:cxnSp>
        <p:nvCxnSpPr>
          <p:cNvPr id="19" name="Google Shape;19;p2"/>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pic>
        <p:nvPicPr>
          <p:cNvPr id="20" name="Google Shape;20;p2" descr="Logo - NDP - Full colour.jpg"/>
          <p:cNvPicPr preferRelativeResize="0"/>
          <p:nvPr/>
        </p:nvPicPr>
        <p:blipFill rotWithShape="1">
          <a:blip r:embed="rId6">
            <a:alphaModFix/>
          </a:blip>
          <a:srcRect/>
          <a:stretch/>
        </p:blipFill>
        <p:spPr>
          <a:xfrm>
            <a:off x="8001024" y="5870484"/>
            <a:ext cx="1058978" cy="10589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23528" y="234950"/>
            <a:ext cx="6822082" cy="530225"/>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2"/>
          <p:cNvSpPr txBox="1">
            <a:spLocks noGrp="1"/>
          </p:cNvSpPr>
          <p:nvPr>
            <p:ph type="body" idx="1"/>
          </p:nvPr>
        </p:nvSpPr>
        <p:spPr>
          <a:xfrm>
            <a:off x="630238" y="1061492"/>
            <a:ext cx="2949575" cy="46717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body" idx="2"/>
          </p:nvPr>
        </p:nvSpPr>
        <p:spPr>
          <a:xfrm>
            <a:off x="3887788" y="2060848"/>
            <a:ext cx="4629150" cy="36004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body" idx="3"/>
          </p:nvPr>
        </p:nvSpPr>
        <p:spPr>
          <a:xfrm>
            <a:off x="3887788" y="1061492"/>
            <a:ext cx="4629150" cy="82391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23528" y="234950"/>
            <a:ext cx="6822082" cy="530225"/>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3"/>
          <p:cNvSpPr>
            <a:spLocks noGrp="1"/>
          </p:cNvSpPr>
          <p:nvPr>
            <p:ph type="pic" idx="2"/>
          </p:nvPr>
        </p:nvSpPr>
        <p:spPr>
          <a:xfrm>
            <a:off x="3887788" y="1124744"/>
            <a:ext cx="4629150" cy="4608512"/>
          </a:xfrm>
          <a:prstGeom prst="rect">
            <a:avLst/>
          </a:prstGeom>
          <a:noFill/>
          <a:ln>
            <a:noFill/>
          </a:ln>
        </p:spPr>
      </p:sp>
      <p:sp>
        <p:nvSpPr>
          <p:cNvPr id="86" name="Google Shape;86;p13"/>
          <p:cNvSpPr txBox="1">
            <a:spLocks noGrp="1"/>
          </p:cNvSpPr>
          <p:nvPr>
            <p:ph type="body" idx="1"/>
          </p:nvPr>
        </p:nvSpPr>
        <p:spPr>
          <a:xfrm>
            <a:off x="630238" y="1124744"/>
            <a:ext cx="2949575" cy="46085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51520" y="188640"/>
            <a:ext cx="6391622" cy="75961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4"/>
          <p:cNvSpPr txBox="1">
            <a:spLocks noGrp="1"/>
          </p:cNvSpPr>
          <p:nvPr>
            <p:ph type="body" idx="1"/>
          </p:nvPr>
        </p:nvSpPr>
        <p:spPr>
          <a:xfrm rot="5400000">
            <a:off x="2267744" y="-819472"/>
            <a:ext cx="4608512" cy="864096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rot="5400000">
            <a:off x="5297264" y="2443162"/>
            <a:ext cx="4464497" cy="197167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5"/>
          <p:cNvSpPr txBox="1">
            <a:spLocks noGrp="1"/>
          </p:cNvSpPr>
          <p:nvPr>
            <p:ph type="body" idx="1"/>
          </p:nvPr>
        </p:nvSpPr>
        <p:spPr>
          <a:xfrm rot="5400000">
            <a:off x="1349722" y="475679"/>
            <a:ext cx="4320481" cy="576262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p:nvPr/>
        </p:nvSpPr>
        <p:spPr>
          <a:xfrm>
            <a:off x="251520" y="188640"/>
            <a:ext cx="6391622" cy="7596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en-ZA" sz="2800" b="1" i="0" u="none" strike="noStrike" cap="none">
                <a:solidFill>
                  <a:srgbClr val="FFFFFF"/>
                </a:solidFill>
                <a:latin typeface="Arial"/>
                <a:ea typeface="Arial"/>
                <a:cs typeface="Arial"/>
                <a:sym typeface="Arial"/>
              </a:rPr>
              <a:t>Click to edit Master title style</a:t>
            </a:r>
            <a:endParaRPr sz="2800" b="1" i="0" u="none" strike="noStrike" cap="none">
              <a:solidFill>
                <a:srgbClr val="FFFFFF"/>
              </a:solidFill>
              <a:latin typeface="Arial"/>
              <a:ea typeface="Arial"/>
              <a:cs typeface="Arial"/>
              <a:sym typeface="Arial"/>
            </a:endParaRPr>
          </a:p>
        </p:txBody>
      </p:sp>
      <p:sp>
        <p:nvSpPr>
          <p:cNvPr id="98" name="Google Shape;98;p15"/>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0"/>
        <p:cNvGrpSpPr/>
        <p:nvPr/>
      </p:nvGrpSpPr>
      <p:grpSpPr>
        <a:xfrm>
          <a:off x="0" y="0"/>
          <a:ext cx="0" cy="0"/>
          <a:chOff x="0" y="0"/>
          <a:chExt cx="0" cy="0"/>
        </a:xfrm>
      </p:grpSpPr>
      <p:sp>
        <p:nvSpPr>
          <p:cNvPr id="101" name="Google Shape;101;p16"/>
          <p:cNvSpPr/>
          <p:nvPr/>
        </p:nvSpPr>
        <p:spPr>
          <a:xfrm>
            <a:off x="0" y="0"/>
            <a:ext cx="9144000" cy="11430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2" name="Google Shape;102;p16"/>
          <p:cNvPicPr preferRelativeResize="0"/>
          <p:nvPr/>
        </p:nvPicPr>
        <p:blipFill rotWithShape="1">
          <a:blip r:embed="rId2">
            <a:alphaModFix/>
          </a:blip>
          <a:srcRect r="25998"/>
          <a:stretch/>
        </p:blipFill>
        <p:spPr>
          <a:xfrm>
            <a:off x="228600" y="1219200"/>
            <a:ext cx="1524000" cy="1373188"/>
          </a:xfrm>
          <a:prstGeom prst="rect">
            <a:avLst/>
          </a:prstGeom>
          <a:noFill/>
          <a:ln>
            <a:noFill/>
          </a:ln>
        </p:spPr>
      </p:pic>
      <p:pic>
        <p:nvPicPr>
          <p:cNvPr id="103" name="Google Shape;103;p16"/>
          <p:cNvPicPr preferRelativeResize="0"/>
          <p:nvPr/>
        </p:nvPicPr>
        <p:blipFill rotWithShape="1">
          <a:blip r:embed="rId3">
            <a:alphaModFix/>
          </a:blip>
          <a:srcRect l="18812" r="5797"/>
          <a:stretch/>
        </p:blipFill>
        <p:spPr>
          <a:xfrm>
            <a:off x="228600" y="2743200"/>
            <a:ext cx="1524000" cy="1333500"/>
          </a:xfrm>
          <a:prstGeom prst="rect">
            <a:avLst/>
          </a:prstGeom>
          <a:noFill/>
          <a:ln>
            <a:noFill/>
          </a:ln>
        </p:spPr>
      </p:pic>
      <p:pic>
        <p:nvPicPr>
          <p:cNvPr id="104" name="Google Shape;104;p16"/>
          <p:cNvPicPr preferRelativeResize="0"/>
          <p:nvPr/>
        </p:nvPicPr>
        <p:blipFill rotWithShape="1">
          <a:blip r:embed="rId4">
            <a:alphaModFix/>
          </a:blip>
          <a:srcRect l="11563" r="32931" b="27167"/>
          <a:stretch/>
        </p:blipFill>
        <p:spPr>
          <a:xfrm>
            <a:off x="228600" y="4267200"/>
            <a:ext cx="1566863" cy="1371600"/>
          </a:xfrm>
          <a:prstGeom prst="rect">
            <a:avLst/>
          </a:prstGeom>
          <a:noFill/>
          <a:ln>
            <a:noFill/>
          </a:ln>
        </p:spPr>
      </p:pic>
      <p:cxnSp>
        <p:nvCxnSpPr>
          <p:cNvPr id="105" name="Google Shape;105;p16"/>
          <p:cNvCxnSpPr/>
          <p:nvPr/>
        </p:nvCxnSpPr>
        <p:spPr>
          <a:xfrm>
            <a:off x="2514600" y="2667000"/>
            <a:ext cx="6400800" cy="1588"/>
          </a:xfrm>
          <a:prstGeom prst="straightConnector1">
            <a:avLst/>
          </a:prstGeom>
          <a:noFill/>
          <a:ln w="9525" cap="flat" cmpd="sng">
            <a:solidFill>
              <a:srgbClr val="005D28"/>
            </a:solidFill>
            <a:prstDash val="solid"/>
            <a:round/>
            <a:headEnd type="none" w="sm" len="sm"/>
            <a:tailEnd type="none" w="sm" len="sm"/>
          </a:ln>
        </p:spPr>
      </p:cxnSp>
      <p:cxnSp>
        <p:nvCxnSpPr>
          <p:cNvPr id="106" name="Google Shape;106;p16"/>
          <p:cNvCxnSpPr/>
          <p:nvPr/>
        </p:nvCxnSpPr>
        <p:spPr>
          <a:xfrm>
            <a:off x="2514600" y="4191000"/>
            <a:ext cx="6400800" cy="1588"/>
          </a:xfrm>
          <a:prstGeom prst="straightConnector1">
            <a:avLst/>
          </a:prstGeom>
          <a:noFill/>
          <a:ln w="9525" cap="flat" cmpd="sng">
            <a:solidFill>
              <a:srgbClr val="005D28"/>
            </a:solidFill>
            <a:prstDash val="solid"/>
            <a:round/>
            <a:headEnd type="none" w="sm" len="sm"/>
            <a:tailEnd type="none" w="sm" len="sm"/>
          </a:ln>
        </p:spPr>
      </p:cxnSp>
      <p:pic>
        <p:nvPicPr>
          <p:cNvPr id="107" name="Google Shape;107;p16" descr="NDOH Logo.jpg"/>
          <p:cNvPicPr preferRelativeResize="0"/>
          <p:nvPr/>
        </p:nvPicPr>
        <p:blipFill rotWithShape="1">
          <a:blip r:embed="rId5">
            <a:alphaModFix/>
          </a:blip>
          <a:srcRect/>
          <a:stretch/>
        </p:blipFill>
        <p:spPr>
          <a:xfrm>
            <a:off x="152400" y="5867400"/>
            <a:ext cx="2286000" cy="823913"/>
          </a:xfrm>
          <a:prstGeom prst="rect">
            <a:avLst/>
          </a:prstGeom>
          <a:noFill/>
          <a:ln>
            <a:noFill/>
          </a:ln>
        </p:spPr>
      </p:pic>
      <p:cxnSp>
        <p:nvCxnSpPr>
          <p:cNvPr id="108" name="Google Shape;108;p16"/>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sp>
        <p:nvSpPr>
          <p:cNvPr id="109" name="Google Shape;109;p16"/>
          <p:cNvSpPr/>
          <p:nvPr/>
        </p:nvSpPr>
        <p:spPr>
          <a:xfrm>
            <a:off x="0" y="0"/>
            <a:ext cx="9144000" cy="11430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0" name="Google Shape;110;p16"/>
          <p:cNvPicPr preferRelativeResize="0"/>
          <p:nvPr/>
        </p:nvPicPr>
        <p:blipFill rotWithShape="1">
          <a:blip r:embed="rId2">
            <a:alphaModFix/>
          </a:blip>
          <a:srcRect r="25998"/>
          <a:stretch/>
        </p:blipFill>
        <p:spPr>
          <a:xfrm>
            <a:off x="228600" y="1219200"/>
            <a:ext cx="1524000" cy="1373188"/>
          </a:xfrm>
          <a:prstGeom prst="rect">
            <a:avLst/>
          </a:prstGeom>
          <a:noFill/>
          <a:ln>
            <a:noFill/>
          </a:ln>
        </p:spPr>
      </p:pic>
      <p:pic>
        <p:nvPicPr>
          <p:cNvPr id="111" name="Google Shape;111;p16"/>
          <p:cNvPicPr preferRelativeResize="0"/>
          <p:nvPr/>
        </p:nvPicPr>
        <p:blipFill rotWithShape="1">
          <a:blip r:embed="rId3">
            <a:alphaModFix/>
          </a:blip>
          <a:srcRect l="18812" r="5797"/>
          <a:stretch/>
        </p:blipFill>
        <p:spPr>
          <a:xfrm>
            <a:off x="228600" y="2743200"/>
            <a:ext cx="1524000" cy="1333500"/>
          </a:xfrm>
          <a:prstGeom prst="rect">
            <a:avLst/>
          </a:prstGeom>
          <a:noFill/>
          <a:ln>
            <a:noFill/>
          </a:ln>
        </p:spPr>
      </p:pic>
      <p:pic>
        <p:nvPicPr>
          <p:cNvPr id="112" name="Google Shape;112;p16"/>
          <p:cNvPicPr preferRelativeResize="0"/>
          <p:nvPr/>
        </p:nvPicPr>
        <p:blipFill rotWithShape="1">
          <a:blip r:embed="rId4">
            <a:alphaModFix/>
          </a:blip>
          <a:srcRect l="11563" r="32931" b="27167"/>
          <a:stretch/>
        </p:blipFill>
        <p:spPr>
          <a:xfrm>
            <a:off x="228600" y="4267200"/>
            <a:ext cx="1566863" cy="1371600"/>
          </a:xfrm>
          <a:prstGeom prst="rect">
            <a:avLst/>
          </a:prstGeom>
          <a:noFill/>
          <a:ln>
            <a:noFill/>
          </a:ln>
        </p:spPr>
      </p:pic>
      <p:cxnSp>
        <p:nvCxnSpPr>
          <p:cNvPr id="113" name="Google Shape;113;p16"/>
          <p:cNvCxnSpPr/>
          <p:nvPr/>
        </p:nvCxnSpPr>
        <p:spPr>
          <a:xfrm>
            <a:off x="2514600" y="2667000"/>
            <a:ext cx="6400800" cy="1588"/>
          </a:xfrm>
          <a:prstGeom prst="straightConnector1">
            <a:avLst/>
          </a:prstGeom>
          <a:noFill/>
          <a:ln w="9525" cap="flat" cmpd="sng">
            <a:solidFill>
              <a:srgbClr val="005D28"/>
            </a:solidFill>
            <a:prstDash val="solid"/>
            <a:round/>
            <a:headEnd type="none" w="sm" len="sm"/>
            <a:tailEnd type="none" w="sm" len="sm"/>
          </a:ln>
        </p:spPr>
      </p:cxnSp>
      <p:cxnSp>
        <p:nvCxnSpPr>
          <p:cNvPr id="114" name="Google Shape;114;p16"/>
          <p:cNvCxnSpPr/>
          <p:nvPr/>
        </p:nvCxnSpPr>
        <p:spPr>
          <a:xfrm>
            <a:off x="2514600" y="4191000"/>
            <a:ext cx="6400800" cy="1588"/>
          </a:xfrm>
          <a:prstGeom prst="straightConnector1">
            <a:avLst/>
          </a:prstGeom>
          <a:noFill/>
          <a:ln w="9525" cap="flat" cmpd="sng">
            <a:solidFill>
              <a:srgbClr val="005D28"/>
            </a:solidFill>
            <a:prstDash val="solid"/>
            <a:round/>
            <a:headEnd type="none" w="sm" len="sm"/>
            <a:tailEnd type="none" w="sm" len="sm"/>
          </a:ln>
        </p:spPr>
      </p:cxnSp>
      <p:pic>
        <p:nvPicPr>
          <p:cNvPr id="115" name="Google Shape;115;p16" descr="NDOH Logo.jpg"/>
          <p:cNvPicPr preferRelativeResize="0"/>
          <p:nvPr/>
        </p:nvPicPr>
        <p:blipFill rotWithShape="1">
          <a:blip r:embed="rId5">
            <a:alphaModFix/>
          </a:blip>
          <a:srcRect/>
          <a:stretch/>
        </p:blipFill>
        <p:spPr>
          <a:xfrm>
            <a:off x="152400" y="5867400"/>
            <a:ext cx="2286000" cy="823913"/>
          </a:xfrm>
          <a:prstGeom prst="rect">
            <a:avLst/>
          </a:prstGeom>
          <a:noFill/>
          <a:ln>
            <a:noFill/>
          </a:ln>
        </p:spPr>
      </p:pic>
      <p:cxnSp>
        <p:nvCxnSpPr>
          <p:cNvPr id="116" name="Google Shape;116;p16"/>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pic>
        <p:nvPicPr>
          <p:cNvPr id="117" name="Google Shape;117;p16"/>
          <p:cNvPicPr preferRelativeResize="0"/>
          <p:nvPr/>
        </p:nvPicPr>
        <p:blipFill rotWithShape="1">
          <a:blip r:embed="rId6">
            <a:alphaModFix/>
          </a:blip>
          <a:srcRect/>
          <a:stretch/>
        </p:blipFill>
        <p:spPr>
          <a:xfrm>
            <a:off x="8072438" y="5815013"/>
            <a:ext cx="928687" cy="104298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8"/>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1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50"/>
            <a:ext cx="6535638" cy="543595"/>
          </a:xfrm>
          <a:prstGeom prst="rect">
            <a:avLst/>
          </a:prstGeom>
        </p:spPr>
        <p:txBody>
          <a:bodyPr/>
          <a:lstStyle>
            <a:lvl1pPr algn="l">
              <a:defRPr lang="en-US" sz="21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4"/>
            <a:ext cx="3867150" cy="4980211"/>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2"/>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dirty="0">
              <a:solidFill>
                <a:prstClr val="black"/>
              </a:solidFill>
            </a:endParaRPr>
          </a:p>
        </p:txBody>
      </p:sp>
      <p:sp>
        <p:nvSpPr>
          <p:cNvPr id="9"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base" latinLnBrk="0" hangingPunct="1">
                <a:lnSpc>
                  <a:spcPct val="100000"/>
                </a:lnSpc>
                <a:spcBef>
                  <a:spcPct val="0"/>
                </a:spcBef>
                <a:spcAft>
                  <a:spcPct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289133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499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2843808" y="6356349"/>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
        <p:cNvGrpSpPr/>
        <p:nvPr/>
      </p:nvGrpSpPr>
      <p:grpSpPr>
        <a:xfrm>
          <a:off x="0" y="0"/>
          <a:ext cx="0" cy="0"/>
          <a:chOff x="0" y="0"/>
          <a:chExt cx="0" cy="0"/>
        </a:xfrm>
      </p:grpSpPr>
      <p:sp>
        <p:nvSpPr>
          <p:cNvPr id="34" name="Google Shape;34;p5"/>
          <p:cNvSpPr/>
          <p:nvPr/>
        </p:nvSpPr>
        <p:spPr>
          <a:xfrm>
            <a:off x="0" y="0"/>
            <a:ext cx="9144000" cy="11430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 name="Google Shape;35;p5"/>
          <p:cNvPicPr preferRelativeResize="0"/>
          <p:nvPr/>
        </p:nvPicPr>
        <p:blipFill rotWithShape="1">
          <a:blip r:embed="rId2">
            <a:alphaModFix/>
          </a:blip>
          <a:srcRect r="26000"/>
          <a:stretch/>
        </p:blipFill>
        <p:spPr>
          <a:xfrm>
            <a:off x="228600" y="1219200"/>
            <a:ext cx="1524000" cy="1372973"/>
          </a:xfrm>
          <a:prstGeom prst="rect">
            <a:avLst/>
          </a:prstGeom>
          <a:noFill/>
          <a:ln>
            <a:noFill/>
          </a:ln>
        </p:spPr>
      </p:pic>
      <p:pic>
        <p:nvPicPr>
          <p:cNvPr id="36" name="Google Shape;36;p5"/>
          <p:cNvPicPr preferRelativeResize="0"/>
          <p:nvPr/>
        </p:nvPicPr>
        <p:blipFill rotWithShape="1">
          <a:blip r:embed="rId3">
            <a:alphaModFix/>
          </a:blip>
          <a:srcRect l="5799" r="18813"/>
          <a:stretch/>
        </p:blipFill>
        <p:spPr>
          <a:xfrm flipH="1">
            <a:off x="228600" y="2743200"/>
            <a:ext cx="1524000" cy="1333891"/>
          </a:xfrm>
          <a:prstGeom prst="rect">
            <a:avLst/>
          </a:prstGeom>
          <a:noFill/>
          <a:ln>
            <a:noFill/>
          </a:ln>
        </p:spPr>
      </p:pic>
      <p:pic>
        <p:nvPicPr>
          <p:cNvPr id="37" name="Google Shape;37;p5"/>
          <p:cNvPicPr preferRelativeResize="0"/>
          <p:nvPr/>
        </p:nvPicPr>
        <p:blipFill rotWithShape="1">
          <a:blip r:embed="rId4">
            <a:alphaModFix/>
          </a:blip>
          <a:srcRect l="11563" r="32931" b="27167"/>
          <a:stretch/>
        </p:blipFill>
        <p:spPr>
          <a:xfrm>
            <a:off x="228600" y="4267200"/>
            <a:ext cx="1567543" cy="1371600"/>
          </a:xfrm>
          <a:prstGeom prst="rect">
            <a:avLst/>
          </a:prstGeom>
          <a:noFill/>
          <a:ln>
            <a:noFill/>
          </a:ln>
        </p:spPr>
      </p:pic>
      <p:cxnSp>
        <p:nvCxnSpPr>
          <p:cNvPr id="38" name="Google Shape;38;p5"/>
          <p:cNvCxnSpPr/>
          <p:nvPr/>
        </p:nvCxnSpPr>
        <p:spPr>
          <a:xfrm>
            <a:off x="2514600" y="2667000"/>
            <a:ext cx="6400800" cy="1588"/>
          </a:xfrm>
          <a:prstGeom prst="straightConnector1">
            <a:avLst/>
          </a:prstGeom>
          <a:noFill/>
          <a:ln w="9525" cap="flat" cmpd="sng">
            <a:solidFill>
              <a:srgbClr val="005D28"/>
            </a:solidFill>
            <a:prstDash val="solid"/>
            <a:round/>
            <a:headEnd type="none" w="sm" len="sm"/>
            <a:tailEnd type="none" w="sm" len="sm"/>
          </a:ln>
        </p:spPr>
      </p:cxnSp>
      <p:cxnSp>
        <p:nvCxnSpPr>
          <p:cNvPr id="39" name="Google Shape;39;p5"/>
          <p:cNvCxnSpPr/>
          <p:nvPr/>
        </p:nvCxnSpPr>
        <p:spPr>
          <a:xfrm>
            <a:off x="2514600" y="4191000"/>
            <a:ext cx="6400800" cy="1588"/>
          </a:xfrm>
          <a:prstGeom prst="straightConnector1">
            <a:avLst/>
          </a:prstGeom>
          <a:noFill/>
          <a:ln w="9525" cap="flat" cmpd="sng">
            <a:solidFill>
              <a:srgbClr val="005D28"/>
            </a:solidFill>
            <a:prstDash val="solid"/>
            <a:round/>
            <a:headEnd type="none" w="sm" len="sm"/>
            <a:tailEnd type="none" w="sm" len="sm"/>
          </a:ln>
        </p:spPr>
      </p:cxnSp>
      <p:pic>
        <p:nvPicPr>
          <p:cNvPr id="40" name="Google Shape;40;p5" descr="NDOH Logo.jpg"/>
          <p:cNvPicPr preferRelativeResize="0"/>
          <p:nvPr/>
        </p:nvPicPr>
        <p:blipFill rotWithShape="1">
          <a:blip r:embed="rId5">
            <a:alphaModFix/>
          </a:blip>
          <a:srcRect/>
          <a:stretch/>
        </p:blipFill>
        <p:spPr>
          <a:xfrm>
            <a:off x="152400" y="5867400"/>
            <a:ext cx="2286000" cy="824484"/>
          </a:xfrm>
          <a:prstGeom prst="rect">
            <a:avLst/>
          </a:prstGeom>
          <a:noFill/>
          <a:ln>
            <a:noFill/>
          </a:ln>
        </p:spPr>
      </p:pic>
      <p:cxnSp>
        <p:nvCxnSpPr>
          <p:cNvPr id="41" name="Google Shape;41;p5"/>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sp>
        <p:nvSpPr>
          <p:cNvPr id="42" name="Google Shape;42;p5"/>
          <p:cNvSpPr txBox="1">
            <a:spLocks noGrp="1"/>
          </p:cNvSpPr>
          <p:nvPr>
            <p:ph type="title"/>
          </p:nvPr>
        </p:nvSpPr>
        <p:spPr>
          <a:xfrm>
            <a:off x="2514600" y="1217612"/>
            <a:ext cx="6279018" cy="13255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5"/>
          <p:cNvSpPr txBox="1"/>
          <p:nvPr/>
        </p:nvSpPr>
        <p:spPr>
          <a:xfrm>
            <a:off x="2485996" y="3207150"/>
            <a:ext cx="57912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000"/>
              <a:buFont typeface="Arial"/>
              <a:buNone/>
            </a:pPr>
            <a:r>
              <a:rPr lang="en-ZA" sz="2000" b="0" i="0" u="none" strike="noStrike" cap="none">
                <a:solidFill>
                  <a:srgbClr val="7F7F7F"/>
                </a:solidFill>
                <a:latin typeface="Arial"/>
                <a:ea typeface="Arial"/>
                <a:cs typeface="Arial"/>
                <a:sym typeface="Arial"/>
              </a:rPr>
              <a:t>[Insert name of presenter/unit here]</a:t>
            </a:r>
            <a:endParaRPr/>
          </a:p>
        </p:txBody>
      </p:sp>
      <p:sp>
        <p:nvSpPr>
          <p:cNvPr id="44" name="Google Shape;44;p5"/>
          <p:cNvSpPr txBox="1">
            <a:spLocks noGrp="1"/>
          </p:cNvSpPr>
          <p:nvPr>
            <p:ph type="dt" idx="10"/>
          </p:nvPr>
        </p:nvSpPr>
        <p:spPr>
          <a:xfrm>
            <a:off x="3923928" y="4669965"/>
            <a:ext cx="2808312"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00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cxnSp>
        <p:nvCxnSpPr>
          <p:cNvPr id="46" name="Google Shape;46;p6"/>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sp>
        <p:nvSpPr>
          <p:cNvPr id="47" name="Google Shape;47;p6"/>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6"/>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340618" y="260648"/>
            <a:ext cx="6535638" cy="5435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8"/>
          <p:cNvSpPr txBox="1">
            <a:spLocks noGrp="1"/>
          </p:cNvSpPr>
          <p:nvPr>
            <p:ph type="body" idx="1"/>
          </p:nvPr>
        </p:nvSpPr>
        <p:spPr>
          <a:xfrm>
            <a:off x="467544" y="1196752"/>
            <a:ext cx="3867150" cy="4990684"/>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2"/>
          </p:nvPr>
        </p:nvSpPr>
        <p:spPr>
          <a:xfrm>
            <a:off x="4648200" y="1196752"/>
            <a:ext cx="3867150" cy="4980211"/>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2699792" y="6356350"/>
            <a:ext cx="280831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51520" y="260648"/>
            <a:ext cx="6462042" cy="61560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9"/>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251520" y="188641"/>
            <a:ext cx="6768752" cy="72008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1"/>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7.jpg"/><Relationship Id="rId2" Type="http://schemas.openxmlformats.org/officeDocument/2006/relationships/slideLayout" Target="../slideLayouts/slideLayout3.xml"/><Relationship Id="rId16"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4.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0"/>
            <a:ext cx="9144000" cy="10668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 name="Google Shape;23;p3" descr="NDOH Logo.jpg"/>
          <p:cNvPicPr preferRelativeResize="0"/>
          <p:nvPr/>
        </p:nvPicPr>
        <p:blipFill rotWithShape="1">
          <a:blip r:embed="rId15">
            <a:alphaModFix/>
          </a:blip>
          <a:srcRect/>
          <a:stretch/>
        </p:blipFill>
        <p:spPr>
          <a:xfrm>
            <a:off x="152400" y="5867400"/>
            <a:ext cx="2286000" cy="824484"/>
          </a:xfrm>
          <a:prstGeom prst="rect">
            <a:avLst/>
          </a:prstGeom>
          <a:noFill/>
          <a:ln>
            <a:noFill/>
          </a:ln>
        </p:spPr>
      </p:pic>
      <p:pic>
        <p:nvPicPr>
          <p:cNvPr id="24" name="Google Shape;24;p3"/>
          <p:cNvPicPr preferRelativeResize="0"/>
          <p:nvPr/>
        </p:nvPicPr>
        <p:blipFill rotWithShape="1">
          <a:blip r:embed="rId16">
            <a:alphaModFix/>
          </a:blip>
          <a:srcRect r="26000"/>
          <a:stretch/>
        </p:blipFill>
        <p:spPr>
          <a:xfrm>
            <a:off x="7341870" y="1"/>
            <a:ext cx="1184147" cy="1066799"/>
          </a:xfrm>
          <a:prstGeom prst="rect">
            <a:avLst/>
          </a:prstGeom>
          <a:noFill/>
          <a:ln>
            <a:noFill/>
          </a:ln>
        </p:spPr>
      </p:pic>
      <p:pic>
        <p:nvPicPr>
          <p:cNvPr id="25" name="Google Shape;25;p3" descr="Phila.jpg"/>
          <p:cNvPicPr preferRelativeResize="0"/>
          <p:nvPr/>
        </p:nvPicPr>
        <p:blipFill rotWithShape="1">
          <a:blip r:embed="rId17">
            <a:alphaModFix/>
          </a:blip>
          <a:srcRect/>
          <a:stretch/>
        </p:blipFill>
        <p:spPr>
          <a:xfrm>
            <a:off x="5652120" y="5877272"/>
            <a:ext cx="1071570" cy="910387"/>
          </a:xfrm>
          <a:prstGeom prst="rect">
            <a:avLst/>
          </a:prstGeom>
          <a:noFill/>
          <a:ln>
            <a:noFill/>
          </a:ln>
        </p:spPr>
      </p:pic>
      <p:pic>
        <p:nvPicPr>
          <p:cNvPr id="26" name="Google Shape;26;p3" descr="Logo - NDP - Full colour.jpg"/>
          <p:cNvPicPr preferRelativeResize="0"/>
          <p:nvPr/>
        </p:nvPicPr>
        <p:blipFill rotWithShape="1">
          <a:blip r:embed="rId18">
            <a:alphaModFix/>
          </a:blip>
          <a:srcRect/>
          <a:stretch/>
        </p:blipFill>
        <p:spPr>
          <a:xfrm>
            <a:off x="6874965" y="5805264"/>
            <a:ext cx="1058978" cy="1058978"/>
          </a:xfrm>
          <a:prstGeom prst="rect">
            <a:avLst/>
          </a:prstGeom>
          <a:noFill/>
          <a:ln>
            <a:noFill/>
          </a:ln>
        </p:spPr>
      </p:pic>
      <p:cxnSp>
        <p:nvCxnSpPr>
          <p:cNvPr id="27" name="Google Shape;27;p3"/>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7"/>
          <p:cNvSpPr/>
          <p:nvPr/>
        </p:nvSpPr>
        <p:spPr>
          <a:xfrm>
            <a:off x="0" y="0"/>
            <a:ext cx="9144000" cy="10668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17" descr="NDOH Logo.jpg"/>
          <p:cNvPicPr preferRelativeResize="0"/>
          <p:nvPr/>
        </p:nvPicPr>
        <p:blipFill rotWithShape="1">
          <a:blip r:embed="rId5">
            <a:alphaModFix/>
          </a:blip>
          <a:srcRect/>
          <a:stretch/>
        </p:blipFill>
        <p:spPr>
          <a:xfrm>
            <a:off x="152400" y="5867400"/>
            <a:ext cx="2286000" cy="824484"/>
          </a:xfrm>
          <a:prstGeom prst="rect">
            <a:avLst/>
          </a:prstGeom>
          <a:noFill/>
          <a:ln>
            <a:noFill/>
          </a:ln>
        </p:spPr>
      </p:pic>
      <p:pic>
        <p:nvPicPr>
          <p:cNvPr id="121" name="Google Shape;121;p17"/>
          <p:cNvPicPr preferRelativeResize="0"/>
          <p:nvPr/>
        </p:nvPicPr>
        <p:blipFill rotWithShape="1">
          <a:blip r:embed="rId6">
            <a:alphaModFix/>
          </a:blip>
          <a:srcRect r="26000"/>
          <a:stretch/>
        </p:blipFill>
        <p:spPr>
          <a:xfrm>
            <a:off x="7341870" y="1"/>
            <a:ext cx="1184147" cy="10667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7" r:id="rId2"/>
    <p:sldLayoutId id="214748366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2MCmnr2L50o"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2MCmnr2L50o"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16.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KqgyvGxISxk" TargetMode="External"/><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p:nvPr/>
        </p:nvSpPr>
        <p:spPr>
          <a:xfrm>
            <a:off x="2669232" y="2736502"/>
            <a:ext cx="58632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ZA" sz="2800" b="1" dirty="0"/>
              <a:t>Day 1: Digital Literacy and Microsoft Office Skills</a:t>
            </a:r>
            <a:endParaRPr sz="2800" b="1" dirty="0"/>
          </a:p>
          <a:p>
            <a:pPr marL="0" marR="0" lvl="0" indent="0" algn="ctr" rtl="0">
              <a:lnSpc>
                <a:spcPct val="100000"/>
              </a:lnSpc>
              <a:spcBef>
                <a:spcPts val="0"/>
              </a:spcBef>
              <a:spcAft>
                <a:spcPts val="0"/>
              </a:spcAft>
              <a:buClr>
                <a:srgbClr val="000000"/>
              </a:buClr>
              <a:buSzPts val="2800"/>
              <a:buFont typeface="Arial"/>
              <a:buNone/>
            </a:pPr>
            <a:r>
              <a:rPr lang="en-ZA" sz="2800" b="1" dirty="0"/>
              <a:t>(Word, Excel, PowerPoint)</a:t>
            </a:r>
            <a:endParaRPr sz="2800" b="1" dirty="0"/>
          </a:p>
        </p:txBody>
      </p:sp>
      <p:sp>
        <p:nvSpPr>
          <p:cNvPr id="137" name="Google Shape;137;p20"/>
          <p:cNvSpPr txBox="1"/>
          <p:nvPr/>
        </p:nvSpPr>
        <p:spPr>
          <a:xfrm>
            <a:off x="533400" y="0"/>
            <a:ext cx="8801986" cy="954066"/>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FFFFFF"/>
              </a:solidFill>
              <a:latin typeface="Arial"/>
              <a:ea typeface="Arial"/>
              <a:cs typeface="Arial"/>
              <a:sym typeface="Arial"/>
            </a:endParaRPr>
          </a:p>
        </p:txBody>
      </p:sp>
      <p:sp>
        <p:nvSpPr>
          <p:cNvPr id="138" name="Google Shape;138;p20"/>
          <p:cNvSpPr txBox="1">
            <a:spLocks noGrp="1"/>
          </p:cNvSpPr>
          <p:nvPr>
            <p:ph type="title"/>
          </p:nvPr>
        </p:nvSpPr>
        <p:spPr>
          <a:xfrm>
            <a:off x="3635896" y="6073824"/>
            <a:ext cx="4211960" cy="50405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ZA" sz="1200" b="0" i="0" u="none" strike="noStrike" cap="none">
                <a:solidFill>
                  <a:schemeClr val="dk1"/>
                </a:solidFill>
                <a:latin typeface="Arial"/>
                <a:ea typeface="Arial"/>
                <a:cs typeface="Arial"/>
                <a:sym typeface="Arial"/>
              </a:rPr>
              <a:t>1</a:t>
            </a:fld>
            <a:r>
              <a:rPr lang="en-ZA" sz="1200" b="0" i="0" u="none" strike="noStrike" cap="none">
                <a:solidFill>
                  <a:schemeClr val="dk1"/>
                </a:solidFill>
                <a:latin typeface="Arial"/>
                <a:ea typeface="Arial"/>
                <a:cs typeface="Arial"/>
                <a:sym typeface="Arial"/>
              </a:rPr>
              <a:t> </a:t>
            </a:r>
            <a:endParaRPr/>
          </a:p>
        </p:txBody>
      </p:sp>
      <p:sp>
        <p:nvSpPr>
          <p:cNvPr id="139" name="Google Shape;139;p20"/>
          <p:cNvSpPr txBox="1"/>
          <p:nvPr/>
        </p:nvSpPr>
        <p:spPr>
          <a:xfrm>
            <a:off x="533400" y="113774"/>
            <a:ext cx="813390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rPr>
              <a:t>Hard Skills Capacity Building for PHC Performance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0" y="0"/>
            <a:ext cx="5510700" cy="1017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Calibri"/>
              <a:buNone/>
            </a:pPr>
            <a:r>
              <a:rPr lang="en-ZA">
                <a:solidFill>
                  <a:srgbClr val="FFFFFF"/>
                </a:solidFill>
              </a:rPr>
              <a:t>Saving Documents</a:t>
            </a:r>
            <a:endParaRPr b="1">
              <a:solidFill>
                <a:srgbClr val="FFFFFF"/>
              </a:solidFill>
            </a:endParaRPr>
          </a:p>
        </p:txBody>
      </p:sp>
      <p:sp>
        <p:nvSpPr>
          <p:cNvPr id="209" name="Google Shape;209;p27"/>
          <p:cNvSpPr txBox="1">
            <a:spLocks noGrp="1"/>
          </p:cNvSpPr>
          <p:nvPr>
            <p:ph type="body" idx="1"/>
          </p:nvPr>
        </p:nvSpPr>
        <p:spPr>
          <a:xfrm>
            <a:off x="448056" y="1746506"/>
            <a:ext cx="3227832" cy="1143001"/>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ZA"/>
              <a:t>Click </a:t>
            </a:r>
            <a:r>
              <a:rPr lang="en-ZA" b="1"/>
              <a:t>File</a:t>
            </a:r>
            <a:r>
              <a:rPr lang="en-ZA"/>
              <a:t> and then Click </a:t>
            </a:r>
            <a:r>
              <a:rPr lang="en-ZA" b="1"/>
              <a:t>Save</a:t>
            </a:r>
            <a:r>
              <a:rPr lang="en-ZA"/>
              <a:t> or </a:t>
            </a:r>
            <a:r>
              <a:rPr lang="en-ZA" b="1"/>
              <a:t>Save As</a:t>
            </a:r>
            <a:endParaRPr/>
          </a:p>
        </p:txBody>
      </p:sp>
      <p:pic>
        <p:nvPicPr>
          <p:cNvPr id="210" name="Google Shape;210;p27"/>
          <p:cNvPicPr preferRelativeResize="0"/>
          <p:nvPr/>
        </p:nvPicPr>
        <p:blipFill rotWithShape="1">
          <a:blip r:embed="rId3">
            <a:alphaModFix/>
          </a:blip>
          <a:srcRect/>
          <a:stretch/>
        </p:blipFill>
        <p:spPr>
          <a:xfrm>
            <a:off x="829969" y="2889507"/>
            <a:ext cx="1705610" cy="3864352"/>
          </a:xfrm>
          <a:prstGeom prst="rect">
            <a:avLst/>
          </a:prstGeom>
          <a:noFill/>
          <a:ln w="12700" cap="flat" cmpd="sng">
            <a:solidFill>
              <a:schemeClr val="dk1"/>
            </a:solidFill>
            <a:prstDash val="solid"/>
            <a:round/>
            <a:headEnd type="none" w="sm" len="sm"/>
            <a:tailEnd type="none" w="sm" len="sm"/>
          </a:ln>
        </p:spPr>
      </p:pic>
      <p:pic>
        <p:nvPicPr>
          <p:cNvPr id="211" name="Google Shape;211;p27" descr="A screenshot of a computer  AI-generated content may be incorrect."/>
          <p:cNvPicPr preferRelativeResize="0"/>
          <p:nvPr/>
        </p:nvPicPr>
        <p:blipFill rotWithShape="1">
          <a:blip r:embed="rId4">
            <a:alphaModFix/>
          </a:blip>
          <a:srcRect/>
          <a:stretch/>
        </p:blipFill>
        <p:spPr>
          <a:xfrm>
            <a:off x="3955473" y="2245657"/>
            <a:ext cx="4817502" cy="3896274"/>
          </a:xfrm>
          <a:prstGeom prst="rect">
            <a:avLst/>
          </a:prstGeom>
          <a:noFill/>
          <a:ln>
            <a:noFill/>
          </a:ln>
        </p:spPr>
      </p:pic>
      <p:sp>
        <p:nvSpPr>
          <p:cNvPr id="212" name="Google Shape;212;p27"/>
          <p:cNvSpPr txBox="1"/>
          <p:nvPr/>
        </p:nvSpPr>
        <p:spPr>
          <a:xfrm>
            <a:off x="5181346" y="1602232"/>
            <a:ext cx="3227832" cy="114300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b="1">
                <a:solidFill>
                  <a:schemeClr val="dk1"/>
                </a:solidFill>
                <a:latin typeface="Calibri"/>
                <a:ea typeface="Calibri"/>
                <a:cs typeface="Calibri"/>
                <a:sym typeface="Calibri"/>
              </a:rPr>
              <a:t>Save As</a:t>
            </a:r>
            <a:endParaRPr/>
          </a:p>
        </p:txBody>
      </p:sp>
      <p:sp>
        <p:nvSpPr>
          <p:cNvPr id="213" name="Google Shape;213;p27"/>
          <p:cNvSpPr/>
          <p:nvPr/>
        </p:nvSpPr>
        <p:spPr>
          <a:xfrm>
            <a:off x="5906770" y="3093466"/>
            <a:ext cx="1079500" cy="431800"/>
          </a:xfrm>
          <a:prstGeom prst="wedgeRectCallout">
            <a:avLst>
              <a:gd name="adj1" fmla="val -146968"/>
              <a:gd name="adj2" fmla="val -129231"/>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Up one folder</a:t>
            </a:r>
            <a:endParaRPr sz="1200">
              <a:solidFill>
                <a:schemeClr val="dk1"/>
              </a:solidFill>
              <a:latin typeface="Arial"/>
              <a:ea typeface="Arial"/>
              <a:cs typeface="Arial"/>
              <a:sym typeface="Arial"/>
            </a:endParaRPr>
          </a:p>
        </p:txBody>
      </p:sp>
      <p:sp>
        <p:nvSpPr>
          <p:cNvPr id="214" name="Google Shape;214;p27"/>
          <p:cNvSpPr/>
          <p:nvPr/>
        </p:nvSpPr>
        <p:spPr>
          <a:xfrm>
            <a:off x="7329678" y="3182112"/>
            <a:ext cx="1079500" cy="431800"/>
          </a:xfrm>
          <a:prstGeom prst="wedgeRectCallout">
            <a:avLst>
              <a:gd name="adj1" fmla="val -154098"/>
              <a:gd name="adj2" fmla="val -169996"/>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Calibri"/>
              <a:buNone/>
            </a:pPr>
            <a:r>
              <a:rPr lang="en-ZA" sz="1000">
                <a:solidFill>
                  <a:srgbClr val="000000"/>
                </a:solidFill>
                <a:latin typeface="Calibri"/>
                <a:ea typeface="Calibri"/>
                <a:cs typeface="Calibri"/>
                <a:sym typeface="Calibri"/>
              </a:rPr>
              <a:t>Select</a:t>
            </a:r>
            <a:r>
              <a:rPr lang="en-ZA" sz="1000">
                <a:solidFill>
                  <a:schemeClr val="lt1"/>
                </a:solidFill>
                <a:latin typeface="Calibri"/>
                <a:ea typeface="Calibri"/>
                <a:cs typeface="Calibri"/>
                <a:sym typeface="Calibri"/>
              </a:rPr>
              <a:t> </a:t>
            </a:r>
            <a:r>
              <a:rPr lang="en-ZA" sz="1000">
                <a:solidFill>
                  <a:srgbClr val="000000"/>
                </a:solidFill>
                <a:latin typeface="Calibri"/>
                <a:ea typeface="Calibri"/>
                <a:cs typeface="Calibri"/>
                <a:sym typeface="Calibri"/>
              </a:rPr>
              <a:t>More storage spaces</a:t>
            </a:r>
            <a:endParaRPr sz="1200">
              <a:solidFill>
                <a:schemeClr val="lt1"/>
              </a:solidFill>
              <a:latin typeface="Calibri"/>
              <a:ea typeface="Calibri"/>
              <a:cs typeface="Calibri"/>
              <a:sym typeface="Calibri"/>
            </a:endParaRPr>
          </a:p>
        </p:txBody>
      </p:sp>
      <p:sp>
        <p:nvSpPr>
          <p:cNvPr id="215" name="Google Shape;215;p27"/>
          <p:cNvSpPr/>
          <p:nvPr/>
        </p:nvSpPr>
        <p:spPr>
          <a:xfrm>
            <a:off x="6255512" y="4823968"/>
            <a:ext cx="1079500" cy="431800"/>
          </a:xfrm>
          <a:prstGeom prst="wedgeRectCallout">
            <a:avLst>
              <a:gd name="adj1" fmla="val -110475"/>
              <a:gd name="adj2" fmla="val -42231"/>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File Name</a:t>
            </a:r>
            <a:endParaRPr sz="1200">
              <a:solidFill>
                <a:schemeClr val="dk1"/>
              </a:solidFill>
              <a:latin typeface="Arial"/>
              <a:ea typeface="Arial"/>
              <a:cs typeface="Arial"/>
              <a:sym typeface="Arial"/>
            </a:endParaRPr>
          </a:p>
        </p:txBody>
      </p:sp>
      <p:sp>
        <p:nvSpPr>
          <p:cNvPr id="216" name="Google Shape;216;p27"/>
          <p:cNvSpPr/>
          <p:nvPr/>
        </p:nvSpPr>
        <p:spPr>
          <a:xfrm>
            <a:off x="6795262" y="4050791"/>
            <a:ext cx="1079500" cy="431800"/>
          </a:xfrm>
          <a:prstGeom prst="wedgeRectCallout">
            <a:avLst>
              <a:gd name="adj1" fmla="val -102851"/>
              <a:gd name="adj2" fmla="val -71878"/>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Storage spaces in this folder</a:t>
            </a:r>
            <a:endParaRPr sz="1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3AEB-EBCB-6FF5-8568-53913E075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A83A3-D3B9-570D-9779-C4CF0D2581C8}"/>
              </a:ext>
            </a:extLst>
          </p:cNvPr>
          <p:cNvSpPr>
            <a:spLocks noGrp="1"/>
          </p:cNvSpPr>
          <p:nvPr>
            <p:ph type="title"/>
          </p:nvPr>
        </p:nvSpPr>
        <p:spPr/>
        <p:txBody>
          <a:bodyPr/>
          <a:lstStyle/>
          <a:p>
            <a:r>
              <a:rPr lang="en-GB" b="1" dirty="0">
                <a:solidFill>
                  <a:srgbClr val="005D28"/>
                </a:solidFill>
              </a:rPr>
              <a:t>Session 1.3: Microsoft Word – Text Entry, Formatting, and Layout</a:t>
            </a:r>
          </a:p>
        </p:txBody>
      </p:sp>
      <p:sp>
        <p:nvSpPr>
          <p:cNvPr id="3" name="Text Placeholder 2">
            <a:extLst>
              <a:ext uri="{FF2B5EF4-FFF2-40B4-BE49-F238E27FC236}">
                <a16:creationId xmlns:a16="http://schemas.microsoft.com/office/drawing/2014/main" id="{776C3F3C-45A3-3179-E3B3-818C637F2529}"/>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390308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347475" y="0"/>
            <a:ext cx="56205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Calibri"/>
              <a:buNone/>
            </a:pPr>
            <a:r>
              <a:rPr lang="en-ZA">
                <a:solidFill>
                  <a:srgbClr val="FFFFFF"/>
                </a:solidFill>
              </a:rPr>
              <a:t>Opening Documents</a:t>
            </a:r>
            <a:endParaRPr>
              <a:solidFill>
                <a:srgbClr val="FFFFFF"/>
              </a:solidFill>
            </a:endParaRPr>
          </a:p>
        </p:txBody>
      </p:sp>
      <p:sp>
        <p:nvSpPr>
          <p:cNvPr id="222" name="Google Shape;222;p28"/>
          <p:cNvSpPr txBox="1">
            <a:spLocks noGrp="1"/>
          </p:cNvSpPr>
          <p:nvPr>
            <p:ph type="body" idx="1"/>
          </p:nvPr>
        </p:nvSpPr>
        <p:spPr>
          <a:xfrm>
            <a:off x="347472" y="1746506"/>
            <a:ext cx="3227832" cy="114300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ZA"/>
              <a:t>Click </a:t>
            </a:r>
            <a:r>
              <a:rPr lang="en-ZA" b="1"/>
              <a:t>File</a:t>
            </a:r>
            <a:r>
              <a:rPr lang="en-ZA"/>
              <a:t> and then Click </a:t>
            </a:r>
            <a:r>
              <a:rPr lang="en-ZA" b="1"/>
              <a:t>Open</a:t>
            </a:r>
            <a:endParaRPr/>
          </a:p>
        </p:txBody>
      </p:sp>
      <p:sp>
        <p:nvSpPr>
          <p:cNvPr id="223" name="Google Shape;223;p28"/>
          <p:cNvSpPr txBox="1"/>
          <p:nvPr/>
        </p:nvSpPr>
        <p:spPr>
          <a:xfrm>
            <a:off x="5282946" y="1636342"/>
            <a:ext cx="3227832" cy="114300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b="1">
                <a:solidFill>
                  <a:schemeClr val="dk1"/>
                </a:solidFill>
                <a:latin typeface="Calibri"/>
                <a:ea typeface="Calibri"/>
                <a:cs typeface="Calibri"/>
                <a:sym typeface="Calibri"/>
              </a:rPr>
              <a:t>Open</a:t>
            </a:r>
            <a:endParaRPr/>
          </a:p>
        </p:txBody>
      </p:sp>
      <p:pic>
        <p:nvPicPr>
          <p:cNvPr id="224" name="Google Shape;224;p28" descr="A screenshot of a computer  AI-generated content may be incorrect."/>
          <p:cNvPicPr preferRelativeResize="0"/>
          <p:nvPr/>
        </p:nvPicPr>
        <p:blipFill rotWithShape="1">
          <a:blip r:embed="rId3">
            <a:alphaModFix/>
          </a:blip>
          <a:srcRect/>
          <a:stretch/>
        </p:blipFill>
        <p:spPr>
          <a:xfrm>
            <a:off x="866648" y="2865406"/>
            <a:ext cx="1885968" cy="2081498"/>
          </a:xfrm>
          <a:prstGeom prst="rect">
            <a:avLst/>
          </a:prstGeom>
          <a:noFill/>
          <a:ln w="12700" cap="flat" cmpd="sng">
            <a:solidFill>
              <a:schemeClr val="dk1"/>
            </a:solidFill>
            <a:prstDash val="solid"/>
            <a:round/>
            <a:headEnd type="none" w="sm" len="sm"/>
            <a:tailEnd type="none" w="sm" len="sm"/>
          </a:ln>
        </p:spPr>
      </p:pic>
      <p:pic>
        <p:nvPicPr>
          <p:cNvPr id="225" name="Google Shape;225;p28" descr="A screenshot of a computer  AI-generated content may be incorrect."/>
          <p:cNvPicPr preferRelativeResize="0"/>
          <p:nvPr/>
        </p:nvPicPr>
        <p:blipFill rotWithShape="1">
          <a:blip r:embed="rId4">
            <a:alphaModFix/>
          </a:blip>
          <a:srcRect/>
          <a:stretch/>
        </p:blipFill>
        <p:spPr>
          <a:xfrm>
            <a:off x="3744143" y="2275081"/>
            <a:ext cx="5294486" cy="3942415"/>
          </a:xfrm>
          <a:prstGeom prst="rect">
            <a:avLst/>
          </a:prstGeom>
          <a:noFill/>
          <a:ln>
            <a:noFill/>
          </a:ln>
        </p:spPr>
      </p:pic>
      <p:sp>
        <p:nvSpPr>
          <p:cNvPr id="226" name="Google Shape;226;p28"/>
          <p:cNvSpPr/>
          <p:nvPr/>
        </p:nvSpPr>
        <p:spPr>
          <a:xfrm>
            <a:off x="6896862" y="3253255"/>
            <a:ext cx="1079500" cy="431800"/>
          </a:xfrm>
          <a:prstGeom prst="wedgeRectCallout">
            <a:avLst>
              <a:gd name="adj1" fmla="val -154098"/>
              <a:gd name="adj2" fmla="val -169996"/>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Calibri"/>
              <a:buNone/>
            </a:pPr>
            <a:r>
              <a:rPr lang="en-ZA" sz="1000">
                <a:solidFill>
                  <a:srgbClr val="000000"/>
                </a:solidFill>
                <a:latin typeface="Calibri"/>
                <a:ea typeface="Calibri"/>
                <a:cs typeface="Calibri"/>
                <a:sym typeface="Calibri"/>
              </a:rPr>
              <a:t>Select</a:t>
            </a:r>
            <a:r>
              <a:rPr lang="en-ZA" sz="1000">
                <a:solidFill>
                  <a:schemeClr val="lt1"/>
                </a:solidFill>
                <a:latin typeface="Calibri"/>
                <a:ea typeface="Calibri"/>
                <a:cs typeface="Calibri"/>
                <a:sym typeface="Calibri"/>
              </a:rPr>
              <a:t> </a:t>
            </a:r>
            <a:r>
              <a:rPr lang="en-ZA" sz="1000">
                <a:solidFill>
                  <a:srgbClr val="000000"/>
                </a:solidFill>
                <a:latin typeface="Calibri"/>
                <a:ea typeface="Calibri"/>
                <a:cs typeface="Calibri"/>
                <a:sym typeface="Calibri"/>
              </a:rPr>
              <a:t>Folder</a:t>
            </a:r>
            <a:endParaRPr sz="1200">
              <a:solidFill>
                <a:schemeClr val="lt1"/>
              </a:solidFill>
              <a:latin typeface="Calibri"/>
              <a:ea typeface="Calibri"/>
              <a:cs typeface="Calibri"/>
              <a:sym typeface="Calibri"/>
            </a:endParaRPr>
          </a:p>
        </p:txBody>
      </p:sp>
      <p:sp>
        <p:nvSpPr>
          <p:cNvPr id="227" name="Google Shape;227;p28"/>
          <p:cNvSpPr/>
          <p:nvPr/>
        </p:nvSpPr>
        <p:spPr>
          <a:xfrm>
            <a:off x="6896862" y="3982804"/>
            <a:ext cx="1079500" cy="431800"/>
          </a:xfrm>
          <a:prstGeom prst="wedgeRectCallout">
            <a:avLst>
              <a:gd name="adj1" fmla="val -245792"/>
              <a:gd name="adj2" fmla="val -338790"/>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Up one folder</a:t>
            </a:r>
            <a:endParaRPr sz="1200">
              <a:solidFill>
                <a:schemeClr val="dk1"/>
              </a:solidFill>
              <a:latin typeface="Arial"/>
              <a:ea typeface="Arial"/>
              <a:cs typeface="Arial"/>
              <a:sym typeface="Arial"/>
            </a:endParaRPr>
          </a:p>
        </p:txBody>
      </p:sp>
      <p:sp>
        <p:nvSpPr>
          <p:cNvPr id="228" name="Google Shape;228;p28"/>
          <p:cNvSpPr/>
          <p:nvPr/>
        </p:nvSpPr>
        <p:spPr>
          <a:xfrm>
            <a:off x="6553091" y="4682003"/>
            <a:ext cx="1079500" cy="431800"/>
          </a:xfrm>
          <a:prstGeom prst="wedgeRectCallout">
            <a:avLst>
              <a:gd name="adj1" fmla="val -90498"/>
              <a:gd name="adj2" fmla="val -230701"/>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Storage spaces in this folder</a:t>
            </a:r>
            <a:endParaRPr sz="1200">
              <a:solidFill>
                <a:schemeClr val="dk1"/>
              </a:solidFill>
              <a:latin typeface="Arial"/>
              <a:ea typeface="Arial"/>
              <a:cs typeface="Arial"/>
              <a:sym typeface="Arial"/>
            </a:endParaRPr>
          </a:p>
        </p:txBody>
      </p:sp>
      <p:sp>
        <p:nvSpPr>
          <p:cNvPr id="229" name="Google Shape;229;p28"/>
          <p:cNvSpPr/>
          <p:nvPr/>
        </p:nvSpPr>
        <p:spPr>
          <a:xfrm flipH="1">
            <a:off x="3575304" y="5785696"/>
            <a:ext cx="1248537" cy="431800"/>
          </a:xfrm>
          <a:prstGeom prst="wedgeRectCallout">
            <a:avLst>
              <a:gd name="adj1" fmla="val -110475"/>
              <a:gd name="adj2" fmla="val -42231"/>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File Name</a:t>
            </a:r>
            <a:endParaRPr sz="1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0" y="0"/>
            <a:ext cx="4837200" cy="85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Calibri"/>
              <a:buNone/>
            </a:pPr>
            <a:r>
              <a:rPr lang="en-ZA">
                <a:solidFill>
                  <a:srgbClr val="FFFFFF"/>
                </a:solidFill>
              </a:rPr>
              <a:t>Closing Document</a:t>
            </a:r>
            <a:endParaRPr>
              <a:solidFill>
                <a:srgbClr val="FFFFFF"/>
              </a:solidFill>
            </a:endParaRPr>
          </a:p>
        </p:txBody>
      </p:sp>
      <p:sp>
        <p:nvSpPr>
          <p:cNvPr id="235" name="Google Shape;235;p29"/>
          <p:cNvSpPr txBox="1">
            <a:spLocks noGrp="1"/>
          </p:cNvSpPr>
          <p:nvPr>
            <p:ph type="body" idx="1"/>
          </p:nvPr>
        </p:nvSpPr>
        <p:spPr>
          <a:xfrm>
            <a:off x="4690872" y="1783726"/>
            <a:ext cx="4334256" cy="85407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en-ZA" sz="1800" dirty="0"/>
              <a:t>Type the </a:t>
            </a:r>
            <a:r>
              <a:rPr lang="en-ZA" sz="1800" b="1" dirty="0"/>
              <a:t>File name</a:t>
            </a:r>
            <a:r>
              <a:rPr lang="en-ZA" sz="1800" dirty="0"/>
              <a:t>, chose L</a:t>
            </a:r>
            <a:r>
              <a:rPr lang="en-ZA" sz="1800" b="1" dirty="0"/>
              <a:t>ocation </a:t>
            </a:r>
            <a:r>
              <a:rPr lang="en-ZA" sz="1800" dirty="0"/>
              <a:t>to store a file and click </a:t>
            </a:r>
            <a:r>
              <a:rPr lang="en-ZA" sz="1800" b="1" dirty="0"/>
              <a:t>Save</a:t>
            </a:r>
            <a:endParaRPr sz="1800" dirty="0"/>
          </a:p>
        </p:txBody>
      </p:sp>
      <p:pic>
        <p:nvPicPr>
          <p:cNvPr id="236" name="Google Shape;236;p29" descr="A screenshot of a computer  AI-generated content may be incorrect."/>
          <p:cNvPicPr preferRelativeResize="0"/>
          <p:nvPr/>
        </p:nvPicPr>
        <p:blipFill rotWithShape="1">
          <a:blip r:embed="rId3">
            <a:alphaModFix/>
          </a:blip>
          <a:srcRect/>
          <a:stretch/>
        </p:blipFill>
        <p:spPr>
          <a:xfrm>
            <a:off x="1117346" y="2508440"/>
            <a:ext cx="756920" cy="2933319"/>
          </a:xfrm>
          <a:prstGeom prst="rect">
            <a:avLst/>
          </a:prstGeom>
          <a:noFill/>
          <a:ln w="12700" cap="flat" cmpd="sng">
            <a:solidFill>
              <a:schemeClr val="dk1"/>
            </a:solidFill>
            <a:prstDash val="solid"/>
            <a:round/>
            <a:headEnd type="none" w="sm" len="sm"/>
            <a:tailEnd type="none" w="sm" len="sm"/>
          </a:ln>
        </p:spPr>
      </p:pic>
      <p:sp>
        <p:nvSpPr>
          <p:cNvPr id="237" name="Google Shape;237;p29"/>
          <p:cNvSpPr txBox="1"/>
          <p:nvPr/>
        </p:nvSpPr>
        <p:spPr>
          <a:xfrm>
            <a:off x="422402" y="1747202"/>
            <a:ext cx="3227832" cy="114300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1800"/>
              <a:buFont typeface="Arial"/>
              <a:buChar char="•"/>
            </a:pPr>
            <a:r>
              <a:rPr lang="en-ZA" sz="1800">
                <a:solidFill>
                  <a:schemeClr val="dk1"/>
                </a:solidFill>
                <a:latin typeface="Calibri"/>
                <a:ea typeface="Calibri"/>
                <a:cs typeface="Calibri"/>
                <a:sym typeface="Calibri"/>
              </a:rPr>
              <a:t>Click </a:t>
            </a:r>
            <a:r>
              <a:rPr lang="en-ZA" sz="1800" b="1">
                <a:solidFill>
                  <a:schemeClr val="dk1"/>
                </a:solidFill>
                <a:latin typeface="Calibri"/>
                <a:ea typeface="Calibri"/>
                <a:cs typeface="Calibri"/>
                <a:sym typeface="Calibri"/>
              </a:rPr>
              <a:t>File</a:t>
            </a:r>
            <a:r>
              <a:rPr lang="en-ZA" sz="1800">
                <a:solidFill>
                  <a:schemeClr val="dk1"/>
                </a:solidFill>
                <a:latin typeface="Calibri"/>
                <a:ea typeface="Calibri"/>
                <a:cs typeface="Calibri"/>
                <a:sym typeface="Calibri"/>
              </a:rPr>
              <a:t> and then Click </a:t>
            </a:r>
            <a:r>
              <a:rPr lang="en-ZA" sz="1800" b="1">
                <a:solidFill>
                  <a:schemeClr val="dk1"/>
                </a:solidFill>
                <a:latin typeface="Calibri"/>
                <a:ea typeface="Calibri"/>
                <a:cs typeface="Calibri"/>
                <a:sym typeface="Calibri"/>
              </a:rPr>
              <a:t>Close</a:t>
            </a:r>
            <a:endParaRPr/>
          </a:p>
        </p:txBody>
      </p:sp>
      <p:pic>
        <p:nvPicPr>
          <p:cNvPr id="238" name="Google Shape;238;p29"/>
          <p:cNvPicPr preferRelativeResize="0"/>
          <p:nvPr/>
        </p:nvPicPr>
        <p:blipFill rotWithShape="1">
          <a:blip r:embed="rId4">
            <a:alphaModFix/>
          </a:blip>
          <a:srcRect/>
          <a:stretch/>
        </p:blipFill>
        <p:spPr>
          <a:xfrm>
            <a:off x="5148528" y="2623792"/>
            <a:ext cx="3631946" cy="3171518"/>
          </a:xfrm>
          <a:prstGeom prst="rect">
            <a:avLst/>
          </a:prstGeom>
          <a:noFill/>
          <a:ln w="12700" cap="flat" cmpd="sng">
            <a:solidFill>
              <a:schemeClr val="dk1"/>
            </a:solidFill>
            <a:prstDash val="solid"/>
            <a:round/>
            <a:headEnd type="none" w="sm" len="sm"/>
            <a:tailEnd type="none" w="sm" len="sm"/>
          </a:ln>
        </p:spPr>
      </p:pic>
      <p:pic>
        <p:nvPicPr>
          <p:cNvPr id="239" name="Google Shape;239;p29"/>
          <p:cNvPicPr preferRelativeResize="0"/>
          <p:nvPr/>
        </p:nvPicPr>
        <p:blipFill rotWithShape="1">
          <a:blip r:embed="rId5">
            <a:alphaModFix/>
          </a:blip>
          <a:srcRect/>
          <a:stretch/>
        </p:blipFill>
        <p:spPr>
          <a:xfrm>
            <a:off x="2382393" y="5822632"/>
            <a:ext cx="1581150" cy="380365"/>
          </a:xfrm>
          <a:prstGeom prst="rect">
            <a:avLst/>
          </a:prstGeom>
          <a:noFill/>
          <a:ln w="12700" cap="flat" cmpd="sng">
            <a:solidFill>
              <a:schemeClr val="dk1"/>
            </a:solidFill>
            <a:prstDash val="solid"/>
            <a:round/>
            <a:headEnd type="none" w="sm" len="sm"/>
            <a:tailEnd type="none" w="sm" len="sm"/>
          </a:ln>
        </p:spPr>
      </p:pic>
      <p:sp>
        <p:nvSpPr>
          <p:cNvPr id="240" name="Google Shape;240;p29"/>
          <p:cNvSpPr txBox="1"/>
          <p:nvPr/>
        </p:nvSpPr>
        <p:spPr>
          <a:xfrm>
            <a:off x="2157984" y="5059996"/>
            <a:ext cx="2679192" cy="114300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800"/>
              <a:buFont typeface="Arial"/>
              <a:buNone/>
            </a:pPr>
            <a:r>
              <a:rPr lang="en-ZA" sz="1800">
                <a:solidFill>
                  <a:schemeClr val="dk1"/>
                </a:solidFill>
                <a:latin typeface="Calibri"/>
                <a:ea typeface="Calibri"/>
                <a:cs typeface="Calibri"/>
                <a:sym typeface="Calibri"/>
              </a:rPr>
              <a:t>Click </a:t>
            </a:r>
            <a:r>
              <a:rPr lang="en-ZA" sz="1800" b="1">
                <a:solidFill>
                  <a:schemeClr val="dk1"/>
                </a:solidFill>
                <a:latin typeface="Calibri"/>
                <a:ea typeface="Calibri"/>
                <a:cs typeface="Calibri"/>
                <a:sym typeface="Calibri"/>
              </a:rPr>
              <a:t>X</a:t>
            </a:r>
            <a:r>
              <a:rPr lang="en-ZA" sz="1800">
                <a:solidFill>
                  <a:schemeClr val="dk1"/>
                </a:solidFill>
                <a:latin typeface="Calibri"/>
                <a:ea typeface="Calibri"/>
                <a:cs typeface="Calibri"/>
                <a:sym typeface="Calibri"/>
              </a:rPr>
              <a:t> to close the application</a:t>
            </a:r>
            <a:endParaRPr sz="1800" b="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Entering text into a document</a:t>
            </a:r>
            <a:endParaRPr/>
          </a:p>
        </p:txBody>
      </p:sp>
      <p:sp>
        <p:nvSpPr>
          <p:cNvPr id="246" name="Google Shape;246;p30"/>
          <p:cNvSpPr txBox="1">
            <a:spLocks noGrp="1"/>
          </p:cNvSpPr>
          <p:nvPr>
            <p:ph type="body" idx="1"/>
          </p:nvPr>
        </p:nvSpPr>
        <p:spPr>
          <a:xfrm>
            <a:off x="533850" y="1253400"/>
            <a:ext cx="8076300" cy="4351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ZA" sz="2400" b="1"/>
              <a:t>Create a new document and enter the following text</a:t>
            </a:r>
            <a:endParaRPr sz="2400" b="1"/>
          </a:p>
          <a:p>
            <a:pPr marL="342900" lvl="0" indent="0" algn="l" rtl="0">
              <a:spcBef>
                <a:spcPts val="0"/>
              </a:spcBef>
              <a:spcAft>
                <a:spcPts val="0"/>
              </a:spcAft>
              <a:buNone/>
            </a:pPr>
            <a:endParaRPr sz="2400" b="1"/>
          </a:p>
          <a:p>
            <a:pPr marL="342900" lvl="0" indent="0" algn="l" rtl="0">
              <a:spcBef>
                <a:spcPts val="0"/>
              </a:spcBef>
              <a:spcAft>
                <a:spcPts val="0"/>
              </a:spcAft>
              <a:buNone/>
            </a:pPr>
            <a:r>
              <a:rPr lang="en-ZA" sz="2400"/>
              <a:t>“To enter text in Microsoft Word, click where you want to type and start typing using the keyboard. To change the text, first select it by clicking and dragging the mouse over the words. When the text is selected, you can use the buttons on the Home tab to change the font size, make the text bold, or change how the text is aligned (left, centre, or right). These tools help make your document clear, neat, and easy to read.”</a:t>
            </a:r>
            <a:endParaRPr sz="2400"/>
          </a:p>
          <a:p>
            <a:pPr marL="742950" lvl="1" indent="-13335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0" algn="l" rtl="0">
              <a:spcBef>
                <a:spcPts val="480"/>
              </a:spcBef>
              <a:spcAft>
                <a:spcPts val="0"/>
              </a:spcAft>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Selecting text</a:t>
            </a:r>
            <a:endParaRPr/>
          </a:p>
        </p:txBody>
      </p:sp>
      <p:sp>
        <p:nvSpPr>
          <p:cNvPr id="252" name="Google Shape;252;p31"/>
          <p:cNvSpPr txBox="1">
            <a:spLocks noGrp="1"/>
          </p:cNvSpPr>
          <p:nvPr>
            <p:ph type="body" idx="1"/>
          </p:nvPr>
        </p:nvSpPr>
        <p:spPr>
          <a:xfrm>
            <a:off x="533850" y="1532425"/>
            <a:ext cx="8076300" cy="4072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ZA" sz="2400"/>
              <a:t>Using your  mouse, select the words “Microsoft Word” on the text you captured. </a:t>
            </a:r>
            <a:endParaRPr sz="2400"/>
          </a:p>
          <a:p>
            <a:pPr marL="342900" lvl="0" indent="0" algn="l" rtl="0">
              <a:spcBef>
                <a:spcPts val="0"/>
              </a:spcBef>
              <a:spcAft>
                <a:spcPts val="0"/>
              </a:spcAft>
              <a:buNone/>
            </a:pPr>
            <a:endParaRPr sz="2400"/>
          </a:p>
          <a:p>
            <a:pPr marL="342900" lvl="0" indent="-342900" algn="l" rtl="0">
              <a:spcBef>
                <a:spcPts val="0"/>
              </a:spcBef>
              <a:spcAft>
                <a:spcPts val="0"/>
              </a:spcAft>
              <a:buClr>
                <a:schemeClr val="dk1"/>
              </a:buClr>
              <a:buSzPts val="2400"/>
              <a:buChar char="•"/>
            </a:pPr>
            <a:r>
              <a:rPr lang="en-ZA" sz="2400"/>
              <a:t> Alternatively, use your keyboard to select the words “Microsoft Word” </a:t>
            </a:r>
            <a:endParaRPr sz="2400"/>
          </a:p>
          <a:p>
            <a:pPr marL="342900" lvl="0" indent="0" algn="l" rtl="0">
              <a:spcBef>
                <a:spcPts val="0"/>
              </a:spcBef>
              <a:spcAft>
                <a:spcPts val="0"/>
              </a:spcAft>
              <a:buNone/>
            </a:pPr>
            <a:endParaRPr sz="2400"/>
          </a:p>
          <a:p>
            <a:pPr marL="742950" lvl="1" indent="-13335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0" algn="l" rtl="0">
              <a:spcBef>
                <a:spcPts val="480"/>
              </a:spcBef>
              <a:spcAft>
                <a:spcPts val="0"/>
              </a:spcAft>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a:extLst>
            <a:ext uri="{FF2B5EF4-FFF2-40B4-BE49-F238E27FC236}">
              <a16:creationId xmlns:a16="http://schemas.microsoft.com/office/drawing/2014/main" id="{01DD6B4F-2328-8025-353C-79EB89CAA049}"/>
            </a:ext>
          </a:extLst>
        </p:cNvPr>
        <p:cNvGrpSpPr/>
        <p:nvPr/>
      </p:nvGrpSpPr>
      <p:grpSpPr>
        <a:xfrm>
          <a:off x="0" y="0"/>
          <a:ext cx="0" cy="0"/>
          <a:chOff x="0" y="0"/>
          <a:chExt cx="0" cy="0"/>
        </a:xfrm>
      </p:grpSpPr>
      <p:sp>
        <p:nvSpPr>
          <p:cNvPr id="272" name="Google Shape;272;p33">
            <a:extLst>
              <a:ext uri="{FF2B5EF4-FFF2-40B4-BE49-F238E27FC236}">
                <a16:creationId xmlns:a16="http://schemas.microsoft.com/office/drawing/2014/main" id="{3FFC3066-251B-32BB-38A6-4C63EE5C0A2E}"/>
              </a:ext>
            </a:extLst>
          </p:cNvPr>
          <p:cNvSpPr txBox="1">
            <a:spLocks noGrp="1"/>
          </p:cNvSpPr>
          <p:nvPr>
            <p:ph type="title"/>
          </p:nvPr>
        </p:nvSpPr>
        <p:spPr>
          <a:xfrm>
            <a:off x="0" y="221050"/>
            <a:ext cx="7592700" cy="74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ZA"/>
              <a:t>Using the different Formatting text options </a:t>
            </a:r>
            <a:endParaRPr/>
          </a:p>
        </p:txBody>
      </p:sp>
      <p:sp>
        <p:nvSpPr>
          <p:cNvPr id="273" name="Google Shape;273;p33">
            <a:extLst>
              <a:ext uri="{FF2B5EF4-FFF2-40B4-BE49-F238E27FC236}">
                <a16:creationId xmlns:a16="http://schemas.microsoft.com/office/drawing/2014/main" id="{DF09B169-F347-2F0F-55B0-D22022BA451C}"/>
              </a:ext>
            </a:extLst>
          </p:cNvPr>
          <p:cNvSpPr txBox="1">
            <a:spLocks noGrp="1"/>
          </p:cNvSpPr>
          <p:nvPr>
            <p:ph type="body" idx="1"/>
          </p:nvPr>
        </p:nvSpPr>
        <p:spPr>
          <a:xfrm>
            <a:off x="357215" y="1188616"/>
            <a:ext cx="7886700" cy="4482900"/>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ZA" sz="2200" b="1" dirty="0"/>
              <a:t>To keep track of the changes in the document</a:t>
            </a:r>
            <a:endParaRPr lang="en-US" sz="2200"/>
          </a:p>
          <a:p>
            <a:pPr lvl="1">
              <a:spcBef>
                <a:spcPts val="0"/>
              </a:spcBef>
              <a:buSzPts val="2400"/>
            </a:pPr>
            <a:r>
              <a:rPr lang="en-ZA" sz="2200" dirty="0"/>
              <a:t>Click Review on the Title Bar, click Tracking and click Track Changes</a:t>
            </a:r>
          </a:p>
          <a:p>
            <a:pPr marL="482600" lvl="1" indent="0">
              <a:spcBef>
                <a:spcPts val="0"/>
              </a:spcBef>
              <a:buSzPts val="2400"/>
              <a:buNone/>
            </a:pPr>
            <a:r>
              <a:rPr lang="en-ZA" sz="2200" b="1" dirty="0"/>
              <a:t>Check spelling</a:t>
            </a:r>
          </a:p>
          <a:p>
            <a:pPr marL="1143000" lvl="2" indent="-228600">
              <a:spcBef>
                <a:spcPts val="0"/>
              </a:spcBef>
            </a:pPr>
            <a:r>
              <a:rPr lang="en-ZA" sz="2200" dirty="0"/>
              <a:t>Click Review on the Title Bar, click Spelling and Grammar</a:t>
            </a:r>
          </a:p>
          <a:p>
            <a:pPr marL="742950" lvl="1" indent="-260350">
              <a:spcBef>
                <a:spcPts val="0"/>
              </a:spcBef>
              <a:buSzPts val="2400"/>
            </a:pPr>
            <a:r>
              <a:rPr lang="en-ZA" sz="2200" b="1" dirty="0"/>
              <a:t>Insert page numbering</a:t>
            </a:r>
            <a:endParaRPr sz="2200" b="1" u="sng"/>
          </a:p>
          <a:p>
            <a:pPr marL="1143000" lvl="2" indent="-228600">
              <a:spcBef>
                <a:spcPts val="0"/>
              </a:spcBef>
            </a:pPr>
            <a:r>
              <a:rPr lang="en-ZA" sz="2200" dirty="0"/>
              <a:t>Click Insert on the Title Bar, click Page Numbering and chose where you want the page numbering</a:t>
            </a:r>
          </a:p>
          <a:p>
            <a:pPr marL="742950" lvl="1" indent="-260350">
              <a:spcBef>
                <a:spcPts val="0"/>
              </a:spcBef>
            </a:pPr>
            <a:r>
              <a:rPr lang="en-ZA" sz="2200" b="1" dirty="0"/>
              <a:t>Insert Comment</a:t>
            </a:r>
            <a:endParaRPr lang="en-US" sz="2200"/>
          </a:p>
          <a:p>
            <a:pPr marL="1143000" lvl="2" indent="-228600">
              <a:spcBef>
                <a:spcPts val="0"/>
              </a:spcBef>
            </a:pPr>
            <a:r>
              <a:rPr lang="en-ZA" sz="2200" dirty="0"/>
              <a:t>Select the text you want to comment on</a:t>
            </a:r>
          </a:p>
          <a:p>
            <a:pPr marL="1143000" lvl="2" indent="-228600">
              <a:spcBef>
                <a:spcPts val="0"/>
              </a:spcBef>
            </a:pPr>
            <a:r>
              <a:rPr lang="en-ZA" sz="2200" dirty="0"/>
              <a:t>Click Insert on the Title Bar, then click on comment</a:t>
            </a:r>
          </a:p>
          <a:p>
            <a:pPr marL="1143000" lvl="2" indent="-228600">
              <a:spcBef>
                <a:spcPts val="0"/>
              </a:spcBef>
            </a:pPr>
            <a:r>
              <a:rPr lang="en-ZA" sz="2200" dirty="0"/>
              <a:t>Enter the comment in the  text box</a:t>
            </a:r>
          </a:p>
          <a:p>
            <a:pPr marL="914400" lvl="2" indent="0" algn="l" rtl="0">
              <a:spcBef>
                <a:spcPts val="0"/>
              </a:spcBef>
              <a:spcAft>
                <a:spcPts val="0"/>
              </a:spcAft>
              <a:buClr>
                <a:schemeClr val="dk1"/>
              </a:buClr>
              <a:buNone/>
            </a:pPr>
            <a:endParaRPr lang="en-ZA" sz="2400" dirty="0"/>
          </a:p>
          <a:p>
            <a:pPr marL="1143000" lvl="2" indent="-228600" algn="l" rtl="0">
              <a:spcBef>
                <a:spcPts val="0"/>
              </a:spcBef>
              <a:spcAft>
                <a:spcPts val="0"/>
              </a:spcAft>
              <a:buClr>
                <a:schemeClr val="dk1"/>
              </a:buClr>
            </a:pPr>
            <a:endParaRPr lang="en-ZA" sz="2400" dirty="0"/>
          </a:p>
          <a:p>
            <a:pPr marL="742950" lvl="0" indent="0" algn="l" rtl="0">
              <a:spcBef>
                <a:spcPts val="0"/>
              </a:spcBef>
              <a:spcAft>
                <a:spcPts val="0"/>
              </a:spcAft>
              <a:buClr>
                <a:schemeClr val="dk1"/>
              </a:buClr>
              <a:buNone/>
            </a:pPr>
            <a:endParaRPr sz="2400"/>
          </a:p>
          <a:p>
            <a:pPr marL="342900" indent="-190500">
              <a:spcBef>
                <a:spcPts val="480"/>
              </a:spcBef>
              <a:buSzPts val="2400"/>
              <a:buNone/>
            </a:pPr>
            <a:endParaRPr lang="en-US" sz="2400"/>
          </a:p>
          <a:p>
            <a:pPr marL="342900" indent="-190500">
              <a:spcBef>
                <a:spcPts val="480"/>
              </a:spcBef>
              <a:buSzPts val="2400"/>
              <a:buNone/>
            </a:pPr>
            <a:endParaRPr lang="en-US" sz="2400"/>
          </a:p>
          <a:p>
            <a:pPr marL="342900" indent="-139700">
              <a:buNone/>
            </a:pPr>
            <a:endParaRPr lang="en-US"/>
          </a:p>
        </p:txBody>
      </p:sp>
    </p:spTree>
    <p:extLst>
      <p:ext uri="{BB962C8B-B14F-4D97-AF65-F5344CB8AC3E}">
        <p14:creationId xmlns:p14="http://schemas.microsoft.com/office/powerpoint/2010/main" val="292107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0" y="0"/>
            <a:ext cx="3974700" cy="1091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Calibri"/>
              <a:buNone/>
            </a:pPr>
            <a:r>
              <a:rPr lang="en-ZA">
                <a:solidFill>
                  <a:srgbClr val="FFFFFF"/>
                </a:solidFill>
              </a:rPr>
              <a:t>Formatting Bar</a:t>
            </a:r>
            <a:endParaRPr>
              <a:solidFill>
                <a:srgbClr val="FFFFFF"/>
              </a:solidFill>
            </a:endParaRPr>
          </a:p>
        </p:txBody>
      </p:sp>
      <p:pic>
        <p:nvPicPr>
          <p:cNvPr id="259" name="Google Shape;259;p32"/>
          <p:cNvPicPr preferRelativeResize="0">
            <a:picLocks noGrp="1"/>
          </p:cNvPicPr>
          <p:nvPr>
            <p:ph type="body" idx="1"/>
          </p:nvPr>
        </p:nvPicPr>
        <p:blipFill rotWithShape="1">
          <a:blip r:embed="rId3">
            <a:alphaModFix/>
          </a:blip>
          <a:srcRect/>
          <a:stretch/>
        </p:blipFill>
        <p:spPr>
          <a:xfrm>
            <a:off x="845820" y="1348520"/>
            <a:ext cx="7521000" cy="777600"/>
          </a:xfrm>
          <a:prstGeom prst="rect">
            <a:avLst/>
          </a:prstGeom>
          <a:noFill/>
          <a:ln w="12700" cap="flat" cmpd="sng">
            <a:solidFill>
              <a:schemeClr val="dk1"/>
            </a:solidFill>
            <a:prstDash val="solid"/>
            <a:round/>
            <a:headEnd type="none" w="sm" len="sm"/>
            <a:tailEnd type="none" w="sm" len="sm"/>
          </a:ln>
        </p:spPr>
      </p:pic>
      <p:sp>
        <p:nvSpPr>
          <p:cNvPr id="260" name="Google Shape;260;p32"/>
          <p:cNvSpPr txBox="1"/>
          <p:nvPr/>
        </p:nvSpPr>
        <p:spPr>
          <a:xfrm>
            <a:off x="498348" y="2152187"/>
            <a:ext cx="8147400" cy="3538500"/>
          </a:xfrm>
          <a:prstGeom prst="rect">
            <a:avLst/>
          </a:prstGeom>
          <a:noFill/>
          <a:ln>
            <a:noFill/>
          </a:ln>
        </p:spPr>
        <p:txBody>
          <a:bodyPr spcFirstLastPara="1" wrap="square" lIns="91425" tIns="45700" rIns="91425" bIns="45700" anchor="t" anchorCtr="0">
            <a:normAutofit/>
          </a:bodyPr>
          <a:lstStyle/>
          <a:p>
            <a:pPr marL="342900" marR="0" lvl="0" indent="-15494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a:p>
            <a:pPr marL="457200" marR="0" lvl="0" indent="0" algn="l" rtl="0">
              <a:spcBef>
                <a:spcPts val="592"/>
              </a:spcBef>
              <a:spcAft>
                <a:spcPts val="0"/>
              </a:spcAft>
              <a:buNone/>
            </a:pPr>
            <a:endParaRPr sz="3200">
              <a:solidFill>
                <a:schemeClr val="dk1"/>
              </a:solidFill>
              <a:latin typeface="Calibri"/>
              <a:ea typeface="Calibri"/>
              <a:cs typeface="Calibri"/>
              <a:sym typeface="Calibri"/>
            </a:endParaRPr>
          </a:p>
        </p:txBody>
      </p:sp>
      <p:graphicFrame>
        <p:nvGraphicFramePr>
          <p:cNvPr id="261" name="Google Shape;261;p32"/>
          <p:cNvGraphicFramePr/>
          <p:nvPr/>
        </p:nvGraphicFramePr>
        <p:xfrm>
          <a:off x="952500" y="2238775"/>
          <a:ext cx="7239000" cy="3809820"/>
        </p:xfrm>
        <a:graphic>
          <a:graphicData uri="http://schemas.openxmlformats.org/drawingml/2006/table">
            <a:tbl>
              <a:tblPr>
                <a:noFill/>
                <a:tableStyleId>{3F2F8AF8-549A-4B0D-BAF6-0A5E81A28927}</a:tableStyleId>
              </a:tblPr>
              <a:tblGrid>
                <a:gridCol w="3217150">
                  <a:extLst>
                    <a:ext uri="{9D8B030D-6E8A-4147-A177-3AD203B41FA5}">
                      <a16:colId xmlns:a16="http://schemas.microsoft.com/office/drawing/2014/main" val="20000"/>
                    </a:ext>
                  </a:extLst>
                </a:gridCol>
                <a:gridCol w="40218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Calibri"/>
                          <a:ea typeface="Calibri"/>
                          <a:cs typeface="Calibri"/>
                          <a:sym typeface="Calibri"/>
                        </a:rPr>
                        <a:t>Font Type</a:t>
                      </a:r>
                      <a:endParaRPr sz="7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Calibri"/>
                          <a:ea typeface="Calibri"/>
                          <a:cs typeface="Calibri"/>
                          <a:sym typeface="Calibri"/>
                        </a:rPr>
                        <a:t>Font Size</a:t>
                      </a:r>
                      <a:endParaRPr sz="7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Calibri"/>
                          <a:ea typeface="Calibri"/>
                          <a:cs typeface="Calibri"/>
                          <a:sym typeface="Calibri"/>
                        </a:rPr>
                        <a:t>Bold, Italic, Underline</a:t>
                      </a:r>
                      <a:endParaRPr sz="7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Calibri"/>
                          <a:ea typeface="Calibri"/>
                          <a:cs typeface="Calibri"/>
                          <a:sym typeface="Calibri"/>
                        </a:rPr>
                        <a:t>Text Alignment</a:t>
                      </a:r>
                      <a:endParaRPr sz="700">
                        <a:solidFill>
                          <a:schemeClr val="dk1"/>
                        </a:solidFill>
                      </a:endParaRPr>
                    </a:p>
                    <a:p>
                      <a:pPr marL="0" lvl="0" indent="0" algn="l" rtl="0">
                        <a:spcBef>
                          <a:spcPts val="0"/>
                        </a:spcBef>
                        <a:spcAft>
                          <a:spcPts val="0"/>
                        </a:spcAft>
                        <a:buNone/>
                      </a:pPr>
                      <a:endParaRPr sz="7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Calibri"/>
                          <a:ea typeface="Calibri"/>
                          <a:cs typeface="Calibri"/>
                          <a:sym typeface="Calibri"/>
                        </a:rPr>
                        <a:t>Bullets and Numbering</a:t>
                      </a:r>
                      <a:endParaRPr sz="700">
                        <a:solidFill>
                          <a:schemeClr val="dk1"/>
                        </a:solidFill>
                      </a:endParaRPr>
                    </a:p>
                    <a:p>
                      <a:pPr marL="0" lvl="0" indent="0" algn="l" rtl="0">
                        <a:spcBef>
                          <a:spcPts val="0"/>
                        </a:spcBef>
                        <a:spcAft>
                          <a:spcPts val="0"/>
                        </a:spcAft>
                        <a:buNone/>
                      </a:pPr>
                      <a:endParaRPr sz="700" b="1"/>
                    </a:p>
                  </a:txBody>
                  <a:tcPr marL="91425" marR="91425" marT="91425" marB="91425"/>
                </a:tc>
                <a:extLst>
                  <a:ext uri="{0D108BD9-81ED-4DB2-BD59-A6C34878D82A}">
                    <a16:rowId xmlns:a16="http://schemas.microsoft.com/office/drawing/2014/main" val="10004"/>
                  </a:ext>
                </a:extLst>
              </a:tr>
              <a:tr h="701000">
                <a:tc>
                  <a:txBody>
                    <a:bodyPr/>
                    <a:lstStyle/>
                    <a:p>
                      <a:pPr marL="0" lvl="0" indent="0" algn="l" rtl="0">
                        <a:spcBef>
                          <a:spcPts val="0"/>
                        </a:spcBef>
                        <a:spcAft>
                          <a:spcPts val="0"/>
                        </a:spcAft>
                        <a:buNone/>
                      </a:pPr>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Calibri"/>
                          <a:ea typeface="Calibri"/>
                          <a:cs typeface="Calibri"/>
                          <a:sym typeface="Calibri"/>
                        </a:rPr>
                        <a:t>Text Colour</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pic>
        <p:nvPicPr>
          <p:cNvPr id="262" name="Google Shape;262;p32"/>
          <p:cNvPicPr preferRelativeResize="0"/>
          <p:nvPr/>
        </p:nvPicPr>
        <p:blipFill>
          <a:blip r:embed="rId4">
            <a:alphaModFix/>
          </a:blip>
          <a:stretch>
            <a:fillRect/>
          </a:stretch>
        </p:blipFill>
        <p:spPr>
          <a:xfrm>
            <a:off x="952500" y="2294240"/>
            <a:ext cx="2633475" cy="444025"/>
          </a:xfrm>
          <a:prstGeom prst="rect">
            <a:avLst/>
          </a:prstGeom>
          <a:noFill/>
          <a:ln>
            <a:noFill/>
          </a:ln>
        </p:spPr>
      </p:pic>
      <p:pic>
        <p:nvPicPr>
          <p:cNvPr id="263" name="Google Shape;263;p32"/>
          <p:cNvPicPr preferRelativeResize="0"/>
          <p:nvPr/>
        </p:nvPicPr>
        <p:blipFill>
          <a:blip r:embed="rId5">
            <a:alphaModFix/>
          </a:blip>
          <a:stretch>
            <a:fillRect/>
          </a:stretch>
        </p:blipFill>
        <p:spPr>
          <a:xfrm>
            <a:off x="1139950" y="2906400"/>
            <a:ext cx="1027453" cy="444025"/>
          </a:xfrm>
          <a:prstGeom prst="rect">
            <a:avLst/>
          </a:prstGeom>
          <a:noFill/>
          <a:ln>
            <a:noFill/>
          </a:ln>
        </p:spPr>
      </p:pic>
      <p:pic>
        <p:nvPicPr>
          <p:cNvPr id="264" name="Google Shape;264;p32"/>
          <p:cNvPicPr preferRelativeResize="0"/>
          <p:nvPr/>
        </p:nvPicPr>
        <p:blipFill>
          <a:blip r:embed="rId6">
            <a:alphaModFix/>
          </a:blip>
          <a:stretch>
            <a:fillRect/>
          </a:stretch>
        </p:blipFill>
        <p:spPr>
          <a:xfrm>
            <a:off x="1090150" y="3428999"/>
            <a:ext cx="1582344" cy="444025"/>
          </a:xfrm>
          <a:prstGeom prst="rect">
            <a:avLst/>
          </a:prstGeom>
          <a:noFill/>
          <a:ln>
            <a:noFill/>
          </a:ln>
        </p:spPr>
      </p:pic>
      <p:pic>
        <p:nvPicPr>
          <p:cNvPr id="265" name="Google Shape;265;p32"/>
          <p:cNvPicPr preferRelativeResize="0"/>
          <p:nvPr/>
        </p:nvPicPr>
        <p:blipFill>
          <a:blip r:embed="rId7">
            <a:alphaModFix/>
          </a:blip>
          <a:stretch>
            <a:fillRect/>
          </a:stretch>
        </p:blipFill>
        <p:spPr>
          <a:xfrm>
            <a:off x="1083413" y="3997275"/>
            <a:ext cx="1918479" cy="603575"/>
          </a:xfrm>
          <a:prstGeom prst="rect">
            <a:avLst/>
          </a:prstGeom>
          <a:noFill/>
          <a:ln>
            <a:noFill/>
          </a:ln>
        </p:spPr>
      </p:pic>
      <p:pic>
        <p:nvPicPr>
          <p:cNvPr id="266" name="Google Shape;266;p32"/>
          <p:cNvPicPr preferRelativeResize="0"/>
          <p:nvPr/>
        </p:nvPicPr>
        <p:blipFill>
          <a:blip r:embed="rId8">
            <a:alphaModFix/>
          </a:blip>
          <a:stretch>
            <a:fillRect/>
          </a:stretch>
        </p:blipFill>
        <p:spPr>
          <a:xfrm>
            <a:off x="1090150" y="4725100"/>
            <a:ext cx="1905000" cy="485775"/>
          </a:xfrm>
          <a:prstGeom prst="rect">
            <a:avLst/>
          </a:prstGeom>
          <a:noFill/>
          <a:ln>
            <a:noFill/>
          </a:ln>
        </p:spPr>
      </p:pic>
      <p:pic>
        <p:nvPicPr>
          <p:cNvPr id="267" name="Google Shape;267;p32"/>
          <p:cNvPicPr preferRelativeResize="0"/>
          <p:nvPr/>
        </p:nvPicPr>
        <p:blipFill>
          <a:blip r:embed="rId9">
            <a:alphaModFix/>
          </a:blip>
          <a:stretch>
            <a:fillRect/>
          </a:stretch>
        </p:blipFill>
        <p:spPr>
          <a:xfrm>
            <a:off x="1139950" y="5335125"/>
            <a:ext cx="746788" cy="485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0" y="221050"/>
            <a:ext cx="7592700" cy="74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ZA"/>
              <a:t>Using the different Formatting text options </a:t>
            </a:r>
            <a:endParaRPr/>
          </a:p>
        </p:txBody>
      </p:sp>
      <p:sp>
        <p:nvSpPr>
          <p:cNvPr id="273" name="Google Shape;273;p33"/>
          <p:cNvSpPr txBox="1">
            <a:spLocks noGrp="1"/>
          </p:cNvSpPr>
          <p:nvPr>
            <p:ph type="body" idx="1"/>
          </p:nvPr>
        </p:nvSpPr>
        <p:spPr>
          <a:xfrm>
            <a:off x="366700" y="970450"/>
            <a:ext cx="7886700" cy="4482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ZA" sz="2400" b="1" dirty="0"/>
              <a:t>On the new document that you typed, select a text before to use the formatting tool and do the following</a:t>
            </a:r>
            <a:endParaRPr sz="2400" b="1" dirty="0"/>
          </a:p>
          <a:p>
            <a:pPr marL="742950" lvl="1" indent="-260350" algn="l" rtl="0">
              <a:spcBef>
                <a:spcPts val="0"/>
              </a:spcBef>
              <a:spcAft>
                <a:spcPts val="0"/>
              </a:spcAft>
              <a:buSzPts val="2400"/>
              <a:buChar char="–"/>
            </a:pPr>
            <a:r>
              <a:rPr lang="en-ZA" sz="2400" b="1" dirty="0"/>
              <a:t>Font Size</a:t>
            </a:r>
            <a:endParaRPr sz="2400" b="1" dirty="0"/>
          </a:p>
          <a:p>
            <a:pPr marL="1143000" lvl="2" indent="-228600" algn="l" rtl="0">
              <a:spcBef>
                <a:spcPts val="0"/>
              </a:spcBef>
              <a:spcAft>
                <a:spcPts val="0"/>
              </a:spcAft>
              <a:buSzPts val="2400"/>
              <a:buChar char="•"/>
            </a:pPr>
            <a:r>
              <a:rPr lang="en-ZA" sz="2400" dirty="0"/>
              <a:t>Change the font size of the last sentence to 14</a:t>
            </a:r>
            <a:endParaRPr sz="2400" dirty="0"/>
          </a:p>
          <a:p>
            <a:pPr marL="742950" lvl="1" indent="-260350" algn="l" rtl="0">
              <a:spcBef>
                <a:spcPts val="0"/>
              </a:spcBef>
              <a:spcAft>
                <a:spcPts val="0"/>
              </a:spcAft>
              <a:buSzPts val="2400"/>
              <a:buChar char="–"/>
            </a:pPr>
            <a:r>
              <a:rPr lang="en-ZA" sz="2400" b="1" dirty="0"/>
              <a:t>Bold, </a:t>
            </a:r>
            <a:r>
              <a:rPr lang="en-ZA" sz="2400" b="1" i="1" dirty="0"/>
              <a:t>Italic</a:t>
            </a:r>
            <a:r>
              <a:rPr lang="en-ZA" sz="2400" b="1" dirty="0"/>
              <a:t>, </a:t>
            </a:r>
            <a:r>
              <a:rPr lang="en-ZA" sz="2400" b="1" u="sng" dirty="0"/>
              <a:t>Underline</a:t>
            </a:r>
            <a:endParaRPr sz="2400" b="1" u="sng" dirty="0"/>
          </a:p>
          <a:p>
            <a:pPr marL="1143000" lvl="2" indent="-228600" algn="l" rtl="0">
              <a:spcBef>
                <a:spcPts val="0"/>
              </a:spcBef>
              <a:spcAft>
                <a:spcPts val="0"/>
              </a:spcAft>
              <a:buSzPts val="2400"/>
              <a:buChar char="•"/>
            </a:pPr>
            <a:r>
              <a:rPr lang="en-ZA" sz="2400" dirty="0"/>
              <a:t>Bold the first sentence</a:t>
            </a:r>
            <a:endParaRPr sz="2400" dirty="0"/>
          </a:p>
          <a:p>
            <a:pPr marL="1143000" lvl="2" indent="-228600" algn="l" rtl="0">
              <a:spcBef>
                <a:spcPts val="0"/>
              </a:spcBef>
              <a:spcAft>
                <a:spcPts val="0"/>
              </a:spcAft>
              <a:buSzPts val="2400"/>
              <a:buChar char="•"/>
            </a:pPr>
            <a:r>
              <a:rPr lang="en-ZA" sz="2400" dirty="0"/>
              <a:t>Make the word Microsoft word Italic</a:t>
            </a:r>
            <a:endParaRPr sz="2400" dirty="0"/>
          </a:p>
          <a:p>
            <a:pPr marL="1143000" lvl="2" indent="-228600" algn="l" rtl="0">
              <a:spcBef>
                <a:spcPts val="0"/>
              </a:spcBef>
              <a:spcAft>
                <a:spcPts val="0"/>
              </a:spcAft>
              <a:buSzPts val="2400"/>
              <a:buChar char="•"/>
            </a:pPr>
            <a:r>
              <a:rPr lang="en-ZA" sz="2400" dirty="0"/>
              <a:t>Underline the same word</a:t>
            </a:r>
            <a:endParaRPr sz="2400" dirty="0"/>
          </a:p>
          <a:p>
            <a:pPr marL="742950" lvl="1" indent="-260350" algn="l" rtl="0">
              <a:spcBef>
                <a:spcPts val="0"/>
              </a:spcBef>
              <a:spcAft>
                <a:spcPts val="0"/>
              </a:spcAft>
              <a:buSzPts val="2400"/>
              <a:buChar char="–"/>
            </a:pPr>
            <a:r>
              <a:rPr lang="en-ZA" sz="2400" b="1" dirty="0"/>
              <a:t>Align</a:t>
            </a:r>
            <a:endParaRPr sz="2400" b="1" dirty="0"/>
          </a:p>
          <a:p>
            <a:pPr marL="1143000" lvl="2" indent="-228600" algn="l" rtl="0">
              <a:spcBef>
                <a:spcPts val="0"/>
              </a:spcBef>
              <a:spcAft>
                <a:spcPts val="0"/>
              </a:spcAft>
              <a:buSzPts val="2400"/>
              <a:buChar char="•"/>
            </a:pPr>
            <a:r>
              <a:rPr lang="en-ZA" sz="2400" b="1" dirty="0"/>
              <a:t>Align the whole paragraph to justify</a:t>
            </a:r>
            <a:endParaRPr sz="2400" b="1" dirty="0"/>
          </a:p>
          <a:p>
            <a:pPr marL="742950" lvl="1" indent="-260350" algn="l" rtl="0">
              <a:spcBef>
                <a:spcPts val="0"/>
              </a:spcBef>
              <a:spcAft>
                <a:spcPts val="0"/>
              </a:spcAft>
              <a:buClr>
                <a:srgbClr val="FF0000"/>
              </a:buClr>
              <a:buSzPts val="2400"/>
              <a:buChar char="–"/>
            </a:pPr>
            <a:r>
              <a:rPr lang="en-ZA" sz="2400" b="1" dirty="0">
                <a:solidFill>
                  <a:srgbClr val="FF0000"/>
                </a:solidFill>
              </a:rPr>
              <a:t>Text </a:t>
            </a:r>
            <a:r>
              <a:rPr lang="en-ZA" sz="2400" b="1" dirty="0" err="1">
                <a:solidFill>
                  <a:srgbClr val="FF0000"/>
                </a:solidFill>
              </a:rPr>
              <a:t>Color</a:t>
            </a:r>
            <a:endParaRPr sz="2400" b="1" dirty="0" err="1">
              <a:solidFill>
                <a:srgbClr val="FF0000"/>
              </a:solidFill>
            </a:endParaRPr>
          </a:p>
          <a:p>
            <a:pPr marL="1143000" lvl="2" indent="-228600" algn="l" rtl="0">
              <a:spcBef>
                <a:spcPts val="0"/>
              </a:spcBef>
              <a:spcAft>
                <a:spcPts val="0"/>
              </a:spcAft>
              <a:buSzPts val="2400"/>
              <a:buChar char="•"/>
            </a:pPr>
            <a:r>
              <a:rPr lang="en-ZA" sz="2400" b="1" dirty="0"/>
              <a:t>Change the colour of </a:t>
            </a:r>
            <a:r>
              <a:rPr lang="en-ZA" b="1" dirty="0"/>
              <a:t>sentence</a:t>
            </a:r>
            <a:r>
              <a:rPr lang="en-ZA" sz="2400" b="1" dirty="0"/>
              <a:t> to red</a:t>
            </a:r>
            <a:endParaRPr sz="2400" b="1" dirty="0"/>
          </a:p>
          <a:p>
            <a:pPr marL="742950" lvl="0" indent="0" algn="l" rtl="0">
              <a:spcBef>
                <a:spcPts val="0"/>
              </a:spcBef>
              <a:spcAft>
                <a:spcPts val="0"/>
              </a:spcAft>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a:extLst>
            <a:ext uri="{FF2B5EF4-FFF2-40B4-BE49-F238E27FC236}">
              <a16:creationId xmlns:a16="http://schemas.microsoft.com/office/drawing/2014/main" id="{9BF8E250-B95F-F10C-9ED0-1E490C571518}"/>
            </a:ext>
          </a:extLst>
        </p:cNvPr>
        <p:cNvGrpSpPr/>
        <p:nvPr/>
      </p:nvGrpSpPr>
      <p:grpSpPr>
        <a:xfrm>
          <a:off x="0" y="0"/>
          <a:ext cx="0" cy="0"/>
          <a:chOff x="0" y="0"/>
          <a:chExt cx="0" cy="0"/>
        </a:xfrm>
      </p:grpSpPr>
      <p:sp>
        <p:nvSpPr>
          <p:cNvPr id="278" name="Google Shape;278;p34">
            <a:extLst>
              <a:ext uri="{FF2B5EF4-FFF2-40B4-BE49-F238E27FC236}">
                <a16:creationId xmlns:a16="http://schemas.microsoft.com/office/drawing/2014/main" id="{3C697032-871B-2634-A0FF-62F1FFE254F3}"/>
              </a:ext>
            </a:extLst>
          </p:cNvPr>
          <p:cNvSpPr txBox="1">
            <a:spLocks noGrp="1"/>
          </p:cNvSpPr>
          <p:nvPr>
            <p:ph type="title"/>
          </p:nvPr>
        </p:nvSpPr>
        <p:spPr>
          <a:xfrm>
            <a:off x="317000" y="365125"/>
            <a:ext cx="7315200" cy="488400"/>
          </a:xfrm>
          <a:prstGeom prst="rect">
            <a:avLst/>
          </a:prstGeom>
          <a:noFill/>
          <a:ln>
            <a:noFill/>
          </a:ln>
        </p:spPr>
        <p:txBody>
          <a:bodyPr spcFirstLastPara="1" wrap="square" lIns="91425" tIns="45700" rIns="91425" bIns="45700" anchor="t" anchorCtr="0">
            <a:noAutofit/>
          </a:bodyPr>
          <a:lstStyle/>
          <a:p>
            <a:pPr algn="l"/>
            <a:r>
              <a:rPr lang="en-ZA" dirty="0"/>
              <a:t>Insert an image  </a:t>
            </a:r>
            <a:endParaRPr dirty="0"/>
          </a:p>
        </p:txBody>
      </p:sp>
      <p:sp>
        <p:nvSpPr>
          <p:cNvPr id="3" name="Text Placeholder 2">
            <a:extLst>
              <a:ext uri="{FF2B5EF4-FFF2-40B4-BE49-F238E27FC236}">
                <a16:creationId xmlns:a16="http://schemas.microsoft.com/office/drawing/2014/main" id="{B2BF65E4-73A3-602D-8E07-D77B822EA445}"/>
              </a:ext>
            </a:extLst>
          </p:cNvPr>
          <p:cNvSpPr>
            <a:spLocks noGrp="1"/>
          </p:cNvSpPr>
          <p:nvPr>
            <p:ph type="body" idx="1"/>
          </p:nvPr>
        </p:nvSpPr>
        <p:spPr>
          <a:xfrm>
            <a:off x="628650" y="3276902"/>
            <a:ext cx="7886700" cy="3241538"/>
          </a:xfrm>
        </p:spPr>
        <p:txBody>
          <a:bodyPr/>
          <a:lstStyle/>
          <a:p>
            <a:r>
              <a:rPr lang="en-US" sz="2800" dirty="0"/>
              <a:t>Click insert on title bar</a:t>
            </a:r>
          </a:p>
          <a:p>
            <a:r>
              <a:rPr lang="en-US" sz="2800" dirty="0"/>
              <a:t>Click pictures</a:t>
            </a:r>
          </a:p>
          <a:p>
            <a:r>
              <a:rPr lang="en-US" sz="2800" dirty="0"/>
              <a:t>Select the file with a picture</a:t>
            </a:r>
          </a:p>
          <a:p>
            <a:r>
              <a:rPr lang="en-US" sz="2800" dirty="0"/>
              <a:t>Select the picture</a:t>
            </a:r>
          </a:p>
          <a:p>
            <a:r>
              <a:rPr lang="en-US" sz="2800" dirty="0"/>
              <a:t>Click insert</a:t>
            </a:r>
          </a:p>
          <a:p>
            <a:endParaRPr lang="en-US" dirty="0"/>
          </a:p>
        </p:txBody>
      </p:sp>
      <p:pic>
        <p:nvPicPr>
          <p:cNvPr id="4" name="Picture 3" descr="A screenshot of a computer  AI-generated content may be incorrect.">
            <a:extLst>
              <a:ext uri="{FF2B5EF4-FFF2-40B4-BE49-F238E27FC236}">
                <a16:creationId xmlns:a16="http://schemas.microsoft.com/office/drawing/2014/main" id="{68A3D3CF-2885-25E9-36E6-AF59C0128E97}"/>
              </a:ext>
            </a:extLst>
          </p:cNvPr>
          <p:cNvPicPr>
            <a:picLocks noChangeAspect="1"/>
          </p:cNvPicPr>
          <p:nvPr/>
        </p:nvPicPr>
        <p:blipFill>
          <a:blip r:embed="rId3"/>
          <a:stretch>
            <a:fillRect/>
          </a:stretch>
        </p:blipFill>
        <p:spPr>
          <a:xfrm>
            <a:off x="1924999" y="1238824"/>
            <a:ext cx="4838700" cy="1819275"/>
          </a:xfrm>
          <a:prstGeom prst="rect">
            <a:avLst/>
          </a:prstGeom>
        </p:spPr>
      </p:pic>
    </p:spTree>
    <p:extLst>
      <p:ext uri="{BB962C8B-B14F-4D97-AF65-F5344CB8AC3E}">
        <p14:creationId xmlns:p14="http://schemas.microsoft.com/office/powerpoint/2010/main" val="299917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141-0B5B-7B6E-2DBE-DC51AAC813E8}"/>
              </a:ext>
            </a:extLst>
          </p:cNvPr>
          <p:cNvSpPr>
            <a:spLocks noGrp="1"/>
          </p:cNvSpPr>
          <p:nvPr>
            <p:ph type="title"/>
          </p:nvPr>
        </p:nvSpPr>
        <p:spPr/>
        <p:txBody>
          <a:bodyPr/>
          <a:lstStyle/>
          <a:p>
            <a:r>
              <a:rPr lang="en-ZA" b="1" dirty="0">
                <a:solidFill>
                  <a:srgbClr val="005D28"/>
                </a:solidFill>
              </a:rPr>
              <a:t>Session 1.1 Orientation and Expectations</a:t>
            </a:r>
          </a:p>
        </p:txBody>
      </p:sp>
      <p:sp>
        <p:nvSpPr>
          <p:cNvPr id="3" name="Text Placeholder 2">
            <a:extLst>
              <a:ext uri="{FF2B5EF4-FFF2-40B4-BE49-F238E27FC236}">
                <a16:creationId xmlns:a16="http://schemas.microsoft.com/office/drawing/2014/main" id="{86E52FE7-F455-5F9C-08A5-BF06B2E1816C}"/>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324478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title"/>
          </p:nvPr>
        </p:nvSpPr>
        <p:spPr>
          <a:xfrm>
            <a:off x="317000" y="184901"/>
            <a:ext cx="7315200" cy="488400"/>
          </a:xfrm>
          <a:prstGeom prst="rect">
            <a:avLst/>
          </a:prstGeom>
          <a:noFill/>
          <a:ln>
            <a:noFill/>
          </a:ln>
        </p:spPr>
        <p:txBody>
          <a:bodyPr spcFirstLastPara="1" wrap="square" lIns="91425" tIns="45700" rIns="91425" bIns="45700" anchor="t" anchorCtr="0">
            <a:noAutofit/>
          </a:bodyPr>
          <a:lstStyle/>
          <a:p>
            <a:pPr algn="l"/>
            <a:r>
              <a:rPr lang="en-ZA" dirty="0"/>
              <a:t>Cut, Copy and Paste, and Screen shot </a:t>
            </a:r>
            <a:endParaRPr dirty="0"/>
          </a:p>
        </p:txBody>
      </p:sp>
      <p:sp>
        <p:nvSpPr>
          <p:cNvPr id="279" name="Google Shape;279;p34"/>
          <p:cNvSpPr txBox="1">
            <a:spLocks noGrp="1"/>
          </p:cNvSpPr>
          <p:nvPr>
            <p:ph type="body" idx="1"/>
          </p:nvPr>
        </p:nvSpPr>
        <p:spPr>
          <a:xfrm>
            <a:off x="321635" y="854491"/>
            <a:ext cx="8567635" cy="448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457200" lvl="0" indent="-381000" algn="l" rtl="0">
              <a:spcBef>
                <a:spcPts val="0"/>
              </a:spcBef>
              <a:spcAft>
                <a:spcPts val="0"/>
              </a:spcAft>
              <a:buSzPts val="2400"/>
              <a:buChar char="-"/>
            </a:pPr>
            <a:r>
              <a:rPr lang="en-ZA" sz="2400" b="1" dirty="0"/>
              <a:t>To screen shot</a:t>
            </a:r>
            <a:endParaRPr sz="2400" b="1" dirty="0"/>
          </a:p>
          <a:p>
            <a:pPr marL="914400" lvl="1" indent="-381000" algn="l" rtl="0">
              <a:spcBef>
                <a:spcPts val="0"/>
              </a:spcBef>
              <a:spcAft>
                <a:spcPts val="0"/>
              </a:spcAft>
              <a:buSzPts val="2400"/>
              <a:buChar char="-"/>
            </a:pPr>
            <a:r>
              <a:rPr lang="en-ZA" sz="2400" dirty="0"/>
              <a:t>Press and hold shift</a:t>
            </a:r>
            <a:endParaRPr sz="2400"/>
          </a:p>
          <a:p>
            <a:pPr marL="914400" lvl="1" indent="-381000" algn="l" rtl="0">
              <a:spcBef>
                <a:spcPts val="0"/>
              </a:spcBef>
              <a:spcAft>
                <a:spcPts val="0"/>
              </a:spcAft>
              <a:buSzPts val="2400"/>
              <a:buChar char="-"/>
            </a:pPr>
            <a:r>
              <a:rPr lang="en-ZA" sz="2400" dirty="0"/>
              <a:t>Click print screen (</a:t>
            </a:r>
            <a:r>
              <a:rPr lang="en-ZA" sz="2400" dirty="0" err="1"/>
              <a:t>prt</a:t>
            </a:r>
            <a:r>
              <a:rPr lang="en-ZA" sz="2400" dirty="0"/>
              <a:t> </a:t>
            </a:r>
            <a:r>
              <a:rPr lang="en-ZA" sz="2400" dirty="0" err="1"/>
              <a:t>sc</a:t>
            </a:r>
            <a:r>
              <a:rPr lang="en-ZA" sz="2400" dirty="0"/>
              <a:t>)</a:t>
            </a:r>
            <a:endParaRPr sz="2400"/>
          </a:p>
          <a:p>
            <a:pPr marL="914400" lvl="1" indent="-381000" algn="l" rtl="0">
              <a:spcBef>
                <a:spcPts val="0"/>
              </a:spcBef>
              <a:spcAft>
                <a:spcPts val="0"/>
              </a:spcAft>
              <a:buSzPts val="2400"/>
              <a:buChar char="-"/>
            </a:pPr>
            <a:r>
              <a:rPr lang="en-ZA" sz="2400" dirty="0"/>
              <a:t>Paste (by clicking paste or pressing CTRL, V)</a:t>
            </a:r>
            <a:endParaRPr sz="2400" dirty="0"/>
          </a:p>
          <a:p>
            <a:pPr>
              <a:spcBef>
                <a:spcPts val="0"/>
              </a:spcBef>
              <a:buSzPts val="2400"/>
              <a:buChar char="-"/>
            </a:pPr>
            <a:r>
              <a:rPr lang="en-ZA" sz="2800" b="1" dirty="0"/>
              <a:t>Save the document on your desktop as "Test"</a:t>
            </a:r>
          </a:p>
          <a:p>
            <a:pPr marL="742950" lvl="0" indent="0" algn="l" rtl="0">
              <a:spcBef>
                <a:spcPts val="0"/>
              </a:spcBef>
              <a:spcAft>
                <a:spcPts val="0"/>
              </a:spcAft>
              <a:buClr>
                <a:schemeClr val="dk1"/>
              </a:buClr>
              <a:buNone/>
            </a:pPr>
            <a:endParaRPr lang="en-ZA"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lang="en-US" sz="2400"/>
          </a:p>
          <a:p>
            <a:pPr marL="342900" indent="-139700">
              <a:buNone/>
            </a:pPr>
            <a:endParaRPr lang="en-US"/>
          </a:p>
        </p:txBody>
      </p:sp>
      <p:pic>
        <p:nvPicPr>
          <p:cNvPr id="280" name="Google Shape;280;p34"/>
          <p:cNvPicPr preferRelativeResize="0"/>
          <p:nvPr/>
        </p:nvPicPr>
        <p:blipFill>
          <a:blip r:embed="rId3">
            <a:alphaModFix/>
          </a:blip>
          <a:stretch>
            <a:fillRect/>
          </a:stretch>
        </p:blipFill>
        <p:spPr>
          <a:xfrm>
            <a:off x="1096085" y="1292837"/>
            <a:ext cx="1990725" cy="2143125"/>
          </a:xfrm>
          <a:prstGeom prst="rect">
            <a:avLst/>
          </a:prstGeom>
          <a:noFill/>
          <a:ln>
            <a:noFill/>
          </a:ln>
        </p:spPr>
      </p:pic>
      <p:pic>
        <p:nvPicPr>
          <p:cNvPr id="281" name="Google Shape;281;p34"/>
          <p:cNvPicPr preferRelativeResize="0"/>
          <p:nvPr/>
        </p:nvPicPr>
        <p:blipFill>
          <a:blip r:embed="rId4">
            <a:alphaModFix/>
          </a:blip>
          <a:stretch>
            <a:fillRect/>
          </a:stretch>
        </p:blipFill>
        <p:spPr>
          <a:xfrm>
            <a:off x="5133081" y="1297194"/>
            <a:ext cx="2505075" cy="2095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F63E-7AA6-9CCF-3EC7-B77E324F1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1D15D-FDA4-4D47-2E60-028EA8D1CE88}"/>
              </a:ext>
            </a:extLst>
          </p:cNvPr>
          <p:cNvSpPr>
            <a:spLocks noGrp="1"/>
          </p:cNvSpPr>
          <p:nvPr>
            <p:ph type="title"/>
          </p:nvPr>
        </p:nvSpPr>
        <p:spPr/>
        <p:txBody>
          <a:bodyPr/>
          <a:lstStyle/>
          <a:p>
            <a:r>
              <a:rPr lang="en-GB" b="1" dirty="0">
                <a:solidFill>
                  <a:srgbClr val="005D28"/>
                </a:solidFill>
              </a:rPr>
              <a:t>Session 1.4: Microsoft Word – Tables, Headers, Footers and Bullets</a:t>
            </a:r>
          </a:p>
        </p:txBody>
      </p:sp>
      <p:sp>
        <p:nvSpPr>
          <p:cNvPr id="3" name="Text Placeholder 2">
            <a:extLst>
              <a:ext uri="{FF2B5EF4-FFF2-40B4-BE49-F238E27FC236}">
                <a16:creationId xmlns:a16="http://schemas.microsoft.com/office/drawing/2014/main" id="{FD51B905-276E-41D5-C4CD-5CD36F096C41}"/>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39833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Insert a table</a:t>
            </a:r>
            <a:endParaRPr/>
          </a:p>
        </p:txBody>
      </p:sp>
      <p:sp>
        <p:nvSpPr>
          <p:cNvPr id="287" name="Google Shape;287;p35"/>
          <p:cNvSpPr txBox="1">
            <a:spLocks noGrp="1"/>
          </p:cNvSpPr>
          <p:nvPr>
            <p:ph type="body" idx="1"/>
          </p:nvPr>
        </p:nvSpPr>
        <p:spPr>
          <a:xfrm>
            <a:off x="2241474" y="1662500"/>
            <a:ext cx="6463500" cy="4351200"/>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ZA" sz="2400" b="1" dirty="0"/>
              <a:t>Open a new document</a:t>
            </a:r>
            <a:endParaRPr lang="en-US" dirty="0"/>
          </a:p>
          <a:p>
            <a:pPr marL="0" indent="0">
              <a:spcBef>
                <a:spcPts val="0"/>
              </a:spcBef>
              <a:buSzPts val="2400"/>
              <a:buNone/>
            </a:pPr>
            <a:endParaRPr lang="en-ZA" sz="2400" b="1" dirty="0"/>
          </a:p>
          <a:p>
            <a:pPr marL="342900" indent="-342900">
              <a:spcBef>
                <a:spcPts val="0"/>
              </a:spcBef>
              <a:buSzPts val="2400"/>
            </a:pPr>
            <a:r>
              <a:rPr lang="en-ZA" sz="2400" b="1" dirty="0"/>
              <a:t>Insert a table </a:t>
            </a:r>
            <a:r>
              <a:rPr lang="en-ZA" sz="2400" dirty="0"/>
              <a:t>with four (4) columns and three (3) rows with the following headings</a:t>
            </a:r>
            <a:endParaRPr/>
          </a:p>
          <a:p>
            <a:pPr marL="742950" lvl="1" indent="-13335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indent="-342900">
              <a:spcBef>
                <a:spcPts val="0"/>
              </a:spcBef>
            </a:pPr>
            <a:r>
              <a:rPr lang="en-ZA" sz="2400" b="1" dirty="0"/>
              <a:t>Save </a:t>
            </a:r>
            <a:r>
              <a:rPr lang="en-ZA" sz="2400" dirty="0"/>
              <a:t>the document with  column on your desktop and name it </a:t>
            </a:r>
            <a:r>
              <a:rPr lang="en-ZA" sz="2400" b="1" dirty="0"/>
              <a:t>"QI Improvement"</a:t>
            </a:r>
            <a:endParaRPr lang="en-ZA" sz="2400" dirty="0"/>
          </a:p>
          <a:p>
            <a:pPr marL="342900" lvl="0" indent="0" algn="l">
              <a:spcBef>
                <a:spcPts val="480"/>
              </a:spcBef>
              <a:spcAft>
                <a:spcPts val="0"/>
              </a:spcAft>
              <a:buNone/>
            </a:pPr>
            <a:endParaRPr dirty="0"/>
          </a:p>
          <a:p>
            <a:pPr marL="342900" lvl="0" indent="-139700" algn="l" rtl="0">
              <a:spcBef>
                <a:spcPts val="640"/>
              </a:spcBef>
              <a:spcAft>
                <a:spcPts val="0"/>
              </a:spcAft>
              <a:buClr>
                <a:schemeClr val="dk1"/>
              </a:buClr>
              <a:buSzPts val="3200"/>
              <a:buNone/>
            </a:pPr>
            <a:endParaRPr/>
          </a:p>
        </p:txBody>
      </p:sp>
      <p:pic>
        <p:nvPicPr>
          <p:cNvPr id="289" name="Google Shape;289;p35"/>
          <p:cNvPicPr preferRelativeResize="0"/>
          <p:nvPr/>
        </p:nvPicPr>
        <p:blipFill>
          <a:blip r:embed="rId3">
            <a:alphaModFix/>
          </a:blip>
          <a:stretch>
            <a:fillRect/>
          </a:stretch>
        </p:blipFill>
        <p:spPr>
          <a:xfrm>
            <a:off x="730563" y="1552763"/>
            <a:ext cx="1343025" cy="2828925"/>
          </a:xfrm>
          <a:prstGeom prst="rect">
            <a:avLst/>
          </a:prstGeom>
          <a:noFill/>
          <a:ln>
            <a:noFill/>
          </a:ln>
        </p:spPr>
      </p:pic>
      <p:graphicFrame>
        <p:nvGraphicFramePr>
          <p:cNvPr id="3" name="Table 2">
            <a:extLst>
              <a:ext uri="{FF2B5EF4-FFF2-40B4-BE49-F238E27FC236}">
                <a16:creationId xmlns:a16="http://schemas.microsoft.com/office/drawing/2014/main" id="{22614815-589B-3A7F-5775-D2E8AB2E9807}"/>
              </a:ext>
            </a:extLst>
          </p:cNvPr>
          <p:cNvGraphicFramePr>
            <a:graphicFrameLocks noGrp="1"/>
          </p:cNvGraphicFramePr>
          <p:nvPr>
            <p:extLst>
              <p:ext uri="{D42A27DB-BD31-4B8C-83A1-F6EECF244321}">
                <p14:modId xmlns:p14="http://schemas.microsoft.com/office/powerpoint/2010/main" val="2839882290"/>
              </p:ext>
            </p:extLst>
          </p:nvPr>
        </p:nvGraphicFramePr>
        <p:xfrm>
          <a:off x="2614092" y="3429973"/>
          <a:ext cx="5725160" cy="640080"/>
        </p:xfrm>
        <a:graphic>
          <a:graphicData uri="http://schemas.openxmlformats.org/drawingml/2006/table">
            <a:tbl>
              <a:tblPr firstRow="1" firstCol="1" bandRow="1">
                <a:tableStyleId>{3F2F8AF8-549A-4B0D-BAF6-0A5E81A28927}</a:tableStyleId>
              </a:tblPr>
              <a:tblGrid>
                <a:gridCol w="1431290">
                  <a:extLst>
                    <a:ext uri="{9D8B030D-6E8A-4147-A177-3AD203B41FA5}">
                      <a16:colId xmlns:a16="http://schemas.microsoft.com/office/drawing/2014/main" val="3047095499"/>
                    </a:ext>
                  </a:extLst>
                </a:gridCol>
                <a:gridCol w="1431290">
                  <a:extLst>
                    <a:ext uri="{9D8B030D-6E8A-4147-A177-3AD203B41FA5}">
                      <a16:colId xmlns:a16="http://schemas.microsoft.com/office/drawing/2014/main" val="2665506848"/>
                    </a:ext>
                  </a:extLst>
                </a:gridCol>
                <a:gridCol w="1431290">
                  <a:extLst>
                    <a:ext uri="{9D8B030D-6E8A-4147-A177-3AD203B41FA5}">
                      <a16:colId xmlns:a16="http://schemas.microsoft.com/office/drawing/2014/main" val="3471191845"/>
                    </a:ext>
                  </a:extLst>
                </a:gridCol>
                <a:gridCol w="1431290">
                  <a:extLst>
                    <a:ext uri="{9D8B030D-6E8A-4147-A177-3AD203B41FA5}">
                      <a16:colId xmlns:a16="http://schemas.microsoft.com/office/drawing/2014/main" val="2484161138"/>
                    </a:ext>
                  </a:extLst>
                </a:gridCol>
              </a:tblGrid>
              <a:tr h="0">
                <a:tc>
                  <a:txBody>
                    <a:bodyPr/>
                    <a:lstStyle/>
                    <a:p>
                      <a:pPr>
                        <a:buNone/>
                      </a:pPr>
                      <a:r>
                        <a:rPr lang="en-US">
                          <a:effectLst/>
                        </a:rPr>
                        <a:t>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Do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Study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619468"/>
                  </a:ext>
                </a:extLst>
              </a:tr>
              <a:tr h="0">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844255"/>
                  </a:ext>
                </a:extLst>
              </a:tr>
              <a:tr h="0">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50184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Insert Breaks</a:t>
            </a:r>
            <a:endParaRPr/>
          </a:p>
        </p:txBody>
      </p:sp>
      <p:sp>
        <p:nvSpPr>
          <p:cNvPr id="295" name="Google Shape;295;p36"/>
          <p:cNvSpPr txBox="1">
            <a:spLocks noGrp="1"/>
          </p:cNvSpPr>
          <p:nvPr>
            <p:ph type="body" idx="1"/>
          </p:nvPr>
        </p:nvSpPr>
        <p:spPr>
          <a:xfrm>
            <a:off x="467544" y="1253331"/>
            <a:ext cx="7886700" cy="4351338"/>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39700" algn="l" rtl="0">
              <a:spcBef>
                <a:spcPts val="640"/>
              </a:spcBef>
              <a:spcAft>
                <a:spcPts val="0"/>
              </a:spcAft>
              <a:buClr>
                <a:schemeClr val="dk1"/>
              </a:buClr>
              <a:buSzPts val="3200"/>
              <a:buNone/>
            </a:pPr>
            <a:endParaRPr/>
          </a:p>
        </p:txBody>
      </p:sp>
      <p:pic>
        <p:nvPicPr>
          <p:cNvPr id="296" name="Google Shape;296;p36"/>
          <p:cNvPicPr preferRelativeResize="0"/>
          <p:nvPr/>
        </p:nvPicPr>
        <p:blipFill rotWithShape="1">
          <a:blip r:embed="rId3">
            <a:alphaModFix/>
          </a:blip>
          <a:srcRect/>
          <a:stretch/>
        </p:blipFill>
        <p:spPr>
          <a:xfrm>
            <a:off x="2843808" y="1253331"/>
            <a:ext cx="2372056" cy="1876687"/>
          </a:xfrm>
          <a:prstGeom prst="rect">
            <a:avLst/>
          </a:prstGeom>
          <a:noFill/>
          <a:ln>
            <a:noFill/>
          </a:ln>
        </p:spPr>
      </p:pic>
      <p:pic>
        <p:nvPicPr>
          <p:cNvPr id="297" name="Google Shape;297;p36"/>
          <p:cNvPicPr preferRelativeResize="0"/>
          <p:nvPr/>
        </p:nvPicPr>
        <p:blipFill rotWithShape="1">
          <a:blip r:embed="rId4">
            <a:alphaModFix/>
          </a:blip>
          <a:srcRect/>
          <a:stretch/>
        </p:blipFill>
        <p:spPr>
          <a:xfrm>
            <a:off x="643491" y="3429000"/>
            <a:ext cx="7577985" cy="15119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Insert Header and Footer</a:t>
            </a:r>
            <a:endParaRPr/>
          </a:p>
        </p:txBody>
      </p:sp>
      <p:sp>
        <p:nvSpPr>
          <p:cNvPr id="303" name="Google Shape;303;p37"/>
          <p:cNvSpPr txBox="1">
            <a:spLocks noGrp="1"/>
          </p:cNvSpPr>
          <p:nvPr>
            <p:ph type="body" idx="1"/>
          </p:nvPr>
        </p:nvSpPr>
        <p:spPr>
          <a:xfrm>
            <a:off x="467544" y="1253331"/>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ZA" sz="2400"/>
              <a:t>Click </a:t>
            </a:r>
            <a:r>
              <a:rPr lang="en-ZA" sz="2400" b="1"/>
              <a:t>insert</a:t>
            </a:r>
            <a:r>
              <a:rPr lang="en-ZA" sz="2400"/>
              <a:t> and click on </a:t>
            </a:r>
            <a:r>
              <a:rPr lang="en-ZA" sz="2400" b="1"/>
              <a:t>header or footer</a:t>
            </a:r>
            <a:endParaRPr/>
          </a:p>
          <a:p>
            <a:pPr marL="457200" lvl="1" indent="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en-ZA" sz="2400"/>
              <a:t>In the </a:t>
            </a:r>
            <a:r>
              <a:rPr lang="en-ZA" sz="2400" b="1"/>
              <a:t>header</a:t>
            </a:r>
            <a:r>
              <a:rPr lang="en-ZA" sz="2400"/>
              <a:t> type your name and surname</a:t>
            </a:r>
            <a:endParaRPr/>
          </a:p>
          <a:p>
            <a:pPr marL="342900" lvl="0" indent="-342900" algn="l" rtl="0">
              <a:spcBef>
                <a:spcPts val="480"/>
              </a:spcBef>
              <a:spcAft>
                <a:spcPts val="0"/>
              </a:spcAft>
              <a:buClr>
                <a:schemeClr val="dk1"/>
              </a:buClr>
              <a:buSzPts val="2400"/>
              <a:buChar char="•"/>
            </a:pPr>
            <a:r>
              <a:rPr lang="en-ZA" sz="2400"/>
              <a:t>In the </a:t>
            </a:r>
            <a:r>
              <a:rPr lang="en-ZA" sz="2400" b="1"/>
              <a:t>footer</a:t>
            </a:r>
            <a:r>
              <a:rPr lang="en-ZA" sz="2400"/>
              <a:t> enter the page numbering</a:t>
            </a:r>
            <a:endParaRPr/>
          </a:p>
          <a:p>
            <a:pPr marL="342900" lvl="0" indent="-139700" algn="l" rtl="0">
              <a:spcBef>
                <a:spcPts val="640"/>
              </a:spcBef>
              <a:spcAft>
                <a:spcPts val="0"/>
              </a:spcAft>
              <a:buClr>
                <a:schemeClr val="dk1"/>
              </a:buClr>
              <a:buSzPts val="3200"/>
              <a:buNone/>
            </a:pPr>
            <a:endParaRPr/>
          </a:p>
        </p:txBody>
      </p:sp>
      <p:pic>
        <p:nvPicPr>
          <p:cNvPr id="304" name="Google Shape;304;p37" descr="A screenshot of a computer  AI-generated content may be incorrect."/>
          <p:cNvPicPr preferRelativeResize="0"/>
          <p:nvPr/>
        </p:nvPicPr>
        <p:blipFill rotWithShape="1">
          <a:blip r:embed="rId3">
            <a:alphaModFix/>
          </a:blip>
          <a:srcRect/>
          <a:stretch/>
        </p:blipFill>
        <p:spPr>
          <a:xfrm>
            <a:off x="3203848" y="1916832"/>
            <a:ext cx="1760791" cy="134416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8"/>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dirty="0"/>
              <a:t>Bullets and Numbering</a:t>
            </a:r>
            <a:endParaRPr dirty="0"/>
          </a:p>
        </p:txBody>
      </p:sp>
      <p:sp>
        <p:nvSpPr>
          <p:cNvPr id="310" name="Google Shape;310;p38"/>
          <p:cNvSpPr txBox="1">
            <a:spLocks noGrp="1"/>
          </p:cNvSpPr>
          <p:nvPr>
            <p:ph type="body" idx="1"/>
          </p:nvPr>
        </p:nvSpPr>
        <p:spPr>
          <a:xfrm>
            <a:off x="467544" y="1253331"/>
            <a:ext cx="7886700" cy="4351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ZA" sz="2400" dirty="0"/>
              <a:t>Using the formatting bar, highlight the document created, press enter after every full stop to make separate sentences.</a:t>
            </a:r>
            <a:endParaRPr sz="2400" dirty="0"/>
          </a:p>
          <a:p>
            <a:pPr marL="342900" lvl="0" indent="-342900" algn="l" rtl="0">
              <a:spcBef>
                <a:spcPts val="0"/>
              </a:spcBef>
              <a:spcAft>
                <a:spcPts val="0"/>
              </a:spcAft>
              <a:buSzPts val="2400"/>
              <a:buChar char="•"/>
            </a:pPr>
            <a:r>
              <a:rPr lang="en-ZA" sz="2400" dirty="0"/>
              <a:t>Click on bullets and numbering </a:t>
            </a:r>
            <a:endParaRPr sz="2400" dirty="0"/>
          </a:p>
          <a:p>
            <a:pPr marL="342900" lvl="0" indent="0" algn="l" rtl="0">
              <a:spcBef>
                <a:spcPts val="0"/>
              </a:spcBef>
              <a:spcAft>
                <a:spcPts val="0"/>
              </a:spcAft>
              <a:buNone/>
            </a:pPr>
            <a:endParaRPr sz="2400" dirty="0"/>
          </a:p>
          <a:p>
            <a:pPr marL="342900" lvl="0" indent="0" algn="l" rtl="0">
              <a:spcBef>
                <a:spcPts val="0"/>
              </a:spcBef>
              <a:spcAft>
                <a:spcPts val="0"/>
              </a:spcAft>
              <a:buNone/>
            </a:pPr>
            <a:endParaRPr sz="2400" dirty="0"/>
          </a:p>
          <a:p>
            <a:pPr marL="342900" lvl="0" indent="-342900" algn="l" rtl="0">
              <a:spcBef>
                <a:spcPts val="0"/>
              </a:spcBef>
              <a:spcAft>
                <a:spcPts val="0"/>
              </a:spcAft>
              <a:buSzPts val="2400"/>
              <a:buChar char="•"/>
            </a:pPr>
            <a:r>
              <a:rPr lang="en-ZA" sz="2400" dirty="0"/>
              <a:t> Choose whether bullets or numbers</a:t>
            </a:r>
            <a:endParaRPr sz="2400" dirty="0"/>
          </a:p>
          <a:p>
            <a:pPr marL="342900" lvl="0" indent="-190500" algn="l" rtl="0">
              <a:spcBef>
                <a:spcPts val="480"/>
              </a:spcBef>
              <a:spcAft>
                <a:spcPts val="0"/>
              </a:spcAft>
              <a:buClr>
                <a:schemeClr val="dk1"/>
              </a:buClr>
              <a:buSzPts val="2400"/>
              <a:buNone/>
            </a:pPr>
            <a:endParaRPr sz="2400" dirty="0"/>
          </a:p>
          <a:p>
            <a:pPr marL="0" lvl="0" indent="0" algn="l" rtl="0">
              <a:spcBef>
                <a:spcPts val="480"/>
              </a:spcBef>
              <a:spcAft>
                <a:spcPts val="0"/>
              </a:spcAft>
              <a:buNone/>
            </a:pPr>
            <a:endParaRPr dirty="0"/>
          </a:p>
          <a:p>
            <a:pPr marL="342900" lvl="0" indent="-139700" algn="l" rtl="0">
              <a:spcBef>
                <a:spcPts val="640"/>
              </a:spcBef>
              <a:spcAft>
                <a:spcPts val="0"/>
              </a:spcAft>
              <a:buClr>
                <a:schemeClr val="dk1"/>
              </a:buClr>
              <a:buSzPts val="3200"/>
              <a:buNone/>
            </a:pPr>
            <a:endParaRPr dirty="0"/>
          </a:p>
        </p:txBody>
      </p:sp>
      <p:pic>
        <p:nvPicPr>
          <p:cNvPr id="311" name="Google Shape;311;p38"/>
          <p:cNvPicPr preferRelativeResize="0"/>
          <p:nvPr/>
        </p:nvPicPr>
        <p:blipFill>
          <a:blip r:embed="rId3">
            <a:alphaModFix/>
          </a:blip>
          <a:stretch>
            <a:fillRect/>
          </a:stretch>
        </p:blipFill>
        <p:spPr>
          <a:xfrm>
            <a:off x="1075750" y="2943225"/>
            <a:ext cx="1905000" cy="485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txBox="1">
            <a:spLocks noGrp="1"/>
          </p:cNvSpPr>
          <p:nvPr>
            <p:ph type="title"/>
          </p:nvPr>
        </p:nvSpPr>
        <p:spPr>
          <a:xfrm>
            <a:off x="195525" y="218599"/>
            <a:ext cx="7363500" cy="6897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ZA" sz="3600" dirty="0">
                <a:solidFill>
                  <a:schemeClr val="lt1"/>
                </a:solidFill>
                <a:latin typeface="Arial" panose="020B0604020202020204" pitchFamily="34" charset="0"/>
                <a:cs typeface="Arial" panose="020B0604020202020204" pitchFamily="34" charset="0"/>
              </a:rPr>
              <a:t>Short online MS Word training material</a:t>
            </a:r>
            <a:br>
              <a:rPr lang="en-ZA" sz="3600" b="1" dirty="0">
                <a:latin typeface="Arial" panose="020B0604020202020204" pitchFamily="34" charset="0"/>
                <a:cs typeface="Arial" panose="020B0604020202020204" pitchFamily="34" charset="0"/>
              </a:rPr>
            </a:br>
            <a:endParaRPr sz="4000" dirty="0">
              <a:solidFill>
                <a:schemeClr val="lt1"/>
              </a:solidFill>
              <a:latin typeface="Arial" panose="020B0604020202020204" pitchFamily="34" charset="0"/>
              <a:cs typeface="Arial" panose="020B0604020202020204" pitchFamily="34" charset="0"/>
            </a:endParaRPr>
          </a:p>
        </p:txBody>
      </p:sp>
      <p:sp>
        <p:nvSpPr>
          <p:cNvPr id="317" name="Google Shape;317;p39"/>
          <p:cNvSpPr txBox="1">
            <a:spLocks noGrp="1"/>
          </p:cNvSpPr>
          <p:nvPr>
            <p:ph type="body" idx="1"/>
          </p:nvPr>
        </p:nvSpPr>
        <p:spPr>
          <a:xfrm>
            <a:off x="611188" y="1989138"/>
            <a:ext cx="7772400" cy="3527400"/>
          </a:xfrm>
          <a:prstGeom prst="rect">
            <a:avLst/>
          </a:prstGeom>
          <a:noFill/>
          <a:ln>
            <a:noFill/>
          </a:ln>
        </p:spPr>
        <p:txBody>
          <a:bodyPr spcFirstLastPara="1" wrap="square" lIns="91425" tIns="45700" rIns="91425" bIns="45700" anchor="t" anchorCtr="0">
            <a:noAutofit/>
          </a:bodyPr>
          <a:lstStyle/>
          <a:p>
            <a:pPr marL="342900" lvl="0" indent="-393700" algn="l" rtl="0">
              <a:spcBef>
                <a:spcPts val="1400"/>
              </a:spcBef>
              <a:spcAft>
                <a:spcPts val="0"/>
              </a:spcAft>
              <a:buSzPts val="4000"/>
              <a:buChar char="•"/>
            </a:pPr>
            <a:r>
              <a:rPr lang="en-ZA" sz="24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https://www.youtube.com/watch?v=2MCmnr2L50o</a:t>
            </a:r>
            <a:endParaRPr sz="4400" dirty="0"/>
          </a:p>
          <a:p>
            <a:pPr marL="342900" lvl="0" indent="-165100" algn="l" rtl="0">
              <a:spcBef>
                <a:spcPts val="560"/>
              </a:spcBef>
              <a:spcAft>
                <a:spcPts val="0"/>
              </a:spcAft>
              <a:buClr>
                <a:schemeClr val="dk1"/>
              </a:buClr>
              <a:buSzPts val="2800"/>
              <a:buNone/>
            </a:pPr>
            <a:endParaRPr sz="2800" dirty="0"/>
          </a:p>
          <a:p>
            <a:pPr marL="342900" lvl="0" indent="-342900" algn="l" rtl="0">
              <a:spcBef>
                <a:spcPts val="560"/>
              </a:spcBef>
              <a:spcAft>
                <a:spcPts val="0"/>
              </a:spcAft>
              <a:buClr>
                <a:schemeClr val="dk1"/>
              </a:buClr>
              <a:buSzPts val="2800"/>
              <a:buFont typeface="Calibri"/>
              <a:buNone/>
            </a:pPr>
            <a:endParaRPr sz="2800" dirty="0"/>
          </a:p>
          <a:p>
            <a:pPr marL="342900" lvl="0" indent="-342900" algn="l" rtl="0">
              <a:spcBef>
                <a:spcPts val="560"/>
              </a:spcBef>
              <a:spcAft>
                <a:spcPts val="0"/>
              </a:spcAft>
              <a:buClr>
                <a:schemeClr val="dk1"/>
              </a:buClr>
              <a:buSzPts val="2800"/>
              <a:buFont typeface="Calibri"/>
              <a:buNone/>
            </a:pPr>
            <a:endParaRP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8DF4-0B16-14EC-5896-ED5EA2144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272D0-F32F-F8AA-376E-CC3EBAE4C041}"/>
              </a:ext>
            </a:extLst>
          </p:cNvPr>
          <p:cNvSpPr>
            <a:spLocks noGrp="1"/>
          </p:cNvSpPr>
          <p:nvPr>
            <p:ph type="title"/>
          </p:nvPr>
        </p:nvSpPr>
        <p:spPr/>
        <p:txBody>
          <a:bodyPr/>
          <a:lstStyle/>
          <a:p>
            <a:r>
              <a:rPr lang="en-US" b="1" dirty="0">
                <a:solidFill>
                  <a:srgbClr val="005D28"/>
                </a:solidFill>
              </a:rPr>
              <a:t>Session 1.5: Microsoft Excel – Introduction and Interface</a:t>
            </a:r>
            <a:endParaRPr lang="en-GB" b="1" dirty="0">
              <a:solidFill>
                <a:srgbClr val="005D28"/>
              </a:solidFill>
            </a:endParaRPr>
          </a:p>
        </p:txBody>
      </p:sp>
      <p:sp>
        <p:nvSpPr>
          <p:cNvPr id="3" name="Text Placeholder 2">
            <a:extLst>
              <a:ext uri="{FF2B5EF4-FFF2-40B4-BE49-F238E27FC236}">
                <a16:creationId xmlns:a16="http://schemas.microsoft.com/office/drawing/2014/main" id="{59A08CD3-B0C8-A7ED-A221-1C172871DF93}"/>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396897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467544" y="108104"/>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dirty="0">
                <a:latin typeface="+mn-lt"/>
              </a:rPr>
              <a:t>What is your understanding of Microsoft Excel?</a:t>
            </a:r>
            <a:endParaRPr dirty="0">
              <a:latin typeface="+mn-lt"/>
            </a:endParaRPr>
          </a:p>
        </p:txBody>
      </p:sp>
      <p:sp>
        <p:nvSpPr>
          <p:cNvPr id="337" name="Google Shape;337;p42"/>
          <p:cNvSpPr txBox="1">
            <a:spLocks noGrp="1"/>
          </p:cNvSpPr>
          <p:nvPr>
            <p:ph type="body" idx="1"/>
          </p:nvPr>
        </p:nvSpPr>
        <p:spPr>
          <a:xfrm>
            <a:off x="467544" y="1253331"/>
            <a:ext cx="7886700" cy="4351338"/>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400"/>
              <a:buChar char="•"/>
            </a:pPr>
            <a:r>
              <a:rPr lang="en-ZA" sz="2400" dirty="0">
                <a:latin typeface="+mn-lt"/>
                <a:ea typeface="Calibri"/>
                <a:cs typeface="Calibri"/>
                <a:sym typeface="Calibri"/>
              </a:rPr>
              <a:t>Can be used for storing, organizing, and manipulating data.</a:t>
            </a:r>
            <a:endParaRPr dirty="0">
              <a:latin typeface="+mn-lt"/>
            </a:endParaRPr>
          </a:p>
          <a:p>
            <a:pPr marL="0" lvl="0" indent="0" algn="just" rtl="0">
              <a:spcBef>
                <a:spcPts val="480"/>
              </a:spcBef>
              <a:spcAft>
                <a:spcPts val="0"/>
              </a:spcAft>
              <a:buClr>
                <a:schemeClr val="dk1"/>
              </a:buClr>
              <a:buSzPts val="2400"/>
              <a:buNone/>
            </a:pPr>
            <a:endParaRPr sz="2400" dirty="0">
              <a:latin typeface="+mn-lt"/>
              <a:ea typeface="Calibri"/>
              <a:cs typeface="Calibri"/>
              <a:sym typeface="Calibri"/>
            </a:endParaRPr>
          </a:p>
          <a:p>
            <a:pPr marL="342900" lvl="0" indent="-342900" algn="just" rtl="0">
              <a:spcBef>
                <a:spcPts val="480"/>
              </a:spcBef>
              <a:spcAft>
                <a:spcPts val="0"/>
              </a:spcAft>
              <a:buClr>
                <a:schemeClr val="dk1"/>
              </a:buClr>
              <a:buSzPts val="2400"/>
              <a:buChar char="•"/>
            </a:pPr>
            <a:r>
              <a:rPr lang="en-ZA" sz="2400" dirty="0">
                <a:latin typeface="+mn-lt"/>
                <a:ea typeface="Calibri"/>
                <a:cs typeface="Calibri"/>
                <a:sym typeface="Calibri"/>
              </a:rPr>
              <a:t>It features calculation, graphing tools, pivot tables, and macro programming language</a:t>
            </a:r>
            <a:endParaRPr sz="2400" dirty="0">
              <a:latin typeface="+mn-lt"/>
              <a:ea typeface="Calibri"/>
              <a:cs typeface="Calibri"/>
              <a:sym typeface="Calibri"/>
            </a:endParaRPr>
          </a:p>
          <a:p>
            <a:pPr marL="342900" lvl="0" indent="-139700" algn="l" rtl="0">
              <a:spcBef>
                <a:spcPts val="640"/>
              </a:spcBef>
              <a:spcAft>
                <a:spcPts val="0"/>
              </a:spcAft>
              <a:buClr>
                <a:schemeClr val="dk1"/>
              </a:buClr>
              <a:buSzPts val="3200"/>
              <a:buNone/>
            </a:pPr>
            <a:endParaRPr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467544" y="108104"/>
            <a:ext cx="6463630" cy="5435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ZA"/>
              <a:t>By the end of the lesson, participants should be able to:</a:t>
            </a:r>
            <a:endParaRPr/>
          </a:p>
        </p:txBody>
      </p:sp>
      <p:sp>
        <p:nvSpPr>
          <p:cNvPr id="343" name="Google Shape;343;p43"/>
          <p:cNvSpPr txBox="1">
            <a:spLocks noGrp="1"/>
          </p:cNvSpPr>
          <p:nvPr>
            <p:ph type="body" idx="1"/>
          </p:nvPr>
        </p:nvSpPr>
        <p:spPr>
          <a:xfrm>
            <a:off x="467544" y="1253331"/>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ZA" sz="2400" dirty="0"/>
              <a:t>Start MS Excel</a:t>
            </a:r>
            <a:endParaRPr dirty="0"/>
          </a:p>
          <a:p>
            <a:pPr marL="342900" lvl="0" indent="-342900" algn="l" rtl="0">
              <a:spcBef>
                <a:spcPts val="480"/>
              </a:spcBef>
              <a:spcAft>
                <a:spcPts val="0"/>
              </a:spcAft>
              <a:buClr>
                <a:schemeClr val="dk1"/>
              </a:buClr>
              <a:buSzPts val="2400"/>
              <a:buChar char="•"/>
            </a:pPr>
            <a:r>
              <a:rPr lang="en-ZA" sz="2400" dirty="0"/>
              <a:t>Understand what a spreadsheet is</a:t>
            </a:r>
            <a:endParaRPr dirty="0"/>
          </a:p>
          <a:p>
            <a:pPr marL="342900" lvl="0" indent="-342900" algn="l" rtl="0">
              <a:spcBef>
                <a:spcPts val="480"/>
              </a:spcBef>
              <a:spcAft>
                <a:spcPts val="0"/>
              </a:spcAft>
              <a:buClr>
                <a:schemeClr val="dk1"/>
              </a:buClr>
              <a:buSzPts val="2400"/>
              <a:buChar char="•"/>
            </a:pPr>
            <a:r>
              <a:rPr lang="en-ZA" sz="2400" dirty="0"/>
              <a:t>Recognise the interface sections</a:t>
            </a:r>
            <a:endParaRPr dirty="0"/>
          </a:p>
          <a:p>
            <a:pPr marL="342900" lvl="0" indent="-342900" algn="l" rtl="0">
              <a:spcBef>
                <a:spcPts val="480"/>
              </a:spcBef>
              <a:spcAft>
                <a:spcPts val="0"/>
              </a:spcAft>
              <a:buClr>
                <a:schemeClr val="dk1"/>
              </a:buClr>
              <a:buSzPts val="2400"/>
              <a:buChar char="•"/>
            </a:pPr>
            <a:r>
              <a:rPr lang="en-ZA" sz="2400" dirty="0"/>
              <a:t>Create new workbooks</a:t>
            </a:r>
            <a:endParaRPr dirty="0"/>
          </a:p>
          <a:p>
            <a:pPr marL="342900" lvl="0" indent="-342900" algn="l" rtl="0">
              <a:spcBef>
                <a:spcPts val="480"/>
              </a:spcBef>
              <a:spcAft>
                <a:spcPts val="0"/>
              </a:spcAft>
              <a:buClr>
                <a:schemeClr val="dk1"/>
              </a:buClr>
              <a:buSzPts val="2400"/>
              <a:buChar char="•"/>
            </a:pPr>
            <a:r>
              <a:rPr lang="en-ZA" sz="2400" dirty="0"/>
              <a:t>Save workbooks</a:t>
            </a:r>
            <a:endParaRPr dirty="0"/>
          </a:p>
          <a:p>
            <a:pPr marL="342900" lvl="0" indent="-342900" algn="l" rtl="0">
              <a:spcBef>
                <a:spcPts val="480"/>
              </a:spcBef>
              <a:spcAft>
                <a:spcPts val="0"/>
              </a:spcAft>
              <a:buClr>
                <a:schemeClr val="dk1"/>
              </a:buClr>
              <a:buSzPts val="2400"/>
              <a:buChar char="•"/>
            </a:pPr>
            <a:r>
              <a:rPr lang="en-ZA" sz="2400" dirty="0"/>
              <a:t>Open existing workbooks</a:t>
            </a: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7891-D2C1-333B-2F1E-52CED501598A}"/>
              </a:ext>
            </a:extLst>
          </p:cNvPr>
          <p:cNvSpPr>
            <a:spLocks noGrp="1"/>
          </p:cNvSpPr>
          <p:nvPr>
            <p:ph type="title"/>
          </p:nvPr>
        </p:nvSpPr>
        <p:spPr/>
        <p:txBody>
          <a:bodyPr/>
          <a:lstStyle/>
          <a:p>
            <a:r>
              <a:rPr lang="en-ZA" dirty="0"/>
              <a:t>Orientation and Expectations</a:t>
            </a:r>
          </a:p>
        </p:txBody>
      </p:sp>
      <p:sp>
        <p:nvSpPr>
          <p:cNvPr id="6" name="TextBox 5">
            <a:extLst>
              <a:ext uri="{FF2B5EF4-FFF2-40B4-BE49-F238E27FC236}">
                <a16:creationId xmlns:a16="http://schemas.microsoft.com/office/drawing/2014/main" id="{7F0F53B3-3966-5DE3-7D64-6161751F148E}"/>
              </a:ext>
            </a:extLst>
          </p:cNvPr>
          <p:cNvSpPr txBox="1"/>
          <p:nvPr/>
        </p:nvSpPr>
        <p:spPr>
          <a:xfrm>
            <a:off x="262890" y="908720"/>
            <a:ext cx="8618220" cy="5355312"/>
          </a:xfrm>
          <a:prstGeom prst="rect">
            <a:avLst/>
          </a:prstGeom>
          <a:noFill/>
        </p:spPr>
        <p:txBody>
          <a:bodyPr wrap="square" rtlCol="0">
            <a:spAutoFit/>
          </a:bodyPr>
          <a:lstStyle/>
          <a:p>
            <a:endParaRPr lang="en-US" sz="1800" dirty="0"/>
          </a:p>
          <a:p>
            <a:r>
              <a:rPr lang="en-US" sz="1800" b="1" dirty="0"/>
              <a:t>Aim</a:t>
            </a:r>
          </a:p>
          <a:p>
            <a:r>
              <a:rPr lang="en-US" sz="1800" dirty="0"/>
              <a:t>The primary aspiration of Hard Skills Capacity Building for PHC Performance Management initiatives aims to enhance value &amp; effectiveness of PHC systems by strengthening the very basic yet taken for granted, the managerial competencies of healthcare administrators in practical, data driven decision making and performance management for effective PHC service monitoring, planning and improvement.</a:t>
            </a:r>
          </a:p>
          <a:p>
            <a:endParaRPr lang="en-US" sz="1800" dirty="0"/>
          </a:p>
          <a:p>
            <a:r>
              <a:rPr lang="en-US" sz="1800" b="1" dirty="0"/>
              <a:t>Objectives</a:t>
            </a:r>
          </a:p>
          <a:p>
            <a:pPr marL="285750" lvl="0" indent="-285750">
              <a:buFont typeface="Arial" panose="020B0604020202020204" pitchFamily="34" charset="0"/>
              <a:buChar char="•"/>
            </a:pPr>
            <a:r>
              <a:rPr lang="en-US" sz="1800" dirty="0" err="1"/>
              <a:t>Optimised</a:t>
            </a:r>
            <a:r>
              <a:rPr lang="en-US" sz="1800" dirty="0"/>
              <a:t> PHC Performance management</a:t>
            </a:r>
            <a:endParaRPr lang="en-ZA" sz="1800" dirty="0"/>
          </a:p>
          <a:p>
            <a:pPr marL="285750" lvl="0" indent="-285750">
              <a:buFont typeface="Arial" panose="020B0604020202020204" pitchFamily="34" charset="0"/>
              <a:buChar char="•"/>
            </a:pPr>
            <a:r>
              <a:rPr lang="en-US" sz="1800" dirty="0"/>
              <a:t>Demonstrate competencies in using data for decision making to improve health outcomes</a:t>
            </a:r>
            <a:endParaRPr lang="en-ZA" sz="1800" dirty="0"/>
          </a:p>
          <a:p>
            <a:pPr marL="285750" lvl="0" indent="-285750">
              <a:buFont typeface="Arial" panose="020B0604020202020204" pitchFamily="34" charset="0"/>
              <a:buChar char="•"/>
            </a:pPr>
            <a:r>
              <a:rPr lang="en-ZA" sz="1800" dirty="0"/>
              <a:t>Competently apply requisite analytic skills and IT Applications </a:t>
            </a:r>
          </a:p>
          <a:p>
            <a:pPr marL="285750" lvl="0" indent="-285750">
              <a:buFont typeface="Arial" panose="020B0604020202020204" pitchFamily="34" charset="0"/>
              <a:buChar char="•"/>
            </a:pPr>
            <a:r>
              <a:rPr lang="en-ZA" sz="1800" dirty="0"/>
              <a:t>Possess basic computer literacy skills(MS Word, software for virtual meetings </a:t>
            </a:r>
          </a:p>
          <a:p>
            <a:pPr marL="285750" indent="-285750">
              <a:buFont typeface="Arial" panose="020B0604020202020204" pitchFamily="34" charset="0"/>
              <a:buChar char="•"/>
            </a:pPr>
            <a:r>
              <a:rPr lang="en-US" sz="1800" dirty="0"/>
              <a:t>Apply standardized approaches in achieving performance outcomes.</a:t>
            </a:r>
          </a:p>
          <a:p>
            <a:pPr marL="285750" indent="-285750">
              <a:buFont typeface="Arial" panose="020B0604020202020204" pitchFamily="34" charset="0"/>
              <a:buChar char="•"/>
            </a:pPr>
            <a:r>
              <a:rPr lang="en-US" sz="1800" dirty="0"/>
              <a:t>To foster &amp; sustain stronger health system.</a:t>
            </a:r>
            <a:endParaRPr lang="en-ZA" sz="1800" dirty="0"/>
          </a:p>
          <a:p>
            <a:pPr marL="285750" indent="-285750">
              <a:buFont typeface="Arial" panose="020B0604020202020204" pitchFamily="34" charset="0"/>
              <a:buChar char="•"/>
            </a:pPr>
            <a:endParaRPr lang="en-ZA" sz="1800" dirty="0"/>
          </a:p>
          <a:p>
            <a:endParaRPr lang="en-US" sz="1800" dirty="0"/>
          </a:p>
        </p:txBody>
      </p:sp>
    </p:spTree>
    <p:extLst>
      <p:ext uri="{BB962C8B-B14F-4D97-AF65-F5344CB8AC3E}">
        <p14:creationId xmlns:p14="http://schemas.microsoft.com/office/powerpoint/2010/main" val="679969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800"/>
              <a:buFont typeface="Arial"/>
              <a:buNone/>
            </a:pPr>
            <a:r>
              <a:rPr lang="en-ZA"/>
              <a:t>Running Microsoft Excel Application</a:t>
            </a:r>
            <a:endParaRPr/>
          </a:p>
        </p:txBody>
      </p:sp>
      <p:sp>
        <p:nvSpPr>
          <p:cNvPr id="350" name="Google Shape;350;p44"/>
          <p:cNvSpPr txBox="1">
            <a:spLocks noGrp="1"/>
          </p:cNvSpPr>
          <p:nvPr>
            <p:ph type="body" idx="1"/>
          </p:nvPr>
        </p:nvSpPr>
        <p:spPr>
          <a:xfrm>
            <a:off x="979715" y="3930555"/>
            <a:ext cx="6988628" cy="4242499"/>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sz="2400" dirty="0"/>
          </a:p>
          <a:p>
            <a:pPr marL="342900" lvl="0" indent="-342900" algn="l" rtl="0">
              <a:spcBef>
                <a:spcPts val="480"/>
              </a:spcBef>
              <a:spcAft>
                <a:spcPts val="0"/>
              </a:spcAft>
              <a:buClr>
                <a:schemeClr val="dk1"/>
              </a:buClr>
              <a:buSzPts val="2400"/>
              <a:buChar char="•"/>
            </a:pPr>
            <a:r>
              <a:rPr lang="en-ZA" sz="1800" dirty="0"/>
              <a:t>Running MS Excel</a:t>
            </a:r>
            <a:endParaRPr sz="1800" dirty="0"/>
          </a:p>
          <a:p>
            <a:pPr marL="342900" lvl="0" indent="-342900" algn="l" rtl="0">
              <a:spcBef>
                <a:spcPts val="480"/>
              </a:spcBef>
              <a:spcAft>
                <a:spcPts val="0"/>
              </a:spcAft>
              <a:buClr>
                <a:schemeClr val="dk1"/>
              </a:buClr>
              <a:buSzPts val="2400"/>
              <a:buChar char="•"/>
            </a:pPr>
            <a:r>
              <a:rPr lang="en-ZA" sz="1800" dirty="0"/>
              <a:t>Understanding the Interface</a:t>
            </a:r>
            <a:endParaRPr sz="2400" dirty="0"/>
          </a:p>
          <a:p>
            <a:pPr marL="342900" lvl="0" indent="-342900" algn="l" rtl="0">
              <a:spcBef>
                <a:spcPts val="480"/>
              </a:spcBef>
              <a:spcAft>
                <a:spcPts val="0"/>
              </a:spcAft>
              <a:buClr>
                <a:schemeClr val="dk1"/>
              </a:buClr>
              <a:buSzPts val="2400"/>
              <a:buChar char="•"/>
            </a:pPr>
            <a:r>
              <a:rPr lang="en-ZA" sz="1800" dirty="0"/>
              <a:t>Creating New Spreadsheet</a:t>
            </a:r>
            <a:endParaRPr sz="1800" dirty="0"/>
          </a:p>
          <a:p>
            <a:pPr marL="342900" lvl="0" indent="-342900" algn="l" rtl="0">
              <a:spcBef>
                <a:spcPts val="480"/>
              </a:spcBef>
              <a:spcAft>
                <a:spcPts val="0"/>
              </a:spcAft>
              <a:buClr>
                <a:schemeClr val="dk1"/>
              </a:buClr>
              <a:buSzPts val="2400"/>
              <a:buChar char="•"/>
            </a:pPr>
            <a:r>
              <a:rPr lang="en-ZA" sz="1800" dirty="0"/>
              <a:t>Saving, Opening &amp; Closing Spreadsheets</a:t>
            </a:r>
            <a:endParaRPr sz="1800" dirty="0"/>
          </a:p>
        </p:txBody>
      </p:sp>
      <p:pic>
        <p:nvPicPr>
          <p:cNvPr id="351" name="Google Shape;351;p44"/>
          <p:cNvPicPr preferRelativeResize="0"/>
          <p:nvPr/>
        </p:nvPicPr>
        <p:blipFill rotWithShape="1">
          <a:blip r:embed="rId3">
            <a:alphaModFix/>
          </a:blip>
          <a:srcRect/>
          <a:stretch/>
        </p:blipFill>
        <p:spPr>
          <a:xfrm>
            <a:off x="736091" y="1561839"/>
            <a:ext cx="8202170" cy="2827281"/>
          </a:xfrm>
          <a:prstGeom prst="rect">
            <a:avLst/>
          </a:prstGeom>
          <a:noFill/>
          <a:ln>
            <a:noFill/>
          </a:ln>
        </p:spPr>
      </p:pic>
      <p:sp>
        <p:nvSpPr>
          <p:cNvPr id="352" name="Google Shape;352;p44"/>
          <p:cNvSpPr/>
          <p:nvPr/>
        </p:nvSpPr>
        <p:spPr>
          <a:xfrm>
            <a:off x="3621024" y="1561839"/>
            <a:ext cx="1051560" cy="833889"/>
          </a:xfrm>
          <a:prstGeom prst="rect">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5"/>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MS Excel Interface Overview</a:t>
            </a:r>
            <a:endParaRPr/>
          </a:p>
        </p:txBody>
      </p:sp>
      <p:pic>
        <p:nvPicPr>
          <p:cNvPr id="358" name="Google Shape;358;p45"/>
          <p:cNvPicPr preferRelativeResize="0">
            <a:picLocks noGrp="1"/>
          </p:cNvPicPr>
          <p:nvPr>
            <p:ph type="body" idx="1"/>
          </p:nvPr>
        </p:nvPicPr>
        <p:blipFill rotWithShape="1">
          <a:blip r:embed="rId3">
            <a:alphaModFix/>
          </a:blip>
          <a:srcRect/>
          <a:stretch/>
        </p:blipFill>
        <p:spPr>
          <a:xfrm>
            <a:off x="1146953" y="1846263"/>
            <a:ext cx="6894544" cy="4022725"/>
          </a:xfrm>
          <a:prstGeom prst="rect">
            <a:avLst/>
          </a:prstGeom>
          <a:noFill/>
          <a:ln w="12700" cap="flat" cmpd="sng">
            <a:solidFill>
              <a:schemeClr val="dk1"/>
            </a:solidFill>
            <a:prstDash val="solid"/>
            <a:round/>
            <a:headEnd type="none" w="sm" len="sm"/>
            <a:tailEnd type="none" w="sm" len="sm"/>
          </a:ln>
        </p:spPr>
      </p:pic>
      <p:sp>
        <p:nvSpPr>
          <p:cNvPr id="359" name="Google Shape;359;p45"/>
          <p:cNvSpPr/>
          <p:nvPr/>
        </p:nvSpPr>
        <p:spPr>
          <a:xfrm>
            <a:off x="1152910" y="1760663"/>
            <a:ext cx="2798064" cy="255565"/>
          </a:xfrm>
          <a:prstGeom prst="wedgeRectCallout">
            <a:avLst>
              <a:gd name="adj1" fmla="val -17326"/>
              <a:gd name="adj2" fmla="val 753045"/>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45"/>
          <p:cNvSpPr txBox="1"/>
          <p:nvPr/>
        </p:nvSpPr>
        <p:spPr>
          <a:xfrm>
            <a:off x="1576471" y="3825361"/>
            <a:ext cx="963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Title Bar</a:t>
            </a:r>
            <a:endParaRPr/>
          </a:p>
        </p:txBody>
      </p:sp>
      <p:sp>
        <p:nvSpPr>
          <p:cNvPr id="361" name="Google Shape;361;p45"/>
          <p:cNvSpPr/>
          <p:nvPr/>
        </p:nvSpPr>
        <p:spPr>
          <a:xfrm>
            <a:off x="1146953" y="1974029"/>
            <a:ext cx="5193792" cy="246270"/>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2" name="Google Shape;362;p45"/>
          <p:cNvCxnSpPr/>
          <p:nvPr/>
        </p:nvCxnSpPr>
        <p:spPr>
          <a:xfrm>
            <a:off x="3154680" y="2203552"/>
            <a:ext cx="0" cy="186732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63" name="Google Shape;363;p45"/>
          <p:cNvSpPr txBox="1"/>
          <p:nvPr/>
        </p:nvSpPr>
        <p:spPr>
          <a:xfrm>
            <a:off x="2676016" y="4040470"/>
            <a:ext cx="1109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Menu Bar</a:t>
            </a:r>
            <a:endParaRPr/>
          </a:p>
        </p:txBody>
      </p:sp>
      <p:sp>
        <p:nvSpPr>
          <p:cNvPr id="364" name="Google Shape;364;p45"/>
          <p:cNvSpPr/>
          <p:nvPr/>
        </p:nvSpPr>
        <p:spPr>
          <a:xfrm>
            <a:off x="1182385" y="5483893"/>
            <a:ext cx="2569463" cy="347697"/>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5" name="Google Shape;365;p45"/>
          <p:cNvCxnSpPr/>
          <p:nvPr/>
        </p:nvCxnSpPr>
        <p:spPr>
          <a:xfrm rot="10800000">
            <a:off x="1865376" y="5266944"/>
            <a:ext cx="0" cy="21694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66" name="Google Shape;366;p45"/>
          <p:cNvSpPr txBox="1"/>
          <p:nvPr/>
        </p:nvSpPr>
        <p:spPr>
          <a:xfrm>
            <a:off x="1382671" y="4849106"/>
            <a:ext cx="15710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Worksheet Bar</a:t>
            </a:r>
            <a:endParaRPr/>
          </a:p>
        </p:txBody>
      </p:sp>
      <p:sp>
        <p:nvSpPr>
          <p:cNvPr id="367" name="Google Shape;367;p45"/>
          <p:cNvSpPr/>
          <p:nvPr/>
        </p:nvSpPr>
        <p:spPr>
          <a:xfrm>
            <a:off x="6888209" y="5649328"/>
            <a:ext cx="1188720" cy="182262"/>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8" name="Google Shape;368;p45"/>
          <p:cNvCxnSpPr>
            <a:stCxn id="367" idx="0"/>
          </p:cNvCxnSpPr>
          <p:nvPr/>
        </p:nvCxnSpPr>
        <p:spPr>
          <a:xfrm rot="10800000">
            <a:off x="7482569" y="4827628"/>
            <a:ext cx="0" cy="8217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69" name="Google Shape;369;p45"/>
          <p:cNvSpPr txBox="1"/>
          <p:nvPr/>
        </p:nvSpPr>
        <p:spPr>
          <a:xfrm>
            <a:off x="6978149" y="4460778"/>
            <a:ext cx="10822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Zoom bar</a:t>
            </a:r>
            <a:endParaRPr/>
          </a:p>
        </p:txBody>
      </p:sp>
      <p:cxnSp>
        <p:nvCxnSpPr>
          <p:cNvPr id="370" name="Google Shape;370;p45"/>
          <p:cNvCxnSpPr/>
          <p:nvPr/>
        </p:nvCxnSpPr>
        <p:spPr>
          <a:xfrm flipH="1">
            <a:off x="6894876" y="2016758"/>
            <a:ext cx="615940" cy="143560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71" name="Google Shape;371;p45"/>
          <p:cNvSpPr txBox="1"/>
          <p:nvPr/>
        </p:nvSpPr>
        <p:spPr>
          <a:xfrm>
            <a:off x="6280631" y="3490167"/>
            <a:ext cx="18356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Minimize, maximise </a:t>
            </a:r>
            <a:endParaRPr/>
          </a:p>
          <a:p>
            <a:pPr marL="0" marR="0" lvl="0" indent="0" algn="l" rtl="0">
              <a:spcBef>
                <a:spcPts val="0"/>
              </a:spcBef>
              <a:spcAft>
                <a:spcPts val="0"/>
              </a:spcAft>
              <a:buNone/>
            </a:pPr>
            <a:r>
              <a:rPr lang="en-ZA" sz="1800">
                <a:solidFill>
                  <a:schemeClr val="dk1"/>
                </a:solidFill>
                <a:latin typeface="Calibri"/>
                <a:ea typeface="Calibri"/>
                <a:cs typeface="Calibri"/>
                <a:sym typeface="Calibri"/>
              </a:rPr>
              <a:t>and Close</a:t>
            </a:r>
            <a:endParaRPr/>
          </a:p>
        </p:txBody>
      </p:sp>
      <p:sp>
        <p:nvSpPr>
          <p:cNvPr id="372" name="Google Shape;372;p45"/>
          <p:cNvSpPr txBox="1"/>
          <p:nvPr/>
        </p:nvSpPr>
        <p:spPr>
          <a:xfrm>
            <a:off x="4311504" y="4649724"/>
            <a:ext cx="16542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Document Area</a:t>
            </a:r>
            <a:endParaRPr/>
          </a:p>
        </p:txBody>
      </p:sp>
      <p:sp>
        <p:nvSpPr>
          <p:cNvPr id="373" name="Google Shape;373;p45"/>
          <p:cNvSpPr/>
          <p:nvPr/>
        </p:nvSpPr>
        <p:spPr>
          <a:xfrm>
            <a:off x="1124780" y="2157684"/>
            <a:ext cx="6894544" cy="723854"/>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74" name="Google Shape;374;p45"/>
          <p:cNvCxnSpPr/>
          <p:nvPr/>
        </p:nvCxnSpPr>
        <p:spPr>
          <a:xfrm>
            <a:off x="5147552" y="2881538"/>
            <a:ext cx="0" cy="57082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75" name="Google Shape;375;p45"/>
          <p:cNvSpPr txBox="1"/>
          <p:nvPr/>
        </p:nvSpPr>
        <p:spPr>
          <a:xfrm>
            <a:off x="4503361" y="3503517"/>
            <a:ext cx="15851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Formatting Bar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6"/>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Creating a workbook</a:t>
            </a:r>
            <a:endParaRPr/>
          </a:p>
        </p:txBody>
      </p:sp>
      <p:sp>
        <p:nvSpPr>
          <p:cNvPr id="381" name="Google Shape;381;p46"/>
          <p:cNvSpPr txBox="1">
            <a:spLocks noGrp="1"/>
          </p:cNvSpPr>
          <p:nvPr>
            <p:ph type="body" idx="1"/>
          </p:nvPr>
        </p:nvSpPr>
        <p:spPr>
          <a:xfrm>
            <a:off x="4404816" y="2060447"/>
            <a:ext cx="4187952" cy="88665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ZA"/>
              <a:t>In the menu bar, click on </a:t>
            </a:r>
            <a:r>
              <a:rPr lang="en-ZA" b="1"/>
              <a:t>File</a:t>
            </a:r>
            <a:endParaRPr/>
          </a:p>
        </p:txBody>
      </p:sp>
      <p:sp>
        <p:nvSpPr>
          <p:cNvPr id="382" name="Google Shape;382;p46"/>
          <p:cNvSpPr txBox="1"/>
          <p:nvPr/>
        </p:nvSpPr>
        <p:spPr>
          <a:xfrm>
            <a:off x="3634587" y="3910902"/>
            <a:ext cx="4187952" cy="241947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Click</a:t>
            </a:r>
            <a:r>
              <a:rPr lang="en-ZA" sz="3200" b="1">
                <a:solidFill>
                  <a:schemeClr val="dk1"/>
                </a:solidFill>
                <a:latin typeface="Calibri"/>
                <a:ea typeface="Calibri"/>
                <a:cs typeface="Calibri"/>
                <a:sym typeface="Calibri"/>
              </a:rPr>
              <a:t> New</a:t>
            </a:r>
            <a:endParaRPr/>
          </a:p>
          <a:p>
            <a:pPr marL="342900" marR="0" lvl="0" indent="-342900" algn="l" rtl="0">
              <a:spcBef>
                <a:spcPts val="64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Click on </a:t>
            </a:r>
            <a:r>
              <a:rPr lang="en-ZA" sz="3200" b="1">
                <a:solidFill>
                  <a:schemeClr val="dk1"/>
                </a:solidFill>
                <a:latin typeface="Calibri"/>
                <a:ea typeface="Calibri"/>
                <a:cs typeface="Calibri"/>
                <a:sym typeface="Calibri"/>
              </a:rPr>
              <a:t>blank Workbook</a:t>
            </a:r>
            <a:endParaRPr/>
          </a:p>
        </p:txBody>
      </p:sp>
      <p:pic>
        <p:nvPicPr>
          <p:cNvPr id="383" name="Google Shape;383;p46"/>
          <p:cNvPicPr preferRelativeResize="0"/>
          <p:nvPr/>
        </p:nvPicPr>
        <p:blipFill rotWithShape="1">
          <a:blip r:embed="rId3">
            <a:alphaModFix/>
          </a:blip>
          <a:srcRect/>
          <a:stretch/>
        </p:blipFill>
        <p:spPr>
          <a:xfrm>
            <a:off x="788110" y="1860963"/>
            <a:ext cx="1723898" cy="1992946"/>
          </a:xfrm>
          <a:prstGeom prst="rect">
            <a:avLst/>
          </a:prstGeom>
          <a:noFill/>
          <a:ln>
            <a:noFill/>
          </a:ln>
        </p:spPr>
      </p:pic>
      <p:sp>
        <p:nvSpPr>
          <p:cNvPr id="384" name="Google Shape;384;p46"/>
          <p:cNvSpPr/>
          <p:nvPr/>
        </p:nvSpPr>
        <p:spPr>
          <a:xfrm>
            <a:off x="824686" y="1859206"/>
            <a:ext cx="617474" cy="503073"/>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85" name="Google Shape;385;p46"/>
          <p:cNvCxnSpPr>
            <a:stCxn id="384" idx="3"/>
          </p:cNvCxnSpPr>
          <p:nvPr/>
        </p:nvCxnSpPr>
        <p:spPr>
          <a:xfrm>
            <a:off x="1442160" y="2110743"/>
            <a:ext cx="2962800" cy="939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pic>
        <p:nvPicPr>
          <p:cNvPr id="386" name="Google Shape;386;p46"/>
          <p:cNvPicPr preferRelativeResize="0"/>
          <p:nvPr/>
        </p:nvPicPr>
        <p:blipFill rotWithShape="1">
          <a:blip r:embed="rId4">
            <a:alphaModFix/>
          </a:blip>
          <a:srcRect/>
          <a:stretch/>
        </p:blipFill>
        <p:spPr>
          <a:xfrm>
            <a:off x="788110" y="3874547"/>
            <a:ext cx="2325422" cy="1992946"/>
          </a:xfrm>
          <a:prstGeom prst="rect">
            <a:avLst/>
          </a:prstGeom>
          <a:noFill/>
          <a:ln w="12700" cap="flat" cmpd="sng">
            <a:solidFill>
              <a:schemeClr val="dk1"/>
            </a:solidFill>
            <a:prstDash val="solid"/>
            <a:round/>
            <a:headEnd type="none" w="sm" len="sm"/>
            <a:tailEnd type="none" w="sm" len="sm"/>
          </a:ln>
        </p:spPr>
      </p:pic>
      <p:cxnSp>
        <p:nvCxnSpPr>
          <p:cNvPr id="387" name="Google Shape;387;p46"/>
          <p:cNvCxnSpPr/>
          <p:nvPr/>
        </p:nvCxnSpPr>
        <p:spPr>
          <a:xfrm rot="10800000" flipH="1">
            <a:off x="1595475" y="4180872"/>
            <a:ext cx="2039112" cy="5120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88" name="Google Shape;388;p46"/>
          <p:cNvCxnSpPr/>
          <p:nvPr/>
        </p:nvCxnSpPr>
        <p:spPr>
          <a:xfrm rot="10800000" flipH="1">
            <a:off x="2436723" y="4794346"/>
            <a:ext cx="1197864" cy="263526"/>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7"/>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Saving a workbook</a:t>
            </a:r>
            <a:endParaRPr/>
          </a:p>
        </p:txBody>
      </p:sp>
      <p:sp>
        <p:nvSpPr>
          <p:cNvPr id="394" name="Google Shape;394;p47"/>
          <p:cNvSpPr txBox="1">
            <a:spLocks noGrp="1"/>
          </p:cNvSpPr>
          <p:nvPr>
            <p:ph type="body" idx="1"/>
          </p:nvPr>
        </p:nvSpPr>
        <p:spPr>
          <a:xfrm>
            <a:off x="267411" y="1217703"/>
            <a:ext cx="3227832" cy="1143001"/>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ZA"/>
              <a:t>Click </a:t>
            </a:r>
            <a:r>
              <a:rPr lang="en-ZA" b="1"/>
              <a:t>File</a:t>
            </a:r>
            <a:r>
              <a:rPr lang="en-ZA"/>
              <a:t> and then Click </a:t>
            </a:r>
            <a:r>
              <a:rPr lang="en-ZA" b="1"/>
              <a:t>Save</a:t>
            </a:r>
            <a:r>
              <a:rPr lang="en-ZA"/>
              <a:t> or </a:t>
            </a:r>
            <a:r>
              <a:rPr lang="en-ZA" b="1"/>
              <a:t>Save As</a:t>
            </a:r>
            <a:endParaRPr/>
          </a:p>
        </p:txBody>
      </p:sp>
      <p:sp>
        <p:nvSpPr>
          <p:cNvPr id="395" name="Google Shape;395;p47"/>
          <p:cNvSpPr txBox="1"/>
          <p:nvPr/>
        </p:nvSpPr>
        <p:spPr>
          <a:xfrm>
            <a:off x="5181346" y="1359466"/>
            <a:ext cx="3227832" cy="114300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b="1" dirty="0">
                <a:solidFill>
                  <a:schemeClr val="dk1"/>
                </a:solidFill>
                <a:latin typeface="Arial" panose="020B0604020202020204" pitchFamily="34" charset="0"/>
                <a:ea typeface="Calibri"/>
                <a:cs typeface="Arial" panose="020B0604020202020204" pitchFamily="34" charset="0"/>
                <a:sym typeface="Calibri"/>
              </a:rPr>
              <a:t>Save As</a:t>
            </a:r>
            <a:endParaRPr dirty="0">
              <a:latin typeface="Arial" panose="020B0604020202020204" pitchFamily="34" charset="0"/>
              <a:cs typeface="Arial" panose="020B0604020202020204" pitchFamily="34" charset="0"/>
            </a:endParaRPr>
          </a:p>
        </p:txBody>
      </p:sp>
      <p:pic>
        <p:nvPicPr>
          <p:cNvPr id="396" name="Google Shape;396;p47"/>
          <p:cNvPicPr preferRelativeResize="0"/>
          <p:nvPr/>
        </p:nvPicPr>
        <p:blipFill rotWithShape="1">
          <a:blip r:embed="rId3">
            <a:alphaModFix/>
          </a:blip>
          <a:srcRect/>
          <a:stretch/>
        </p:blipFill>
        <p:spPr>
          <a:xfrm>
            <a:off x="1014593" y="2315110"/>
            <a:ext cx="1434899" cy="3591052"/>
          </a:xfrm>
          <a:prstGeom prst="rect">
            <a:avLst/>
          </a:prstGeom>
          <a:noFill/>
          <a:ln w="12700" cap="flat" cmpd="sng">
            <a:solidFill>
              <a:schemeClr val="dk1"/>
            </a:solidFill>
            <a:prstDash val="solid"/>
            <a:round/>
            <a:headEnd type="none" w="sm" len="sm"/>
            <a:tailEnd type="none" w="sm" len="sm"/>
          </a:ln>
        </p:spPr>
      </p:pic>
      <p:pic>
        <p:nvPicPr>
          <p:cNvPr id="397" name="Google Shape;397;p47"/>
          <p:cNvPicPr preferRelativeResize="0"/>
          <p:nvPr/>
        </p:nvPicPr>
        <p:blipFill rotWithShape="1">
          <a:blip r:embed="rId4">
            <a:alphaModFix/>
          </a:blip>
          <a:srcRect/>
          <a:stretch/>
        </p:blipFill>
        <p:spPr>
          <a:xfrm>
            <a:off x="4242425" y="1888438"/>
            <a:ext cx="4419388" cy="3591052"/>
          </a:xfrm>
          <a:prstGeom prst="rect">
            <a:avLst/>
          </a:prstGeom>
          <a:noFill/>
          <a:ln>
            <a:noFill/>
          </a:ln>
        </p:spPr>
      </p:pic>
      <p:sp>
        <p:nvSpPr>
          <p:cNvPr id="398" name="Google Shape;398;p47"/>
          <p:cNvSpPr/>
          <p:nvPr/>
        </p:nvSpPr>
        <p:spPr>
          <a:xfrm>
            <a:off x="6012780" y="4462985"/>
            <a:ext cx="1079500" cy="431800"/>
          </a:xfrm>
          <a:prstGeom prst="wedgeRectCallout">
            <a:avLst>
              <a:gd name="adj1" fmla="val -108673"/>
              <a:gd name="adj2" fmla="val -105310"/>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File Name</a:t>
            </a:r>
            <a:endParaRPr sz="1200">
              <a:solidFill>
                <a:schemeClr val="dk1"/>
              </a:solidFill>
              <a:latin typeface="Arial"/>
              <a:ea typeface="Arial"/>
              <a:cs typeface="Arial"/>
              <a:sym typeface="Arial"/>
            </a:endParaRPr>
          </a:p>
        </p:txBody>
      </p:sp>
      <p:sp>
        <p:nvSpPr>
          <p:cNvPr id="399" name="Google Shape;399;p47"/>
          <p:cNvSpPr/>
          <p:nvPr/>
        </p:nvSpPr>
        <p:spPr>
          <a:xfrm>
            <a:off x="6660232" y="3878281"/>
            <a:ext cx="1079500" cy="431800"/>
          </a:xfrm>
          <a:prstGeom prst="wedgeRectCallout">
            <a:avLst>
              <a:gd name="adj1" fmla="val -102851"/>
              <a:gd name="adj2" fmla="val -71878"/>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Storage spaces in this folder</a:t>
            </a:r>
            <a:endParaRPr sz="1200">
              <a:solidFill>
                <a:schemeClr val="dk1"/>
              </a:solidFill>
              <a:latin typeface="Arial"/>
              <a:ea typeface="Arial"/>
              <a:cs typeface="Arial"/>
              <a:sym typeface="Arial"/>
            </a:endParaRPr>
          </a:p>
        </p:txBody>
      </p:sp>
      <p:sp>
        <p:nvSpPr>
          <p:cNvPr id="400" name="Google Shape;400;p47"/>
          <p:cNvSpPr/>
          <p:nvPr/>
        </p:nvSpPr>
        <p:spPr>
          <a:xfrm>
            <a:off x="6452119" y="3190374"/>
            <a:ext cx="1079500" cy="431800"/>
          </a:xfrm>
          <a:prstGeom prst="wedgeRectCallout">
            <a:avLst>
              <a:gd name="adj1" fmla="val -180003"/>
              <a:gd name="adj2" fmla="val -192760"/>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a:ea typeface="Arial"/>
                <a:cs typeface="Arial"/>
                <a:sym typeface="Arial"/>
              </a:rPr>
              <a:t>Up one folder</a:t>
            </a:r>
            <a:endParaRPr sz="1200">
              <a:solidFill>
                <a:schemeClr val="dk1"/>
              </a:solidFill>
              <a:latin typeface="Arial"/>
              <a:ea typeface="Arial"/>
              <a:cs typeface="Arial"/>
              <a:sym typeface="Arial"/>
            </a:endParaRPr>
          </a:p>
        </p:txBody>
      </p:sp>
      <p:sp>
        <p:nvSpPr>
          <p:cNvPr id="401" name="Google Shape;401;p47"/>
          <p:cNvSpPr/>
          <p:nvPr/>
        </p:nvSpPr>
        <p:spPr>
          <a:xfrm>
            <a:off x="7455996" y="2502467"/>
            <a:ext cx="1079500" cy="431800"/>
          </a:xfrm>
          <a:prstGeom prst="wedgeRectCallout">
            <a:avLst>
              <a:gd name="adj1" fmla="val -182051"/>
              <a:gd name="adj2" fmla="val -55644"/>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Calibri"/>
              <a:buNone/>
            </a:pPr>
            <a:r>
              <a:rPr lang="en-ZA" sz="1000">
                <a:solidFill>
                  <a:srgbClr val="000000"/>
                </a:solidFill>
                <a:latin typeface="Calibri"/>
                <a:ea typeface="Calibri"/>
                <a:cs typeface="Calibri"/>
                <a:sym typeface="Calibri"/>
              </a:rPr>
              <a:t>Select</a:t>
            </a:r>
            <a:r>
              <a:rPr lang="en-ZA" sz="1000">
                <a:solidFill>
                  <a:schemeClr val="lt1"/>
                </a:solidFill>
                <a:latin typeface="Calibri"/>
                <a:ea typeface="Calibri"/>
                <a:cs typeface="Calibri"/>
                <a:sym typeface="Calibri"/>
              </a:rPr>
              <a:t> </a:t>
            </a:r>
            <a:r>
              <a:rPr lang="en-ZA" sz="1000">
                <a:solidFill>
                  <a:srgbClr val="000000"/>
                </a:solidFill>
                <a:latin typeface="Calibri"/>
                <a:ea typeface="Calibri"/>
                <a:cs typeface="Calibri"/>
                <a:sym typeface="Calibri"/>
              </a:rPr>
              <a:t>More storage spaces</a:t>
            </a:r>
            <a:endParaRPr sz="12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C5DD2-EE87-F32B-6933-F713A6C26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0C5EC-A543-BE8B-F32B-AC4616B1EB47}"/>
              </a:ext>
            </a:extLst>
          </p:cNvPr>
          <p:cNvSpPr>
            <a:spLocks noGrp="1"/>
          </p:cNvSpPr>
          <p:nvPr>
            <p:ph type="title"/>
          </p:nvPr>
        </p:nvSpPr>
        <p:spPr/>
        <p:txBody>
          <a:bodyPr/>
          <a:lstStyle/>
          <a:p>
            <a:r>
              <a:rPr lang="en-US" b="1" dirty="0">
                <a:solidFill>
                  <a:srgbClr val="005D28"/>
                </a:solidFill>
              </a:rPr>
              <a:t>Session 1.6: Microsoft Excel – Data Entry, Formatting, and Simple Calculations</a:t>
            </a:r>
            <a:endParaRPr lang="en-GB" b="1" dirty="0">
              <a:solidFill>
                <a:srgbClr val="005D28"/>
              </a:solidFill>
            </a:endParaRPr>
          </a:p>
        </p:txBody>
      </p:sp>
      <p:sp>
        <p:nvSpPr>
          <p:cNvPr id="3" name="Text Placeholder 2">
            <a:extLst>
              <a:ext uri="{FF2B5EF4-FFF2-40B4-BE49-F238E27FC236}">
                <a16:creationId xmlns:a16="http://schemas.microsoft.com/office/drawing/2014/main" id="{158DAFB6-4C58-7A17-38A7-0467E9A4F38B}"/>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167008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Opening workbook</a:t>
            </a:r>
            <a:endParaRPr>
              <a:latin typeface="Arial" panose="020B0604020202020204" pitchFamily="34" charset="0"/>
              <a:cs typeface="Arial" panose="020B0604020202020204" pitchFamily="34" charset="0"/>
            </a:endParaRPr>
          </a:p>
        </p:txBody>
      </p:sp>
      <p:sp>
        <p:nvSpPr>
          <p:cNvPr id="407" name="Google Shape;407;p48"/>
          <p:cNvSpPr txBox="1"/>
          <p:nvPr/>
        </p:nvSpPr>
        <p:spPr>
          <a:xfrm>
            <a:off x="447061" y="1217350"/>
            <a:ext cx="6788100" cy="114300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n-ZA" sz="2400">
                <a:solidFill>
                  <a:schemeClr val="dk1"/>
                </a:solidFill>
                <a:latin typeface="Arial" panose="020B0604020202020204" pitchFamily="34" charset="0"/>
                <a:ea typeface="Calibri"/>
                <a:cs typeface="Arial" panose="020B0604020202020204" pitchFamily="34" charset="0"/>
                <a:sym typeface="Calibri"/>
              </a:rPr>
              <a:t>Click </a:t>
            </a:r>
            <a:r>
              <a:rPr lang="en-ZA" sz="2400" b="1">
                <a:solidFill>
                  <a:schemeClr val="dk1"/>
                </a:solidFill>
                <a:latin typeface="Arial" panose="020B0604020202020204" pitchFamily="34" charset="0"/>
                <a:ea typeface="Calibri"/>
                <a:cs typeface="Arial" panose="020B0604020202020204" pitchFamily="34" charset="0"/>
                <a:sym typeface="Calibri"/>
              </a:rPr>
              <a:t>File</a:t>
            </a:r>
            <a:r>
              <a:rPr lang="en-ZA" sz="2400">
                <a:solidFill>
                  <a:schemeClr val="dk1"/>
                </a:solidFill>
                <a:latin typeface="Arial" panose="020B0604020202020204" pitchFamily="34" charset="0"/>
                <a:ea typeface="Calibri"/>
                <a:cs typeface="Arial" panose="020B0604020202020204" pitchFamily="34" charset="0"/>
                <a:sym typeface="Calibri"/>
              </a:rPr>
              <a:t> and then Click </a:t>
            </a:r>
            <a:r>
              <a:rPr lang="en-ZA" sz="2400" b="1">
                <a:solidFill>
                  <a:schemeClr val="dk1"/>
                </a:solidFill>
                <a:latin typeface="Arial" panose="020B0604020202020204" pitchFamily="34" charset="0"/>
                <a:ea typeface="Calibri"/>
                <a:cs typeface="Arial" panose="020B0604020202020204" pitchFamily="34" charset="0"/>
                <a:sym typeface="Calibri"/>
              </a:rPr>
              <a:t>Open</a:t>
            </a:r>
            <a:endParaRPr>
              <a:latin typeface="Arial" panose="020B0604020202020204" pitchFamily="34" charset="0"/>
              <a:cs typeface="Arial" panose="020B0604020202020204" pitchFamily="34" charset="0"/>
            </a:endParaRPr>
          </a:p>
        </p:txBody>
      </p:sp>
      <p:pic>
        <p:nvPicPr>
          <p:cNvPr id="408" name="Google Shape;408;p48"/>
          <p:cNvPicPr preferRelativeResize="0"/>
          <p:nvPr/>
        </p:nvPicPr>
        <p:blipFill>
          <a:blip r:embed="rId3">
            <a:alphaModFix/>
          </a:blip>
          <a:stretch>
            <a:fillRect/>
          </a:stretch>
        </p:blipFill>
        <p:spPr>
          <a:xfrm>
            <a:off x="2039800" y="1866899"/>
            <a:ext cx="1076325" cy="1562100"/>
          </a:xfrm>
          <a:prstGeom prst="rect">
            <a:avLst/>
          </a:prstGeom>
          <a:noFill/>
          <a:ln>
            <a:noFill/>
          </a:ln>
        </p:spPr>
      </p:pic>
      <p:sp>
        <p:nvSpPr>
          <p:cNvPr id="409" name="Google Shape;409;p48"/>
          <p:cNvSpPr txBox="1"/>
          <p:nvPr/>
        </p:nvSpPr>
        <p:spPr>
          <a:xfrm>
            <a:off x="447061" y="4035150"/>
            <a:ext cx="6788100" cy="114300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n-ZA" sz="2400">
                <a:solidFill>
                  <a:schemeClr val="dk1"/>
                </a:solidFill>
                <a:latin typeface="Arial" panose="020B0604020202020204" pitchFamily="34" charset="0"/>
                <a:ea typeface="Calibri"/>
                <a:cs typeface="Arial" panose="020B0604020202020204" pitchFamily="34" charset="0"/>
                <a:sym typeface="Calibri"/>
              </a:rPr>
              <a:t>A new workbook will open</a:t>
            </a:r>
            <a:endParaRPr>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Closing workbook</a:t>
            </a:r>
            <a:endParaRPr>
              <a:latin typeface="Arial" panose="020B0604020202020204" pitchFamily="34" charset="0"/>
              <a:cs typeface="Arial" panose="020B0604020202020204" pitchFamily="34" charset="0"/>
            </a:endParaRPr>
          </a:p>
        </p:txBody>
      </p:sp>
      <p:sp>
        <p:nvSpPr>
          <p:cNvPr id="415" name="Google Shape;415;p49"/>
          <p:cNvSpPr txBox="1">
            <a:spLocks noGrp="1"/>
          </p:cNvSpPr>
          <p:nvPr>
            <p:ph type="body" idx="1"/>
          </p:nvPr>
        </p:nvSpPr>
        <p:spPr>
          <a:xfrm>
            <a:off x="4709160" y="1195324"/>
            <a:ext cx="4334256" cy="123444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ZA" dirty="0">
                <a:latin typeface="Arial" panose="020B0604020202020204" pitchFamily="34" charset="0"/>
                <a:cs typeface="Arial" panose="020B0604020202020204" pitchFamily="34" charset="0"/>
              </a:rPr>
              <a:t>Type the </a:t>
            </a:r>
            <a:r>
              <a:rPr lang="en-ZA" b="1" dirty="0">
                <a:latin typeface="Arial" panose="020B0604020202020204" pitchFamily="34" charset="0"/>
                <a:cs typeface="Arial" panose="020B0604020202020204" pitchFamily="34" charset="0"/>
              </a:rPr>
              <a:t>file name</a:t>
            </a:r>
            <a:r>
              <a:rPr lang="en-ZA" dirty="0">
                <a:latin typeface="Arial" panose="020B0604020202020204" pitchFamily="34" charset="0"/>
                <a:cs typeface="Arial" panose="020B0604020202020204" pitchFamily="34" charset="0"/>
              </a:rPr>
              <a:t>, chose </a:t>
            </a:r>
            <a:r>
              <a:rPr lang="en-ZA" b="1" dirty="0">
                <a:latin typeface="Arial" panose="020B0604020202020204" pitchFamily="34" charset="0"/>
                <a:cs typeface="Arial" panose="020B0604020202020204" pitchFamily="34" charset="0"/>
              </a:rPr>
              <a:t>location </a:t>
            </a:r>
            <a:r>
              <a:rPr lang="en-ZA" dirty="0">
                <a:latin typeface="Arial" panose="020B0604020202020204" pitchFamily="34" charset="0"/>
                <a:cs typeface="Arial" panose="020B0604020202020204" pitchFamily="34" charset="0"/>
              </a:rPr>
              <a:t>to store a file and click </a:t>
            </a:r>
            <a:r>
              <a:rPr lang="en-ZA" b="1" dirty="0">
                <a:latin typeface="Arial" panose="020B0604020202020204" pitchFamily="34" charset="0"/>
                <a:cs typeface="Arial" panose="020B0604020202020204" pitchFamily="34" charset="0"/>
              </a:rPr>
              <a:t>save</a:t>
            </a:r>
            <a:endParaRPr dirty="0">
              <a:latin typeface="Arial" panose="020B0604020202020204" pitchFamily="34" charset="0"/>
              <a:cs typeface="Arial" panose="020B0604020202020204" pitchFamily="34" charset="0"/>
            </a:endParaRPr>
          </a:p>
        </p:txBody>
      </p:sp>
      <p:pic>
        <p:nvPicPr>
          <p:cNvPr id="416" name="Google Shape;416;p49" descr="A screenshot of a computer  AI-generated content may be incorrect."/>
          <p:cNvPicPr preferRelativeResize="0"/>
          <p:nvPr/>
        </p:nvPicPr>
        <p:blipFill rotWithShape="1">
          <a:blip r:embed="rId3">
            <a:alphaModFix/>
          </a:blip>
          <a:srcRect/>
          <a:stretch/>
        </p:blipFill>
        <p:spPr>
          <a:xfrm>
            <a:off x="1213887" y="2126677"/>
            <a:ext cx="756920" cy="2933319"/>
          </a:xfrm>
          <a:prstGeom prst="rect">
            <a:avLst/>
          </a:prstGeom>
          <a:noFill/>
          <a:ln w="12700" cap="flat" cmpd="sng">
            <a:solidFill>
              <a:schemeClr val="dk1"/>
            </a:solidFill>
            <a:prstDash val="solid"/>
            <a:round/>
            <a:headEnd type="none" w="sm" len="sm"/>
            <a:tailEnd type="none" w="sm" len="sm"/>
          </a:ln>
        </p:spPr>
      </p:pic>
      <p:sp>
        <p:nvSpPr>
          <p:cNvPr id="417" name="Google Shape;417;p49"/>
          <p:cNvSpPr txBox="1"/>
          <p:nvPr/>
        </p:nvSpPr>
        <p:spPr>
          <a:xfrm>
            <a:off x="447040" y="1217359"/>
            <a:ext cx="3227832" cy="114300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n-ZA" sz="2400" dirty="0">
                <a:solidFill>
                  <a:schemeClr val="dk1"/>
                </a:solidFill>
                <a:latin typeface="Arial" panose="020B0604020202020204" pitchFamily="34" charset="0"/>
                <a:ea typeface="Calibri"/>
                <a:cs typeface="Arial" panose="020B0604020202020204" pitchFamily="34" charset="0"/>
                <a:sym typeface="Calibri"/>
              </a:rPr>
              <a:t>Click </a:t>
            </a:r>
            <a:r>
              <a:rPr lang="en-ZA" sz="2400" b="1" dirty="0">
                <a:solidFill>
                  <a:schemeClr val="dk1"/>
                </a:solidFill>
                <a:latin typeface="Arial" panose="020B0604020202020204" pitchFamily="34" charset="0"/>
                <a:ea typeface="Calibri"/>
                <a:cs typeface="Arial" panose="020B0604020202020204" pitchFamily="34" charset="0"/>
                <a:sym typeface="Calibri"/>
              </a:rPr>
              <a:t>File</a:t>
            </a:r>
            <a:r>
              <a:rPr lang="en-ZA" sz="2400" dirty="0">
                <a:solidFill>
                  <a:schemeClr val="dk1"/>
                </a:solidFill>
                <a:latin typeface="Arial" panose="020B0604020202020204" pitchFamily="34" charset="0"/>
                <a:ea typeface="Calibri"/>
                <a:cs typeface="Arial" panose="020B0604020202020204" pitchFamily="34" charset="0"/>
                <a:sym typeface="Calibri"/>
              </a:rPr>
              <a:t> and then Click </a:t>
            </a:r>
            <a:r>
              <a:rPr lang="en-ZA" sz="2400" b="1" dirty="0">
                <a:solidFill>
                  <a:schemeClr val="dk1"/>
                </a:solidFill>
                <a:latin typeface="Arial" panose="020B0604020202020204" pitchFamily="34" charset="0"/>
                <a:ea typeface="Calibri"/>
                <a:cs typeface="Arial" panose="020B0604020202020204" pitchFamily="34" charset="0"/>
                <a:sym typeface="Calibri"/>
              </a:rPr>
              <a:t>Close</a:t>
            </a:r>
            <a:endParaRPr dirty="0">
              <a:latin typeface="Arial" panose="020B0604020202020204" pitchFamily="34" charset="0"/>
              <a:cs typeface="Arial" panose="020B0604020202020204" pitchFamily="34" charset="0"/>
            </a:endParaRPr>
          </a:p>
        </p:txBody>
      </p:sp>
      <p:pic>
        <p:nvPicPr>
          <p:cNvPr id="418" name="Google Shape;418;p49"/>
          <p:cNvPicPr preferRelativeResize="0"/>
          <p:nvPr/>
        </p:nvPicPr>
        <p:blipFill rotWithShape="1">
          <a:blip r:embed="rId4">
            <a:alphaModFix/>
          </a:blip>
          <a:srcRect/>
          <a:stretch/>
        </p:blipFill>
        <p:spPr>
          <a:xfrm>
            <a:off x="5060315" y="2459978"/>
            <a:ext cx="3631946" cy="3171518"/>
          </a:xfrm>
          <a:prstGeom prst="rect">
            <a:avLst/>
          </a:prstGeom>
          <a:noFill/>
          <a:ln w="12700" cap="flat" cmpd="sng">
            <a:solidFill>
              <a:schemeClr val="dk1"/>
            </a:solidFill>
            <a:prstDash val="solid"/>
            <a:round/>
            <a:headEnd type="none" w="sm" len="sm"/>
            <a:tailEnd type="none" w="sm" len="sm"/>
          </a:ln>
        </p:spPr>
      </p:pic>
      <p:pic>
        <p:nvPicPr>
          <p:cNvPr id="419" name="Google Shape;419;p49"/>
          <p:cNvPicPr preferRelativeResize="0"/>
          <p:nvPr/>
        </p:nvPicPr>
        <p:blipFill rotWithShape="1">
          <a:blip r:embed="rId5">
            <a:alphaModFix/>
          </a:blip>
          <a:srcRect/>
          <a:stretch/>
        </p:blipFill>
        <p:spPr>
          <a:xfrm>
            <a:off x="2724986" y="5251131"/>
            <a:ext cx="1581150" cy="380365"/>
          </a:xfrm>
          <a:prstGeom prst="rect">
            <a:avLst/>
          </a:prstGeom>
          <a:noFill/>
          <a:ln w="12700" cap="flat" cmpd="sng">
            <a:solidFill>
              <a:schemeClr val="dk1"/>
            </a:solidFill>
            <a:prstDash val="solid"/>
            <a:round/>
            <a:headEnd type="none" w="sm" len="sm"/>
            <a:tailEnd type="none" w="sm" len="sm"/>
          </a:ln>
        </p:spPr>
      </p:pic>
      <p:sp>
        <p:nvSpPr>
          <p:cNvPr id="420" name="Google Shape;420;p49"/>
          <p:cNvSpPr txBox="1"/>
          <p:nvPr/>
        </p:nvSpPr>
        <p:spPr>
          <a:xfrm>
            <a:off x="2381123" y="4518709"/>
            <a:ext cx="2679192" cy="114300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ZA" sz="2000">
                <a:solidFill>
                  <a:schemeClr val="dk1"/>
                </a:solidFill>
                <a:latin typeface="Arial" panose="020B0604020202020204" pitchFamily="34" charset="0"/>
                <a:ea typeface="Calibri"/>
                <a:cs typeface="Arial" panose="020B0604020202020204" pitchFamily="34" charset="0"/>
                <a:sym typeface="Calibri"/>
              </a:rPr>
              <a:t>Click </a:t>
            </a:r>
            <a:r>
              <a:rPr lang="en-ZA" sz="2000" b="1">
                <a:solidFill>
                  <a:schemeClr val="dk1"/>
                </a:solidFill>
                <a:latin typeface="Arial" panose="020B0604020202020204" pitchFamily="34" charset="0"/>
                <a:ea typeface="Calibri"/>
                <a:cs typeface="Arial" panose="020B0604020202020204" pitchFamily="34" charset="0"/>
                <a:sym typeface="Calibri"/>
              </a:rPr>
              <a:t>X</a:t>
            </a:r>
            <a:r>
              <a:rPr lang="en-ZA" sz="2000">
                <a:solidFill>
                  <a:schemeClr val="dk1"/>
                </a:solidFill>
                <a:latin typeface="Arial" panose="020B0604020202020204" pitchFamily="34" charset="0"/>
                <a:ea typeface="Calibri"/>
                <a:cs typeface="Arial" panose="020B0604020202020204" pitchFamily="34" charset="0"/>
                <a:sym typeface="Calibri"/>
              </a:rPr>
              <a:t> to close the application</a:t>
            </a:r>
            <a:endParaRPr sz="2000" b="1">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0"/>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Using Zoom</a:t>
            </a:r>
            <a:endParaRPr>
              <a:latin typeface="Arial" panose="020B0604020202020204" pitchFamily="34" charset="0"/>
              <a:cs typeface="Arial" panose="020B0604020202020204" pitchFamily="34" charset="0"/>
            </a:endParaRPr>
          </a:p>
        </p:txBody>
      </p:sp>
      <p:sp>
        <p:nvSpPr>
          <p:cNvPr id="426" name="Google Shape;426;p50"/>
          <p:cNvSpPr txBox="1"/>
          <p:nvPr/>
        </p:nvSpPr>
        <p:spPr>
          <a:xfrm>
            <a:off x="447061" y="1217350"/>
            <a:ext cx="6788100" cy="114300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n-ZA" sz="2500">
                <a:solidFill>
                  <a:srgbClr val="26282A"/>
                </a:solidFill>
                <a:latin typeface="Arial" panose="020B0604020202020204" pitchFamily="34" charset="0"/>
                <a:ea typeface="Calibri"/>
                <a:cs typeface="Arial" panose="020B0604020202020204" pitchFamily="34" charset="0"/>
                <a:sym typeface="Calibri"/>
              </a:rPr>
              <a:t>Select </a:t>
            </a:r>
            <a:r>
              <a:rPr lang="en-ZA" sz="2500" b="1">
                <a:solidFill>
                  <a:srgbClr val="26282A"/>
                </a:solidFill>
                <a:latin typeface="Arial" panose="020B0604020202020204" pitchFamily="34" charset="0"/>
                <a:ea typeface="Calibri"/>
                <a:cs typeface="Arial" panose="020B0604020202020204" pitchFamily="34" charset="0"/>
                <a:sym typeface="Calibri"/>
              </a:rPr>
              <a:t>View </a:t>
            </a:r>
            <a:r>
              <a:rPr lang="en-ZA" sz="2500">
                <a:solidFill>
                  <a:srgbClr val="26282A"/>
                </a:solidFill>
                <a:latin typeface="Arial" panose="020B0604020202020204" pitchFamily="34" charset="0"/>
                <a:ea typeface="Calibri"/>
                <a:cs typeface="Arial" panose="020B0604020202020204" pitchFamily="34" charset="0"/>
                <a:sym typeface="Calibri"/>
              </a:rPr>
              <a:t>in the menu bar</a:t>
            </a:r>
            <a:endParaRPr>
              <a:latin typeface="Arial" panose="020B0604020202020204" pitchFamily="34" charset="0"/>
              <a:cs typeface="Arial" panose="020B0604020202020204" pitchFamily="34" charset="0"/>
            </a:endParaRPr>
          </a:p>
        </p:txBody>
      </p:sp>
      <p:sp>
        <p:nvSpPr>
          <p:cNvPr id="427" name="Google Shape;427;p50"/>
          <p:cNvSpPr txBox="1"/>
          <p:nvPr/>
        </p:nvSpPr>
        <p:spPr>
          <a:xfrm>
            <a:off x="466361" y="2668975"/>
            <a:ext cx="6788100" cy="1143000"/>
          </a:xfrm>
          <a:prstGeom prst="rect">
            <a:avLst/>
          </a:prstGeom>
          <a:noFill/>
          <a:ln>
            <a:noFill/>
          </a:ln>
        </p:spPr>
        <p:txBody>
          <a:bodyPr spcFirstLastPara="1" wrap="square" lIns="91425" tIns="45700" rIns="91425" bIns="45700" anchor="t" anchorCtr="0">
            <a:normAutofit/>
          </a:bodyPr>
          <a:lstStyle/>
          <a:p>
            <a:pPr marL="342900" marR="0" lvl="0" indent="-406400" algn="l" rtl="0">
              <a:spcBef>
                <a:spcPts val="0"/>
              </a:spcBef>
              <a:spcAft>
                <a:spcPts val="0"/>
              </a:spcAft>
              <a:buClr>
                <a:schemeClr val="dk1"/>
              </a:buClr>
              <a:buSzPts val="3400"/>
              <a:buFont typeface="Calibri"/>
              <a:buChar char="•"/>
            </a:pPr>
            <a:r>
              <a:rPr lang="en-ZA" sz="2200">
                <a:solidFill>
                  <a:srgbClr val="26282A"/>
                </a:solidFill>
                <a:latin typeface="Arial" panose="020B0604020202020204" pitchFamily="34" charset="0"/>
                <a:ea typeface="Calibri"/>
                <a:cs typeface="Arial" panose="020B0604020202020204" pitchFamily="34" charset="0"/>
                <a:sym typeface="Calibri"/>
              </a:rPr>
              <a:t>In the zoom menu, select the </a:t>
            </a:r>
            <a:r>
              <a:rPr lang="en-ZA" sz="2200" b="1">
                <a:solidFill>
                  <a:srgbClr val="26282A"/>
                </a:solidFill>
                <a:latin typeface="Arial" panose="020B0604020202020204" pitchFamily="34" charset="0"/>
                <a:ea typeface="Calibri"/>
                <a:cs typeface="Arial" panose="020B0604020202020204" pitchFamily="34" charset="0"/>
                <a:sym typeface="Calibri"/>
              </a:rPr>
              <a:t>Zoom</a:t>
            </a:r>
            <a:r>
              <a:rPr lang="en-ZA" sz="2200">
                <a:solidFill>
                  <a:srgbClr val="26282A"/>
                </a:solidFill>
                <a:latin typeface="Arial" panose="020B0604020202020204" pitchFamily="34" charset="0"/>
                <a:ea typeface="Calibri"/>
                <a:cs typeface="Arial" panose="020B0604020202020204" pitchFamily="34" charset="0"/>
                <a:sym typeface="Calibri"/>
              </a:rPr>
              <a:t> and select amount that you need</a:t>
            </a:r>
            <a:endParaRPr sz="2400">
              <a:latin typeface="Arial" panose="020B0604020202020204" pitchFamily="34" charset="0"/>
              <a:ea typeface="Calibri"/>
              <a:cs typeface="Arial" panose="020B0604020202020204" pitchFamily="34" charset="0"/>
              <a:sym typeface="Calibri"/>
            </a:endParaRPr>
          </a:p>
        </p:txBody>
      </p:sp>
      <p:pic>
        <p:nvPicPr>
          <p:cNvPr id="428" name="Google Shape;428;p50"/>
          <p:cNvPicPr preferRelativeResize="0"/>
          <p:nvPr/>
        </p:nvPicPr>
        <p:blipFill>
          <a:blip r:embed="rId3">
            <a:alphaModFix/>
          </a:blip>
          <a:stretch>
            <a:fillRect/>
          </a:stretch>
        </p:blipFill>
        <p:spPr>
          <a:xfrm>
            <a:off x="815150" y="3811975"/>
            <a:ext cx="2119869" cy="1375050"/>
          </a:xfrm>
          <a:prstGeom prst="rect">
            <a:avLst/>
          </a:prstGeom>
          <a:noFill/>
          <a:ln>
            <a:noFill/>
          </a:ln>
        </p:spPr>
      </p:pic>
      <p:pic>
        <p:nvPicPr>
          <p:cNvPr id="429" name="Google Shape;429;p50"/>
          <p:cNvPicPr preferRelativeResize="0"/>
          <p:nvPr/>
        </p:nvPicPr>
        <p:blipFill>
          <a:blip r:embed="rId4">
            <a:alphaModFix/>
          </a:blip>
          <a:stretch>
            <a:fillRect/>
          </a:stretch>
        </p:blipFill>
        <p:spPr>
          <a:xfrm>
            <a:off x="4240044" y="3811975"/>
            <a:ext cx="923925" cy="1628775"/>
          </a:xfrm>
          <a:prstGeom prst="rect">
            <a:avLst/>
          </a:prstGeom>
          <a:noFill/>
          <a:ln>
            <a:noFill/>
          </a:ln>
        </p:spPr>
      </p:pic>
      <p:pic>
        <p:nvPicPr>
          <p:cNvPr id="430" name="Google Shape;430;p50"/>
          <p:cNvPicPr preferRelativeResize="0"/>
          <p:nvPr/>
        </p:nvPicPr>
        <p:blipFill>
          <a:blip r:embed="rId5">
            <a:alphaModFix/>
          </a:blip>
          <a:stretch>
            <a:fillRect/>
          </a:stretch>
        </p:blipFill>
        <p:spPr>
          <a:xfrm>
            <a:off x="152400" y="1911838"/>
            <a:ext cx="8839199" cy="4485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1"/>
          <p:cNvSpPr txBox="1">
            <a:spLocks noGrp="1"/>
          </p:cNvSpPr>
          <p:nvPr>
            <p:ph type="title"/>
          </p:nvPr>
        </p:nvSpPr>
        <p:spPr>
          <a:xfrm>
            <a:off x="457200" y="184340"/>
            <a:ext cx="8083296" cy="81349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Entering text or data</a:t>
            </a:r>
            <a:endParaRPr/>
          </a:p>
        </p:txBody>
      </p:sp>
      <p:sp>
        <p:nvSpPr>
          <p:cNvPr id="436" name="Google Shape;436;p51"/>
          <p:cNvSpPr txBox="1">
            <a:spLocks noGrp="1"/>
          </p:cNvSpPr>
          <p:nvPr>
            <p:ph type="body" idx="1"/>
          </p:nvPr>
        </p:nvSpPr>
        <p:spPr>
          <a:xfrm>
            <a:off x="591525" y="3186425"/>
            <a:ext cx="7018200" cy="1659600"/>
          </a:xfrm>
          <a:prstGeom prst="rect">
            <a:avLst/>
          </a:prstGeom>
          <a:noFill/>
          <a:ln>
            <a:noFill/>
          </a:ln>
        </p:spPr>
        <p:txBody>
          <a:bodyPr spcFirstLastPara="1" wrap="square" lIns="91425" tIns="45700" rIns="91425" bIns="45700" anchor="t" anchorCtr="0">
            <a:normAutofit/>
          </a:bodyPr>
          <a:lstStyle/>
          <a:p>
            <a:pPr marL="342900" lvl="0" indent="-434340" algn="l" rtl="0">
              <a:spcBef>
                <a:spcPts val="0"/>
              </a:spcBef>
              <a:spcAft>
                <a:spcPts val="0"/>
              </a:spcAft>
              <a:buClr>
                <a:schemeClr val="dk1"/>
              </a:buClr>
              <a:buSzPts val="3200"/>
              <a:buChar char="•"/>
            </a:pPr>
            <a:r>
              <a:rPr lang="en-ZA"/>
              <a:t>Select Cell C1 and enter text</a:t>
            </a:r>
            <a:endParaRPr/>
          </a:p>
          <a:p>
            <a:pPr marL="342900" lvl="0" indent="-434340" algn="l" rtl="0">
              <a:spcBef>
                <a:spcPts val="352"/>
              </a:spcBef>
              <a:spcAft>
                <a:spcPts val="0"/>
              </a:spcAft>
              <a:buClr>
                <a:schemeClr val="dk1"/>
              </a:buClr>
              <a:buSzPts val="3200"/>
              <a:buChar char="•"/>
            </a:pPr>
            <a:r>
              <a:rPr lang="en-ZA"/>
              <a:t>Select Cell D1 and enter number</a:t>
            </a:r>
            <a:endParaRPr/>
          </a:p>
          <a:p>
            <a:pPr marL="342900" lvl="0" indent="0" algn="l" rtl="0">
              <a:spcBef>
                <a:spcPts val="352"/>
              </a:spcBef>
              <a:spcAft>
                <a:spcPts val="0"/>
              </a:spcAft>
              <a:buNone/>
            </a:pPr>
            <a:endParaRPr/>
          </a:p>
        </p:txBody>
      </p:sp>
      <p:pic>
        <p:nvPicPr>
          <p:cNvPr id="437" name="Google Shape;437;p51" descr="A screenshot of a computer  AI-generated content may be incorrect."/>
          <p:cNvPicPr preferRelativeResize="0"/>
          <p:nvPr/>
        </p:nvPicPr>
        <p:blipFill rotWithShape="1">
          <a:blip r:embed="rId3">
            <a:alphaModFix/>
          </a:blip>
          <a:srcRect/>
          <a:stretch/>
        </p:blipFill>
        <p:spPr>
          <a:xfrm>
            <a:off x="457200" y="1352874"/>
            <a:ext cx="5812525" cy="133712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2"/>
          <p:cNvSpPr txBox="1">
            <a:spLocks noGrp="1"/>
          </p:cNvSpPr>
          <p:nvPr>
            <p:ph type="title"/>
          </p:nvPr>
        </p:nvSpPr>
        <p:spPr>
          <a:xfrm>
            <a:off x="0" y="176508"/>
            <a:ext cx="8191500" cy="131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Calibri"/>
              <a:buNone/>
            </a:pPr>
            <a:r>
              <a:rPr lang="en-ZA" sz="3600" dirty="0">
                <a:solidFill>
                  <a:srgbClr val="FFFFFF"/>
                </a:solidFill>
                <a:latin typeface="Arial" panose="020B0604020202020204" pitchFamily="34" charset="0"/>
                <a:cs typeface="Arial" panose="020B0604020202020204" pitchFamily="34" charset="0"/>
              </a:rPr>
              <a:t>Formatting text and numbering cells</a:t>
            </a:r>
            <a:endParaRPr sz="3600" dirty="0">
              <a:solidFill>
                <a:srgbClr val="FFFFFF"/>
              </a:solidFill>
              <a:latin typeface="Arial" panose="020B0604020202020204" pitchFamily="34" charset="0"/>
              <a:cs typeface="Arial" panose="020B0604020202020204" pitchFamily="34" charset="0"/>
            </a:endParaRPr>
          </a:p>
        </p:txBody>
      </p:sp>
      <p:pic>
        <p:nvPicPr>
          <p:cNvPr id="444" name="Google Shape;444;p52"/>
          <p:cNvPicPr preferRelativeResize="0">
            <a:picLocks noGrp="1"/>
          </p:cNvPicPr>
          <p:nvPr>
            <p:ph type="body" idx="1"/>
          </p:nvPr>
        </p:nvPicPr>
        <p:blipFill rotWithShape="1">
          <a:blip r:embed="rId3">
            <a:alphaModFix/>
          </a:blip>
          <a:srcRect/>
          <a:stretch/>
        </p:blipFill>
        <p:spPr>
          <a:xfrm>
            <a:off x="874620" y="1118020"/>
            <a:ext cx="7521000" cy="777600"/>
          </a:xfrm>
          <a:prstGeom prst="rect">
            <a:avLst/>
          </a:prstGeom>
          <a:noFill/>
          <a:ln w="12700" cap="flat" cmpd="sng">
            <a:solidFill>
              <a:schemeClr val="dk1"/>
            </a:solidFill>
            <a:prstDash val="solid"/>
            <a:round/>
            <a:headEnd type="none" w="sm" len="sm"/>
            <a:tailEnd type="none" w="sm" len="sm"/>
          </a:ln>
        </p:spPr>
      </p:pic>
      <p:sp>
        <p:nvSpPr>
          <p:cNvPr id="445" name="Google Shape;445;p52"/>
          <p:cNvSpPr txBox="1"/>
          <p:nvPr/>
        </p:nvSpPr>
        <p:spPr>
          <a:xfrm>
            <a:off x="498348" y="2152187"/>
            <a:ext cx="8147400" cy="3538500"/>
          </a:xfrm>
          <a:prstGeom prst="rect">
            <a:avLst/>
          </a:prstGeom>
          <a:noFill/>
          <a:ln>
            <a:noFill/>
          </a:ln>
        </p:spPr>
        <p:txBody>
          <a:bodyPr spcFirstLastPara="1" wrap="square" lIns="91425" tIns="45700" rIns="91425" bIns="45700" anchor="t" anchorCtr="0">
            <a:normAutofit/>
          </a:bodyPr>
          <a:lstStyle/>
          <a:p>
            <a:pPr marL="342900" marR="0" lvl="0" indent="-154940" algn="l" rtl="0">
              <a:spcBef>
                <a:spcPts val="0"/>
              </a:spcBef>
              <a:spcAft>
                <a:spcPts val="0"/>
              </a:spcAft>
              <a:buClr>
                <a:schemeClr val="dk1"/>
              </a:buClr>
              <a:buSzPts val="3200"/>
              <a:buFont typeface="Arial"/>
              <a:buNone/>
            </a:pPr>
            <a:endParaRPr sz="3200">
              <a:solidFill>
                <a:schemeClr val="dk1"/>
              </a:solidFill>
              <a:latin typeface="Arial" panose="020B0604020202020204" pitchFamily="34" charset="0"/>
              <a:ea typeface="Calibri"/>
              <a:cs typeface="Arial" panose="020B0604020202020204" pitchFamily="34" charset="0"/>
              <a:sym typeface="Calibri"/>
            </a:endParaRPr>
          </a:p>
          <a:p>
            <a:pPr marL="457200" marR="0" lvl="0" indent="0" algn="l" rtl="0">
              <a:spcBef>
                <a:spcPts val="592"/>
              </a:spcBef>
              <a:spcAft>
                <a:spcPts val="0"/>
              </a:spcAft>
              <a:buNone/>
            </a:pPr>
            <a:endParaRPr sz="320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446" name="Google Shape;446;p52"/>
          <p:cNvGraphicFramePr/>
          <p:nvPr>
            <p:extLst>
              <p:ext uri="{D42A27DB-BD31-4B8C-83A1-F6EECF244321}">
                <p14:modId xmlns:p14="http://schemas.microsoft.com/office/powerpoint/2010/main" val="3430210975"/>
              </p:ext>
            </p:extLst>
          </p:nvPr>
        </p:nvGraphicFramePr>
        <p:xfrm>
          <a:off x="952500" y="2238775"/>
          <a:ext cx="7239000" cy="3809820"/>
        </p:xfrm>
        <a:graphic>
          <a:graphicData uri="http://schemas.openxmlformats.org/drawingml/2006/table">
            <a:tbl>
              <a:tblPr>
                <a:noFill/>
                <a:tableStyleId>{3F2F8AF8-549A-4B0D-BAF6-0A5E81A28927}</a:tableStyleId>
              </a:tblPr>
              <a:tblGrid>
                <a:gridCol w="3217150">
                  <a:extLst>
                    <a:ext uri="{9D8B030D-6E8A-4147-A177-3AD203B41FA5}">
                      <a16:colId xmlns:a16="http://schemas.microsoft.com/office/drawing/2014/main" val="20000"/>
                    </a:ext>
                  </a:extLst>
                </a:gridCol>
                <a:gridCol w="40218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latin typeface="+mn-lt"/>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dirty="0">
                          <a:solidFill>
                            <a:schemeClr val="dk1"/>
                          </a:solidFill>
                          <a:latin typeface="+mn-lt"/>
                          <a:ea typeface="Calibri"/>
                          <a:cs typeface="Calibri"/>
                          <a:sym typeface="Calibri"/>
                        </a:rPr>
                        <a:t>Font Type</a:t>
                      </a:r>
                      <a:endParaRPr sz="700" dirty="0">
                        <a:latin typeface="+mn-l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mn-lt"/>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mn-lt"/>
                          <a:ea typeface="Calibri"/>
                          <a:cs typeface="Calibri"/>
                          <a:sym typeface="Calibri"/>
                        </a:rPr>
                        <a:t>Font Size</a:t>
                      </a:r>
                      <a:endParaRPr sz="700">
                        <a:latin typeface="+mn-l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latin typeface="+mn-lt"/>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mn-lt"/>
                          <a:ea typeface="Calibri"/>
                          <a:cs typeface="Calibri"/>
                          <a:sym typeface="Calibri"/>
                        </a:rPr>
                        <a:t>Bold, Italic, Underline</a:t>
                      </a:r>
                      <a:endParaRPr sz="700">
                        <a:latin typeface="+mn-lt"/>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latin typeface="+mn-lt"/>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mn-lt"/>
                          <a:ea typeface="Calibri"/>
                          <a:cs typeface="Calibri"/>
                          <a:sym typeface="Calibri"/>
                        </a:rPr>
                        <a:t>Text Alignment</a:t>
                      </a:r>
                      <a:endParaRPr sz="700">
                        <a:solidFill>
                          <a:schemeClr val="dk1"/>
                        </a:solidFill>
                        <a:latin typeface="+mn-lt"/>
                      </a:endParaRPr>
                    </a:p>
                    <a:p>
                      <a:pPr marL="0" lvl="0" indent="0" algn="l" rtl="0">
                        <a:spcBef>
                          <a:spcPts val="0"/>
                        </a:spcBef>
                        <a:spcAft>
                          <a:spcPts val="0"/>
                        </a:spcAft>
                        <a:buNone/>
                      </a:pPr>
                      <a:endParaRPr sz="700">
                        <a:latin typeface="+mn-lt"/>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latin typeface="+mn-lt"/>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a:solidFill>
                            <a:schemeClr val="dk1"/>
                          </a:solidFill>
                          <a:latin typeface="+mn-lt"/>
                          <a:ea typeface="Calibri"/>
                          <a:cs typeface="Calibri"/>
                          <a:sym typeface="Calibri"/>
                        </a:rPr>
                        <a:t>Bullets and Numbering</a:t>
                      </a:r>
                      <a:endParaRPr sz="700">
                        <a:solidFill>
                          <a:schemeClr val="dk1"/>
                        </a:solidFill>
                        <a:latin typeface="+mn-lt"/>
                      </a:endParaRPr>
                    </a:p>
                    <a:p>
                      <a:pPr marL="0" lvl="0" indent="0" algn="l" rtl="0">
                        <a:spcBef>
                          <a:spcPts val="0"/>
                        </a:spcBef>
                        <a:spcAft>
                          <a:spcPts val="0"/>
                        </a:spcAft>
                        <a:buNone/>
                      </a:pPr>
                      <a:endParaRPr sz="700" b="1">
                        <a:latin typeface="+mn-lt"/>
                      </a:endParaRPr>
                    </a:p>
                  </a:txBody>
                  <a:tcPr marL="91425" marR="91425" marT="91425" marB="91425"/>
                </a:tc>
                <a:extLst>
                  <a:ext uri="{0D108BD9-81ED-4DB2-BD59-A6C34878D82A}">
                    <a16:rowId xmlns:a16="http://schemas.microsoft.com/office/drawing/2014/main" val="10004"/>
                  </a:ext>
                </a:extLst>
              </a:tr>
              <a:tr h="701000">
                <a:tc>
                  <a:txBody>
                    <a:bodyPr/>
                    <a:lstStyle/>
                    <a:p>
                      <a:pPr marL="0" lvl="0" indent="0" algn="l" rtl="0">
                        <a:spcBef>
                          <a:spcPts val="0"/>
                        </a:spcBef>
                        <a:spcAft>
                          <a:spcPts val="0"/>
                        </a:spcAft>
                        <a:buNone/>
                      </a:pPr>
                      <a:endParaRPr>
                        <a:latin typeface="+mn-lt"/>
                      </a:endParaRPr>
                    </a:p>
                  </a:txBody>
                  <a:tcPr marL="91425" marR="91425" marT="91425" marB="91425"/>
                </a:tc>
                <a:tc>
                  <a:txBody>
                    <a:bodyPr/>
                    <a:lstStyle/>
                    <a:p>
                      <a:pPr marL="342900" lvl="0" indent="-313690" algn="l" rtl="0">
                        <a:spcBef>
                          <a:spcPts val="592"/>
                        </a:spcBef>
                        <a:spcAft>
                          <a:spcPts val="0"/>
                        </a:spcAft>
                        <a:buClr>
                          <a:schemeClr val="dk1"/>
                        </a:buClr>
                        <a:buSzPts val="2500"/>
                        <a:buChar char="•"/>
                      </a:pPr>
                      <a:r>
                        <a:rPr lang="en-ZA" sz="2500" dirty="0">
                          <a:solidFill>
                            <a:schemeClr val="dk1"/>
                          </a:solidFill>
                          <a:latin typeface="+mn-lt"/>
                          <a:ea typeface="Calibri"/>
                          <a:cs typeface="Calibri"/>
                          <a:sym typeface="Calibri"/>
                        </a:rPr>
                        <a:t>Text Colour</a:t>
                      </a:r>
                      <a:endParaRPr sz="2500" dirty="0">
                        <a:solidFill>
                          <a:schemeClr val="dk1"/>
                        </a:solidFill>
                        <a:latin typeface="+mn-lt"/>
                        <a:ea typeface="Calibri"/>
                        <a:cs typeface="Calibri"/>
                        <a:sym typeface="Calibri"/>
                      </a:endParaRPr>
                    </a:p>
                    <a:p>
                      <a:pPr marL="0" lvl="0" indent="0" algn="l" rtl="0">
                        <a:spcBef>
                          <a:spcPts val="0"/>
                        </a:spcBef>
                        <a:spcAft>
                          <a:spcPts val="0"/>
                        </a:spcAft>
                        <a:buNone/>
                      </a:pPr>
                      <a:endParaRPr dirty="0">
                        <a:latin typeface="+mn-lt"/>
                      </a:endParaRPr>
                    </a:p>
                  </a:txBody>
                  <a:tcPr marL="91425" marR="91425" marT="91425" marB="91425"/>
                </a:tc>
                <a:extLst>
                  <a:ext uri="{0D108BD9-81ED-4DB2-BD59-A6C34878D82A}">
                    <a16:rowId xmlns:a16="http://schemas.microsoft.com/office/drawing/2014/main" val="10005"/>
                  </a:ext>
                </a:extLst>
              </a:tr>
            </a:tbl>
          </a:graphicData>
        </a:graphic>
      </p:graphicFrame>
      <p:pic>
        <p:nvPicPr>
          <p:cNvPr id="447" name="Google Shape;447;p52"/>
          <p:cNvPicPr preferRelativeResize="0"/>
          <p:nvPr/>
        </p:nvPicPr>
        <p:blipFill>
          <a:blip r:embed="rId4">
            <a:alphaModFix/>
          </a:blip>
          <a:stretch>
            <a:fillRect/>
          </a:stretch>
        </p:blipFill>
        <p:spPr>
          <a:xfrm>
            <a:off x="952500" y="2294240"/>
            <a:ext cx="2633475" cy="444025"/>
          </a:xfrm>
          <a:prstGeom prst="rect">
            <a:avLst/>
          </a:prstGeom>
          <a:noFill/>
          <a:ln>
            <a:noFill/>
          </a:ln>
        </p:spPr>
      </p:pic>
      <p:pic>
        <p:nvPicPr>
          <p:cNvPr id="448" name="Google Shape;448;p52"/>
          <p:cNvPicPr preferRelativeResize="0"/>
          <p:nvPr/>
        </p:nvPicPr>
        <p:blipFill>
          <a:blip r:embed="rId5">
            <a:alphaModFix/>
          </a:blip>
          <a:stretch>
            <a:fillRect/>
          </a:stretch>
        </p:blipFill>
        <p:spPr>
          <a:xfrm>
            <a:off x="1139950" y="2906400"/>
            <a:ext cx="1027453" cy="444025"/>
          </a:xfrm>
          <a:prstGeom prst="rect">
            <a:avLst/>
          </a:prstGeom>
          <a:noFill/>
          <a:ln>
            <a:noFill/>
          </a:ln>
        </p:spPr>
      </p:pic>
      <p:pic>
        <p:nvPicPr>
          <p:cNvPr id="449" name="Google Shape;449;p52"/>
          <p:cNvPicPr preferRelativeResize="0"/>
          <p:nvPr/>
        </p:nvPicPr>
        <p:blipFill>
          <a:blip r:embed="rId6">
            <a:alphaModFix/>
          </a:blip>
          <a:stretch>
            <a:fillRect/>
          </a:stretch>
        </p:blipFill>
        <p:spPr>
          <a:xfrm>
            <a:off x="1090150" y="3428999"/>
            <a:ext cx="1582344" cy="444025"/>
          </a:xfrm>
          <a:prstGeom prst="rect">
            <a:avLst/>
          </a:prstGeom>
          <a:noFill/>
          <a:ln>
            <a:noFill/>
          </a:ln>
        </p:spPr>
      </p:pic>
      <p:pic>
        <p:nvPicPr>
          <p:cNvPr id="450" name="Google Shape;450;p52"/>
          <p:cNvPicPr preferRelativeResize="0"/>
          <p:nvPr/>
        </p:nvPicPr>
        <p:blipFill>
          <a:blip r:embed="rId7">
            <a:alphaModFix/>
          </a:blip>
          <a:stretch>
            <a:fillRect/>
          </a:stretch>
        </p:blipFill>
        <p:spPr>
          <a:xfrm>
            <a:off x="1083413" y="3997275"/>
            <a:ext cx="1918479" cy="603575"/>
          </a:xfrm>
          <a:prstGeom prst="rect">
            <a:avLst/>
          </a:prstGeom>
          <a:noFill/>
          <a:ln>
            <a:noFill/>
          </a:ln>
        </p:spPr>
      </p:pic>
      <p:pic>
        <p:nvPicPr>
          <p:cNvPr id="451" name="Google Shape;451;p52"/>
          <p:cNvPicPr preferRelativeResize="0"/>
          <p:nvPr/>
        </p:nvPicPr>
        <p:blipFill>
          <a:blip r:embed="rId8">
            <a:alphaModFix/>
          </a:blip>
          <a:stretch>
            <a:fillRect/>
          </a:stretch>
        </p:blipFill>
        <p:spPr>
          <a:xfrm>
            <a:off x="1090150" y="4725100"/>
            <a:ext cx="1905000" cy="485775"/>
          </a:xfrm>
          <a:prstGeom prst="rect">
            <a:avLst/>
          </a:prstGeom>
          <a:noFill/>
          <a:ln>
            <a:noFill/>
          </a:ln>
        </p:spPr>
      </p:pic>
      <p:pic>
        <p:nvPicPr>
          <p:cNvPr id="452" name="Google Shape;452;p52"/>
          <p:cNvPicPr preferRelativeResize="0"/>
          <p:nvPr/>
        </p:nvPicPr>
        <p:blipFill>
          <a:blip r:embed="rId9">
            <a:alphaModFix/>
          </a:blip>
          <a:stretch>
            <a:fillRect/>
          </a:stretch>
        </p:blipFill>
        <p:spPr>
          <a:xfrm>
            <a:off x="1139950" y="5335125"/>
            <a:ext cx="746788" cy="48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5199-A289-D890-2BD2-4ADF7BD32FC4}"/>
              </a:ext>
            </a:extLst>
          </p:cNvPr>
          <p:cNvSpPr>
            <a:spLocks noGrp="1"/>
          </p:cNvSpPr>
          <p:nvPr>
            <p:ph type="title"/>
          </p:nvPr>
        </p:nvSpPr>
        <p:spPr/>
        <p:txBody>
          <a:bodyPr/>
          <a:lstStyle/>
          <a:p>
            <a:r>
              <a:rPr lang="en-ZA" b="1" dirty="0">
                <a:solidFill>
                  <a:srgbClr val="005D28"/>
                </a:solidFill>
              </a:rPr>
              <a:t>Session 1.2: Microsoft Word</a:t>
            </a:r>
          </a:p>
        </p:txBody>
      </p:sp>
      <p:sp>
        <p:nvSpPr>
          <p:cNvPr id="3" name="Text Placeholder 2">
            <a:extLst>
              <a:ext uri="{FF2B5EF4-FFF2-40B4-BE49-F238E27FC236}">
                <a16:creationId xmlns:a16="http://schemas.microsoft.com/office/drawing/2014/main" id="{A758251D-37BE-909A-EC68-5883DCC9804C}"/>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2464018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3"/>
          <p:cNvSpPr txBox="1">
            <a:spLocks noGrp="1"/>
          </p:cNvSpPr>
          <p:nvPr>
            <p:ph type="title"/>
          </p:nvPr>
        </p:nvSpPr>
        <p:spPr>
          <a:xfrm>
            <a:off x="457200" y="184340"/>
            <a:ext cx="8083200" cy="81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Headers and Footers</a:t>
            </a:r>
            <a:endParaRPr/>
          </a:p>
        </p:txBody>
      </p:sp>
      <p:sp>
        <p:nvSpPr>
          <p:cNvPr id="458" name="Google Shape;458;p53"/>
          <p:cNvSpPr txBox="1">
            <a:spLocks noGrp="1"/>
          </p:cNvSpPr>
          <p:nvPr>
            <p:ph type="body" idx="1"/>
          </p:nvPr>
        </p:nvSpPr>
        <p:spPr>
          <a:xfrm>
            <a:off x="457203" y="1324575"/>
            <a:ext cx="7648800" cy="1074000"/>
          </a:xfrm>
          <a:prstGeom prst="rect">
            <a:avLst/>
          </a:prstGeom>
          <a:noFill/>
          <a:ln>
            <a:noFill/>
          </a:ln>
        </p:spPr>
        <p:txBody>
          <a:bodyPr spcFirstLastPara="1" wrap="square" lIns="91425" tIns="45700" rIns="91425" bIns="45700" anchor="t" anchorCtr="0">
            <a:normAutofit fontScale="25000" lnSpcReduction="20000"/>
          </a:bodyPr>
          <a:lstStyle/>
          <a:p>
            <a:pPr marL="342900" lvl="0" indent="-325990" algn="l" rtl="0">
              <a:lnSpc>
                <a:spcPct val="115000"/>
              </a:lnSpc>
              <a:spcBef>
                <a:spcPts val="1200"/>
              </a:spcBef>
              <a:spcAft>
                <a:spcPts val="0"/>
              </a:spcAft>
              <a:buSzPct val="120544"/>
              <a:buFont typeface="Calibri"/>
              <a:buChar char="•"/>
            </a:pPr>
            <a:r>
              <a:rPr lang="en-ZA" sz="9734">
                <a:solidFill>
                  <a:srgbClr val="26282A"/>
                </a:solidFill>
                <a:highlight>
                  <a:srgbClr val="FFFFFF"/>
                </a:highlight>
                <a:latin typeface="Calibri"/>
                <a:ea typeface="Calibri"/>
                <a:cs typeface="Calibri"/>
                <a:sym typeface="Calibri"/>
              </a:rPr>
              <a:t>To access the header and footer select View, and under the Workbook view group, select page layout. The add Header column will appear. </a:t>
            </a:r>
            <a:endParaRPr sz="9734">
              <a:solidFill>
                <a:srgbClr val="26282A"/>
              </a:solidFill>
              <a:highlight>
                <a:srgbClr val="FFFFFF"/>
              </a:highlight>
              <a:latin typeface="Calibri"/>
              <a:ea typeface="Calibri"/>
              <a:cs typeface="Calibri"/>
              <a:sym typeface="Calibri"/>
            </a:endParaRPr>
          </a:p>
          <a:p>
            <a:pPr marL="342900" lvl="0" indent="0" algn="l" rtl="0">
              <a:spcBef>
                <a:spcPts val="352"/>
              </a:spcBef>
              <a:spcAft>
                <a:spcPts val="0"/>
              </a:spcAft>
              <a:buNone/>
            </a:pPr>
            <a:endParaRPr/>
          </a:p>
        </p:txBody>
      </p:sp>
      <p:pic>
        <p:nvPicPr>
          <p:cNvPr id="459" name="Google Shape;459;p53"/>
          <p:cNvPicPr preferRelativeResize="0"/>
          <p:nvPr/>
        </p:nvPicPr>
        <p:blipFill>
          <a:blip r:embed="rId3">
            <a:alphaModFix/>
          </a:blip>
          <a:stretch>
            <a:fillRect/>
          </a:stretch>
        </p:blipFill>
        <p:spPr>
          <a:xfrm>
            <a:off x="615688" y="2638900"/>
            <a:ext cx="6829425" cy="3067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4"/>
          <p:cNvSpPr txBox="1">
            <a:spLocks noGrp="1"/>
          </p:cNvSpPr>
          <p:nvPr>
            <p:ph type="title"/>
          </p:nvPr>
        </p:nvSpPr>
        <p:spPr>
          <a:xfrm>
            <a:off x="317000" y="365125"/>
            <a:ext cx="7315200" cy="48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ZA"/>
              <a:t>Cut, Copy and Paste </a:t>
            </a:r>
            <a:endParaRPr/>
          </a:p>
        </p:txBody>
      </p:sp>
      <p:sp>
        <p:nvSpPr>
          <p:cNvPr id="465" name="Google Shape;465;p54"/>
          <p:cNvSpPr txBox="1">
            <a:spLocks noGrp="1"/>
          </p:cNvSpPr>
          <p:nvPr>
            <p:ph type="body" idx="1"/>
          </p:nvPr>
        </p:nvSpPr>
        <p:spPr>
          <a:xfrm>
            <a:off x="467550" y="1253325"/>
            <a:ext cx="7886700" cy="448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0" lvl="0" indent="0" algn="l" rtl="0">
              <a:spcBef>
                <a:spcPts val="0"/>
              </a:spcBef>
              <a:spcAft>
                <a:spcPts val="0"/>
              </a:spcAft>
              <a:buNone/>
            </a:pPr>
            <a:endParaRPr sz="2400" b="1"/>
          </a:p>
          <a:p>
            <a:pPr marL="2286000" lvl="0" indent="457200" algn="l" rtl="0">
              <a:spcBef>
                <a:spcPts val="480"/>
              </a:spcBef>
              <a:spcAft>
                <a:spcPts val="0"/>
              </a:spcAft>
              <a:buClr>
                <a:schemeClr val="dk1"/>
              </a:buClr>
              <a:buSzPts val="2400"/>
              <a:buNone/>
            </a:pPr>
            <a:r>
              <a:rPr lang="en-ZA" sz="2400"/>
              <a:t>Paste Special</a:t>
            </a:r>
            <a:endParaRPr sz="2400"/>
          </a:p>
          <a:p>
            <a:pPr marL="342900" lvl="0" indent="-190500" algn="l" rtl="0">
              <a:spcBef>
                <a:spcPts val="480"/>
              </a:spcBef>
              <a:spcAft>
                <a:spcPts val="0"/>
              </a:spcAft>
              <a:buClr>
                <a:schemeClr val="dk1"/>
              </a:buClr>
              <a:buSzPts val="2400"/>
              <a:buNone/>
            </a:pPr>
            <a:endParaRPr sz="2400"/>
          </a:p>
          <a:p>
            <a:pPr marL="342900" lvl="0" indent="-139700" algn="l" rtl="0">
              <a:spcBef>
                <a:spcPts val="640"/>
              </a:spcBef>
              <a:spcAft>
                <a:spcPts val="0"/>
              </a:spcAft>
              <a:buClr>
                <a:schemeClr val="dk1"/>
              </a:buClr>
              <a:buSzPts val="3200"/>
              <a:buNone/>
            </a:pPr>
            <a:endParaRPr/>
          </a:p>
        </p:txBody>
      </p:sp>
      <p:pic>
        <p:nvPicPr>
          <p:cNvPr id="466" name="Google Shape;466;p54"/>
          <p:cNvPicPr preferRelativeResize="0"/>
          <p:nvPr/>
        </p:nvPicPr>
        <p:blipFill>
          <a:blip r:embed="rId3">
            <a:alphaModFix/>
          </a:blip>
          <a:stretch>
            <a:fillRect/>
          </a:stretch>
        </p:blipFill>
        <p:spPr>
          <a:xfrm>
            <a:off x="833438" y="1662488"/>
            <a:ext cx="1990725" cy="2143125"/>
          </a:xfrm>
          <a:prstGeom prst="rect">
            <a:avLst/>
          </a:prstGeom>
          <a:noFill/>
          <a:ln>
            <a:noFill/>
          </a:ln>
        </p:spPr>
      </p:pic>
      <p:pic>
        <p:nvPicPr>
          <p:cNvPr id="467" name="Google Shape;467;p54"/>
          <p:cNvPicPr preferRelativeResize="0"/>
          <p:nvPr/>
        </p:nvPicPr>
        <p:blipFill>
          <a:blip r:embed="rId4">
            <a:alphaModFix/>
          </a:blip>
          <a:stretch>
            <a:fillRect/>
          </a:stretch>
        </p:blipFill>
        <p:spPr>
          <a:xfrm>
            <a:off x="5386000" y="1686300"/>
            <a:ext cx="2505075" cy="2095500"/>
          </a:xfrm>
          <a:prstGeom prst="rect">
            <a:avLst/>
          </a:prstGeom>
          <a:noFill/>
          <a:ln>
            <a:noFill/>
          </a:ln>
        </p:spPr>
      </p:pic>
      <p:pic>
        <p:nvPicPr>
          <p:cNvPr id="468" name="Google Shape;468;p54"/>
          <p:cNvPicPr preferRelativeResize="0"/>
          <p:nvPr/>
        </p:nvPicPr>
        <p:blipFill>
          <a:blip r:embed="rId5">
            <a:alphaModFix/>
          </a:blip>
          <a:stretch>
            <a:fillRect/>
          </a:stretch>
        </p:blipFill>
        <p:spPr>
          <a:xfrm>
            <a:off x="716200" y="4000000"/>
            <a:ext cx="2438400" cy="2171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5"/>
          <p:cNvSpPr txBox="1">
            <a:spLocks noGrp="1"/>
          </p:cNvSpPr>
          <p:nvPr>
            <p:ph type="title"/>
          </p:nvPr>
        </p:nvSpPr>
        <p:spPr>
          <a:xfrm>
            <a:off x="457200" y="184340"/>
            <a:ext cx="8083200" cy="81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Formatting Cells</a:t>
            </a:r>
            <a:endParaRPr/>
          </a:p>
        </p:txBody>
      </p:sp>
      <p:pic>
        <p:nvPicPr>
          <p:cNvPr id="474" name="Google Shape;474;p55" descr="A screenshot of a computer  AI-generated content may be incorrect."/>
          <p:cNvPicPr preferRelativeResize="0"/>
          <p:nvPr/>
        </p:nvPicPr>
        <p:blipFill rotWithShape="1">
          <a:blip r:embed="rId3">
            <a:alphaModFix/>
          </a:blip>
          <a:srcRect/>
          <a:stretch/>
        </p:blipFill>
        <p:spPr>
          <a:xfrm>
            <a:off x="772079" y="1532120"/>
            <a:ext cx="2257424" cy="2635249"/>
          </a:xfrm>
          <a:prstGeom prst="rect">
            <a:avLst/>
          </a:prstGeom>
          <a:noFill/>
          <a:ln w="12700" cap="flat" cmpd="sng">
            <a:solidFill>
              <a:schemeClr val="dk1"/>
            </a:solidFill>
            <a:prstDash val="solid"/>
            <a:round/>
            <a:headEnd type="none" w="sm" len="sm"/>
            <a:tailEnd type="none" w="sm" len="sm"/>
          </a:ln>
        </p:spPr>
      </p:pic>
      <p:sp>
        <p:nvSpPr>
          <p:cNvPr id="475" name="Google Shape;475;p55"/>
          <p:cNvSpPr txBox="1"/>
          <p:nvPr/>
        </p:nvSpPr>
        <p:spPr>
          <a:xfrm>
            <a:off x="3923928" y="1532116"/>
            <a:ext cx="4078200" cy="23049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358140" algn="l" rtl="0">
              <a:spcBef>
                <a:spcPts val="0"/>
              </a:spcBef>
              <a:spcAft>
                <a:spcPts val="0"/>
              </a:spcAft>
              <a:buClr>
                <a:schemeClr val="dk1"/>
              </a:buClr>
              <a:buSzPct val="100000"/>
              <a:buFont typeface="Arial"/>
              <a:buChar char="•"/>
            </a:pPr>
            <a:r>
              <a:rPr lang="en-ZA" sz="3200">
                <a:solidFill>
                  <a:schemeClr val="dk1"/>
                </a:solidFill>
                <a:latin typeface="Calibri"/>
                <a:ea typeface="Calibri"/>
                <a:cs typeface="Calibri"/>
                <a:sym typeface="Calibri"/>
              </a:rPr>
              <a:t>Right click on the cell</a:t>
            </a:r>
            <a:endParaRPr/>
          </a:p>
          <a:p>
            <a:pPr marL="342900" marR="0" lvl="0" indent="-358140" algn="l" rtl="0">
              <a:spcBef>
                <a:spcPts val="448"/>
              </a:spcBef>
              <a:spcAft>
                <a:spcPts val="0"/>
              </a:spcAft>
              <a:buClr>
                <a:schemeClr val="dk1"/>
              </a:buClr>
              <a:buSzPct val="100000"/>
              <a:buFont typeface="Arial"/>
              <a:buChar char="•"/>
            </a:pPr>
            <a:r>
              <a:rPr lang="en-ZA" sz="3200">
                <a:solidFill>
                  <a:schemeClr val="dk1"/>
                </a:solidFill>
                <a:latin typeface="Calibri"/>
                <a:ea typeface="Calibri"/>
                <a:cs typeface="Calibri"/>
                <a:sym typeface="Calibri"/>
              </a:rPr>
              <a:t>Select </a:t>
            </a:r>
            <a:r>
              <a:rPr lang="en-ZA" sz="3200" b="1">
                <a:solidFill>
                  <a:schemeClr val="dk1"/>
                </a:solidFill>
                <a:latin typeface="Calibri"/>
                <a:ea typeface="Calibri"/>
                <a:cs typeface="Calibri"/>
                <a:sym typeface="Calibri"/>
              </a:rPr>
              <a:t>Format Cells</a:t>
            </a:r>
            <a:endParaRPr/>
          </a:p>
          <a:p>
            <a:pPr marL="342900" marR="0" lvl="0" indent="-358140" algn="l" rtl="0">
              <a:spcBef>
                <a:spcPts val="448"/>
              </a:spcBef>
              <a:spcAft>
                <a:spcPts val="0"/>
              </a:spcAft>
              <a:buClr>
                <a:schemeClr val="dk1"/>
              </a:buClr>
              <a:buSzPct val="100000"/>
              <a:buFont typeface="Arial"/>
              <a:buChar char="•"/>
            </a:pPr>
            <a:r>
              <a:rPr lang="en-ZA" sz="3200">
                <a:solidFill>
                  <a:schemeClr val="dk1"/>
                </a:solidFill>
                <a:latin typeface="Calibri"/>
                <a:ea typeface="Calibri"/>
                <a:cs typeface="Calibri"/>
                <a:sym typeface="Calibri"/>
              </a:rPr>
              <a:t>Click on </a:t>
            </a:r>
            <a:r>
              <a:rPr lang="en-ZA" sz="3200" b="1">
                <a:solidFill>
                  <a:schemeClr val="dk1"/>
                </a:solidFill>
                <a:latin typeface="Calibri"/>
                <a:ea typeface="Calibri"/>
                <a:cs typeface="Calibri"/>
                <a:sym typeface="Calibri"/>
              </a:rPr>
              <a:t>Number tab</a:t>
            </a:r>
            <a:endParaRPr/>
          </a:p>
          <a:p>
            <a:pPr marL="342900" marR="0" lvl="0" indent="-358140" algn="l" rtl="0">
              <a:spcBef>
                <a:spcPts val="448"/>
              </a:spcBef>
              <a:spcAft>
                <a:spcPts val="0"/>
              </a:spcAft>
              <a:buClr>
                <a:schemeClr val="dk1"/>
              </a:buClr>
              <a:buSzPct val="100000"/>
              <a:buFont typeface="Arial"/>
              <a:buChar char="•"/>
            </a:pPr>
            <a:r>
              <a:rPr lang="en-ZA" sz="3200">
                <a:solidFill>
                  <a:schemeClr val="dk1"/>
                </a:solidFill>
                <a:latin typeface="Calibri"/>
                <a:ea typeface="Calibri"/>
                <a:cs typeface="Calibri"/>
                <a:sym typeface="Calibri"/>
              </a:rPr>
              <a:t>Click on </a:t>
            </a:r>
            <a:r>
              <a:rPr lang="en-ZA" sz="3200" b="1">
                <a:solidFill>
                  <a:schemeClr val="dk1"/>
                </a:solidFill>
                <a:latin typeface="Calibri"/>
                <a:ea typeface="Calibri"/>
                <a:cs typeface="Calibri"/>
                <a:sym typeface="Calibri"/>
              </a:rPr>
              <a:t>Alignment tab</a:t>
            </a:r>
            <a:endParaRPr/>
          </a:p>
          <a:p>
            <a:pPr marL="342900" marR="0" lvl="0" indent="-358140" algn="l" rtl="0">
              <a:spcBef>
                <a:spcPts val="448"/>
              </a:spcBef>
              <a:spcAft>
                <a:spcPts val="0"/>
              </a:spcAft>
              <a:buClr>
                <a:schemeClr val="dk1"/>
              </a:buClr>
              <a:buSzPct val="100000"/>
              <a:buFont typeface="Arial"/>
              <a:buChar char="•"/>
            </a:pPr>
            <a:r>
              <a:rPr lang="en-ZA" sz="3200">
                <a:solidFill>
                  <a:schemeClr val="dk1"/>
                </a:solidFill>
                <a:latin typeface="Calibri"/>
                <a:ea typeface="Calibri"/>
                <a:cs typeface="Calibri"/>
                <a:sym typeface="Calibri"/>
              </a:rPr>
              <a:t>Click on</a:t>
            </a:r>
            <a:r>
              <a:rPr lang="en-ZA" sz="3200" b="1">
                <a:solidFill>
                  <a:schemeClr val="dk1"/>
                </a:solidFill>
                <a:latin typeface="Calibri"/>
                <a:ea typeface="Calibri"/>
                <a:cs typeface="Calibri"/>
                <a:sym typeface="Calibri"/>
              </a:rPr>
              <a:t> Font</a:t>
            </a:r>
            <a:endParaRPr/>
          </a:p>
          <a:p>
            <a:pPr marL="342900" marR="0" lvl="0" indent="-358140" algn="l" rtl="0">
              <a:spcBef>
                <a:spcPts val="448"/>
              </a:spcBef>
              <a:spcAft>
                <a:spcPts val="0"/>
              </a:spcAft>
              <a:buClr>
                <a:schemeClr val="dk1"/>
              </a:buClr>
              <a:buSzPct val="100000"/>
              <a:buFont typeface="Arial"/>
              <a:buChar char="•"/>
            </a:pPr>
            <a:r>
              <a:rPr lang="en-ZA" sz="3200">
                <a:solidFill>
                  <a:schemeClr val="dk1"/>
                </a:solidFill>
                <a:latin typeface="Calibri"/>
                <a:ea typeface="Calibri"/>
                <a:cs typeface="Calibri"/>
                <a:sym typeface="Calibri"/>
              </a:rPr>
              <a:t>Click on </a:t>
            </a:r>
            <a:r>
              <a:rPr lang="en-ZA" sz="3200" b="1">
                <a:solidFill>
                  <a:schemeClr val="dk1"/>
                </a:solidFill>
                <a:latin typeface="Calibri"/>
                <a:ea typeface="Calibri"/>
                <a:cs typeface="Calibri"/>
                <a:sym typeface="Calibri"/>
              </a:rPr>
              <a:t>Border tab</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6"/>
          <p:cNvSpPr txBox="1">
            <a:spLocks noGrp="1"/>
          </p:cNvSpPr>
          <p:nvPr>
            <p:ph type="title"/>
          </p:nvPr>
        </p:nvSpPr>
        <p:spPr>
          <a:xfrm>
            <a:off x="385150" y="184340"/>
            <a:ext cx="8083200" cy="81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Mathematical Operators</a:t>
            </a:r>
            <a:endParaRPr/>
          </a:p>
        </p:txBody>
      </p:sp>
      <p:graphicFrame>
        <p:nvGraphicFramePr>
          <p:cNvPr id="481" name="Google Shape;481;p56"/>
          <p:cNvGraphicFramePr/>
          <p:nvPr>
            <p:extLst>
              <p:ext uri="{D42A27DB-BD31-4B8C-83A1-F6EECF244321}">
                <p14:modId xmlns:p14="http://schemas.microsoft.com/office/powerpoint/2010/main" val="1461826617"/>
              </p:ext>
            </p:extLst>
          </p:nvPr>
        </p:nvGraphicFramePr>
        <p:xfrm>
          <a:off x="807250" y="1658475"/>
          <a:ext cx="7661100" cy="3610673"/>
        </p:xfrm>
        <a:graphic>
          <a:graphicData uri="http://schemas.openxmlformats.org/drawingml/2006/table">
            <a:tbl>
              <a:tblPr>
                <a:noFill/>
                <a:tableStyleId>{3F2F8AF8-549A-4B0D-BAF6-0A5E81A28927}</a:tableStyleId>
              </a:tblPr>
              <a:tblGrid>
                <a:gridCol w="1177450">
                  <a:extLst>
                    <a:ext uri="{9D8B030D-6E8A-4147-A177-3AD203B41FA5}">
                      <a16:colId xmlns:a16="http://schemas.microsoft.com/office/drawing/2014/main" val="20000"/>
                    </a:ext>
                  </a:extLst>
                </a:gridCol>
                <a:gridCol w="6483650">
                  <a:extLst>
                    <a:ext uri="{9D8B030D-6E8A-4147-A177-3AD203B41FA5}">
                      <a16:colId xmlns:a16="http://schemas.microsoft.com/office/drawing/2014/main" val="20001"/>
                    </a:ext>
                  </a:extLst>
                </a:gridCol>
              </a:tblGrid>
              <a:tr h="495475">
                <a:tc>
                  <a:txBody>
                    <a:bodyPr/>
                    <a:lstStyle/>
                    <a:p>
                      <a:pPr marL="0" lvl="0" indent="0" algn="l" rtl="0">
                        <a:spcBef>
                          <a:spcPts val="0"/>
                        </a:spcBef>
                        <a:spcAft>
                          <a:spcPts val="0"/>
                        </a:spcAft>
                        <a:buNone/>
                      </a:pPr>
                      <a:r>
                        <a:rPr lang="en-ZA" sz="2400" b="1" dirty="0"/>
                        <a:t>Signs</a:t>
                      </a:r>
                      <a:endParaRPr sz="2400" b="1" dirty="0"/>
                    </a:p>
                  </a:txBody>
                  <a:tcPr marL="91425" marR="91425" marT="91425" marB="91425"/>
                </a:tc>
                <a:tc>
                  <a:txBody>
                    <a:bodyPr/>
                    <a:lstStyle/>
                    <a:p>
                      <a:pPr marL="0" lvl="0" indent="0" algn="l" rtl="0">
                        <a:spcBef>
                          <a:spcPts val="0"/>
                        </a:spcBef>
                        <a:spcAft>
                          <a:spcPts val="0"/>
                        </a:spcAft>
                        <a:buNone/>
                      </a:pPr>
                      <a:r>
                        <a:rPr lang="en-ZA" sz="2400" b="1" dirty="0"/>
                        <a:t>Definition</a:t>
                      </a:r>
                      <a:endParaRPr sz="2400" b="1" dirty="0"/>
                    </a:p>
                  </a:txBody>
                  <a:tcPr marL="91425" marR="91425" marT="91425" marB="91425"/>
                </a:tc>
                <a:extLst>
                  <a:ext uri="{0D108BD9-81ED-4DB2-BD59-A6C34878D82A}">
                    <a16:rowId xmlns:a16="http://schemas.microsoft.com/office/drawing/2014/main" val="10000"/>
                  </a:ext>
                </a:extLst>
              </a:tr>
              <a:tr h="1246400">
                <a:tc>
                  <a:txBody>
                    <a:bodyPr/>
                    <a:lstStyle/>
                    <a:p>
                      <a:pPr marL="0" lvl="0" indent="0" algn="l" rtl="0">
                        <a:lnSpc>
                          <a:spcPct val="115000"/>
                        </a:lnSpc>
                        <a:spcBef>
                          <a:spcPts val="0"/>
                        </a:spcBef>
                        <a:spcAft>
                          <a:spcPts val="0"/>
                        </a:spcAft>
                        <a:buClr>
                          <a:schemeClr val="dk1"/>
                        </a:buClr>
                        <a:buSzPts val="1100"/>
                        <a:buFont typeface="Arial"/>
                        <a:buNone/>
                      </a:pPr>
                      <a:r>
                        <a:rPr lang="en-ZA" sz="1600" dirty="0">
                          <a:solidFill>
                            <a:srgbClr val="26282A"/>
                          </a:solidFill>
                          <a:highlight>
                            <a:srgbClr val="FFFFFF"/>
                          </a:highlight>
                        </a:rPr>
                        <a:t>* </a:t>
                      </a:r>
                      <a:endParaRPr sz="1800" dirty="0"/>
                    </a:p>
                  </a:txBody>
                  <a:tcPr marL="91425" marR="91425" marT="91425" marB="91425"/>
                </a:tc>
                <a:tc>
                  <a:txBody>
                    <a:bodyPr/>
                    <a:lstStyle/>
                    <a:p>
                      <a:pPr marL="457200" lvl="0" indent="-457200" algn="just" rtl="0">
                        <a:lnSpc>
                          <a:spcPct val="115000"/>
                        </a:lnSpc>
                        <a:spcBef>
                          <a:spcPts val="0"/>
                        </a:spcBef>
                        <a:spcAft>
                          <a:spcPts val="0"/>
                        </a:spcAft>
                        <a:buNone/>
                      </a:pPr>
                      <a:r>
                        <a:rPr lang="en-ZA" sz="1600" dirty="0">
                          <a:solidFill>
                            <a:srgbClr val="26282A"/>
                          </a:solidFill>
                          <a:highlight>
                            <a:srgbClr val="FFFFFF"/>
                          </a:highlight>
                        </a:rPr>
                        <a:t>This is the symbol for multiplication. You cannot</a:t>
                      </a:r>
                      <a:endParaRPr sz="1600" dirty="0">
                        <a:solidFill>
                          <a:srgbClr val="26282A"/>
                        </a:solidFill>
                        <a:highlight>
                          <a:srgbClr val="FFFFFF"/>
                        </a:highlight>
                      </a:endParaRPr>
                    </a:p>
                    <a:p>
                      <a:pPr marL="457200" lvl="0" indent="-457200" algn="just" rtl="0">
                        <a:lnSpc>
                          <a:spcPct val="115000"/>
                        </a:lnSpc>
                        <a:spcBef>
                          <a:spcPts val="0"/>
                        </a:spcBef>
                        <a:spcAft>
                          <a:spcPts val="0"/>
                        </a:spcAft>
                        <a:buNone/>
                      </a:pPr>
                      <a:r>
                        <a:rPr lang="en-ZA" sz="1600" dirty="0">
                          <a:solidFill>
                            <a:srgbClr val="26282A"/>
                          </a:solidFill>
                          <a:highlight>
                            <a:srgbClr val="FFFFFF"/>
                          </a:highlight>
                        </a:rPr>
                        <a:t>use the normal “x” since this is the same as the X</a:t>
                      </a:r>
                      <a:endParaRPr sz="1600" dirty="0">
                        <a:solidFill>
                          <a:srgbClr val="26282A"/>
                        </a:solidFill>
                        <a:highlight>
                          <a:srgbClr val="FFFFFF"/>
                        </a:highlight>
                      </a:endParaRPr>
                    </a:p>
                    <a:p>
                      <a:pPr marL="457200" lvl="0" indent="-457200" algn="just" rtl="0">
                        <a:lnSpc>
                          <a:spcPct val="115000"/>
                        </a:lnSpc>
                        <a:spcBef>
                          <a:spcPts val="0"/>
                        </a:spcBef>
                        <a:spcAft>
                          <a:spcPts val="0"/>
                        </a:spcAft>
                        <a:buNone/>
                      </a:pPr>
                      <a:r>
                        <a:rPr lang="en-ZA" sz="1600" dirty="0">
                          <a:solidFill>
                            <a:srgbClr val="26282A"/>
                          </a:solidFill>
                          <a:highlight>
                            <a:srgbClr val="FFFFFF"/>
                          </a:highlight>
                        </a:rPr>
                        <a:t>letter. So a formula that multiplies 5 and 3 with each</a:t>
                      </a:r>
                      <a:endParaRPr sz="1600" dirty="0">
                        <a:solidFill>
                          <a:srgbClr val="26282A"/>
                        </a:solidFill>
                        <a:highlight>
                          <a:srgbClr val="FFFFFF"/>
                        </a:highlight>
                      </a:endParaRPr>
                    </a:p>
                    <a:p>
                      <a:pPr marL="457200" lvl="0" indent="-457200" algn="just" rtl="0">
                        <a:lnSpc>
                          <a:spcPct val="115000"/>
                        </a:lnSpc>
                        <a:spcBef>
                          <a:spcPts val="0"/>
                        </a:spcBef>
                        <a:spcAft>
                          <a:spcPts val="0"/>
                        </a:spcAft>
                        <a:buClr>
                          <a:schemeClr val="dk1"/>
                        </a:buClr>
                        <a:buSzPts val="1100"/>
                        <a:buFont typeface="Arial"/>
                        <a:buNone/>
                      </a:pPr>
                      <a:r>
                        <a:rPr lang="en-ZA" sz="1600" dirty="0">
                          <a:solidFill>
                            <a:srgbClr val="26282A"/>
                          </a:solidFill>
                          <a:highlight>
                            <a:srgbClr val="FFFFFF"/>
                          </a:highlight>
                        </a:rPr>
                        <a:t>other in MS Excel would look like THIS =5*3</a:t>
                      </a:r>
                      <a:endParaRPr sz="1800" dirty="0"/>
                    </a:p>
                  </a:txBody>
                  <a:tcPr marL="91425" marR="91425" marT="91425" marB="91425"/>
                </a:tc>
                <a:extLst>
                  <a:ext uri="{0D108BD9-81ED-4DB2-BD59-A6C34878D82A}">
                    <a16:rowId xmlns:a16="http://schemas.microsoft.com/office/drawing/2014/main" val="10001"/>
                  </a:ext>
                </a:extLst>
              </a:tr>
              <a:tr h="828475">
                <a:tc>
                  <a:txBody>
                    <a:bodyPr/>
                    <a:lstStyle/>
                    <a:p>
                      <a:pPr marL="0" lvl="0" indent="0" algn="l" rtl="0">
                        <a:lnSpc>
                          <a:spcPct val="115000"/>
                        </a:lnSpc>
                        <a:spcBef>
                          <a:spcPts val="0"/>
                        </a:spcBef>
                        <a:spcAft>
                          <a:spcPts val="0"/>
                        </a:spcAft>
                        <a:buClr>
                          <a:schemeClr val="dk1"/>
                        </a:buClr>
                        <a:buSzPts val="1100"/>
                        <a:buFont typeface="Arial"/>
                        <a:buNone/>
                      </a:pPr>
                      <a:r>
                        <a:rPr lang="en-ZA" sz="1600" dirty="0">
                          <a:solidFill>
                            <a:srgbClr val="26282A"/>
                          </a:solidFill>
                          <a:highlight>
                            <a:srgbClr val="FFFFFF"/>
                          </a:highlight>
                        </a:rPr>
                        <a:t>/</a:t>
                      </a:r>
                      <a:endParaRPr sz="1800" dirty="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ZA" sz="1600" dirty="0">
                          <a:solidFill>
                            <a:srgbClr val="26282A"/>
                          </a:solidFill>
                          <a:highlight>
                            <a:srgbClr val="FFFFFF"/>
                          </a:highlight>
                        </a:rPr>
                        <a:t>This is the symbol for division. A formulas that divide 6 by 3 will look like =6/3</a:t>
                      </a:r>
                      <a:endParaRPr sz="1800" dirty="0"/>
                    </a:p>
                  </a:txBody>
                  <a:tcPr marL="91425" marR="91425" marT="91425" marB="91425"/>
                </a:tc>
                <a:extLst>
                  <a:ext uri="{0D108BD9-81ED-4DB2-BD59-A6C34878D82A}">
                    <a16:rowId xmlns:a16="http://schemas.microsoft.com/office/drawing/2014/main" val="10002"/>
                  </a:ext>
                </a:extLst>
              </a:tr>
              <a:tr h="476475">
                <a:tc>
                  <a:txBody>
                    <a:bodyPr/>
                    <a:lstStyle/>
                    <a:p>
                      <a:pPr marL="0" lvl="0" indent="0" algn="l" rtl="0">
                        <a:lnSpc>
                          <a:spcPct val="115000"/>
                        </a:lnSpc>
                        <a:spcBef>
                          <a:spcPts val="1200"/>
                        </a:spcBef>
                        <a:spcAft>
                          <a:spcPts val="0"/>
                        </a:spcAft>
                        <a:buClr>
                          <a:schemeClr val="dk1"/>
                        </a:buClr>
                        <a:buSzPts val="1100"/>
                        <a:buFont typeface="Arial"/>
                        <a:buNone/>
                      </a:pPr>
                      <a:r>
                        <a:rPr lang="en-ZA" sz="1600" dirty="0">
                          <a:solidFill>
                            <a:srgbClr val="26282A"/>
                          </a:solidFill>
                          <a:highlight>
                            <a:srgbClr val="FFFFFF"/>
                          </a:highlight>
                        </a:rPr>
                        <a:t>+ </a:t>
                      </a:r>
                      <a:endParaRPr sz="1800" dirty="0"/>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ZA" sz="1600" dirty="0">
                          <a:solidFill>
                            <a:srgbClr val="26282A"/>
                          </a:solidFill>
                          <a:highlight>
                            <a:srgbClr val="FFFFFF"/>
                          </a:highlight>
                        </a:rPr>
                        <a:t>This is the plus symbol and used for addition =9+1</a:t>
                      </a:r>
                      <a:endParaRPr sz="1800" dirty="0"/>
                    </a:p>
                  </a:txBody>
                  <a:tcPr marL="91425" marR="91425" marT="91425" marB="91425"/>
                </a:tc>
                <a:extLst>
                  <a:ext uri="{0D108BD9-81ED-4DB2-BD59-A6C34878D82A}">
                    <a16:rowId xmlns:a16="http://schemas.microsoft.com/office/drawing/2014/main" val="10003"/>
                  </a:ext>
                </a:extLst>
              </a:tr>
              <a:tr h="476475">
                <a:tc>
                  <a:txBody>
                    <a:bodyPr/>
                    <a:lstStyle/>
                    <a:p>
                      <a:pPr marL="0" lvl="0" indent="0" algn="l" rtl="0">
                        <a:lnSpc>
                          <a:spcPct val="115000"/>
                        </a:lnSpc>
                        <a:spcBef>
                          <a:spcPts val="1200"/>
                        </a:spcBef>
                        <a:spcAft>
                          <a:spcPts val="0"/>
                        </a:spcAft>
                        <a:buClr>
                          <a:schemeClr val="dk1"/>
                        </a:buClr>
                        <a:buSzPts val="1100"/>
                        <a:buFont typeface="Arial"/>
                        <a:buNone/>
                      </a:pPr>
                      <a:r>
                        <a:rPr lang="en-ZA" sz="1600" dirty="0">
                          <a:solidFill>
                            <a:srgbClr val="26282A"/>
                          </a:solidFill>
                          <a:highlight>
                            <a:srgbClr val="FFFFFF"/>
                          </a:highlight>
                        </a:rPr>
                        <a:t>-  </a:t>
                      </a:r>
                      <a:endParaRPr sz="1800" dirty="0"/>
                    </a:p>
                  </a:txBody>
                  <a:tcPr marL="91425" marR="91425" marT="91425" marB="91425"/>
                </a:tc>
                <a:tc>
                  <a:txBody>
                    <a:bodyPr/>
                    <a:lstStyle/>
                    <a:p>
                      <a:pPr marL="0" lvl="0" indent="0" algn="l" rtl="0">
                        <a:lnSpc>
                          <a:spcPct val="115000"/>
                        </a:lnSpc>
                        <a:spcBef>
                          <a:spcPts val="1200"/>
                        </a:spcBef>
                        <a:spcAft>
                          <a:spcPts val="0"/>
                        </a:spcAft>
                        <a:buClr>
                          <a:schemeClr val="dk1"/>
                        </a:buClr>
                        <a:buSzPts val="1100"/>
                        <a:buFont typeface="Arial"/>
                        <a:buNone/>
                      </a:pPr>
                      <a:r>
                        <a:rPr lang="en-ZA" sz="1600" dirty="0">
                          <a:solidFill>
                            <a:srgbClr val="26282A"/>
                          </a:solidFill>
                          <a:highlight>
                            <a:srgbClr val="FFFFFF"/>
                          </a:highlight>
                        </a:rPr>
                        <a:t>This the minus symbol and used for subtraction =14-3</a:t>
                      </a:r>
                      <a:endParaRPr sz="180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7"/>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Using formulas</a:t>
            </a:r>
            <a:endParaRPr>
              <a:latin typeface="Arial" panose="020B0604020202020204" pitchFamily="34" charset="0"/>
              <a:cs typeface="Arial" panose="020B0604020202020204" pitchFamily="34" charset="0"/>
            </a:endParaRPr>
          </a:p>
        </p:txBody>
      </p:sp>
      <p:sp>
        <p:nvSpPr>
          <p:cNvPr id="487" name="Google Shape;487;p57"/>
          <p:cNvSpPr txBox="1">
            <a:spLocks noGrp="1"/>
          </p:cNvSpPr>
          <p:nvPr>
            <p:ph type="body" idx="1"/>
          </p:nvPr>
        </p:nvSpPr>
        <p:spPr>
          <a:xfrm>
            <a:off x="3214116" y="2286000"/>
            <a:ext cx="5093208" cy="1225296"/>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ZA" b="1">
                <a:latin typeface="Arial" panose="020B0604020202020204" pitchFamily="34" charset="0"/>
                <a:cs typeface="Arial" panose="020B0604020202020204" pitchFamily="34" charset="0"/>
              </a:rPr>
              <a:t>Sum</a:t>
            </a:r>
            <a:r>
              <a:rPr lang="en-ZA">
                <a:latin typeface="Arial" panose="020B0604020202020204" pitchFamily="34" charset="0"/>
                <a:cs typeface="Arial" panose="020B0604020202020204" pitchFamily="34" charset="0"/>
              </a:rPr>
              <a:t> (enter one of the following)</a:t>
            </a:r>
            <a:endParaRPr>
              <a:latin typeface="Arial" panose="020B0604020202020204" pitchFamily="34" charset="0"/>
              <a:cs typeface="Arial" panose="020B0604020202020204" pitchFamily="34" charset="0"/>
            </a:endParaRPr>
          </a:p>
          <a:p>
            <a:pPr marL="457200" lvl="1" indent="0" algn="l" rtl="0">
              <a:spcBef>
                <a:spcPts val="434"/>
              </a:spcBef>
              <a:spcAft>
                <a:spcPts val="0"/>
              </a:spcAft>
              <a:buClr>
                <a:schemeClr val="dk1"/>
              </a:buClr>
              <a:buSzPct val="100000"/>
              <a:buNone/>
            </a:pPr>
            <a:r>
              <a:rPr lang="en-ZA">
                <a:latin typeface="Arial" panose="020B0604020202020204" pitchFamily="34" charset="0"/>
                <a:cs typeface="Arial" panose="020B0604020202020204" pitchFamily="34" charset="0"/>
              </a:rPr>
              <a:t>=A1+A2+A3+A4 </a:t>
            </a:r>
            <a:endParaRPr>
              <a:latin typeface="Arial" panose="020B0604020202020204" pitchFamily="34" charset="0"/>
              <a:cs typeface="Arial" panose="020B0604020202020204" pitchFamily="34" charset="0"/>
            </a:endParaRPr>
          </a:p>
          <a:p>
            <a:pPr marL="457200" lvl="1" indent="0" algn="l" rtl="0">
              <a:spcBef>
                <a:spcPts val="434"/>
              </a:spcBef>
              <a:spcAft>
                <a:spcPts val="0"/>
              </a:spcAft>
              <a:buClr>
                <a:schemeClr val="dk1"/>
              </a:buClr>
              <a:buSzPct val="100000"/>
              <a:buNone/>
            </a:pPr>
            <a:r>
              <a:rPr lang="en-ZA">
                <a:latin typeface="Arial" panose="020B0604020202020204" pitchFamily="34" charset="0"/>
                <a:cs typeface="Arial" panose="020B0604020202020204" pitchFamily="34" charset="0"/>
              </a:rPr>
              <a:t>=sum(A1:A4)</a:t>
            </a:r>
            <a:endParaRPr>
              <a:latin typeface="Arial" panose="020B0604020202020204" pitchFamily="34" charset="0"/>
              <a:cs typeface="Arial" panose="020B0604020202020204" pitchFamily="34" charset="0"/>
            </a:endParaRPr>
          </a:p>
          <a:p>
            <a:pPr marL="0" lvl="0" indent="0" algn="l" rtl="0">
              <a:spcBef>
                <a:spcPts val="496"/>
              </a:spcBef>
              <a:spcAft>
                <a:spcPts val="0"/>
              </a:spcAft>
              <a:buClr>
                <a:schemeClr val="dk1"/>
              </a:buClr>
              <a:buSzPct val="100000"/>
              <a:buNone/>
            </a:pPr>
            <a:endParaRPr>
              <a:latin typeface="Arial" panose="020B0604020202020204" pitchFamily="34" charset="0"/>
              <a:cs typeface="Arial" panose="020B0604020202020204" pitchFamily="34" charset="0"/>
            </a:endParaRPr>
          </a:p>
        </p:txBody>
      </p:sp>
      <p:pic>
        <p:nvPicPr>
          <p:cNvPr id="488" name="Google Shape;488;p57" descr="A screenshot of a computer  AI-generated content may be incorrect."/>
          <p:cNvPicPr preferRelativeResize="0"/>
          <p:nvPr/>
        </p:nvPicPr>
        <p:blipFill rotWithShape="1">
          <a:blip r:embed="rId3">
            <a:alphaModFix/>
          </a:blip>
          <a:srcRect/>
          <a:stretch/>
        </p:blipFill>
        <p:spPr>
          <a:xfrm>
            <a:off x="1187624" y="2286000"/>
            <a:ext cx="929870" cy="1143000"/>
          </a:xfrm>
          <a:prstGeom prst="rect">
            <a:avLst/>
          </a:prstGeom>
          <a:noFill/>
          <a:ln w="12700" cap="flat" cmpd="sng">
            <a:solidFill>
              <a:schemeClr val="dk1"/>
            </a:solidFill>
            <a:prstDash val="solid"/>
            <a:round/>
            <a:headEnd type="none" w="sm" len="sm"/>
            <a:tailEnd type="none" w="sm" len="sm"/>
          </a:ln>
        </p:spPr>
      </p:pic>
      <p:sp>
        <p:nvSpPr>
          <p:cNvPr id="489" name="Google Shape;489;p57"/>
          <p:cNvSpPr txBox="1"/>
          <p:nvPr/>
        </p:nvSpPr>
        <p:spPr>
          <a:xfrm>
            <a:off x="971600" y="1321832"/>
            <a:ext cx="7767943" cy="795687"/>
          </a:xfrm>
          <a:prstGeom prst="rect">
            <a:avLst/>
          </a:prstGeom>
          <a:noFill/>
          <a:ln>
            <a:noFill/>
          </a:ln>
        </p:spPr>
        <p:txBody>
          <a:bodyPr spcFirstLastPara="1" wrap="square" lIns="91425" tIns="45700" rIns="91425" bIns="45700" anchor="t" anchorCtr="0">
            <a:normAutofit fontScale="77500" lnSpcReduction="20000"/>
          </a:bodyPr>
          <a:lstStyle/>
          <a:p>
            <a:pPr marL="342900" marR="0" lvl="0" indent="-342900" algn="l" rtl="0">
              <a:spcBef>
                <a:spcPts val="0"/>
              </a:spcBef>
              <a:spcAft>
                <a:spcPts val="0"/>
              </a:spcAft>
              <a:buClr>
                <a:schemeClr val="dk1"/>
              </a:buClr>
              <a:buSzPct val="100000"/>
              <a:buFont typeface="Arial"/>
              <a:buChar char="•"/>
            </a:pPr>
            <a:r>
              <a:rPr lang="en-ZA" sz="3200">
                <a:solidFill>
                  <a:schemeClr val="dk1"/>
                </a:solidFill>
                <a:latin typeface="Arial" panose="020B0604020202020204" pitchFamily="34" charset="0"/>
                <a:ea typeface="Calibri"/>
                <a:cs typeface="Arial" panose="020B0604020202020204" pitchFamily="34" charset="0"/>
                <a:sym typeface="Calibri"/>
              </a:rPr>
              <a:t>The rule of </a:t>
            </a:r>
            <a:r>
              <a:rPr lang="en-ZA" sz="3200" b="1">
                <a:solidFill>
                  <a:schemeClr val="dk1"/>
                </a:solidFill>
                <a:latin typeface="Arial" panose="020B0604020202020204" pitchFamily="34" charset="0"/>
                <a:ea typeface="Calibri"/>
                <a:cs typeface="Arial" panose="020B0604020202020204" pitchFamily="34" charset="0"/>
                <a:sym typeface="Calibri"/>
              </a:rPr>
              <a:t>BODMAS</a:t>
            </a:r>
            <a:r>
              <a:rPr lang="en-ZA" sz="3200">
                <a:solidFill>
                  <a:schemeClr val="dk1"/>
                </a:solidFill>
                <a:latin typeface="Arial" panose="020B0604020202020204" pitchFamily="34" charset="0"/>
                <a:ea typeface="Calibri"/>
                <a:cs typeface="Arial" panose="020B0604020202020204" pitchFamily="34" charset="0"/>
                <a:sym typeface="Calibri"/>
              </a:rPr>
              <a:t> applies with formulas</a:t>
            </a:r>
            <a:endParaRPr>
              <a:latin typeface="Arial" panose="020B0604020202020204" pitchFamily="34" charset="0"/>
              <a:cs typeface="Arial" panose="020B0604020202020204" pitchFamily="34" charset="0"/>
            </a:endParaRPr>
          </a:p>
          <a:p>
            <a:pPr marL="342900" marR="0" lvl="0" indent="-342900" algn="l" rtl="0">
              <a:spcBef>
                <a:spcPts val="496"/>
              </a:spcBef>
              <a:spcAft>
                <a:spcPts val="0"/>
              </a:spcAft>
              <a:buClr>
                <a:schemeClr val="dk1"/>
              </a:buClr>
              <a:buSzPct val="100000"/>
              <a:buFont typeface="Arial"/>
              <a:buChar char="•"/>
            </a:pPr>
            <a:r>
              <a:rPr lang="en-ZA" sz="3200">
                <a:solidFill>
                  <a:schemeClr val="dk1"/>
                </a:solidFill>
                <a:latin typeface="Arial" panose="020B0604020202020204" pitchFamily="34" charset="0"/>
                <a:ea typeface="Calibri"/>
                <a:cs typeface="Arial" panose="020B0604020202020204" pitchFamily="34" charset="0"/>
                <a:sym typeface="Calibri"/>
              </a:rPr>
              <a:t>Always put an equal sign before the formula</a:t>
            </a:r>
            <a:endParaRPr>
              <a:latin typeface="Arial" panose="020B0604020202020204" pitchFamily="34" charset="0"/>
              <a:cs typeface="Arial" panose="020B0604020202020204" pitchFamily="34" charset="0"/>
            </a:endParaRPr>
          </a:p>
          <a:p>
            <a:pPr marL="0" marR="0" lvl="0" indent="0" algn="l" rtl="0">
              <a:spcBef>
                <a:spcPts val="496"/>
              </a:spcBef>
              <a:spcAft>
                <a:spcPts val="0"/>
              </a:spcAft>
              <a:buClr>
                <a:schemeClr val="dk1"/>
              </a:buClr>
              <a:buSzPct val="100000"/>
              <a:buFont typeface="Arial"/>
              <a:buNone/>
            </a:pPr>
            <a:endParaRPr sz="3200">
              <a:solidFill>
                <a:schemeClr val="dk1"/>
              </a:solidFill>
              <a:latin typeface="Arial" panose="020B0604020202020204" pitchFamily="34" charset="0"/>
              <a:ea typeface="Calibri"/>
              <a:cs typeface="Arial" panose="020B0604020202020204" pitchFamily="34" charset="0"/>
              <a:sym typeface="Calibri"/>
            </a:endParaRPr>
          </a:p>
        </p:txBody>
      </p:sp>
      <p:pic>
        <p:nvPicPr>
          <p:cNvPr id="490" name="Google Shape;490;p57"/>
          <p:cNvPicPr preferRelativeResize="0"/>
          <p:nvPr/>
        </p:nvPicPr>
        <p:blipFill rotWithShape="1">
          <a:blip r:embed="rId4">
            <a:alphaModFix/>
          </a:blip>
          <a:srcRect/>
          <a:stretch/>
        </p:blipFill>
        <p:spPr>
          <a:xfrm>
            <a:off x="1187624" y="3906420"/>
            <a:ext cx="929870" cy="606497"/>
          </a:xfrm>
          <a:prstGeom prst="rect">
            <a:avLst/>
          </a:prstGeom>
          <a:noFill/>
          <a:ln w="12700" cap="flat" cmpd="sng">
            <a:solidFill>
              <a:schemeClr val="dk1"/>
            </a:solidFill>
            <a:prstDash val="solid"/>
            <a:round/>
            <a:headEnd type="none" w="sm" len="sm"/>
            <a:tailEnd type="none" w="sm" len="sm"/>
          </a:ln>
        </p:spPr>
      </p:pic>
      <p:sp>
        <p:nvSpPr>
          <p:cNvPr id="491" name="Google Shape;491;p57"/>
          <p:cNvSpPr txBox="1"/>
          <p:nvPr/>
        </p:nvSpPr>
        <p:spPr>
          <a:xfrm>
            <a:off x="3072384" y="3800015"/>
            <a:ext cx="5376672" cy="122529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ZA" sz="2400" b="1">
                <a:solidFill>
                  <a:schemeClr val="dk1"/>
                </a:solidFill>
                <a:latin typeface="Arial" panose="020B0604020202020204" pitchFamily="34" charset="0"/>
                <a:ea typeface="Calibri"/>
                <a:cs typeface="Arial" panose="020B0604020202020204" pitchFamily="34" charset="0"/>
                <a:sym typeface="Calibri"/>
              </a:rPr>
              <a:t>Autosum</a:t>
            </a:r>
            <a:r>
              <a:rPr lang="en-ZA" sz="2400">
                <a:solidFill>
                  <a:schemeClr val="dk1"/>
                </a:solidFill>
                <a:latin typeface="Arial" panose="020B0604020202020204" pitchFamily="34" charset="0"/>
                <a:ea typeface="Calibri"/>
                <a:cs typeface="Arial" panose="020B0604020202020204" pitchFamily="34" charset="0"/>
                <a:sym typeface="Calibri"/>
              </a:rPr>
              <a:t> is another way to get the same result, an even easier one</a:t>
            </a:r>
            <a:endParaRPr>
              <a:latin typeface="Arial" panose="020B0604020202020204" pitchFamily="34" charset="0"/>
              <a:cs typeface="Arial" panose="020B0604020202020204" pitchFamily="34" charset="0"/>
            </a:endParaRPr>
          </a:p>
        </p:txBody>
      </p:sp>
      <p:pic>
        <p:nvPicPr>
          <p:cNvPr id="492" name="Google Shape;492;p57" descr="A screenshot of a calculator  AI-generated content may be incorrect."/>
          <p:cNvPicPr preferRelativeResize="0"/>
          <p:nvPr/>
        </p:nvPicPr>
        <p:blipFill rotWithShape="1">
          <a:blip r:embed="rId5">
            <a:alphaModFix/>
          </a:blip>
          <a:srcRect/>
          <a:stretch/>
        </p:blipFill>
        <p:spPr>
          <a:xfrm>
            <a:off x="971600" y="4977813"/>
            <a:ext cx="1641475" cy="742950"/>
          </a:xfrm>
          <a:prstGeom prst="rect">
            <a:avLst/>
          </a:prstGeom>
          <a:noFill/>
          <a:ln w="12700" cap="flat" cmpd="sng">
            <a:solidFill>
              <a:schemeClr val="dk1"/>
            </a:solidFill>
            <a:prstDash val="solid"/>
            <a:round/>
            <a:headEnd type="none" w="sm" len="sm"/>
            <a:tailEnd type="none" w="sm" len="sm"/>
          </a:ln>
        </p:spPr>
      </p:pic>
      <p:sp>
        <p:nvSpPr>
          <p:cNvPr id="493" name="Google Shape;493;p57"/>
          <p:cNvSpPr txBox="1"/>
          <p:nvPr/>
        </p:nvSpPr>
        <p:spPr>
          <a:xfrm>
            <a:off x="3139062" y="4923520"/>
            <a:ext cx="5376672" cy="12252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n-ZA" sz="2400" b="1">
                <a:solidFill>
                  <a:schemeClr val="dk1"/>
                </a:solidFill>
                <a:latin typeface="Arial" panose="020B0604020202020204" pitchFamily="34" charset="0"/>
                <a:ea typeface="Calibri"/>
                <a:cs typeface="Arial" panose="020B0604020202020204" pitchFamily="34" charset="0"/>
                <a:sym typeface="Calibri"/>
              </a:rPr>
              <a:t>Average</a:t>
            </a:r>
            <a:endParaRPr>
              <a:latin typeface="Arial" panose="020B0604020202020204" pitchFamily="34" charset="0"/>
              <a:cs typeface="Arial" panose="020B0604020202020204" pitchFamily="34" charset="0"/>
            </a:endParaRPr>
          </a:p>
          <a:p>
            <a:pPr marL="0" marR="0" lvl="0" indent="0" algn="l" rtl="0">
              <a:spcBef>
                <a:spcPts val="480"/>
              </a:spcBef>
              <a:spcAft>
                <a:spcPts val="0"/>
              </a:spcAft>
              <a:buClr>
                <a:schemeClr val="dk1"/>
              </a:buClr>
              <a:buSzPts val="2400"/>
              <a:buFont typeface="Arial"/>
              <a:buNone/>
            </a:pPr>
            <a:r>
              <a:rPr lang="en-ZA" sz="2400">
                <a:solidFill>
                  <a:schemeClr val="dk1"/>
                </a:solidFill>
                <a:latin typeface="Arial" panose="020B0604020202020204" pitchFamily="34" charset="0"/>
                <a:ea typeface="Calibri"/>
                <a:cs typeface="Arial" panose="020B0604020202020204" pitchFamily="34" charset="0"/>
                <a:sym typeface="Calibri"/>
              </a:rPr>
              <a:t>	=Average(A1:A4)</a:t>
            </a:r>
            <a:endParaRPr>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8"/>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00000"/>
              <a:buFont typeface="Arial"/>
              <a:buNone/>
            </a:pPr>
            <a:r>
              <a:rPr lang="en-ZA" b="1"/>
              <a:t>Recognising Formula Errors</a:t>
            </a:r>
            <a:r>
              <a:rPr lang="en-ZA"/>
              <a:t>:</a:t>
            </a:r>
            <a:br>
              <a:rPr lang="en-ZA"/>
            </a:br>
            <a:endParaRPr/>
          </a:p>
        </p:txBody>
      </p:sp>
      <p:graphicFrame>
        <p:nvGraphicFramePr>
          <p:cNvPr id="499" name="Google Shape;499;p58"/>
          <p:cNvGraphicFramePr/>
          <p:nvPr>
            <p:extLst>
              <p:ext uri="{D42A27DB-BD31-4B8C-83A1-F6EECF244321}">
                <p14:modId xmlns:p14="http://schemas.microsoft.com/office/powerpoint/2010/main" val="575605351"/>
              </p:ext>
            </p:extLst>
          </p:nvPr>
        </p:nvGraphicFramePr>
        <p:xfrm>
          <a:off x="141514" y="1085088"/>
          <a:ext cx="9002486" cy="5235017"/>
        </p:xfrm>
        <a:graphic>
          <a:graphicData uri="http://schemas.openxmlformats.org/drawingml/2006/table">
            <a:tbl>
              <a:tblPr firstRow="1" firstCol="1" bandRow="1">
                <a:noFill/>
                <a:tableStyleId>{7EA66D7D-68DC-44BE-BDAC-C95A724BFF71}</a:tableStyleId>
              </a:tblPr>
              <a:tblGrid>
                <a:gridCol w="4501243">
                  <a:extLst>
                    <a:ext uri="{9D8B030D-6E8A-4147-A177-3AD203B41FA5}">
                      <a16:colId xmlns:a16="http://schemas.microsoft.com/office/drawing/2014/main" val="20000"/>
                    </a:ext>
                  </a:extLst>
                </a:gridCol>
                <a:gridCol w="4501243">
                  <a:extLst>
                    <a:ext uri="{9D8B030D-6E8A-4147-A177-3AD203B41FA5}">
                      <a16:colId xmlns:a16="http://schemas.microsoft.com/office/drawing/2014/main" val="20001"/>
                    </a:ext>
                  </a:extLst>
                </a:gridCol>
              </a:tblGrid>
              <a:tr h="226759">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Message</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What it Means</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0"/>
                  </a:ext>
                </a:extLst>
              </a:tr>
              <a:tr h="715716">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dirty="0">
                          <a:latin typeface="Arial" panose="020B0604020202020204" pitchFamily="34" charset="0"/>
                          <a:cs typeface="Arial" panose="020B0604020202020204" pitchFamily="34" charset="0"/>
                        </a:rPr>
                        <a:t>######</a:t>
                      </a:r>
                      <a:endParaRPr sz="1800" u="none" strike="noStrike" cap="none" dirty="0">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The Contents of the cell cannot be displayed correctly as the column is to narrow</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1"/>
                  </a:ext>
                </a:extLst>
              </a:tr>
              <a:tr h="960194">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#REF!</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Indicates that a cell reference is invalid. This often displayed when you delete cells that are involved in a formula.</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2"/>
                  </a:ext>
                </a:extLst>
              </a:tr>
              <a:tr h="471238">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#NAME?</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Excel does not recognise text contained within a formula</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3"/>
                  </a:ext>
                </a:extLst>
              </a:tr>
              <a:tr h="960194">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#VALUE?</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One of the arguments in your formula is the wrong kind of value. You could be using a text value where you should be using a number.</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4"/>
                  </a:ext>
                </a:extLst>
              </a:tr>
              <a:tr h="715716">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#DIV/0	</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dirty="0">
                          <a:latin typeface="Arial" panose="020B0604020202020204" pitchFamily="34" charset="0"/>
                          <a:cs typeface="Arial" panose="020B0604020202020204" pitchFamily="34" charset="0"/>
                        </a:rPr>
                        <a:t>The formula is trying to divide by 0. Check to see if one of your arguments in the formula is 0.</a:t>
                      </a:r>
                      <a:endParaRPr sz="1800" u="none" strike="noStrike" cap="none" dirty="0">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5"/>
                  </a:ext>
                </a:extLst>
              </a:tr>
              <a:tr h="471238">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a:latin typeface="Arial" panose="020B0604020202020204" pitchFamily="34" charset="0"/>
                          <a:cs typeface="Arial" panose="020B0604020202020204" pitchFamily="34" charset="0"/>
                        </a:rPr>
                        <a:t>#NUM</a:t>
                      </a:r>
                      <a:endParaRPr sz="1800" u="none" strike="noStrike" cap="none">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ZA" sz="1800" u="none" strike="noStrike" cap="none" dirty="0">
                          <a:latin typeface="Arial" panose="020B0604020202020204" pitchFamily="34" charset="0"/>
                          <a:cs typeface="Arial" panose="020B0604020202020204" pitchFamily="34" charset="0"/>
                        </a:rPr>
                        <a:t>One or more than one of the number arguments are not valid</a:t>
                      </a:r>
                      <a:endParaRPr sz="1800" u="none" strike="noStrike" cap="none" dirty="0">
                        <a:latin typeface="Arial" panose="020B0604020202020204" pitchFamily="34" charset="0"/>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9"/>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Calculating a percentage</a:t>
            </a:r>
            <a:endParaRPr/>
          </a:p>
        </p:txBody>
      </p:sp>
      <p:sp>
        <p:nvSpPr>
          <p:cNvPr id="505" name="Google Shape;505;p59"/>
          <p:cNvSpPr txBox="1">
            <a:spLocks noGrp="1"/>
          </p:cNvSpPr>
          <p:nvPr>
            <p:ph type="body" idx="1"/>
          </p:nvPr>
        </p:nvSpPr>
        <p:spPr>
          <a:xfrm>
            <a:off x="4178808" y="2052317"/>
            <a:ext cx="4581144" cy="397732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ZA"/>
              <a:t>Percentage: </a:t>
            </a:r>
            <a:endParaRPr/>
          </a:p>
          <a:p>
            <a:pPr marL="0" lvl="0" indent="0" algn="l" rtl="0">
              <a:spcBef>
                <a:spcPts val="640"/>
              </a:spcBef>
              <a:spcAft>
                <a:spcPts val="0"/>
              </a:spcAft>
              <a:buClr>
                <a:schemeClr val="dk1"/>
              </a:buClr>
              <a:buSzPts val="3200"/>
              <a:buNone/>
            </a:pPr>
            <a:r>
              <a:rPr lang="en-ZA"/>
              <a:t>	=Number/total</a:t>
            </a:r>
            <a:endParaRPr/>
          </a:p>
          <a:p>
            <a:pPr marL="0" lvl="0" indent="0" algn="l" rtl="0">
              <a:spcBef>
                <a:spcPts val="640"/>
              </a:spcBef>
              <a:spcAft>
                <a:spcPts val="0"/>
              </a:spcAft>
              <a:buClr>
                <a:schemeClr val="dk1"/>
              </a:buClr>
              <a:buSzPts val="3200"/>
              <a:buNone/>
            </a:pPr>
            <a:r>
              <a:rPr lang="en-ZA"/>
              <a:t>	=B1/B6</a:t>
            </a:r>
            <a:endParaRPr/>
          </a:p>
          <a:p>
            <a:pPr marL="342900" lvl="0" indent="-342900" algn="l" rtl="0">
              <a:spcBef>
                <a:spcPts val="640"/>
              </a:spcBef>
              <a:spcAft>
                <a:spcPts val="0"/>
              </a:spcAft>
              <a:buClr>
                <a:schemeClr val="dk1"/>
              </a:buClr>
              <a:buSzPts val="3200"/>
              <a:buChar char="•"/>
            </a:pPr>
            <a:r>
              <a:rPr lang="en-ZA"/>
              <a:t>Then right click</a:t>
            </a:r>
            <a:endParaRPr/>
          </a:p>
          <a:p>
            <a:pPr marL="342900" lvl="0" indent="-342900" algn="l" rtl="0">
              <a:spcBef>
                <a:spcPts val="640"/>
              </a:spcBef>
              <a:spcAft>
                <a:spcPts val="0"/>
              </a:spcAft>
              <a:buClr>
                <a:schemeClr val="dk1"/>
              </a:buClr>
              <a:buSzPts val="3200"/>
              <a:buChar char="•"/>
            </a:pPr>
            <a:r>
              <a:rPr lang="en-ZA"/>
              <a:t>Click on number</a:t>
            </a:r>
            <a:endParaRPr/>
          </a:p>
          <a:p>
            <a:pPr marL="342900" lvl="0" indent="-342900" algn="l" rtl="0">
              <a:spcBef>
                <a:spcPts val="640"/>
              </a:spcBef>
              <a:spcAft>
                <a:spcPts val="0"/>
              </a:spcAft>
              <a:buClr>
                <a:schemeClr val="dk1"/>
              </a:buClr>
              <a:buSzPts val="3200"/>
              <a:buChar char="•"/>
            </a:pPr>
            <a:r>
              <a:rPr lang="en-ZA"/>
              <a:t>Click on percentage</a:t>
            </a:r>
            <a:endParaRPr/>
          </a:p>
        </p:txBody>
      </p:sp>
      <p:pic>
        <p:nvPicPr>
          <p:cNvPr id="506" name="Google Shape;506;p59" descr="A screenshot of a calculator  AI-generated content may be incorrect."/>
          <p:cNvPicPr preferRelativeResize="0"/>
          <p:nvPr/>
        </p:nvPicPr>
        <p:blipFill rotWithShape="1">
          <a:blip r:embed="rId3">
            <a:alphaModFix/>
          </a:blip>
          <a:srcRect/>
          <a:stretch/>
        </p:blipFill>
        <p:spPr>
          <a:xfrm>
            <a:off x="620811" y="2052317"/>
            <a:ext cx="3425451" cy="1473205"/>
          </a:xfrm>
          <a:prstGeom prst="rect">
            <a:avLst/>
          </a:prstGeom>
          <a:noFill/>
          <a:ln w="12700" cap="flat" cmpd="sng">
            <a:solidFill>
              <a:schemeClr val="dk1"/>
            </a:solidFill>
            <a:prstDash val="solid"/>
            <a:round/>
            <a:headEnd type="none" w="sm" len="sm"/>
            <a:tailEnd type="none" w="sm" len="sm"/>
          </a:ln>
        </p:spPr>
      </p:pic>
      <p:pic>
        <p:nvPicPr>
          <p:cNvPr id="507" name="Google Shape;507;p59" descr="A screenshot of a computer  AI-generated content may be incorrect."/>
          <p:cNvPicPr preferRelativeResize="0"/>
          <p:nvPr/>
        </p:nvPicPr>
        <p:blipFill rotWithShape="1">
          <a:blip r:embed="rId4">
            <a:alphaModFix/>
          </a:blip>
          <a:srcRect/>
          <a:stretch/>
        </p:blipFill>
        <p:spPr>
          <a:xfrm>
            <a:off x="620812" y="4069080"/>
            <a:ext cx="3425450" cy="1472184"/>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0"/>
          <p:cNvSpPr txBox="1">
            <a:spLocks noGrp="1"/>
          </p:cNvSpPr>
          <p:nvPr>
            <p:ph type="title"/>
          </p:nvPr>
        </p:nvSpPr>
        <p:spPr>
          <a:xfrm>
            <a:off x="-536925" y="289063"/>
            <a:ext cx="8229600" cy="3015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00000"/>
              <a:buFont typeface="Arial"/>
              <a:buNone/>
            </a:pPr>
            <a:r>
              <a:rPr lang="en-ZA"/>
              <a:t>Fillters, Freeze panes and Find and Replace</a:t>
            </a:r>
            <a:endParaRPr/>
          </a:p>
        </p:txBody>
      </p:sp>
      <p:sp>
        <p:nvSpPr>
          <p:cNvPr id="513" name="Google Shape;513;p60"/>
          <p:cNvSpPr txBox="1">
            <a:spLocks noGrp="1"/>
          </p:cNvSpPr>
          <p:nvPr>
            <p:ph type="body" idx="1"/>
          </p:nvPr>
        </p:nvSpPr>
        <p:spPr>
          <a:xfrm>
            <a:off x="2543079" y="1412839"/>
            <a:ext cx="1737360" cy="132588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ZA"/>
              <a:t>Filters and auto filters</a:t>
            </a:r>
            <a:endParaRPr/>
          </a:p>
        </p:txBody>
      </p:sp>
      <p:pic>
        <p:nvPicPr>
          <p:cNvPr id="514" name="Google Shape;514;p60" descr="A screenshot of a computer  AI-generated content may be incorrect."/>
          <p:cNvPicPr preferRelativeResize="0"/>
          <p:nvPr/>
        </p:nvPicPr>
        <p:blipFill rotWithShape="1">
          <a:blip r:embed="rId3">
            <a:alphaModFix/>
          </a:blip>
          <a:srcRect/>
          <a:stretch/>
        </p:blipFill>
        <p:spPr>
          <a:xfrm>
            <a:off x="1006887" y="1338208"/>
            <a:ext cx="1410526" cy="2186391"/>
          </a:xfrm>
          <a:prstGeom prst="rect">
            <a:avLst/>
          </a:prstGeom>
          <a:noFill/>
          <a:ln w="19050" cap="flat" cmpd="sng">
            <a:solidFill>
              <a:schemeClr val="dk1"/>
            </a:solidFill>
            <a:prstDash val="solid"/>
            <a:round/>
            <a:headEnd type="none" w="sm" len="sm"/>
            <a:tailEnd type="none" w="sm" len="sm"/>
          </a:ln>
        </p:spPr>
      </p:pic>
      <p:pic>
        <p:nvPicPr>
          <p:cNvPr id="515" name="Google Shape;515;p60"/>
          <p:cNvPicPr preferRelativeResize="0"/>
          <p:nvPr/>
        </p:nvPicPr>
        <p:blipFill rotWithShape="1">
          <a:blip r:embed="rId4">
            <a:alphaModFix/>
          </a:blip>
          <a:srcRect/>
          <a:stretch/>
        </p:blipFill>
        <p:spPr>
          <a:xfrm>
            <a:off x="5148064" y="1258091"/>
            <a:ext cx="1410526" cy="2710039"/>
          </a:xfrm>
          <a:prstGeom prst="rect">
            <a:avLst/>
          </a:prstGeom>
          <a:noFill/>
          <a:ln w="12700" cap="flat" cmpd="sng">
            <a:solidFill>
              <a:schemeClr val="dk1"/>
            </a:solidFill>
            <a:prstDash val="solid"/>
            <a:round/>
            <a:headEnd type="none" w="sm" len="sm"/>
            <a:tailEnd type="none" w="sm" len="sm"/>
          </a:ln>
        </p:spPr>
      </p:pic>
      <p:sp>
        <p:nvSpPr>
          <p:cNvPr id="516" name="Google Shape;516;p60"/>
          <p:cNvSpPr txBox="1"/>
          <p:nvPr/>
        </p:nvSpPr>
        <p:spPr>
          <a:xfrm>
            <a:off x="6748144" y="1412839"/>
            <a:ext cx="2240216" cy="132588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000"/>
              <a:buFont typeface="Arial"/>
              <a:buChar char="•"/>
            </a:pPr>
            <a:r>
              <a:rPr lang="en-ZA" sz="2000">
                <a:solidFill>
                  <a:schemeClr val="dk1"/>
                </a:solidFill>
                <a:latin typeface="Calibri"/>
                <a:ea typeface="Calibri"/>
                <a:cs typeface="Calibri"/>
                <a:sym typeface="Calibri"/>
              </a:rPr>
              <a:t>Find and Replace</a:t>
            </a:r>
            <a:endParaRPr/>
          </a:p>
        </p:txBody>
      </p:sp>
      <p:pic>
        <p:nvPicPr>
          <p:cNvPr id="517" name="Google Shape;517;p60" descr="A screenshot of a computer  AI-generated content may be incorrect."/>
          <p:cNvPicPr preferRelativeResize="0"/>
          <p:nvPr/>
        </p:nvPicPr>
        <p:blipFill rotWithShape="1">
          <a:blip r:embed="rId5">
            <a:alphaModFix/>
          </a:blip>
          <a:srcRect/>
          <a:stretch/>
        </p:blipFill>
        <p:spPr>
          <a:xfrm>
            <a:off x="867301" y="3810001"/>
            <a:ext cx="3149757" cy="1947672"/>
          </a:xfrm>
          <a:prstGeom prst="rect">
            <a:avLst/>
          </a:prstGeom>
          <a:noFill/>
          <a:ln w="12700" cap="flat" cmpd="sng">
            <a:solidFill>
              <a:schemeClr val="dk1"/>
            </a:solidFill>
            <a:prstDash val="solid"/>
            <a:round/>
            <a:headEnd type="none" w="sm" len="sm"/>
            <a:tailEnd type="none" w="sm" len="sm"/>
          </a:ln>
        </p:spPr>
      </p:pic>
      <p:sp>
        <p:nvSpPr>
          <p:cNvPr id="518" name="Google Shape;518;p60"/>
          <p:cNvSpPr txBox="1"/>
          <p:nvPr/>
        </p:nvSpPr>
        <p:spPr>
          <a:xfrm>
            <a:off x="4317135" y="4509120"/>
            <a:ext cx="3072384" cy="132588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000"/>
              <a:buFont typeface="Arial"/>
              <a:buChar char="•"/>
            </a:pPr>
            <a:r>
              <a:rPr lang="en-ZA" sz="2000">
                <a:solidFill>
                  <a:schemeClr val="dk1"/>
                </a:solidFill>
                <a:latin typeface="Calibri"/>
                <a:ea typeface="Calibri"/>
                <a:cs typeface="Calibri"/>
                <a:sym typeface="Calibri"/>
              </a:rPr>
              <a:t>Freeze Panes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141-0B5B-7B6E-2DBE-DC51AAC813E8}"/>
              </a:ext>
            </a:extLst>
          </p:cNvPr>
          <p:cNvSpPr>
            <a:spLocks noGrp="1"/>
          </p:cNvSpPr>
          <p:nvPr>
            <p:ph type="title"/>
          </p:nvPr>
        </p:nvSpPr>
        <p:spPr/>
        <p:txBody>
          <a:bodyPr/>
          <a:lstStyle/>
          <a:p>
            <a:r>
              <a:rPr lang="en-US" b="1" dirty="0">
                <a:solidFill>
                  <a:srgbClr val="005D28"/>
                </a:solidFill>
              </a:rPr>
              <a:t>Session 1.7: Microsoft Excel – Basic Charts and </a:t>
            </a:r>
            <a:r>
              <a:rPr lang="en-US" b="1" dirty="0" err="1">
                <a:solidFill>
                  <a:srgbClr val="005D28"/>
                </a:solidFill>
              </a:rPr>
              <a:t>Visualisation</a:t>
            </a:r>
            <a:endParaRPr lang="en-ZA" b="1" dirty="0">
              <a:solidFill>
                <a:srgbClr val="005D28"/>
              </a:solidFill>
            </a:endParaRPr>
          </a:p>
        </p:txBody>
      </p:sp>
      <p:sp>
        <p:nvSpPr>
          <p:cNvPr id="3" name="Text Placeholder 2">
            <a:extLst>
              <a:ext uri="{FF2B5EF4-FFF2-40B4-BE49-F238E27FC236}">
                <a16:creationId xmlns:a16="http://schemas.microsoft.com/office/drawing/2014/main" id="{86E52FE7-F455-5F9C-08A5-BF06B2E1816C}"/>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2869883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1"/>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00000"/>
              <a:buFont typeface="Arial"/>
              <a:buNone/>
            </a:pPr>
            <a:r>
              <a:rPr lang="en-ZA" b="1"/>
              <a:t>Introductions to Graphs</a:t>
            </a:r>
            <a:br>
              <a:rPr lang="en-ZA"/>
            </a:br>
            <a:endParaRPr/>
          </a:p>
        </p:txBody>
      </p:sp>
      <p:pic>
        <p:nvPicPr>
          <p:cNvPr id="524" name="Google Shape;524;p61"/>
          <p:cNvPicPr preferRelativeResize="0"/>
          <p:nvPr/>
        </p:nvPicPr>
        <p:blipFill rotWithShape="1">
          <a:blip r:embed="rId3">
            <a:alphaModFix/>
          </a:blip>
          <a:srcRect/>
          <a:stretch/>
        </p:blipFill>
        <p:spPr>
          <a:xfrm>
            <a:off x="822960" y="1967262"/>
            <a:ext cx="1262688" cy="909878"/>
          </a:xfrm>
          <a:prstGeom prst="rect">
            <a:avLst/>
          </a:prstGeom>
          <a:noFill/>
          <a:ln w="12700" cap="flat" cmpd="sng">
            <a:solidFill>
              <a:schemeClr val="dk1"/>
            </a:solidFill>
            <a:prstDash val="solid"/>
            <a:round/>
            <a:headEnd type="none" w="sm" len="sm"/>
            <a:tailEnd type="none" w="sm" len="sm"/>
          </a:ln>
        </p:spPr>
      </p:pic>
      <p:pic>
        <p:nvPicPr>
          <p:cNvPr id="525" name="Google Shape;525;p61"/>
          <p:cNvPicPr preferRelativeResize="0"/>
          <p:nvPr/>
        </p:nvPicPr>
        <p:blipFill rotWithShape="1">
          <a:blip r:embed="rId4">
            <a:alphaModFix/>
          </a:blip>
          <a:srcRect/>
          <a:stretch/>
        </p:blipFill>
        <p:spPr>
          <a:xfrm>
            <a:off x="822960" y="3326579"/>
            <a:ext cx="1262688" cy="638438"/>
          </a:xfrm>
          <a:prstGeom prst="rect">
            <a:avLst/>
          </a:prstGeom>
          <a:noFill/>
          <a:ln w="12700" cap="flat" cmpd="sng">
            <a:solidFill>
              <a:schemeClr val="dk1"/>
            </a:solidFill>
            <a:prstDash val="solid"/>
            <a:round/>
            <a:headEnd type="none" w="sm" len="sm"/>
            <a:tailEnd type="none" w="sm" len="sm"/>
          </a:ln>
        </p:spPr>
      </p:pic>
      <p:pic>
        <p:nvPicPr>
          <p:cNvPr id="526" name="Google Shape;526;p61"/>
          <p:cNvPicPr preferRelativeResize="0"/>
          <p:nvPr/>
        </p:nvPicPr>
        <p:blipFill rotWithShape="1">
          <a:blip r:embed="rId5">
            <a:alphaModFix/>
          </a:blip>
          <a:srcRect/>
          <a:stretch/>
        </p:blipFill>
        <p:spPr>
          <a:xfrm>
            <a:off x="819150" y="4414457"/>
            <a:ext cx="1183386" cy="702009"/>
          </a:xfrm>
          <a:prstGeom prst="rect">
            <a:avLst/>
          </a:prstGeom>
          <a:noFill/>
          <a:ln w="12700" cap="flat" cmpd="sng">
            <a:solidFill>
              <a:schemeClr val="dk1"/>
            </a:solidFill>
            <a:prstDash val="solid"/>
            <a:round/>
            <a:headEnd type="none" w="sm" len="sm"/>
            <a:tailEnd type="none" w="sm" len="sm"/>
          </a:ln>
        </p:spPr>
      </p:pic>
      <p:sp>
        <p:nvSpPr>
          <p:cNvPr id="527" name="Google Shape;527;p61"/>
          <p:cNvSpPr txBox="1"/>
          <p:nvPr/>
        </p:nvSpPr>
        <p:spPr>
          <a:xfrm>
            <a:off x="2912364" y="3259162"/>
            <a:ext cx="3319272" cy="90987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Bar Graph</a:t>
            </a:r>
            <a:endParaRPr/>
          </a:p>
        </p:txBody>
      </p:sp>
      <p:sp>
        <p:nvSpPr>
          <p:cNvPr id="528" name="Google Shape;528;p61"/>
          <p:cNvSpPr txBox="1"/>
          <p:nvPr/>
        </p:nvSpPr>
        <p:spPr>
          <a:xfrm>
            <a:off x="3064764" y="4414457"/>
            <a:ext cx="3319272" cy="90987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Line Graph</a:t>
            </a:r>
            <a:endParaRPr/>
          </a:p>
        </p:txBody>
      </p:sp>
      <p:sp>
        <p:nvSpPr>
          <p:cNvPr id="529" name="Google Shape;529;p61"/>
          <p:cNvSpPr txBox="1"/>
          <p:nvPr/>
        </p:nvSpPr>
        <p:spPr>
          <a:xfrm>
            <a:off x="2935224" y="2234022"/>
            <a:ext cx="3319272" cy="90987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Pie Graph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23528" y="17457"/>
            <a:ext cx="6547721" cy="57576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ZA" sz="3600" dirty="0">
                <a:solidFill>
                  <a:schemeClr val="lt1"/>
                </a:solidFill>
                <a:latin typeface="+mj-lt"/>
              </a:rPr>
              <a:t>What is your understanding of Microsoft Word?</a:t>
            </a:r>
            <a:br>
              <a:rPr lang="en-ZA" sz="3600" b="1" dirty="0">
                <a:latin typeface="+mj-lt"/>
              </a:rPr>
            </a:br>
            <a:endParaRPr sz="4000" dirty="0">
              <a:solidFill>
                <a:schemeClr val="lt1"/>
              </a:solidFill>
              <a:latin typeface="+mj-lt"/>
            </a:endParaRPr>
          </a:p>
        </p:txBody>
      </p:sp>
      <p:sp>
        <p:nvSpPr>
          <p:cNvPr id="152" name="Google Shape;152;p22"/>
          <p:cNvSpPr txBox="1">
            <a:spLocks noGrp="1"/>
          </p:cNvSpPr>
          <p:nvPr>
            <p:ph type="body" idx="1"/>
          </p:nvPr>
        </p:nvSpPr>
        <p:spPr>
          <a:xfrm>
            <a:off x="611188" y="1989138"/>
            <a:ext cx="7772400" cy="35274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ZA" sz="2800" dirty="0">
                <a:latin typeface="+mn-lt"/>
              </a:rPr>
              <a:t>A word Processing Program</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Used to create documents such as letters and reports</a:t>
            </a:r>
            <a:endParaRPr dirty="0">
              <a:latin typeface="+mn-lt"/>
            </a:endParaRPr>
          </a:p>
          <a:p>
            <a:pPr marL="342900" lvl="0" indent="-165100" algn="l" rtl="0">
              <a:spcBef>
                <a:spcPts val="560"/>
              </a:spcBef>
              <a:spcAft>
                <a:spcPts val="0"/>
              </a:spcAft>
              <a:buClr>
                <a:schemeClr val="dk1"/>
              </a:buClr>
              <a:buSzPts val="2800"/>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2"/>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Developing Graphs</a:t>
            </a:r>
            <a:endParaRPr/>
          </a:p>
        </p:txBody>
      </p:sp>
      <p:sp>
        <p:nvSpPr>
          <p:cNvPr id="535" name="Google Shape;535;p62"/>
          <p:cNvSpPr txBox="1">
            <a:spLocks noGrp="1"/>
          </p:cNvSpPr>
          <p:nvPr>
            <p:ph type="body" idx="1"/>
          </p:nvPr>
        </p:nvSpPr>
        <p:spPr>
          <a:xfrm>
            <a:off x="4734223" y="1265174"/>
            <a:ext cx="4224528" cy="4525963"/>
          </a:xfrm>
          <a:prstGeom prst="rect">
            <a:avLst/>
          </a:prstGeom>
          <a:noFill/>
          <a:ln>
            <a:noFill/>
          </a:ln>
        </p:spPr>
        <p:txBody>
          <a:bodyPr spcFirstLastPara="1" wrap="square" lIns="91425" tIns="45700" rIns="91425" bIns="45700" anchor="t" anchorCtr="0">
            <a:normAutofit fontScale="70000" lnSpcReduction="20000"/>
          </a:bodyPr>
          <a:lstStyle/>
          <a:p>
            <a:pPr marL="342900" indent="-342900">
              <a:spcBef>
                <a:spcPts val="0"/>
              </a:spcBef>
              <a:buSzPct val="100000"/>
            </a:pPr>
            <a:r>
              <a:rPr lang="en-ZA"/>
              <a:t>Type the table onto a new excel document</a:t>
            </a:r>
            <a:endParaRPr lang="en-ZA" dirty="0"/>
          </a:p>
          <a:p>
            <a:pPr marL="342900" lvl="0" indent="-342900" algn="l">
              <a:spcBef>
                <a:spcPts val="0"/>
              </a:spcBef>
              <a:spcAft>
                <a:spcPts val="0"/>
              </a:spcAft>
              <a:buClr>
                <a:schemeClr val="dk1"/>
              </a:buClr>
              <a:buSzPct val="100000"/>
              <a:buChar char="•"/>
            </a:pPr>
            <a:r>
              <a:rPr lang="en-ZA"/>
              <a:t>Use sum to get the total in Cell B6</a:t>
            </a:r>
            <a:endParaRPr/>
          </a:p>
          <a:p>
            <a:pPr marL="342900" lvl="0" indent="-342900" algn="l" rtl="0">
              <a:spcBef>
                <a:spcPts val="544"/>
              </a:spcBef>
              <a:spcAft>
                <a:spcPts val="0"/>
              </a:spcAft>
              <a:buClr>
                <a:schemeClr val="dk1"/>
              </a:buClr>
              <a:buSzPct val="100000"/>
              <a:buChar char="•"/>
            </a:pPr>
            <a:r>
              <a:rPr lang="en-ZA"/>
              <a:t>Use percentage steps to get percentage of B2 against Total</a:t>
            </a:r>
            <a:endParaRPr/>
          </a:p>
          <a:p>
            <a:pPr marL="342900" lvl="0" indent="-342900" algn="l" rtl="0">
              <a:spcBef>
                <a:spcPts val="544"/>
              </a:spcBef>
              <a:spcAft>
                <a:spcPts val="0"/>
              </a:spcAft>
              <a:buClr>
                <a:schemeClr val="dk1"/>
              </a:buClr>
              <a:buSzPct val="100000"/>
              <a:buChar char="•"/>
            </a:pPr>
            <a:r>
              <a:rPr lang="en-ZA"/>
              <a:t>Repeat the steps for Cell C2 to C5</a:t>
            </a:r>
            <a:endParaRPr/>
          </a:p>
          <a:p>
            <a:pPr marL="342900" lvl="0" indent="-342900" algn="l" rtl="0">
              <a:spcBef>
                <a:spcPts val="544"/>
              </a:spcBef>
              <a:spcAft>
                <a:spcPts val="0"/>
              </a:spcAft>
              <a:buClr>
                <a:schemeClr val="dk1"/>
              </a:buClr>
              <a:buSzPct val="100000"/>
              <a:buChar char="•"/>
            </a:pPr>
            <a:r>
              <a:rPr lang="en-ZA"/>
              <a:t>Select the data</a:t>
            </a:r>
            <a:endParaRPr/>
          </a:p>
          <a:p>
            <a:pPr marL="342900" lvl="0" indent="-342900" algn="l" rtl="0">
              <a:spcBef>
                <a:spcPts val="544"/>
              </a:spcBef>
              <a:spcAft>
                <a:spcPts val="0"/>
              </a:spcAft>
              <a:buClr>
                <a:schemeClr val="dk1"/>
              </a:buClr>
              <a:buSzPct val="100000"/>
              <a:buChar char="•"/>
            </a:pPr>
            <a:r>
              <a:rPr lang="en-ZA"/>
              <a:t>Select insert and the Chart Wizard button</a:t>
            </a:r>
            <a:endParaRPr/>
          </a:p>
          <a:p>
            <a:pPr marL="342900" lvl="0" indent="-342900" algn="l" rtl="0">
              <a:spcBef>
                <a:spcPts val="544"/>
              </a:spcBef>
              <a:spcAft>
                <a:spcPts val="0"/>
              </a:spcAft>
              <a:buClr>
                <a:schemeClr val="dk1"/>
              </a:buClr>
              <a:buSzPct val="100000"/>
              <a:buChar char="•"/>
            </a:pPr>
            <a:r>
              <a:rPr lang="en-ZA"/>
              <a:t>Next select the chart that you want to use.</a:t>
            </a:r>
            <a:endParaRPr/>
          </a:p>
          <a:p>
            <a:pPr marL="342900" lvl="0" indent="-170180" algn="l" rtl="0">
              <a:spcBef>
                <a:spcPts val="544"/>
              </a:spcBef>
              <a:spcAft>
                <a:spcPts val="0"/>
              </a:spcAft>
              <a:buClr>
                <a:schemeClr val="dk1"/>
              </a:buClr>
              <a:buSzPct val="100000"/>
              <a:buNone/>
            </a:pPr>
            <a:endParaRPr/>
          </a:p>
        </p:txBody>
      </p:sp>
      <p:pic>
        <p:nvPicPr>
          <p:cNvPr id="536" name="Google Shape;536;p62" descr="A screenshot of a spreadsheet  AI-generated content may be incorrect."/>
          <p:cNvPicPr preferRelativeResize="0"/>
          <p:nvPr/>
        </p:nvPicPr>
        <p:blipFill rotWithShape="1">
          <a:blip r:embed="rId3">
            <a:alphaModFix/>
          </a:blip>
          <a:srcRect/>
          <a:stretch/>
        </p:blipFill>
        <p:spPr>
          <a:xfrm>
            <a:off x="353337" y="2739200"/>
            <a:ext cx="4085975" cy="157791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3"/>
          <p:cNvSpPr txBox="1">
            <a:spLocks noGrp="1"/>
          </p:cNvSpPr>
          <p:nvPr>
            <p:ph type="title"/>
          </p:nvPr>
        </p:nvSpPr>
        <p:spPr>
          <a:xfrm>
            <a:off x="195525" y="218599"/>
            <a:ext cx="7363500" cy="6897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ZA" sz="3600">
                <a:solidFill>
                  <a:schemeClr val="lt1"/>
                </a:solidFill>
                <a:latin typeface="Arial" panose="020B0604020202020204" pitchFamily="34" charset="0"/>
                <a:cs typeface="Arial" panose="020B0604020202020204" pitchFamily="34" charset="0"/>
              </a:rPr>
              <a:t>Short online MS Excel training material</a:t>
            </a:r>
            <a:br>
              <a:rPr lang="en-ZA" sz="3600" b="1">
                <a:latin typeface="Arial" panose="020B0604020202020204" pitchFamily="34" charset="0"/>
                <a:cs typeface="Arial" panose="020B0604020202020204" pitchFamily="34" charset="0"/>
              </a:rPr>
            </a:br>
            <a:endParaRPr sz="4000">
              <a:solidFill>
                <a:schemeClr val="lt1"/>
              </a:solidFill>
              <a:latin typeface="Arial" panose="020B0604020202020204" pitchFamily="34" charset="0"/>
              <a:cs typeface="Arial" panose="020B0604020202020204" pitchFamily="34" charset="0"/>
            </a:endParaRPr>
          </a:p>
        </p:txBody>
      </p:sp>
      <p:sp>
        <p:nvSpPr>
          <p:cNvPr id="542" name="Google Shape;542;p63"/>
          <p:cNvSpPr txBox="1">
            <a:spLocks noGrp="1"/>
          </p:cNvSpPr>
          <p:nvPr>
            <p:ph type="body" idx="1"/>
          </p:nvPr>
        </p:nvSpPr>
        <p:spPr>
          <a:xfrm>
            <a:off x="611188" y="1989138"/>
            <a:ext cx="7772400" cy="3527400"/>
          </a:xfrm>
          <a:prstGeom prst="rect">
            <a:avLst/>
          </a:prstGeom>
          <a:noFill/>
          <a:ln>
            <a:noFill/>
          </a:ln>
        </p:spPr>
        <p:txBody>
          <a:bodyPr spcFirstLastPara="1" wrap="square" lIns="91425" tIns="45700" rIns="91425" bIns="45700" anchor="t" anchorCtr="0">
            <a:noAutofit/>
          </a:bodyPr>
          <a:lstStyle/>
          <a:p>
            <a:pPr marL="342900" lvl="0" indent="-393700" algn="l" rtl="0">
              <a:spcBef>
                <a:spcPts val="1400"/>
              </a:spcBef>
              <a:spcAft>
                <a:spcPts val="0"/>
              </a:spcAft>
              <a:buSzPts val="4000"/>
              <a:buChar char="•"/>
            </a:pPr>
            <a:r>
              <a:rPr lang="en-ZA" sz="2400" u="sng">
                <a:solidFill>
                  <a:srgbClr val="1155CC"/>
                </a:solidFill>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https://www.youtube.com/watch?v=2MCmnr2L50o</a:t>
            </a:r>
            <a:endParaRPr sz="4400">
              <a:latin typeface="Arial" panose="020B0604020202020204" pitchFamily="34" charset="0"/>
              <a:cs typeface="Arial" panose="020B0604020202020204" pitchFamily="34" charset="0"/>
            </a:endParaRPr>
          </a:p>
          <a:p>
            <a:pPr marL="342900" lvl="0" indent="-165100" algn="l" rtl="0">
              <a:spcBef>
                <a:spcPts val="560"/>
              </a:spcBef>
              <a:spcAft>
                <a:spcPts val="0"/>
              </a:spcAft>
              <a:buClr>
                <a:schemeClr val="dk1"/>
              </a:buClr>
              <a:buSzPts val="2800"/>
              <a:buNone/>
            </a:pPr>
            <a:endParaRPr sz="2800">
              <a:latin typeface="Arial" panose="020B0604020202020204" pitchFamily="34" charset="0"/>
              <a:cs typeface="Arial" panose="020B0604020202020204" pitchFamily="34" charset="0"/>
            </a:endParaRPr>
          </a:p>
          <a:p>
            <a:pPr marL="342900" lvl="0" indent="-342900" algn="l" rtl="0">
              <a:spcBef>
                <a:spcPts val="560"/>
              </a:spcBef>
              <a:spcAft>
                <a:spcPts val="0"/>
              </a:spcAft>
              <a:buClr>
                <a:schemeClr val="dk1"/>
              </a:buClr>
              <a:buSzPts val="2800"/>
              <a:buFont typeface="Calibri"/>
              <a:buNone/>
            </a:pPr>
            <a:endParaRPr sz="2800">
              <a:latin typeface="Arial" panose="020B0604020202020204" pitchFamily="34" charset="0"/>
              <a:cs typeface="Arial" panose="020B0604020202020204" pitchFamily="34" charset="0"/>
            </a:endParaRPr>
          </a:p>
          <a:p>
            <a:pPr marL="342900" lvl="0" indent="-342900" algn="l" rtl="0">
              <a:spcBef>
                <a:spcPts val="560"/>
              </a:spcBef>
              <a:spcAft>
                <a:spcPts val="0"/>
              </a:spcAft>
              <a:buClr>
                <a:schemeClr val="dk1"/>
              </a:buClr>
              <a:buSzPts val="2800"/>
              <a:buFont typeface="Calibri"/>
              <a:buNone/>
            </a:pPr>
            <a:endParaRPr sz="280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24CE-ED35-546B-B9AE-481574ADB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DD556-7DD6-1358-BB94-4870CD6BA28F}"/>
              </a:ext>
            </a:extLst>
          </p:cNvPr>
          <p:cNvSpPr>
            <a:spLocks noGrp="1"/>
          </p:cNvSpPr>
          <p:nvPr>
            <p:ph type="title"/>
          </p:nvPr>
        </p:nvSpPr>
        <p:spPr/>
        <p:txBody>
          <a:bodyPr/>
          <a:lstStyle/>
          <a:p>
            <a:br>
              <a:rPr lang="en-US" b="1" dirty="0">
                <a:solidFill>
                  <a:srgbClr val="005D28"/>
                </a:solidFill>
              </a:rPr>
            </a:br>
            <a:r>
              <a:rPr lang="en-US" b="1" dirty="0">
                <a:solidFill>
                  <a:srgbClr val="005D28"/>
                </a:solidFill>
              </a:rPr>
              <a:t>Session 1.8: Microsoft PowerPoint – Basics of Creating Presentations</a:t>
            </a:r>
          </a:p>
        </p:txBody>
      </p:sp>
      <p:sp>
        <p:nvSpPr>
          <p:cNvPr id="3" name="Text Placeholder 2">
            <a:extLst>
              <a:ext uri="{FF2B5EF4-FFF2-40B4-BE49-F238E27FC236}">
                <a16:creationId xmlns:a16="http://schemas.microsoft.com/office/drawing/2014/main" id="{DC4D9664-25BD-F2B2-20C2-A9FDAD9539D0}"/>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1734459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6"/>
          <p:cNvSpPr txBox="1">
            <a:spLocks noGrp="1"/>
          </p:cNvSpPr>
          <p:nvPr>
            <p:ph type="title"/>
          </p:nvPr>
        </p:nvSpPr>
        <p:spPr>
          <a:xfrm>
            <a:off x="611560" y="116632"/>
            <a:ext cx="6463630" cy="54359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00000"/>
              <a:buFont typeface="Arial"/>
              <a:buNone/>
            </a:pPr>
            <a:r>
              <a:rPr lang="en-ZA">
                <a:latin typeface="Arial" panose="020B0604020202020204" pitchFamily="34" charset="0"/>
                <a:cs typeface="Arial" panose="020B0604020202020204" pitchFamily="34" charset="0"/>
              </a:rPr>
              <a:t>What is your understanding of Microsoft PowerPoint?</a:t>
            </a:r>
            <a:endParaRPr>
              <a:latin typeface="Arial" panose="020B0604020202020204" pitchFamily="34" charset="0"/>
              <a:cs typeface="Arial" panose="020B0604020202020204" pitchFamily="34" charset="0"/>
            </a:endParaRPr>
          </a:p>
        </p:txBody>
      </p:sp>
      <p:sp>
        <p:nvSpPr>
          <p:cNvPr id="562" name="Google Shape;562;p66"/>
          <p:cNvSpPr txBox="1">
            <a:spLocks noGrp="1"/>
          </p:cNvSpPr>
          <p:nvPr>
            <p:ph type="body" idx="1"/>
          </p:nvPr>
        </p:nvSpPr>
        <p:spPr>
          <a:xfrm>
            <a:off x="457200" y="1484784"/>
            <a:ext cx="8229600" cy="3446971"/>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3200"/>
              <a:buChar char="•"/>
            </a:pPr>
            <a:r>
              <a:rPr lang="en-ZA">
                <a:latin typeface="Arial" panose="020B0604020202020204" pitchFamily="34" charset="0"/>
                <a:ea typeface="Calibri"/>
                <a:cs typeface="Arial" panose="020B0604020202020204" pitchFamily="34" charset="0"/>
                <a:sym typeface="Calibri"/>
              </a:rPr>
              <a:t>Microsoft PowerPoint is an electronic presentation program that helps people present a speech using a collection of slides.  </a:t>
            </a:r>
            <a:endParaRPr>
              <a:latin typeface="Arial" panose="020B0604020202020204" pitchFamily="34" charset="0"/>
              <a:cs typeface="Arial" panose="020B0604020202020204" pitchFamily="34" charset="0"/>
            </a:endParaRPr>
          </a:p>
          <a:p>
            <a:pPr marL="342900" lvl="0" indent="-342900" algn="just" rtl="0">
              <a:spcBef>
                <a:spcPts val="640"/>
              </a:spcBef>
              <a:spcAft>
                <a:spcPts val="0"/>
              </a:spcAft>
              <a:buClr>
                <a:schemeClr val="dk1"/>
              </a:buClr>
              <a:buSzPts val="3200"/>
              <a:buChar char="•"/>
            </a:pPr>
            <a:r>
              <a:rPr lang="en-ZA">
                <a:latin typeface="Arial" panose="020B0604020202020204" pitchFamily="34" charset="0"/>
                <a:ea typeface="Calibri"/>
                <a:cs typeface="Arial" panose="020B0604020202020204" pitchFamily="34" charset="0"/>
                <a:sym typeface="Calibri"/>
              </a:rPr>
              <a:t>A PowerPoint presentation is a collection of slides that can be used to create oral presentations</a:t>
            </a:r>
            <a:endParaRPr>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7"/>
          <p:cNvSpPr txBox="1">
            <a:spLocks noGrp="1"/>
          </p:cNvSpPr>
          <p:nvPr>
            <p:ph type="title"/>
          </p:nvPr>
        </p:nvSpPr>
        <p:spPr>
          <a:xfrm>
            <a:off x="251520" y="109537"/>
            <a:ext cx="6950546"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Arial"/>
              <a:buNone/>
            </a:pPr>
            <a:r>
              <a:rPr lang="en-ZA"/>
              <a:t>By the end of the lesson, participants should be able to:</a:t>
            </a:r>
            <a:br>
              <a:rPr lang="en-ZA"/>
            </a:br>
            <a:endParaRPr/>
          </a:p>
        </p:txBody>
      </p:sp>
      <p:sp>
        <p:nvSpPr>
          <p:cNvPr id="568" name="Google Shape;568;p67"/>
          <p:cNvSpPr txBox="1">
            <a:spLocks noGrp="1"/>
          </p:cNvSpPr>
          <p:nvPr>
            <p:ph type="body" idx="1"/>
          </p:nvPr>
        </p:nvSpPr>
        <p:spPr>
          <a:xfrm>
            <a:off x="628650" y="1253331"/>
            <a:ext cx="7886700" cy="43513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en-ZA" sz="3600" dirty="0"/>
              <a:t>Understand the toolbars in PowerPoint </a:t>
            </a:r>
            <a:endParaRPr sz="1400" dirty="0"/>
          </a:p>
          <a:p>
            <a:pPr marL="342900" lvl="0" indent="-342900" algn="l" rtl="0">
              <a:spcBef>
                <a:spcPts val="400"/>
              </a:spcBef>
              <a:spcAft>
                <a:spcPts val="0"/>
              </a:spcAft>
              <a:buClr>
                <a:schemeClr val="dk1"/>
              </a:buClr>
              <a:buSzPct val="100000"/>
              <a:buChar char="•"/>
            </a:pPr>
            <a:r>
              <a:rPr lang="en-ZA" sz="3600" dirty="0"/>
              <a:t>Create new presentations</a:t>
            </a:r>
            <a:endParaRPr sz="1400" dirty="0"/>
          </a:p>
          <a:p>
            <a:pPr marL="342900" lvl="0" indent="-342900" algn="l" rtl="0">
              <a:spcBef>
                <a:spcPts val="400"/>
              </a:spcBef>
              <a:spcAft>
                <a:spcPts val="0"/>
              </a:spcAft>
              <a:buClr>
                <a:schemeClr val="dk1"/>
              </a:buClr>
              <a:buSzPct val="100000"/>
              <a:buChar char="•"/>
            </a:pPr>
            <a:r>
              <a:rPr lang="en-ZA" sz="3600" dirty="0"/>
              <a:t>Save presentations</a:t>
            </a:r>
            <a:endParaRPr sz="1400" dirty="0"/>
          </a:p>
          <a:p>
            <a:pPr marL="342900" lvl="0" indent="-342900" algn="l" rtl="0">
              <a:spcBef>
                <a:spcPts val="400"/>
              </a:spcBef>
              <a:spcAft>
                <a:spcPts val="0"/>
              </a:spcAft>
              <a:buClr>
                <a:schemeClr val="dk1"/>
              </a:buClr>
              <a:buSzPct val="100000"/>
              <a:buChar char="•"/>
            </a:pPr>
            <a:r>
              <a:rPr lang="en-ZA" sz="3600" dirty="0"/>
              <a:t>Open presentations</a:t>
            </a:r>
            <a:endParaRPr sz="1400" dirty="0"/>
          </a:p>
          <a:p>
            <a:pPr marL="342900" lvl="0" indent="-342900" algn="l" rtl="0">
              <a:spcBef>
                <a:spcPts val="400"/>
              </a:spcBef>
              <a:spcAft>
                <a:spcPts val="0"/>
              </a:spcAft>
              <a:buClr>
                <a:schemeClr val="dk1"/>
              </a:buClr>
              <a:buSzPct val="100000"/>
              <a:buChar char="•"/>
            </a:pPr>
            <a:r>
              <a:rPr lang="en-ZA" sz="3600" dirty="0"/>
              <a:t>Insert Slides</a:t>
            </a:r>
            <a:endParaRPr sz="1400" dirty="0"/>
          </a:p>
          <a:p>
            <a:pPr marL="342900" lvl="0" indent="-342900" algn="l" rtl="0">
              <a:spcBef>
                <a:spcPts val="400"/>
              </a:spcBef>
              <a:spcAft>
                <a:spcPts val="0"/>
              </a:spcAft>
              <a:buClr>
                <a:schemeClr val="dk1"/>
              </a:buClr>
              <a:buSzPct val="100000"/>
              <a:buChar char="•"/>
            </a:pPr>
            <a:r>
              <a:rPr lang="en-ZA" sz="3600" dirty="0"/>
              <a:t>Select slides themes</a:t>
            </a:r>
            <a:endParaRPr sz="1400" dirty="0"/>
          </a:p>
          <a:p>
            <a:pPr marL="0" lvl="0" indent="0" algn="l" rtl="0">
              <a:spcBef>
                <a:spcPts val="160"/>
              </a:spcBef>
              <a:spcAft>
                <a:spcPts val="0"/>
              </a:spcAft>
              <a:buClr>
                <a:schemeClr val="dk1"/>
              </a:buClr>
              <a:buSzPct val="100000"/>
              <a:buNone/>
            </a:pPr>
            <a:endParaRPr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8"/>
          <p:cNvSpPr txBox="1">
            <a:spLocks noGrp="1"/>
          </p:cNvSpPr>
          <p:nvPr>
            <p:ph type="title"/>
          </p:nvPr>
        </p:nvSpPr>
        <p:spPr>
          <a:xfrm>
            <a:off x="0" y="251503"/>
            <a:ext cx="7072132" cy="74392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ts val="2800"/>
              <a:buFont typeface="Arial"/>
              <a:buNone/>
            </a:pPr>
            <a:r>
              <a:rPr lang="en-ZA" dirty="0">
                <a:latin typeface="+mn-lt"/>
              </a:rPr>
              <a:t>Running Microsoft PowerPoint Application</a:t>
            </a:r>
            <a:endParaRPr dirty="0">
              <a:latin typeface="+mn-lt"/>
            </a:endParaRPr>
          </a:p>
        </p:txBody>
      </p:sp>
      <p:sp>
        <p:nvSpPr>
          <p:cNvPr id="575" name="Google Shape;575;p68"/>
          <p:cNvSpPr txBox="1">
            <a:spLocks noGrp="1"/>
          </p:cNvSpPr>
          <p:nvPr>
            <p:ph type="body" idx="1"/>
          </p:nvPr>
        </p:nvSpPr>
        <p:spPr>
          <a:xfrm>
            <a:off x="1321565" y="4267199"/>
            <a:ext cx="5471121" cy="3566706"/>
          </a:xfrm>
          <a:prstGeom prst="rect">
            <a:avLst/>
          </a:prstGeom>
          <a:noFill/>
          <a:ln>
            <a:noFill/>
          </a:ln>
        </p:spPr>
        <p:txBody>
          <a:bodyPr spcFirstLastPara="1" wrap="square" lIns="91425" tIns="45700" rIns="91425" bIns="45700" anchor="t" anchorCtr="0">
            <a:noAutofit/>
          </a:bodyPr>
          <a:lstStyle/>
          <a:p>
            <a:pPr marL="285750" indent="-285750">
              <a:spcBef>
                <a:spcPts val="360"/>
              </a:spcBef>
              <a:buSzPts val="1800"/>
            </a:pPr>
            <a:r>
              <a:rPr lang="en-ZA" sz="1800" dirty="0">
                <a:latin typeface="+mn-lt"/>
              </a:rPr>
              <a:t>Running MS PowerPoint</a:t>
            </a:r>
            <a:endParaRPr sz="1800" dirty="0">
              <a:latin typeface="+mn-lt"/>
            </a:endParaRPr>
          </a:p>
          <a:p>
            <a:pPr marL="342900" lvl="0" indent="-342900" algn="l" rtl="0">
              <a:spcBef>
                <a:spcPts val="360"/>
              </a:spcBef>
              <a:spcAft>
                <a:spcPts val="0"/>
              </a:spcAft>
              <a:buClr>
                <a:schemeClr val="dk1"/>
              </a:buClr>
              <a:buSzPts val="1800"/>
              <a:buChar char="•"/>
            </a:pPr>
            <a:r>
              <a:rPr lang="en-ZA" sz="1800" dirty="0">
                <a:latin typeface="+mn-lt"/>
              </a:rPr>
              <a:t>Understanding the Interface</a:t>
            </a:r>
            <a:endParaRPr dirty="0">
              <a:latin typeface="+mn-lt"/>
            </a:endParaRPr>
          </a:p>
          <a:p>
            <a:pPr marL="342900" lvl="0" indent="-342900" algn="l" rtl="0">
              <a:spcBef>
                <a:spcPts val="360"/>
              </a:spcBef>
              <a:spcAft>
                <a:spcPts val="0"/>
              </a:spcAft>
              <a:buClr>
                <a:schemeClr val="dk1"/>
              </a:buClr>
              <a:buSzPts val="1800"/>
              <a:buChar char="•"/>
            </a:pPr>
            <a:r>
              <a:rPr lang="en-ZA" sz="1800" dirty="0">
                <a:latin typeface="+mn-lt"/>
              </a:rPr>
              <a:t>Creating New Spreadsheet</a:t>
            </a:r>
            <a:endParaRPr sz="1800" dirty="0">
              <a:latin typeface="+mn-lt"/>
            </a:endParaRPr>
          </a:p>
          <a:p>
            <a:pPr marL="342900" lvl="0" indent="-342900" algn="l" rtl="0">
              <a:spcBef>
                <a:spcPts val="360"/>
              </a:spcBef>
              <a:spcAft>
                <a:spcPts val="0"/>
              </a:spcAft>
              <a:buClr>
                <a:schemeClr val="dk1"/>
              </a:buClr>
              <a:buSzPts val="1800"/>
              <a:buChar char="•"/>
            </a:pPr>
            <a:r>
              <a:rPr lang="en-ZA" sz="1800" dirty="0">
                <a:latin typeface="+mn-lt"/>
              </a:rPr>
              <a:t>Saving, Opening &amp; Closing Spreadsheets</a:t>
            </a:r>
            <a:endParaRPr dirty="0">
              <a:latin typeface="+mn-lt"/>
            </a:endParaRPr>
          </a:p>
          <a:p>
            <a:pPr marL="342900" lvl="0" indent="-342900" algn="l" rtl="0">
              <a:spcBef>
                <a:spcPts val="360"/>
              </a:spcBef>
              <a:spcAft>
                <a:spcPts val="0"/>
              </a:spcAft>
              <a:buClr>
                <a:schemeClr val="dk1"/>
              </a:buClr>
              <a:buSzPts val="1800"/>
              <a:buChar char="•"/>
            </a:pPr>
            <a:r>
              <a:rPr lang="en-ZA" sz="1800" dirty="0">
                <a:latin typeface="+mn-lt"/>
              </a:rPr>
              <a:t>Smart Art</a:t>
            </a:r>
            <a:endParaRPr sz="1800" dirty="0">
              <a:latin typeface="+mn-lt"/>
            </a:endParaRPr>
          </a:p>
        </p:txBody>
      </p:sp>
      <p:pic>
        <p:nvPicPr>
          <p:cNvPr id="576" name="Google Shape;576;p68"/>
          <p:cNvPicPr preferRelativeResize="0"/>
          <p:nvPr/>
        </p:nvPicPr>
        <p:blipFill rotWithShape="1">
          <a:blip r:embed="rId3">
            <a:alphaModFix/>
          </a:blip>
          <a:srcRect/>
          <a:stretch/>
        </p:blipFill>
        <p:spPr>
          <a:xfrm>
            <a:off x="722376" y="1561839"/>
            <a:ext cx="8202170" cy="2827281"/>
          </a:xfrm>
          <a:prstGeom prst="rect">
            <a:avLst/>
          </a:prstGeom>
          <a:noFill/>
          <a:ln>
            <a:noFill/>
          </a:ln>
        </p:spPr>
      </p:pic>
      <p:sp>
        <p:nvSpPr>
          <p:cNvPr id="577" name="Google Shape;577;p68"/>
          <p:cNvSpPr/>
          <p:nvPr/>
        </p:nvSpPr>
        <p:spPr>
          <a:xfrm>
            <a:off x="5029200" y="1561839"/>
            <a:ext cx="1051560" cy="833889"/>
          </a:xfrm>
          <a:prstGeom prst="rect">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9"/>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MS Excel Interface Overview</a:t>
            </a:r>
            <a:endParaRPr/>
          </a:p>
        </p:txBody>
      </p:sp>
      <p:pic>
        <p:nvPicPr>
          <p:cNvPr id="583" name="Google Shape;583;p69"/>
          <p:cNvPicPr preferRelativeResize="0">
            <a:picLocks noGrp="1"/>
          </p:cNvPicPr>
          <p:nvPr>
            <p:ph type="body" idx="1"/>
          </p:nvPr>
        </p:nvPicPr>
        <p:blipFill rotWithShape="1">
          <a:blip r:embed="rId3">
            <a:alphaModFix/>
          </a:blip>
          <a:srcRect/>
          <a:stretch/>
        </p:blipFill>
        <p:spPr>
          <a:xfrm>
            <a:off x="1146953" y="1846263"/>
            <a:ext cx="6894544" cy="4022725"/>
          </a:xfrm>
          <a:prstGeom prst="rect">
            <a:avLst/>
          </a:prstGeom>
          <a:noFill/>
          <a:ln w="12700" cap="flat" cmpd="sng">
            <a:solidFill>
              <a:schemeClr val="dk1"/>
            </a:solidFill>
            <a:prstDash val="solid"/>
            <a:round/>
            <a:headEnd type="none" w="sm" len="sm"/>
            <a:tailEnd type="none" w="sm" len="sm"/>
          </a:ln>
        </p:spPr>
      </p:pic>
      <p:sp>
        <p:nvSpPr>
          <p:cNvPr id="584" name="Google Shape;584;p69"/>
          <p:cNvSpPr/>
          <p:nvPr/>
        </p:nvSpPr>
        <p:spPr>
          <a:xfrm>
            <a:off x="1152910" y="1760663"/>
            <a:ext cx="2798064" cy="255565"/>
          </a:xfrm>
          <a:prstGeom prst="wedgeRectCallout">
            <a:avLst>
              <a:gd name="adj1" fmla="val -17326"/>
              <a:gd name="adj2" fmla="val 753045"/>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69"/>
          <p:cNvSpPr txBox="1"/>
          <p:nvPr/>
        </p:nvSpPr>
        <p:spPr>
          <a:xfrm>
            <a:off x="1576471" y="3825361"/>
            <a:ext cx="963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Title Bar</a:t>
            </a:r>
            <a:endParaRPr/>
          </a:p>
        </p:txBody>
      </p:sp>
      <p:sp>
        <p:nvSpPr>
          <p:cNvPr id="586" name="Google Shape;586;p69"/>
          <p:cNvSpPr/>
          <p:nvPr/>
        </p:nvSpPr>
        <p:spPr>
          <a:xfrm>
            <a:off x="1086839" y="1957282"/>
            <a:ext cx="5193792" cy="246270"/>
          </a:xfrm>
          <a:prstGeom prst="rect">
            <a:avLst/>
          </a:prstGeom>
          <a:noFill/>
          <a:ln w="9525" cap="flat" cmpd="sng">
            <a:solidFill>
              <a:srgbClr val="8CB3E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87" name="Google Shape;587;p69"/>
          <p:cNvCxnSpPr/>
          <p:nvPr/>
        </p:nvCxnSpPr>
        <p:spPr>
          <a:xfrm>
            <a:off x="3154680" y="2203552"/>
            <a:ext cx="0" cy="186732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588" name="Google Shape;588;p69"/>
          <p:cNvSpPr txBox="1"/>
          <p:nvPr/>
        </p:nvSpPr>
        <p:spPr>
          <a:xfrm>
            <a:off x="2676016" y="4040470"/>
            <a:ext cx="1109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Menu Bar</a:t>
            </a:r>
            <a:endParaRPr/>
          </a:p>
        </p:txBody>
      </p:sp>
      <p:sp>
        <p:nvSpPr>
          <p:cNvPr id="589" name="Google Shape;589;p69"/>
          <p:cNvSpPr/>
          <p:nvPr/>
        </p:nvSpPr>
        <p:spPr>
          <a:xfrm>
            <a:off x="1182385" y="5483893"/>
            <a:ext cx="2569463" cy="347697"/>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0" name="Google Shape;590;p69"/>
          <p:cNvCxnSpPr/>
          <p:nvPr/>
        </p:nvCxnSpPr>
        <p:spPr>
          <a:xfrm rot="10800000">
            <a:off x="1865376" y="5266944"/>
            <a:ext cx="0" cy="21694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591" name="Google Shape;591;p69"/>
          <p:cNvSpPr txBox="1"/>
          <p:nvPr/>
        </p:nvSpPr>
        <p:spPr>
          <a:xfrm>
            <a:off x="1382671" y="4849106"/>
            <a:ext cx="15710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Worksheet Bar</a:t>
            </a:r>
            <a:endParaRPr/>
          </a:p>
        </p:txBody>
      </p:sp>
      <p:sp>
        <p:nvSpPr>
          <p:cNvPr id="592" name="Google Shape;592;p69"/>
          <p:cNvSpPr/>
          <p:nvPr/>
        </p:nvSpPr>
        <p:spPr>
          <a:xfrm>
            <a:off x="6888209" y="5649328"/>
            <a:ext cx="1188720" cy="182262"/>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3" name="Google Shape;593;p69"/>
          <p:cNvCxnSpPr>
            <a:stCxn id="592" idx="0"/>
          </p:cNvCxnSpPr>
          <p:nvPr/>
        </p:nvCxnSpPr>
        <p:spPr>
          <a:xfrm rot="10800000">
            <a:off x="7482569" y="4827628"/>
            <a:ext cx="0" cy="8217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594" name="Google Shape;594;p69"/>
          <p:cNvSpPr txBox="1"/>
          <p:nvPr/>
        </p:nvSpPr>
        <p:spPr>
          <a:xfrm>
            <a:off x="6978149" y="4460778"/>
            <a:ext cx="10822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Zoom bar</a:t>
            </a:r>
            <a:endParaRPr/>
          </a:p>
        </p:txBody>
      </p:sp>
      <p:cxnSp>
        <p:nvCxnSpPr>
          <p:cNvPr id="595" name="Google Shape;595;p69"/>
          <p:cNvCxnSpPr/>
          <p:nvPr/>
        </p:nvCxnSpPr>
        <p:spPr>
          <a:xfrm flipH="1">
            <a:off x="6894876" y="2016758"/>
            <a:ext cx="615940" cy="143560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596" name="Google Shape;596;p69"/>
          <p:cNvSpPr txBox="1"/>
          <p:nvPr/>
        </p:nvSpPr>
        <p:spPr>
          <a:xfrm>
            <a:off x="6280631" y="3490167"/>
            <a:ext cx="18356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Minimize, maximise </a:t>
            </a:r>
            <a:endParaRPr/>
          </a:p>
          <a:p>
            <a:pPr marL="0" marR="0" lvl="0" indent="0" algn="l" rtl="0">
              <a:spcBef>
                <a:spcPts val="0"/>
              </a:spcBef>
              <a:spcAft>
                <a:spcPts val="0"/>
              </a:spcAft>
              <a:buNone/>
            </a:pPr>
            <a:r>
              <a:rPr lang="en-ZA" sz="1800">
                <a:solidFill>
                  <a:schemeClr val="dk1"/>
                </a:solidFill>
                <a:latin typeface="Calibri"/>
                <a:ea typeface="Calibri"/>
                <a:cs typeface="Calibri"/>
                <a:sym typeface="Calibri"/>
              </a:rPr>
              <a:t>and Close</a:t>
            </a:r>
            <a:endParaRPr/>
          </a:p>
        </p:txBody>
      </p:sp>
      <p:sp>
        <p:nvSpPr>
          <p:cNvPr id="597" name="Google Shape;597;p69"/>
          <p:cNvSpPr txBox="1"/>
          <p:nvPr/>
        </p:nvSpPr>
        <p:spPr>
          <a:xfrm>
            <a:off x="4311504" y="4649724"/>
            <a:ext cx="16542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Document Area</a:t>
            </a:r>
            <a:endParaRPr/>
          </a:p>
        </p:txBody>
      </p:sp>
      <p:sp>
        <p:nvSpPr>
          <p:cNvPr id="598" name="Google Shape;598;p69"/>
          <p:cNvSpPr/>
          <p:nvPr/>
        </p:nvSpPr>
        <p:spPr>
          <a:xfrm>
            <a:off x="1124780" y="2157684"/>
            <a:ext cx="6894544" cy="723854"/>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9" name="Google Shape;599;p69"/>
          <p:cNvCxnSpPr/>
          <p:nvPr/>
        </p:nvCxnSpPr>
        <p:spPr>
          <a:xfrm>
            <a:off x="5129754" y="2194513"/>
            <a:ext cx="17798" cy="1257853"/>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00" name="Google Shape;600;p69"/>
          <p:cNvSpPr txBox="1"/>
          <p:nvPr/>
        </p:nvSpPr>
        <p:spPr>
          <a:xfrm>
            <a:off x="4503361" y="3503517"/>
            <a:ext cx="15851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Formatting Bar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0"/>
          <p:cNvSpPr txBox="1">
            <a:spLocks noGrp="1"/>
          </p:cNvSpPr>
          <p:nvPr>
            <p:ph type="title"/>
          </p:nvPr>
        </p:nvSpPr>
        <p:spPr>
          <a:xfrm>
            <a:off x="-501253" y="285591"/>
            <a:ext cx="8087868" cy="124577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800"/>
              <a:buFont typeface="Arial"/>
              <a:buNone/>
            </a:pPr>
            <a:r>
              <a:rPr lang="en-ZA" dirty="0"/>
              <a:t>MS PowerPoint Interface Overview</a:t>
            </a:r>
            <a:endParaRPr dirty="0"/>
          </a:p>
        </p:txBody>
      </p:sp>
      <p:sp>
        <p:nvSpPr>
          <p:cNvPr id="606" name="Google Shape;606;p7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607" name="Google Shape;607;p70"/>
          <p:cNvPicPr preferRelativeResize="0"/>
          <p:nvPr/>
        </p:nvPicPr>
        <p:blipFill rotWithShape="1">
          <a:blip r:embed="rId3">
            <a:alphaModFix/>
          </a:blip>
          <a:srcRect/>
          <a:stretch/>
        </p:blipFill>
        <p:spPr>
          <a:xfrm>
            <a:off x="822960" y="1586856"/>
            <a:ext cx="8087868" cy="4734569"/>
          </a:xfrm>
          <a:prstGeom prst="rect">
            <a:avLst/>
          </a:prstGeom>
          <a:noFill/>
          <a:ln>
            <a:noFill/>
          </a:ln>
        </p:spPr>
      </p:pic>
      <p:sp>
        <p:nvSpPr>
          <p:cNvPr id="608" name="Google Shape;608;p70"/>
          <p:cNvSpPr/>
          <p:nvPr/>
        </p:nvSpPr>
        <p:spPr>
          <a:xfrm>
            <a:off x="945785" y="1586856"/>
            <a:ext cx="2798064" cy="255565"/>
          </a:xfrm>
          <a:prstGeom prst="wedgeRectCallout">
            <a:avLst>
              <a:gd name="adj1" fmla="val -17326"/>
              <a:gd name="adj2" fmla="val 753045"/>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70"/>
          <p:cNvSpPr txBox="1"/>
          <p:nvPr/>
        </p:nvSpPr>
        <p:spPr>
          <a:xfrm>
            <a:off x="1516615" y="3664415"/>
            <a:ext cx="963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Title Bar</a:t>
            </a:r>
            <a:endParaRPr/>
          </a:p>
        </p:txBody>
      </p:sp>
      <p:sp>
        <p:nvSpPr>
          <p:cNvPr id="610" name="Google Shape;610;p70"/>
          <p:cNvSpPr/>
          <p:nvPr/>
        </p:nvSpPr>
        <p:spPr>
          <a:xfrm>
            <a:off x="945785" y="1862947"/>
            <a:ext cx="5193792" cy="181278"/>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11" name="Google Shape;611;p70"/>
          <p:cNvCxnSpPr/>
          <p:nvPr/>
        </p:nvCxnSpPr>
        <p:spPr>
          <a:xfrm>
            <a:off x="3154680" y="2119883"/>
            <a:ext cx="0" cy="1950993"/>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12" name="Google Shape;612;p70"/>
          <p:cNvSpPr txBox="1"/>
          <p:nvPr/>
        </p:nvSpPr>
        <p:spPr>
          <a:xfrm>
            <a:off x="2676016" y="4040470"/>
            <a:ext cx="1109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Menu Bar</a:t>
            </a:r>
            <a:endParaRPr/>
          </a:p>
        </p:txBody>
      </p:sp>
      <p:sp>
        <p:nvSpPr>
          <p:cNvPr id="613" name="Google Shape;613;p70"/>
          <p:cNvSpPr/>
          <p:nvPr/>
        </p:nvSpPr>
        <p:spPr>
          <a:xfrm>
            <a:off x="822960" y="5955103"/>
            <a:ext cx="2569463" cy="347697"/>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14" name="Google Shape;614;p70"/>
          <p:cNvCxnSpPr/>
          <p:nvPr/>
        </p:nvCxnSpPr>
        <p:spPr>
          <a:xfrm rot="10800000">
            <a:off x="1865376" y="5759366"/>
            <a:ext cx="0" cy="21694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15" name="Google Shape;615;p70"/>
          <p:cNvSpPr txBox="1"/>
          <p:nvPr/>
        </p:nvSpPr>
        <p:spPr>
          <a:xfrm>
            <a:off x="1212941" y="5351128"/>
            <a:ext cx="15710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Worksheet Bar</a:t>
            </a:r>
            <a:endParaRPr/>
          </a:p>
        </p:txBody>
      </p:sp>
      <p:sp>
        <p:nvSpPr>
          <p:cNvPr id="616" name="Google Shape;616;p70"/>
          <p:cNvSpPr/>
          <p:nvPr/>
        </p:nvSpPr>
        <p:spPr>
          <a:xfrm>
            <a:off x="7632934" y="6124923"/>
            <a:ext cx="1188720" cy="182262"/>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17" name="Google Shape;617;p70"/>
          <p:cNvCxnSpPr>
            <a:stCxn id="616" idx="0"/>
          </p:cNvCxnSpPr>
          <p:nvPr/>
        </p:nvCxnSpPr>
        <p:spPr>
          <a:xfrm rot="10800000">
            <a:off x="8227294" y="5303223"/>
            <a:ext cx="0" cy="8217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18" name="Google Shape;618;p70"/>
          <p:cNvSpPr txBox="1"/>
          <p:nvPr/>
        </p:nvSpPr>
        <p:spPr>
          <a:xfrm>
            <a:off x="7707732" y="4936373"/>
            <a:ext cx="10822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Zoom bar</a:t>
            </a:r>
            <a:endParaRPr/>
          </a:p>
        </p:txBody>
      </p:sp>
      <p:cxnSp>
        <p:nvCxnSpPr>
          <p:cNvPr id="619" name="Google Shape;619;p70"/>
          <p:cNvCxnSpPr/>
          <p:nvPr/>
        </p:nvCxnSpPr>
        <p:spPr>
          <a:xfrm flipH="1">
            <a:off x="7632934" y="1714638"/>
            <a:ext cx="615940" cy="143560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20" name="Google Shape;620;p70"/>
          <p:cNvSpPr txBox="1"/>
          <p:nvPr/>
        </p:nvSpPr>
        <p:spPr>
          <a:xfrm>
            <a:off x="6888209" y="3166750"/>
            <a:ext cx="18356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Minimize, maximise </a:t>
            </a:r>
            <a:endParaRPr/>
          </a:p>
          <a:p>
            <a:pPr marL="0" marR="0" lvl="0" indent="0" algn="l" rtl="0">
              <a:spcBef>
                <a:spcPts val="0"/>
              </a:spcBef>
              <a:spcAft>
                <a:spcPts val="0"/>
              </a:spcAft>
              <a:buNone/>
            </a:pPr>
            <a:r>
              <a:rPr lang="en-ZA" sz="1800">
                <a:solidFill>
                  <a:schemeClr val="dk1"/>
                </a:solidFill>
                <a:latin typeface="Calibri"/>
                <a:ea typeface="Calibri"/>
                <a:cs typeface="Calibri"/>
                <a:sym typeface="Calibri"/>
              </a:rPr>
              <a:t>and Close</a:t>
            </a:r>
            <a:endParaRPr/>
          </a:p>
        </p:txBody>
      </p:sp>
      <p:sp>
        <p:nvSpPr>
          <p:cNvPr id="621" name="Google Shape;621;p70"/>
          <p:cNvSpPr txBox="1"/>
          <p:nvPr/>
        </p:nvSpPr>
        <p:spPr>
          <a:xfrm>
            <a:off x="4463147" y="5174606"/>
            <a:ext cx="11226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Slide Area</a:t>
            </a:r>
            <a:endParaRPr/>
          </a:p>
        </p:txBody>
      </p:sp>
      <p:sp>
        <p:nvSpPr>
          <p:cNvPr id="622" name="Google Shape;622;p70"/>
          <p:cNvSpPr/>
          <p:nvPr/>
        </p:nvSpPr>
        <p:spPr>
          <a:xfrm>
            <a:off x="945785" y="2071377"/>
            <a:ext cx="6894544" cy="655265"/>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23" name="Google Shape;623;p70"/>
          <p:cNvCxnSpPr/>
          <p:nvPr/>
        </p:nvCxnSpPr>
        <p:spPr>
          <a:xfrm>
            <a:off x="4866894" y="2726642"/>
            <a:ext cx="0" cy="57082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24" name="Google Shape;624;p70"/>
          <p:cNvSpPr txBox="1"/>
          <p:nvPr/>
        </p:nvSpPr>
        <p:spPr>
          <a:xfrm>
            <a:off x="4098807" y="3288270"/>
            <a:ext cx="15851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Formatting Bar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1"/>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Formatting Bar</a:t>
            </a:r>
            <a:endParaRPr/>
          </a:p>
        </p:txBody>
      </p:sp>
      <p:sp>
        <p:nvSpPr>
          <p:cNvPr id="631" name="Google Shape;631;p71"/>
          <p:cNvSpPr txBox="1"/>
          <p:nvPr/>
        </p:nvSpPr>
        <p:spPr>
          <a:xfrm>
            <a:off x="418447" y="2244546"/>
            <a:ext cx="8147304" cy="368471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231140" algn="l" rtl="0">
              <a:spcBef>
                <a:spcPts val="0"/>
              </a:spcBef>
              <a:spcAft>
                <a:spcPts val="0"/>
              </a:spcAft>
              <a:buClr>
                <a:schemeClr val="dk1"/>
              </a:buClr>
              <a:buSzPct val="100000"/>
              <a:buFont typeface="Arial"/>
              <a:buNone/>
            </a:pPr>
            <a:endParaRPr sz="32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Font Type</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Font Size</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Bold, Italic, Underline</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Text Alignment</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Bullets and Numbering</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Text Colour</a:t>
            </a:r>
            <a:endParaRPr sz="32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Merge Cells and centre text</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Fill colour</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Conditional Formatting</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Editing (Find and Replace)</a:t>
            </a:r>
            <a:endParaRPr dirty="0">
              <a:latin typeface="Arial" panose="020B0604020202020204" pitchFamily="34" charset="0"/>
              <a:cs typeface="Arial" panose="020B0604020202020204" pitchFamily="34" charset="0"/>
            </a:endParaRPr>
          </a:p>
          <a:p>
            <a:pPr marL="342900" marR="0" lvl="0" indent="-342900" algn="l" rtl="0">
              <a:spcBef>
                <a:spcPts val="352"/>
              </a:spcBef>
              <a:spcAft>
                <a:spcPts val="0"/>
              </a:spcAft>
              <a:buClr>
                <a:schemeClr val="dk1"/>
              </a:buClr>
              <a:buSzPct val="100000"/>
              <a:buFont typeface="Arial"/>
              <a:buChar char="•"/>
            </a:pPr>
            <a:r>
              <a:rPr lang="en-ZA" sz="3200" dirty="0">
                <a:solidFill>
                  <a:schemeClr val="dk1"/>
                </a:solidFill>
                <a:latin typeface="Arial" panose="020B0604020202020204" pitchFamily="34" charset="0"/>
                <a:ea typeface="Calibri"/>
                <a:cs typeface="Arial" panose="020B0604020202020204" pitchFamily="34" charset="0"/>
                <a:sym typeface="Calibri"/>
              </a:rPr>
              <a:t>Designer</a:t>
            </a:r>
            <a:endParaRPr dirty="0">
              <a:latin typeface="Arial" panose="020B0604020202020204" pitchFamily="34" charset="0"/>
              <a:cs typeface="Arial" panose="020B0604020202020204" pitchFamily="34" charset="0"/>
            </a:endParaRPr>
          </a:p>
          <a:p>
            <a:pPr marL="0" marR="0" lvl="0" indent="0" algn="l" rtl="0">
              <a:spcBef>
                <a:spcPts val="352"/>
              </a:spcBef>
              <a:spcAft>
                <a:spcPts val="0"/>
              </a:spcAft>
              <a:buClr>
                <a:schemeClr val="dk1"/>
              </a:buClr>
              <a:buSzPct val="100000"/>
              <a:buFont typeface="Arial"/>
              <a:buNone/>
            </a:pPr>
            <a:endParaRPr sz="32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632" name="Google Shape;632;p71"/>
          <p:cNvPicPr preferRelativeResize="0"/>
          <p:nvPr/>
        </p:nvPicPr>
        <p:blipFill rotWithShape="1">
          <a:blip r:embed="rId3">
            <a:alphaModFix/>
          </a:blip>
          <a:srcRect/>
          <a:stretch/>
        </p:blipFill>
        <p:spPr>
          <a:xfrm>
            <a:off x="137160" y="1412776"/>
            <a:ext cx="8869680" cy="83177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2"/>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Creating a Presentation</a:t>
            </a:r>
            <a:endParaRPr>
              <a:latin typeface="Arial" panose="020B0604020202020204" pitchFamily="34" charset="0"/>
              <a:cs typeface="Arial" panose="020B0604020202020204" pitchFamily="34" charset="0"/>
            </a:endParaRPr>
          </a:p>
        </p:txBody>
      </p:sp>
      <p:sp>
        <p:nvSpPr>
          <p:cNvPr id="638" name="Google Shape;638;p72"/>
          <p:cNvSpPr txBox="1">
            <a:spLocks noGrp="1"/>
          </p:cNvSpPr>
          <p:nvPr>
            <p:ph type="body" idx="1"/>
          </p:nvPr>
        </p:nvSpPr>
        <p:spPr>
          <a:xfrm>
            <a:off x="4404816" y="2060447"/>
            <a:ext cx="4187952" cy="88665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ZA">
                <a:latin typeface="Arial" panose="020B0604020202020204" pitchFamily="34" charset="0"/>
                <a:cs typeface="Arial" panose="020B0604020202020204" pitchFamily="34" charset="0"/>
              </a:rPr>
              <a:t>In the menu bar, click on </a:t>
            </a:r>
            <a:r>
              <a:rPr lang="en-ZA" b="1">
                <a:latin typeface="Arial" panose="020B0604020202020204" pitchFamily="34" charset="0"/>
                <a:cs typeface="Arial" panose="020B0604020202020204" pitchFamily="34" charset="0"/>
              </a:rPr>
              <a:t>File</a:t>
            </a:r>
            <a:endParaRPr>
              <a:latin typeface="Arial" panose="020B0604020202020204" pitchFamily="34" charset="0"/>
              <a:cs typeface="Arial" panose="020B0604020202020204" pitchFamily="34" charset="0"/>
            </a:endParaRPr>
          </a:p>
        </p:txBody>
      </p:sp>
      <p:sp>
        <p:nvSpPr>
          <p:cNvPr id="639" name="Google Shape;639;p72"/>
          <p:cNvSpPr txBox="1"/>
          <p:nvPr/>
        </p:nvSpPr>
        <p:spPr>
          <a:xfrm>
            <a:off x="3634587" y="3910902"/>
            <a:ext cx="4187952" cy="241947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a:solidFill>
                  <a:schemeClr val="dk1"/>
                </a:solidFill>
                <a:latin typeface="Arial" panose="020B0604020202020204" pitchFamily="34" charset="0"/>
                <a:ea typeface="Calibri"/>
                <a:cs typeface="Arial" panose="020B0604020202020204" pitchFamily="34" charset="0"/>
                <a:sym typeface="Calibri"/>
              </a:rPr>
              <a:t>Click</a:t>
            </a:r>
            <a:r>
              <a:rPr lang="en-ZA" sz="3200" b="1">
                <a:solidFill>
                  <a:schemeClr val="dk1"/>
                </a:solidFill>
                <a:latin typeface="Arial" panose="020B0604020202020204" pitchFamily="34" charset="0"/>
                <a:ea typeface="Calibri"/>
                <a:cs typeface="Arial" panose="020B0604020202020204" pitchFamily="34" charset="0"/>
                <a:sym typeface="Calibri"/>
              </a:rPr>
              <a:t> New</a:t>
            </a:r>
            <a:endParaRPr>
              <a:latin typeface="Arial" panose="020B0604020202020204" pitchFamily="34" charset="0"/>
              <a:cs typeface="Arial" panose="020B0604020202020204" pitchFamily="34" charset="0"/>
            </a:endParaRPr>
          </a:p>
          <a:p>
            <a:pPr marL="342900" marR="0" lvl="0" indent="-342900" algn="l" rtl="0">
              <a:spcBef>
                <a:spcPts val="640"/>
              </a:spcBef>
              <a:spcAft>
                <a:spcPts val="0"/>
              </a:spcAft>
              <a:buClr>
                <a:schemeClr val="dk1"/>
              </a:buClr>
              <a:buSzPts val="3200"/>
              <a:buFont typeface="Arial"/>
              <a:buChar char="•"/>
            </a:pPr>
            <a:r>
              <a:rPr lang="en-ZA" sz="3200">
                <a:solidFill>
                  <a:schemeClr val="dk1"/>
                </a:solidFill>
                <a:latin typeface="Arial" panose="020B0604020202020204" pitchFamily="34" charset="0"/>
                <a:ea typeface="Calibri"/>
                <a:cs typeface="Arial" panose="020B0604020202020204" pitchFamily="34" charset="0"/>
                <a:sym typeface="Calibri"/>
              </a:rPr>
              <a:t>Click on </a:t>
            </a:r>
            <a:r>
              <a:rPr lang="en-ZA" sz="3200" b="1">
                <a:solidFill>
                  <a:schemeClr val="dk1"/>
                </a:solidFill>
                <a:latin typeface="Arial" panose="020B0604020202020204" pitchFamily="34" charset="0"/>
                <a:ea typeface="Calibri"/>
                <a:cs typeface="Arial" panose="020B0604020202020204" pitchFamily="34" charset="0"/>
                <a:sym typeface="Calibri"/>
              </a:rPr>
              <a:t>blank Presentation</a:t>
            </a:r>
            <a:endParaRPr>
              <a:latin typeface="Arial" panose="020B0604020202020204" pitchFamily="34" charset="0"/>
              <a:cs typeface="Arial" panose="020B0604020202020204" pitchFamily="34" charset="0"/>
            </a:endParaRPr>
          </a:p>
        </p:txBody>
      </p:sp>
      <p:pic>
        <p:nvPicPr>
          <p:cNvPr id="640" name="Google Shape;640;p72"/>
          <p:cNvPicPr preferRelativeResize="0"/>
          <p:nvPr/>
        </p:nvPicPr>
        <p:blipFill rotWithShape="1">
          <a:blip r:embed="rId3">
            <a:alphaModFix/>
          </a:blip>
          <a:srcRect/>
          <a:stretch/>
        </p:blipFill>
        <p:spPr>
          <a:xfrm>
            <a:off x="788110" y="1860963"/>
            <a:ext cx="1723898" cy="1992946"/>
          </a:xfrm>
          <a:prstGeom prst="rect">
            <a:avLst/>
          </a:prstGeom>
          <a:noFill/>
          <a:ln>
            <a:noFill/>
          </a:ln>
        </p:spPr>
      </p:pic>
      <p:sp>
        <p:nvSpPr>
          <p:cNvPr id="641" name="Google Shape;641;p72"/>
          <p:cNvSpPr/>
          <p:nvPr/>
        </p:nvSpPr>
        <p:spPr>
          <a:xfrm>
            <a:off x="824686" y="1859206"/>
            <a:ext cx="617474" cy="503073"/>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cxnSp>
        <p:nvCxnSpPr>
          <p:cNvPr id="642" name="Google Shape;642;p72"/>
          <p:cNvCxnSpPr>
            <a:stCxn id="641" idx="3"/>
          </p:cNvCxnSpPr>
          <p:nvPr/>
        </p:nvCxnSpPr>
        <p:spPr>
          <a:xfrm>
            <a:off x="1442160" y="2110743"/>
            <a:ext cx="2962800" cy="939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643" name="Google Shape;643;p72"/>
          <p:cNvCxnSpPr/>
          <p:nvPr/>
        </p:nvCxnSpPr>
        <p:spPr>
          <a:xfrm>
            <a:off x="1956816" y="4794346"/>
            <a:ext cx="1677771"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pic>
        <p:nvPicPr>
          <p:cNvPr id="644" name="Google Shape;644;p72"/>
          <p:cNvPicPr preferRelativeResize="0"/>
          <p:nvPr/>
        </p:nvPicPr>
        <p:blipFill rotWithShape="1">
          <a:blip r:embed="rId4">
            <a:alphaModFix/>
          </a:blip>
          <a:srcRect/>
          <a:stretch/>
        </p:blipFill>
        <p:spPr>
          <a:xfrm>
            <a:off x="426284" y="4017705"/>
            <a:ext cx="2609371" cy="2080333"/>
          </a:xfrm>
          <a:prstGeom prst="rect">
            <a:avLst/>
          </a:prstGeom>
          <a:noFill/>
          <a:ln>
            <a:noFill/>
          </a:ln>
        </p:spPr>
      </p:pic>
      <p:cxnSp>
        <p:nvCxnSpPr>
          <p:cNvPr id="645" name="Google Shape;645;p72"/>
          <p:cNvCxnSpPr/>
          <p:nvPr/>
        </p:nvCxnSpPr>
        <p:spPr>
          <a:xfrm rot="10800000" flipH="1">
            <a:off x="1133423" y="4180872"/>
            <a:ext cx="2501164" cy="44967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23528" y="17457"/>
            <a:ext cx="6547721" cy="57576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ZA" sz="3600" b="1" dirty="0">
                <a:solidFill>
                  <a:schemeClr val="lt1"/>
                </a:solidFill>
                <a:latin typeface="+mj-lt"/>
              </a:rPr>
              <a:t>By the end of the lesson, participants should be able to:</a:t>
            </a:r>
            <a:br>
              <a:rPr lang="en-ZA" sz="3600" b="1" dirty="0">
                <a:latin typeface="+mj-lt"/>
              </a:rPr>
            </a:br>
            <a:endParaRPr sz="4000" b="1" dirty="0">
              <a:solidFill>
                <a:schemeClr val="lt1"/>
              </a:solidFill>
              <a:latin typeface="+mj-lt"/>
            </a:endParaRPr>
          </a:p>
        </p:txBody>
      </p:sp>
      <p:sp>
        <p:nvSpPr>
          <p:cNvPr id="158" name="Google Shape;158;p23"/>
          <p:cNvSpPr txBox="1">
            <a:spLocks noGrp="1"/>
          </p:cNvSpPr>
          <p:nvPr>
            <p:ph type="body" idx="1"/>
          </p:nvPr>
        </p:nvSpPr>
        <p:spPr>
          <a:xfrm>
            <a:off x="611188" y="1989138"/>
            <a:ext cx="7772400" cy="35274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ZA" sz="2800" dirty="0">
                <a:latin typeface="+mn-lt"/>
              </a:rPr>
              <a:t>Open MS Word</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Describe aspects of the interface</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Create new documents</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Save documents</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Open documents</a:t>
            </a:r>
            <a:endParaRPr dirty="0">
              <a:latin typeface="+mn-lt"/>
            </a:endParaRPr>
          </a:p>
          <a:p>
            <a:pPr marL="342900" lvl="0" indent="-165100" algn="l" rtl="0">
              <a:spcBef>
                <a:spcPts val="560"/>
              </a:spcBef>
              <a:spcAft>
                <a:spcPts val="0"/>
              </a:spcAft>
              <a:buClr>
                <a:schemeClr val="dk1"/>
              </a:buClr>
              <a:buSzPts val="2800"/>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3"/>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Saving Presentations</a:t>
            </a:r>
            <a:endParaRPr>
              <a:latin typeface="Arial" panose="020B0604020202020204" pitchFamily="34" charset="0"/>
              <a:cs typeface="Arial" panose="020B0604020202020204" pitchFamily="34" charset="0"/>
            </a:endParaRPr>
          </a:p>
        </p:txBody>
      </p:sp>
      <p:sp>
        <p:nvSpPr>
          <p:cNvPr id="651" name="Google Shape;651;p73"/>
          <p:cNvSpPr txBox="1">
            <a:spLocks noGrp="1"/>
          </p:cNvSpPr>
          <p:nvPr>
            <p:ph type="body" idx="1"/>
          </p:nvPr>
        </p:nvSpPr>
        <p:spPr>
          <a:xfrm>
            <a:off x="347472" y="1764794"/>
            <a:ext cx="3227832" cy="1143001"/>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Char char="•"/>
            </a:pPr>
            <a:r>
              <a:rPr lang="en-ZA">
                <a:latin typeface="Arial" panose="020B0604020202020204" pitchFamily="34" charset="0"/>
                <a:cs typeface="Arial" panose="020B0604020202020204" pitchFamily="34" charset="0"/>
              </a:rPr>
              <a:t>On the menu bar, click </a:t>
            </a:r>
            <a:r>
              <a:rPr lang="en-ZA" b="1">
                <a:latin typeface="Arial" panose="020B0604020202020204" pitchFamily="34" charset="0"/>
                <a:cs typeface="Arial" panose="020B0604020202020204" pitchFamily="34" charset="0"/>
              </a:rPr>
              <a:t>File</a:t>
            </a:r>
            <a:r>
              <a:rPr lang="en-ZA">
                <a:latin typeface="Arial" panose="020B0604020202020204" pitchFamily="34" charset="0"/>
                <a:cs typeface="Arial" panose="020B0604020202020204" pitchFamily="34" charset="0"/>
              </a:rPr>
              <a:t> and then Click </a:t>
            </a:r>
            <a:r>
              <a:rPr lang="en-ZA" b="1">
                <a:latin typeface="Arial" panose="020B0604020202020204" pitchFamily="34" charset="0"/>
                <a:cs typeface="Arial" panose="020B0604020202020204" pitchFamily="34" charset="0"/>
              </a:rPr>
              <a:t>Save</a:t>
            </a:r>
            <a:r>
              <a:rPr lang="en-ZA">
                <a:latin typeface="Arial" panose="020B0604020202020204" pitchFamily="34" charset="0"/>
                <a:cs typeface="Arial" panose="020B0604020202020204" pitchFamily="34" charset="0"/>
              </a:rPr>
              <a:t> or </a:t>
            </a:r>
            <a:r>
              <a:rPr lang="en-ZA" b="1">
                <a:latin typeface="Arial" panose="020B0604020202020204" pitchFamily="34" charset="0"/>
                <a:cs typeface="Arial" panose="020B0604020202020204" pitchFamily="34" charset="0"/>
              </a:rPr>
              <a:t>Save As</a:t>
            </a:r>
            <a:endParaRPr>
              <a:latin typeface="Arial" panose="020B0604020202020204" pitchFamily="34" charset="0"/>
              <a:cs typeface="Arial" panose="020B0604020202020204" pitchFamily="34" charset="0"/>
            </a:endParaRPr>
          </a:p>
        </p:txBody>
      </p:sp>
      <p:sp>
        <p:nvSpPr>
          <p:cNvPr id="652" name="Google Shape;652;p73"/>
          <p:cNvSpPr txBox="1"/>
          <p:nvPr/>
        </p:nvSpPr>
        <p:spPr>
          <a:xfrm>
            <a:off x="5181346" y="1743610"/>
            <a:ext cx="3227832" cy="1143001"/>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b="1">
                <a:solidFill>
                  <a:schemeClr val="dk1"/>
                </a:solidFill>
                <a:latin typeface="Arial" panose="020B0604020202020204" pitchFamily="34" charset="0"/>
                <a:ea typeface="Calibri"/>
                <a:cs typeface="Arial" panose="020B0604020202020204" pitchFamily="34" charset="0"/>
                <a:sym typeface="Calibri"/>
              </a:rPr>
              <a:t>Save As</a:t>
            </a:r>
            <a:endParaRPr>
              <a:latin typeface="Arial" panose="020B0604020202020204" pitchFamily="34" charset="0"/>
              <a:cs typeface="Arial" panose="020B0604020202020204" pitchFamily="34" charset="0"/>
            </a:endParaRPr>
          </a:p>
        </p:txBody>
      </p:sp>
      <p:pic>
        <p:nvPicPr>
          <p:cNvPr id="653" name="Google Shape;653;p73"/>
          <p:cNvPicPr preferRelativeResize="0"/>
          <p:nvPr/>
        </p:nvPicPr>
        <p:blipFill rotWithShape="1">
          <a:blip r:embed="rId3">
            <a:alphaModFix/>
          </a:blip>
          <a:srcRect/>
          <a:stretch/>
        </p:blipFill>
        <p:spPr>
          <a:xfrm>
            <a:off x="1013066" y="2770632"/>
            <a:ext cx="1324120" cy="3485389"/>
          </a:xfrm>
          <a:prstGeom prst="rect">
            <a:avLst/>
          </a:prstGeom>
          <a:noFill/>
          <a:ln>
            <a:noFill/>
          </a:ln>
        </p:spPr>
      </p:pic>
      <p:pic>
        <p:nvPicPr>
          <p:cNvPr id="654" name="Google Shape;654;p73"/>
          <p:cNvPicPr preferRelativeResize="0"/>
          <p:nvPr/>
        </p:nvPicPr>
        <p:blipFill rotWithShape="1">
          <a:blip r:embed="rId4">
            <a:alphaModFix/>
          </a:blip>
          <a:srcRect/>
          <a:stretch/>
        </p:blipFill>
        <p:spPr>
          <a:xfrm>
            <a:off x="4381075" y="2655719"/>
            <a:ext cx="4415453" cy="3334215"/>
          </a:xfrm>
          <a:prstGeom prst="rect">
            <a:avLst/>
          </a:prstGeom>
          <a:noFill/>
          <a:ln>
            <a:noFill/>
          </a:ln>
        </p:spPr>
      </p:pic>
      <p:sp>
        <p:nvSpPr>
          <p:cNvPr id="655" name="Google Shape;655;p73"/>
          <p:cNvSpPr/>
          <p:nvPr/>
        </p:nvSpPr>
        <p:spPr>
          <a:xfrm>
            <a:off x="7412927" y="3075496"/>
            <a:ext cx="1079500" cy="431800"/>
          </a:xfrm>
          <a:prstGeom prst="wedgeRectCallout">
            <a:avLst>
              <a:gd name="adj1" fmla="val -182051"/>
              <a:gd name="adj2" fmla="val -55644"/>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Calibri"/>
              <a:buNone/>
            </a:pPr>
            <a:r>
              <a:rPr lang="en-ZA" sz="1000">
                <a:solidFill>
                  <a:srgbClr val="000000"/>
                </a:solidFill>
                <a:latin typeface="Arial" panose="020B0604020202020204" pitchFamily="34" charset="0"/>
                <a:ea typeface="Calibri"/>
                <a:cs typeface="Arial" panose="020B0604020202020204" pitchFamily="34" charset="0"/>
                <a:sym typeface="Calibri"/>
              </a:rPr>
              <a:t>Select</a:t>
            </a:r>
            <a:r>
              <a:rPr lang="en-ZA" sz="1000">
                <a:solidFill>
                  <a:schemeClr val="lt1"/>
                </a:solidFill>
                <a:latin typeface="Arial" panose="020B0604020202020204" pitchFamily="34" charset="0"/>
                <a:ea typeface="Calibri"/>
                <a:cs typeface="Arial" panose="020B0604020202020204" pitchFamily="34" charset="0"/>
                <a:sym typeface="Calibri"/>
              </a:rPr>
              <a:t> </a:t>
            </a:r>
            <a:r>
              <a:rPr lang="en-ZA" sz="1000">
                <a:solidFill>
                  <a:srgbClr val="000000"/>
                </a:solidFill>
                <a:latin typeface="Arial" panose="020B0604020202020204" pitchFamily="34" charset="0"/>
                <a:ea typeface="Calibri"/>
                <a:cs typeface="Arial" panose="020B0604020202020204" pitchFamily="34" charset="0"/>
                <a:sym typeface="Calibri"/>
              </a:rPr>
              <a:t>More storage spaces</a:t>
            </a:r>
            <a:endParaRPr sz="1200">
              <a:solidFill>
                <a:schemeClr val="lt1"/>
              </a:solidFill>
              <a:latin typeface="Arial" panose="020B0604020202020204" pitchFamily="34" charset="0"/>
              <a:ea typeface="Calibri"/>
              <a:cs typeface="Arial" panose="020B0604020202020204" pitchFamily="34" charset="0"/>
              <a:sym typeface="Calibri"/>
            </a:endParaRPr>
          </a:p>
        </p:txBody>
      </p:sp>
      <p:sp>
        <p:nvSpPr>
          <p:cNvPr id="656" name="Google Shape;656;p73"/>
          <p:cNvSpPr/>
          <p:nvPr/>
        </p:nvSpPr>
        <p:spPr>
          <a:xfrm>
            <a:off x="6491388" y="3687216"/>
            <a:ext cx="1079500" cy="431800"/>
          </a:xfrm>
          <a:prstGeom prst="wedgeRectCallout">
            <a:avLst>
              <a:gd name="adj1" fmla="val -180003"/>
              <a:gd name="adj2" fmla="val -192760"/>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panose="020B0604020202020204" pitchFamily="34" charset="0"/>
                <a:cs typeface="Arial" panose="020B0604020202020204" pitchFamily="34" charset="0"/>
                <a:sym typeface="Arial"/>
              </a:rPr>
              <a:t>Up one folder</a:t>
            </a:r>
            <a:endParaRPr sz="1200">
              <a:solidFill>
                <a:schemeClr val="dk1"/>
              </a:solidFill>
              <a:latin typeface="Arial" panose="020B0604020202020204" pitchFamily="34" charset="0"/>
              <a:cs typeface="Arial" panose="020B0604020202020204" pitchFamily="34" charset="0"/>
              <a:sym typeface="Arial"/>
            </a:endParaRPr>
          </a:p>
        </p:txBody>
      </p:sp>
      <p:sp>
        <p:nvSpPr>
          <p:cNvPr id="657" name="Google Shape;657;p73"/>
          <p:cNvSpPr/>
          <p:nvPr/>
        </p:nvSpPr>
        <p:spPr>
          <a:xfrm>
            <a:off x="6715887" y="4322827"/>
            <a:ext cx="1079500" cy="431800"/>
          </a:xfrm>
          <a:prstGeom prst="wedgeRectCallout">
            <a:avLst>
              <a:gd name="adj1" fmla="val -102851"/>
              <a:gd name="adj2" fmla="val -71878"/>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panose="020B0604020202020204" pitchFamily="34" charset="0"/>
                <a:cs typeface="Arial" panose="020B0604020202020204" pitchFamily="34" charset="0"/>
                <a:sym typeface="Arial"/>
              </a:rPr>
              <a:t>Storage spaces in this folder</a:t>
            </a:r>
            <a:endParaRPr sz="1200">
              <a:solidFill>
                <a:schemeClr val="dk1"/>
              </a:solidFill>
              <a:latin typeface="Arial" panose="020B0604020202020204" pitchFamily="34" charset="0"/>
              <a:cs typeface="Arial" panose="020B0604020202020204" pitchFamily="34" charset="0"/>
              <a:sym typeface="Arial"/>
            </a:endParaRPr>
          </a:p>
        </p:txBody>
      </p:sp>
      <p:sp>
        <p:nvSpPr>
          <p:cNvPr id="658" name="Google Shape;658;p73"/>
          <p:cNvSpPr/>
          <p:nvPr/>
        </p:nvSpPr>
        <p:spPr>
          <a:xfrm>
            <a:off x="6255512" y="4957489"/>
            <a:ext cx="1079500" cy="431800"/>
          </a:xfrm>
          <a:prstGeom prst="wedgeRectCallout">
            <a:avLst>
              <a:gd name="adj1" fmla="val -110475"/>
              <a:gd name="adj2" fmla="val -42231"/>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ZA" sz="1000">
                <a:solidFill>
                  <a:srgbClr val="000000"/>
                </a:solidFill>
                <a:latin typeface="Arial" panose="020B0604020202020204" pitchFamily="34" charset="0"/>
                <a:cs typeface="Arial" panose="020B0604020202020204" pitchFamily="34" charset="0"/>
                <a:sym typeface="Arial"/>
              </a:rPr>
              <a:t>File Name</a:t>
            </a:r>
            <a:endParaRPr sz="1200">
              <a:solidFill>
                <a:schemeClr val="dk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4"/>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latin typeface="Arial" panose="020B0604020202020204" pitchFamily="34" charset="0"/>
                <a:cs typeface="Arial" panose="020B0604020202020204" pitchFamily="34" charset="0"/>
              </a:rPr>
              <a:t>Opening Presentations</a:t>
            </a:r>
            <a:endParaRPr>
              <a:latin typeface="Arial" panose="020B0604020202020204" pitchFamily="34" charset="0"/>
              <a:cs typeface="Arial" panose="020B0604020202020204" pitchFamily="34" charset="0"/>
            </a:endParaRPr>
          </a:p>
        </p:txBody>
      </p:sp>
      <p:sp>
        <p:nvSpPr>
          <p:cNvPr id="664" name="Google Shape;664;p74"/>
          <p:cNvSpPr txBox="1">
            <a:spLocks noGrp="1"/>
          </p:cNvSpPr>
          <p:nvPr>
            <p:ph type="body" idx="1"/>
          </p:nvPr>
        </p:nvSpPr>
        <p:spPr>
          <a:xfrm>
            <a:off x="361874" y="1268175"/>
            <a:ext cx="7939200" cy="1143000"/>
          </a:xfrm>
          <a:prstGeom prst="rect">
            <a:avLst/>
          </a:prstGeom>
          <a:noFill/>
          <a:ln>
            <a:noFill/>
          </a:ln>
        </p:spPr>
        <p:txBody>
          <a:bodyPr spcFirstLastPara="1" wrap="square" lIns="91425" tIns="45700" rIns="91425" bIns="45700" anchor="t" anchorCtr="0">
            <a:normAutofit/>
          </a:bodyPr>
          <a:lstStyle/>
          <a:p>
            <a:pPr marL="342900" lvl="0" indent="-419100" algn="l" rtl="0">
              <a:spcBef>
                <a:spcPts val="0"/>
              </a:spcBef>
              <a:spcAft>
                <a:spcPts val="0"/>
              </a:spcAft>
              <a:buClr>
                <a:schemeClr val="dk1"/>
              </a:buClr>
              <a:buSzPts val="3200"/>
              <a:buChar char="•"/>
            </a:pPr>
            <a:r>
              <a:rPr lang="en-ZA">
                <a:latin typeface="Arial" panose="020B0604020202020204" pitchFamily="34" charset="0"/>
                <a:cs typeface="Arial" panose="020B0604020202020204" pitchFamily="34" charset="0"/>
              </a:rPr>
              <a:t>On the menu bar, click </a:t>
            </a:r>
            <a:r>
              <a:rPr lang="en-ZA" b="1">
                <a:latin typeface="Arial" panose="020B0604020202020204" pitchFamily="34" charset="0"/>
                <a:cs typeface="Arial" panose="020B0604020202020204" pitchFamily="34" charset="0"/>
              </a:rPr>
              <a:t>File</a:t>
            </a:r>
            <a:r>
              <a:rPr lang="en-ZA">
                <a:latin typeface="Arial" panose="020B0604020202020204" pitchFamily="34" charset="0"/>
                <a:cs typeface="Arial" panose="020B0604020202020204" pitchFamily="34" charset="0"/>
              </a:rPr>
              <a:t> and then Click </a:t>
            </a:r>
            <a:r>
              <a:rPr lang="en-ZA" b="1">
                <a:latin typeface="Arial" panose="020B0604020202020204" pitchFamily="34" charset="0"/>
                <a:cs typeface="Arial" panose="020B0604020202020204" pitchFamily="34" charset="0"/>
              </a:rPr>
              <a:t>Open</a:t>
            </a:r>
            <a:endParaRPr>
              <a:latin typeface="Arial" panose="020B0604020202020204" pitchFamily="34" charset="0"/>
              <a:cs typeface="Arial" panose="020B0604020202020204" pitchFamily="34" charset="0"/>
            </a:endParaRPr>
          </a:p>
        </p:txBody>
      </p:sp>
      <p:pic>
        <p:nvPicPr>
          <p:cNvPr id="665" name="Google Shape;665;p74"/>
          <p:cNvPicPr preferRelativeResize="0"/>
          <p:nvPr/>
        </p:nvPicPr>
        <p:blipFill>
          <a:blip r:embed="rId3">
            <a:alphaModFix/>
          </a:blip>
          <a:stretch>
            <a:fillRect/>
          </a:stretch>
        </p:blipFill>
        <p:spPr>
          <a:xfrm>
            <a:off x="1074475" y="2383502"/>
            <a:ext cx="1910300" cy="2091000"/>
          </a:xfrm>
          <a:prstGeom prst="rect">
            <a:avLst/>
          </a:prstGeom>
          <a:noFill/>
          <a:ln>
            <a:noFill/>
          </a:ln>
        </p:spPr>
      </p:pic>
      <p:pic>
        <p:nvPicPr>
          <p:cNvPr id="666" name="Google Shape;666;p74"/>
          <p:cNvPicPr preferRelativeResize="0"/>
          <p:nvPr/>
        </p:nvPicPr>
        <p:blipFill>
          <a:blip r:embed="rId4">
            <a:alphaModFix/>
          </a:blip>
          <a:stretch>
            <a:fillRect/>
          </a:stretch>
        </p:blipFill>
        <p:spPr>
          <a:xfrm>
            <a:off x="4028050" y="2411177"/>
            <a:ext cx="4114675" cy="31029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5"/>
          <p:cNvSpPr txBox="1">
            <a:spLocks noGrp="1"/>
          </p:cNvSpPr>
          <p:nvPr>
            <p:ph type="title"/>
          </p:nvPr>
        </p:nvSpPr>
        <p:spPr>
          <a:xfrm>
            <a:off x="628650" y="365125"/>
            <a:ext cx="6463500" cy="54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Closing Presentations</a:t>
            </a:r>
            <a:endParaRPr/>
          </a:p>
        </p:txBody>
      </p:sp>
      <p:sp>
        <p:nvSpPr>
          <p:cNvPr id="672" name="Google Shape;672;p75"/>
          <p:cNvSpPr txBox="1">
            <a:spLocks noGrp="1"/>
          </p:cNvSpPr>
          <p:nvPr>
            <p:ph type="body" idx="1"/>
          </p:nvPr>
        </p:nvSpPr>
        <p:spPr>
          <a:xfrm>
            <a:off x="361874" y="1268175"/>
            <a:ext cx="7939200" cy="1143000"/>
          </a:xfrm>
          <a:prstGeom prst="rect">
            <a:avLst/>
          </a:prstGeom>
          <a:noFill/>
          <a:ln>
            <a:noFill/>
          </a:ln>
        </p:spPr>
        <p:txBody>
          <a:bodyPr spcFirstLastPara="1" wrap="square" lIns="91425" tIns="45700" rIns="91425" bIns="45700" anchor="t" anchorCtr="0">
            <a:normAutofit/>
          </a:bodyPr>
          <a:lstStyle/>
          <a:p>
            <a:pPr marL="342900" lvl="0" indent="-419100" algn="l" rtl="0">
              <a:spcBef>
                <a:spcPts val="0"/>
              </a:spcBef>
              <a:spcAft>
                <a:spcPts val="0"/>
              </a:spcAft>
              <a:buClr>
                <a:schemeClr val="dk1"/>
              </a:buClr>
              <a:buSzPts val="3200"/>
              <a:buChar char="•"/>
            </a:pPr>
            <a:r>
              <a:rPr lang="en-ZA"/>
              <a:t>On the menu bar, click </a:t>
            </a:r>
            <a:r>
              <a:rPr lang="en-ZA" b="1"/>
              <a:t>File</a:t>
            </a:r>
            <a:r>
              <a:rPr lang="en-ZA"/>
              <a:t> and then Click </a:t>
            </a:r>
            <a:r>
              <a:rPr lang="en-ZA" b="1"/>
              <a:t>Close</a:t>
            </a:r>
            <a:endParaRPr/>
          </a:p>
        </p:txBody>
      </p:sp>
      <p:pic>
        <p:nvPicPr>
          <p:cNvPr id="673" name="Google Shape;673;p75"/>
          <p:cNvPicPr preferRelativeResize="0"/>
          <p:nvPr/>
        </p:nvPicPr>
        <p:blipFill>
          <a:blip r:embed="rId3">
            <a:alphaModFix/>
          </a:blip>
          <a:stretch>
            <a:fillRect/>
          </a:stretch>
        </p:blipFill>
        <p:spPr>
          <a:xfrm>
            <a:off x="2699400" y="2252798"/>
            <a:ext cx="1025125" cy="4061125"/>
          </a:xfrm>
          <a:prstGeom prst="rect">
            <a:avLst/>
          </a:prstGeom>
          <a:noFill/>
          <a:ln>
            <a:noFill/>
          </a:ln>
        </p:spPr>
      </p:pic>
      <p:pic>
        <p:nvPicPr>
          <p:cNvPr id="674" name="Google Shape;674;p75"/>
          <p:cNvPicPr preferRelativeResize="0"/>
          <p:nvPr/>
        </p:nvPicPr>
        <p:blipFill>
          <a:blip r:embed="rId4">
            <a:alphaModFix/>
          </a:blip>
          <a:stretch>
            <a:fillRect/>
          </a:stretch>
        </p:blipFill>
        <p:spPr>
          <a:xfrm>
            <a:off x="4251525" y="2252800"/>
            <a:ext cx="3459625" cy="30255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6"/>
          <p:cNvSpPr txBox="1">
            <a:spLocks noGrp="1"/>
          </p:cNvSpPr>
          <p:nvPr>
            <p:ph type="title"/>
          </p:nvPr>
        </p:nvSpPr>
        <p:spPr>
          <a:xfrm>
            <a:off x="822960" y="286605"/>
            <a:ext cx="7543800" cy="9661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dirty="0">
                <a:solidFill>
                  <a:schemeClr val="bg1"/>
                </a:solidFill>
                <a:latin typeface="Arial" panose="020B0604020202020204" pitchFamily="34" charset="0"/>
                <a:cs typeface="Arial" panose="020B0604020202020204" pitchFamily="34" charset="0"/>
              </a:rPr>
              <a:t>Inserting a new slide</a:t>
            </a:r>
            <a:endParaRPr dirty="0">
              <a:solidFill>
                <a:schemeClr val="bg1"/>
              </a:solidFill>
              <a:latin typeface="Arial" panose="020B0604020202020204" pitchFamily="34" charset="0"/>
              <a:cs typeface="Arial" panose="020B0604020202020204" pitchFamily="34" charset="0"/>
            </a:endParaRPr>
          </a:p>
        </p:txBody>
      </p:sp>
      <p:sp>
        <p:nvSpPr>
          <p:cNvPr id="680" name="Google Shape;680;p76"/>
          <p:cNvSpPr txBox="1">
            <a:spLocks noGrp="1"/>
          </p:cNvSpPr>
          <p:nvPr>
            <p:ph type="body" idx="1"/>
          </p:nvPr>
        </p:nvSpPr>
        <p:spPr>
          <a:xfrm>
            <a:off x="822960" y="1462594"/>
            <a:ext cx="3383280" cy="74201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ZA">
                <a:solidFill>
                  <a:schemeClr val="tx1"/>
                </a:solidFill>
                <a:latin typeface="Arial" panose="020B0604020202020204" pitchFamily="34" charset="0"/>
                <a:cs typeface="Arial" panose="020B0604020202020204" pitchFamily="34" charset="0"/>
              </a:rPr>
              <a:t>On the formatting bar, click </a:t>
            </a:r>
            <a:r>
              <a:rPr lang="en-ZA" b="1">
                <a:solidFill>
                  <a:schemeClr val="tx1"/>
                </a:solidFill>
                <a:latin typeface="Arial" panose="020B0604020202020204" pitchFamily="34" charset="0"/>
                <a:cs typeface="Arial" panose="020B0604020202020204" pitchFamily="34" charset="0"/>
              </a:rPr>
              <a:t>New Slide</a:t>
            </a:r>
            <a:endParaRPr>
              <a:solidFill>
                <a:schemeClr val="tx1"/>
              </a:solidFill>
              <a:latin typeface="Arial" panose="020B0604020202020204" pitchFamily="34" charset="0"/>
              <a:cs typeface="Arial" panose="020B0604020202020204" pitchFamily="34" charset="0"/>
            </a:endParaRPr>
          </a:p>
        </p:txBody>
      </p:sp>
      <p:pic>
        <p:nvPicPr>
          <p:cNvPr id="681" name="Google Shape;681;p76" descr="A screenshot of a computer  AI-generated content may be incorrect."/>
          <p:cNvPicPr preferRelativeResize="0"/>
          <p:nvPr/>
        </p:nvPicPr>
        <p:blipFill rotWithShape="1">
          <a:blip r:embed="rId3">
            <a:alphaModFix/>
          </a:blip>
          <a:srcRect/>
          <a:stretch/>
        </p:blipFill>
        <p:spPr>
          <a:xfrm>
            <a:off x="1475656" y="3284984"/>
            <a:ext cx="2486574" cy="1966406"/>
          </a:xfrm>
          <a:prstGeom prst="rect">
            <a:avLst/>
          </a:prstGeom>
          <a:noFill/>
          <a:ln w="12700" cap="flat" cmpd="sng">
            <a:solidFill>
              <a:schemeClr val="dk1"/>
            </a:solidFill>
            <a:prstDash val="solid"/>
            <a:round/>
            <a:headEnd type="none" w="sm" len="sm"/>
            <a:tailEnd type="none" w="sm" len="sm"/>
          </a:ln>
        </p:spPr>
      </p:pic>
      <p:pic>
        <p:nvPicPr>
          <p:cNvPr id="682" name="Google Shape;682;p76" descr="A screenshot of a computer  AI-generated content may be incorrect."/>
          <p:cNvPicPr preferRelativeResize="0"/>
          <p:nvPr/>
        </p:nvPicPr>
        <p:blipFill rotWithShape="1">
          <a:blip r:embed="rId4">
            <a:alphaModFix/>
          </a:blip>
          <a:srcRect/>
          <a:stretch/>
        </p:blipFill>
        <p:spPr>
          <a:xfrm>
            <a:off x="5358979" y="2132856"/>
            <a:ext cx="2170564" cy="3613973"/>
          </a:xfrm>
          <a:prstGeom prst="rect">
            <a:avLst/>
          </a:prstGeom>
          <a:noFill/>
          <a:ln w="12700" cap="flat" cmpd="sng">
            <a:solidFill>
              <a:schemeClr val="dk1"/>
            </a:solidFill>
            <a:prstDash val="solid"/>
            <a:round/>
            <a:headEnd type="none" w="sm" len="sm"/>
            <a:tailEnd type="none" w="sm" len="sm"/>
          </a:ln>
        </p:spPr>
      </p:pic>
      <p:sp>
        <p:nvSpPr>
          <p:cNvPr id="683" name="Google Shape;683;p76"/>
          <p:cNvSpPr txBox="1"/>
          <p:nvPr/>
        </p:nvSpPr>
        <p:spPr>
          <a:xfrm>
            <a:off x="4752621" y="1503469"/>
            <a:ext cx="3383280" cy="742018"/>
          </a:xfrm>
          <a:prstGeom prst="rect">
            <a:avLst/>
          </a:prstGeom>
          <a:noFill/>
          <a:ln>
            <a:noFill/>
          </a:ln>
        </p:spPr>
        <p:txBody>
          <a:bodyPr spcFirstLastPara="1" wrap="square" lIns="0" tIns="45700" rIns="0" bIns="45700" anchor="t" anchorCtr="0">
            <a:normAutofit/>
          </a:bodyPr>
          <a:lstStyle/>
          <a:p>
            <a:pPr marL="91440" marR="0" lvl="0" indent="-127000" algn="l" rtl="0">
              <a:lnSpc>
                <a:spcPct val="90000"/>
              </a:lnSpc>
              <a:spcBef>
                <a:spcPts val="0"/>
              </a:spcBef>
              <a:spcAft>
                <a:spcPts val="0"/>
              </a:spcAft>
              <a:buClr>
                <a:schemeClr val="accent1"/>
              </a:buClr>
              <a:buSzPts val="2000"/>
              <a:buFont typeface="Calibri"/>
              <a:buChar char=" "/>
            </a:pPr>
            <a:r>
              <a:rPr lang="en-ZA" sz="2000" dirty="0">
                <a:solidFill>
                  <a:schemeClr val="tx1"/>
                </a:solidFill>
                <a:latin typeface="Arial" panose="020B0604020202020204" pitchFamily="34" charset="0"/>
                <a:ea typeface="Calibri"/>
                <a:cs typeface="Arial" panose="020B0604020202020204" pitchFamily="34" charset="0"/>
                <a:sym typeface="Calibri"/>
              </a:rPr>
              <a:t>Then select the type of slide you want</a:t>
            </a:r>
            <a:endParaRPr sz="2000" b="1" dirty="0">
              <a:solidFill>
                <a:schemeClr val="tx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7"/>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Inserting text into a PowerPoint slide</a:t>
            </a:r>
            <a:endParaRPr/>
          </a:p>
        </p:txBody>
      </p:sp>
      <p:sp>
        <p:nvSpPr>
          <p:cNvPr id="689" name="Google Shape;689;p77"/>
          <p:cNvSpPr txBox="1">
            <a:spLocks noGrp="1"/>
          </p:cNvSpPr>
          <p:nvPr>
            <p:ph type="body" idx="1"/>
          </p:nvPr>
        </p:nvSpPr>
        <p:spPr>
          <a:xfrm>
            <a:off x="1073156" y="1412776"/>
            <a:ext cx="6997688" cy="7877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Font typeface="Arial"/>
              <a:buChar char="•"/>
            </a:pPr>
            <a:r>
              <a:rPr lang="en-ZA" sz="1800" dirty="0"/>
              <a:t>Type in the presentation heading and the context text.</a:t>
            </a:r>
            <a:endParaRPr dirty="0"/>
          </a:p>
          <a:p>
            <a:pPr marL="342900" lvl="0" indent="-342900" algn="l" rtl="0">
              <a:spcBef>
                <a:spcPts val="360"/>
              </a:spcBef>
              <a:spcAft>
                <a:spcPts val="0"/>
              </a:spcAft>
              <a:buClr>
                <a:schemeClr val="dk1"/>
              </a:buClr>
              <a:buSzPts val="1800"/>
              <a:buFont typeface="Arial"/>
              <a:buChar char="•"/>
            </a:pPr>
            <a:r>
              <a:rPr lang="en-ZA" sz="1800" dirty="0"/>
              <a:t>You can also chose whether you want to use a table, smart art graphic, video and other based on the graphics</a:t>
            </a:r>
            <a:endParaRPr dirty="0"/>
          </a:p>
        </p:txBody>
      </p:sp>
      <p:pic>
        <p:nvPicPr>
          <p:cNvPr id="690" name="Google Shape;690;p77" descr="A screenshot of a computer  AI-generated content may be incorrect."/>
          <p:cNvPicPr preferRelativeResize="0"/>
          <p:nvPr/>
        </p:nvPicPr>
        <p:blipFill rotWithShape="1">
          <a:blip r:embed="rId3">
            <a:alphaModFix/>
          </a:blip>
          <a:srcRect/>
          <a:stretch/>
        </p:blipFill>
        <p:spPr>
          <a:xfrm>
            <a:off x="1728945" y="2564904"/>
            <a:ext cx="5393950" cy="303810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8"/>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Inserting image or Smart Art</a:t>
            </a:r>
            <a:endParaRPr/>
          </a:p>
        </p:txBody>
      </p:sp>
      <p:pic>
        <p:nvPicPr>
          <p:cNvPr id="696" name="Google Shape;696;p78"/>
          <p:cNvPicPr preferRelativeResize="0"/>
          <p:nvPr/>
        </p:nvPicPr>
        <p:blipFill rotWithShape="1">
          <a:blip r:embed="rId3">
            <a:alphaModFix/>
          </a:blip>
          <a:srcRect/>
          <a:stretch/>
        </p:blipFill>
        <p:spPr>
          <a:xfrm>
            <a:off x="899592" y="1236816"/>
            <a:ext cx="6995160" cy="4384368"/>
          </a:xfrm>
          <a:prstGeom prst="rect">
            <a:avLst/>
          </a:prstGeom>
          <a:noFill/>
          <a:ln>
            <a:noFill/>
          </a:ln>
        </p:spPr>
      </p:pic>
      <p:sp>
        <p:nvSpPr>
          <p:cNvPr id="697" name="Google Shape;697;p78"/>
          <p:cNvSpPr/>
          <p:nvPr/>
        </p:nvSpPr>
        <p:spPr>
          <a:xfrm>
            <a:off x="4644008" y="1700808"/>
            <a:ext cx="832104" cy="21945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9"/>
          <p:cNvSpPr txBox="1">
            <a:spLocks noGrp="1"/>
          </p:cNvSpPr>
          <p:nvPr>
            <p:ph type="title"/>
          </p:nvPr>
        </p:nvSpPr>
        <p:spPr>
          <a:xfrm>
            <a:off x="628650" y="365125"/>
            <a:ext cx="6463630" cy="54359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Arial"/>
              <a:buNone/>
            </a:pPr>
            <a:r>
              <a:rPr lang="en-ZA"/>
              <a:t>Inserting Charts from Ms Excel</a:t>
            </a:r>
            <a:endParaRPr/>
          </a:p>
        </p:txBody>
      </p:sp>
      <p:sp>
        <p:nvSpPr>
          <p:cNvPr id="703" name="Google Shape;703;p79"/>
          <p:cNvSpPr txBox="1">
            <a:spLocks noGrp="1"/>
          </p:cNvSpPr>
          <p:nvPr>
            <p:ph type="body" idx="1"/>
          </p:nvPr>
        </p:nvSpPr>
        <p:spPr>
          <a:xfrm>
            <a:off x="467544" y="1196752"/>
            <a:ext cx="7886700"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ZA" sz="2800" dirty="0"/>
              <a:t>In MS Excel, copy charts that you created</a:t>
            </a:r>
            <a:endParaRPr dirty="0"/>
          </a:p>
          <a:p>
            <a:pPr marL="800100" lvl="1" indent="-342900">
              <a:buChar char="•"/>
            </a:pPr>
            <a:r>
              <a:rPr lang="en-ZA" sz="2400" dirty="0"/>
              <a:t>Click Image</a:t>
            </a:r>
            <a:endParaRPr dirty="0"/>
          </a:p>
          <a:p>
            <a:pPr marL="800100" lvl="1" indent="-342900">
              <a:buChar char="•"/>
            </a:pPr>
            <a:r>
              <a:rPr lang="en-ZA" sz="2400" dirty="0"/>
              <a:t>Right click on the image</a:t>
            </a:r>
            <a:endParaRPr dirty="0"/>
          </a:p>
          <a:p>
            <a:pPr marL="342900" lvl="0" indent="-342900" algn="l" rtl="0">
              <a:spcBef>
                <a:spcPts val="560"/>
              </a:spcBef>
              <a:spcAft>
                <a:spcPts val="0"/>
              </a:spcAft>
              <a:buClr>
                <a:schemeClr val="dk1"/>
              </a:buClr>
              <a:buSzPts val="2800"/>
              <a:buChar char="•"/>
            </a:pPr>
            <a:r>
              <a:rPr lang="en-ZA" sz="2800" dirty="0"/>
              <a:t>Click on Copy</a:t>
            </a:r>
            <a:endParaRPr dirty="0"/>
          </a:p>
          <a:p>
            <a:pPr marL="342900" lvl="0" indent="-342900" algn="l" rtl="0">
              <a:spcBef>
                <a:spcPts val="560"/>
              </a:spcBef>
              <a:spcAft>
                <a:spcPts val="0"/>
              </a:spcAft>
              <a:buClr>
                <a:schemeClr val="dk1"/>
              </a:buClr>
              <a:buSzPts val="2800"/>
              <a:buChar char="•"/>
            </a:pPr>
            <a:r>
              <a:rPr lang="en-ZA" sz="2800" dirty="0"/>
              <a:t>In PowerPoint slide</a:t>
            </a:r>
            <a:endParaRPr dirty="0"/>
          </a:p>
          <a:p>
            <a:pPr marL="800100" lvl="1" indent="-342900">
              <a:buChar char="•"/>
            </a:pPr>
            <a:r>
              <a:rPr lang="en-ZA" sz="2400" dirty="0"/>
              <a:t>Click on the drop down on paste in the menu bar</a:t>
            </a:r>
            <a:endParaRPr dirty="0"/>
          </a:p>
          <a:p>
            <a:pPr marL="800100" lvl="1" indent="-342900">
              <a:buChar char="•"/>
            </a:pPr>
            <a:r>
              <a:rPr lang="en-ZA" sz="2400" dirty="0"/>
              <a:t>Select the image for pasting or paste special</a:t>
            </a: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1"/>
          <p:cNvSpPr txBox="1">
            <a:spLocks noGrp="1"/>
          </p:cNvSpPr>
          <p:nvPr>
            <p:ph type="title"/>
          </p:nvPr>
        </p:nvSpPr>
        <p:spPr>
          <a:xfrm>
            <a:off x="530360" y="272005"/>
            <a:ext cx="7543800" cy="702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800"/>
              <a:buFont typeface="Arial"/>
              <a:buNone/>
            </a:pPr>
            <a:r>
              <a:rPr lang="en-ZA"/>
              <a:t>Exercise</a:t>
            </a:r>
            <a:endParaRPr/>
          </a:p>
        </p:txBody>
      </p:sp>
      <p:sp>
        <p:nvSpPr>
          <p:cNvPr id="715" name="Google Shape;715;p81"/>
          <p:cNvSpPr txBox="1">
            <a:spLocks noGrp="1"/>
          </p:cNvSpPr>
          <p:nvPr>
            <p:ph type="body" idx="1"/>
          </p:nvPr>
        </p:nvSpPr>
        <p:spPr>
          <a:xfrm>
            <a:off x="429775" y="1146050"/>
            <a:ext cx="8531400" cy="457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ct val="100000"/>
              <a:buNone/>
            </a:pPr>
            <a:r>
              <a:rPr lang="en-ZA" sz="1800" b="1" dirty="0"/>
              <a:t>Microsoft Word</a:t>
            </a:r>
            <a:endParaRPr sz="1800" b="1" dirty="0"/>
          </a:p>
          <a:p>
            <a:pPr marL="0" lvl="0" indent="0" algn="l" rtl="0">
              <a:spcBef>
                <a:spcPts val="0"/>
              </a:spcBef>
              <a:spcAft>
                <a:spcPts val="0"/>
              </a:spcAft>
              <a:buClr>
                <a:schemeClr val="dk1"/>
              </a:buClr>
              <a:buSzPct val="100000"/>
              <a:buNone/>
            </a:pPr>
            <a:endParaRPr sz="1800" dirty="0"/>
          </a:p>
          <a:p>
            <a:pPr marL="742950" lvl="1" indent="-270510" algn="l" rtl="0">
              <a:spcBef>
                <a:spcPts val="400"/>
              </a:spcBef>
              <a:spcAft>
                <a:spcPts val="0"/>
              </a:spcAft>
              <a:buClr>
                <a:schemeClr val="dk1"/>
              </a:buClr>
              <a:buSzPct val="100000"/>
              <a:buFont typeface="Arial"/>
              <a:buChar char="•"/>
            </a:pPr>
            <a:r>
              <a:rPr lang="en-ZA" sz="1800" dirty="0"/>
              <a:t>Please create a folder on your desktop called last day</a:t>
            </a:r>
            <a:endParaRPr sz="1800" dirty="0"/>
          </a:p>
          <a:p>
            <a:pPr marL="742950" lvl="1" indent="-270510" algn="l" rtl="0">
              <a:spcBef>
                <a:spcPts val="400"/>
              </a:spcBef>
              <a:spcAft>
                <a:spcPts val="0"/>
              </a:spcAft>
              <a:buClr>
                <a:schemeClr val="dk1"/>
              </a:buClr>
              <a:buSzPct val="100000"/>
              <a:buFont typeface="Arial"/>
              <a:buChar char="•"/>
            </a:pPr>
            <a:r>
              <a:rPr lang="en-ZA" sz="1800" dirty="0"/>
              <a:t>Open MS word and save as “Request for more staff” </a:t>
            </a:r>
            <a:endParaRPr sz="1800" dirty="0"/>
          </a:p>
          <a:p>
            <a:pPr marL="742950" lvl="1" indent="-270510" algn="l" rtl="0">
              <a:spcBef>
                <a:spcPts val="400"/>
              </a:spcBef>
              <a:spcAft>
                <a:spcPts val="0"/>
              </a:spcAft>
              <a:buClr>
                <a:schemeClr val="dk1"/>
              </a:buClr>
              <a:buSzPct val="100000"/>
              <a:buFont typeface="Arial"/>
              <a:buChar char="•"/>
            </a:pPr>
            <a:r>
              <a:rPr lang="en-ZA" sz="1800" dirty="0"/>
              <a:t>In that document, write a letter to the CEO requesting more staff</a:t>
            </a:r>
            <a:endParaRPr sz="1800" dirty="0"/>
          </a:p>
          <a:p>
            <a:pPr marL="742950" lvl="1" indent="-270510" algn="l" rtl="0">
              <a:spcBef>
                <a:spcPts val="400"/>
              </a:spcBef>
              <a:spcAft>
                <a:spcPts val="0"/>
              </a:spcAft>
              <a:buClr>
                <a:schemeClr val="dk1"/>
              </a:buClr>
              <a:buSzPct val="100000"/>
              <a:buFont typeface="Arial"/>
              <a:buChar char="•"/>
            </a:pPr>
            <a:r>
              <a:rPr lang="en-ZA" sz="1800" dirty="0"/>
              <a:t>Include a table highlighting the available staff (at least 3 names). Headings to be as follows: Name, PERSAL No, Contact No</a:t>
            </a:r>
            <a:endParaRPr sz="1800" dirty="0"/>
          </a:p>
          <a:p>
            <a:pPr marL="742950" lvl="1" indent="-270510" algn="l" rtl="0">
              <a:spcBef>
                <a:spcPts val="400"/>
              </a:spcBef>
              <a:spcAft>
                <a:spcPts val="0"/>
              </a:spcAft>
              <a:buSzPct val="100000"/>
              <a:buChar char="•"/>
            </a:pPr>
            <a:r>
              <a:rPr lang="en-ZA" sz="1800" dirty="0"/>
              <a:t>Insert page numbering</a:t>
            </a:r>
            <a:endParaRPr sz="1800" dirty="0"/>
          </a:p>
          <a:p>
            <a:pPr marL="742950" lvl="1" indent="-270510" algn="l" rtl="0">
              <a:spcBef>
                <a:spcPts val="400"/>
              </a:spcBef>
              <a:spcAft>
                <a:spcPts val="0"/>
              </a:spcAft>
              <a:buClr>
                <a:schemeClr val="dk1"/>
              </a:buClr>
              <a:buSzPct val="100000"/>
              <a:buFont typeface="Arial"/>
              <a:buChar char="•"/>
            </a:pPr>
            <a:r>
              <a:rPr lang="en-ZA" sz="1800" dirty="0"/>
              <a:t>Save the letter</a:t>
            </a:r>
            <a:endParaRPr sz="1800" dirty="0"/>
          </a:p>
          <a:p>
            <a:pPr marL="742950" lvl="0" indent="0" algn="l" rtl="0">
              <a:spcBef>
                <a:spcPts val="400"/>
              </a:spcBef>
              <a:spcAft>
                <a:spcPts val="0"/>
              </a:spcAft>
              <a:buNone/>
            </a:pPr>
            <a:endParaRPr sz="1800" dirty="0"/>
          </a:p>
          <a:p>
            <a:pPr marL="0" lvl="0" indent="0" algn="l" rtl="0">
              <a:spcBef>
                <a:spcPts val="400"/>
              </a:spcBef>
              <a:spcAft>
                <a:spcPts val="0"/>
              </a:spcAft>
              <a:buClr>
                <a:schemeClr val="dk1"/>
              </a:buClr>
              <a:buSzPct val="100000"/>
              <a:buNone/>
            </a:pPr>
            <a:r>
              <a:rPr lang="en-ZA" sz="1800" b="1" dirty="0"/>
              <a:t>Microsoft Excel</a:t>
            </a:r>
            <a:endParaRPr sz="1800" b="1" dirty="0"/>
          </a:p>
          <a:p>
            <a:pPr marL="0" lvl="0" indent="0" algn="l" rtl="0">
              <a:spcBef>
                <a:spcPts val="400"/>
              </a:spcBef>
              <a:spcAft>
                <a:spcPts val="0"/>
              </a:spcAft>
              <a:buClr>
                <a:schemeClr val="dk1"/>
              </a:buClr>
              <a:buSzPct val="100000"/>
              <a:buNone/>
            </a:pPr>
            <a:endParaRPr sz="1800" dirty="0"/>
          </a:p>
          <a:p>
            <a:pPr marL="742950" lvl="1" indent="-270510" algn="l" rtl="0">
              <a:spcBef>
                <a:spcPts val="400"/>
              </a:spcBef>
              <a:spcAft>
                <a:spcPts val="0"/>
              </a:spcAft>
              <a:buClr>
                <a:schemeClr val="dk1"/>
              </a:buClr>
              <a:buSzPct val="100000"/>
              <a:buFont typeface="Arial"/>
              <a:buChar char="•"/>
            </a:pPr>
            <a:r>
              <a:rPr lang="en-ZA" sz="1800" dirty="0"/>
              <a:t>Open MS Excel and save as “Request for more staff”</a:t>
            </a:r>
            <a:endParaRPr sz="1800" dirty="0"/>
          </a:p>
          <a:p>
            <a:pPr marL="742950" lvl="1" indent="-270510" algn="l" rtl="0">
              <a:spcBef>
                <a:spcPts val="400"/>
              </a:spcBef>
              <a:spcAft>
                <a:spcPts val="0"/>
              </a:spcAft>
              <a:buClr>
                <a:schemeClr val="dk1"/>
              </a:buClr>
              <a:buSzPct val="100000"/>
              <a:buFont typeface="Arial"/>
              <a:buChar char="•"/>
            </a:pPr>
            <a:r>
              <a:rPr lang="en-ZA" sz="1800" dirty="0"/>
              <a:t>Create a table with heading as follows: Name, Salary, Percentage (percent to be calculated from the total salaries paid)</a:t>
            </a:r>
            <a:endParaRPr sz="1800" dirty="0"/>
          </a:p>
          <a:p>
            <a:pPr marL="342900" lvl="0" indent="-215900" algn="l" rtl="0">
              <a:spcBef>
                <a:spcPts val="400"/>
              </a:spcBef>
              <a:spcAft>
                <a:spcPts val="0"/>
              </a:spcAft>
              <a:buClr>
                <a:schemeClr val="dk1"/>
              </a:buClr>
              <a:buSzPct val="100000"/>
              <a:buNone/>
            </a:pPr>
            <a:endParaRPr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2"/>
          <p:cNvSpPr txBox="1">
            <a:spLocks noGrp="1"/>
          </p:cNvSpPr>
          <p:nvPr>
            <p:ph type="body" idx="1"/>
          </p:nvPr>
        </p:nvSpPr>
        <p:spPr>
          <a:xfrm>
            <a:off x="279400" y="1196841"/>
            <a:ext cx="8864600" cy="4249200"/>
          </a:xfrm>
          <a:prstGeom prst="rect">
            <a:avLst/>
          </a:prstGeom>
          <a:noFill/>
          <a:ln>
            <a:noFill/>
          </a:ln>
        </p:spPr>
        <p:txBody>
          <a:bodyPr spcFirstLastPara="1" wrap="square" lIns="91425" tIns="45700" rIns="91425" bIns="45700" anchor="t" anchorCtr="0">
            <a:noAutofit/>
          </a:bodyPr>
          <a:lstStyle/>
          <a:p>
            <a:pPr lvl="1" indent="-457200">
              <a:lnSpc>
                <a:spcPct val="120000"/>
              </a:lnSpc>
              <a:spcBef>
                <a:spcPts val="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Draw a line graph using the percentage data </a:t>
            </a:r>
            <a:endParaRPr sz="1800" dirty="0">
              <a:latin typeface="Arial" panose="020B0604020202020204" pitchFamily="34" charset="0"/>
              <a:cs typeface="Arial" panose="020B0604020202020204" pitchFamily="34" charset="0"/>
            </a:endParaRPr>
          </a:p>
          <a:p>
            <a:pPr marL="1404938" lvl="2" indent="-457200">
              <a:lnSpc>
                <a:spcPct val="120000"/>
              </a:lnSpc>
              <a:spcBef>
                <a:spcPts val="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(Add title and data labels)</a:t>
            </a:r>
            <a:endParaRPr sz="1800" dirty="0">
              <a:latin typeface="Arial" panose="020B0604020202020204" pitchFamily="34" charset="0"/>
              <a:cs typeface="Arial" panose="020B0604020202020204" pitchFamily="34" charset="0"/>
            </a:endParaRPr>
          </a:p>
          <a:p>
            <a:pPr lvl="1" indent="-457200">
              <a:lnSpc>
                <a:spcPct val="120000"/>
              </a:lnSpc>
              <a:spcBef>
                <a:spcPts val="375"/>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Copy the graph to sheet 2</a:t>
            </a:r>
            <a:endParaRPr sz="1800" dirty="0">
              <a:latin typeface="Arial" panose="020B0604020202020204" pitchFamily="34" charset="0"/>
              <a:cs typeface="Arial" panose="020B0604020202020204" pitchFamily="34" charset="0"/>
            </a:endParaRPr>
          </a:p>
          <a:p>
            <a:pPr lvl="1" indent="-457200">
              <a:lnSpc>
                <a:spcPct val="120000"/>
              </a:lnSpc>
              <a:spcBef>
                <a:spcPts val="375"/>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Rename sheet 2 to “Staff”</a:t>
            </a:r>
            <a:endParaRPr sz="1800" dirty="0">
              <a:latin typeface="Arial" panose="020B0604020202020204" pitchFamily="34" charset="0"/>
              <a:cs typeface="Arial" panose="020B0604020202020204" pitchFamily="34" charset="0"/>
            </a:endParaRPr>
          </a:p>
          <a:p>
            <a:pPr lvl="1" indent="-457200">
              <a:lnSpc>
                <a:spcPct val="120000"/>
              </a:lnSpc>
              <a:spcBef>
                <a:spcPts val="35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Then copy the graph to MS word document named “’Request for more staff”</a:t>
            </a:r>
            <a:endParaRPr sz="1800" dirty="0">
              <a:latin typeface="Arial" panose="020B0604020202020204" pitchFamily="34" charset="0"/>
              <a:cs typeface="Arial" panose="020B0604020202020204" pitchFamily="34" charset="0"/>
            </a:endParaRPr>
          </a:p>
          <a:p>
            <a:pPr lvl="1" indent="-457200">
              <a:lnSpc>
                <a:spcPct val="120000"/>
              </a:lnSpc>
              <a:spcBef>
                <a:spcPts val="35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Give a little narration on your word document and save in the Last day folder</a:t>
            </a:r>
            <a:endParaRPr sz="1800" dirty="0">
              <a:latin typeface="Arial" panose="020B0604020202020204" pitchFamily="34" charset="0"/>
              <a:cs typeface="Arial" panose="020B0604020202020204" pitchFamily="34" charset="0"/>
            </a:endParaRPr>
          </a:p>
          <a:p>
            <a:pPr lvl="1" indent="-457200">
              <a:lnSpc>
                <a:spcPct val="120000"/>
              </a:lnSpc>
              <a:spcBef>
                <a:spcPts val="350"/>
              </a:spcBef>
              <a:buSzPct val="100000"/>
            </a:pPr>
            <a:endParaRPr sz="1800" dirty="0">
              <a:latin typeface="Arial" panose="020B0604020202020204" pitchFamily="34" charset="0"/>
              <a:cs typeface="Arial" panose="020B0604020202020204" pitchFamily="34" charset="0"/>
            </a:endParaRPr>
          </a:p>
          <a:p>
            <a:pPr marL="0" indent="0">
              <a:lnSpc>
                <a:spcPct val="120000"/>
              </a:lnSpc>
              <a:spcBef>
                <a:spcPts val="375"/>
              </a:spcBef>
              <a:buSzPct val="100000"/>
              <a:buNone/>
            </a:pPr>
            <a:r>
              <a:rPr lang="en-ZA" sz="1800" b="1" dirty="0">
                <a:latin typeface="Arial" panose="020B0604020202020204" pitchFamily="34" charset="0"/>
                <a:cs typeface="Arial" panose="020B0604020202020204" pitchFamily="34" charset="0"/>
              </a:rPr>
              <a:t>Microsoft PowerPoint</a:t>
            </a:r>
            <a:endParaRPr sz="1800" b="1" dirty="0">
              <a:latin typeface="Arial" panose="020B0604020202020204" pitchFamily="34" charset="0"/>
              <a:cs typeface="Arial" panose="020B0604020202020204" pitchFamily="34" charset="0"/>
            </a:endParaRPr>
          </a:p>
          <a:p>
            <a:pPr lvl="1" indent="-457200">
              <a:lnSpc>
                <a:spcPct val="120000"/>
              </a:lnSpc>
              <a:spcBef>
                <a:spcPts val="35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Again copy the graph from MS excel and paste it in a new slide on MS PowerPoint</a:t>
            </a:r>
            <a:endParaRPr sz="1800" dirty="0">
              <a:latin typeface="Arial" panose="020B0604020202020204" pitchFamily="34" charset="0"/>
              <a:cs typeface="Arial" panose="020B0604020202020204" pitchFamily="34" charset="0"/>
            </a:endParaRPr>
          </a:p>
          <a:p>
            <a:pPr lvl="1" indent="-457200">
              <a:lnSpc>
                <a:spcPct val="120000"/>
              </a:lnSpc>
              <a:spcBef>
                <a:spcPts val="35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Put the heading on MS PowerPoint as Request for more staff</a:t>
            </a:r>
            <a:endParaRPr sz="1800" dirty="0">
              <a:latin typeface="Arial" panose="020B0604020202020204" pitchFamily="34" charset="0"/>
              <a:cs typeface="Arial" panose="020B0604020202020204" pitchFamily="34" charset="0"/>
            </a:endParaRPr>
          </a:p>
          <a:p>
            <a:pPr lvl="1" indent="-457200">
              <a:lnSpc>
                <a:spcPct val="120000"/>
              </a:lnSpc>
              <a:spcBef>
                <a:spcPts val="350"/>
              </a:spcBef>
              <a:buSzPct val="100000"/>
              <a:buFont typeface="Arial" panose="020B0604020202020204" pitchFamily="34" charset="0"/>
              <a:buChar char="•"/>
            </a:pPr>
            <a:r>
              <a:rPr lang="en-ZA" sz="1800" dirty="0">
                <a:latin typeface="Arial" panose="020B0604020202020204" pitchFamily="34" charset="0"/>
                <a:cs typeface="Arial" panose="020B0604020202020204" pitchFamily="34" charset="0"/>
              </a:rPr>
              <a:t>Save the presentation in the folder “last day” on the desktop</a:t>
            </a:r>
            <a:endParaRPr sz="1800" dirty="0">
              <a:latin typeface="Arial" panose="020B0604020202020204" pitchFamily="34" charset="0"/>
              <a:cs typeface="Arial" panose="020B0604020202020204" pitchFamily="34" charset="0"/>
            </a:endParaRPr>
          </a:p>
          <a:p>
            <a:pPr marL="584200" indent="-457200">
              <a:spcBef>
                <a:spcPts val="400"/>
              </a:spcBef>
              <a:buSzPct val="100000"/>
            </a:pPr>
            <a:endParaRPr sz="1800" dirty="0">
              <a:latin typeface="Arial" panose="020B0604020202020204" pitchFamily="34" charset="0"/>
              <a:cs typeface="Arial" panose="020B0604020202020204" pitchFamily="34" charset="0"/>
            </a:endParaRPr>
          </a:p>
        </p:txBody>
      </p:sp>
      <p:sp>
        <p:nvSpPr>
          <p:cNvPr id="721" name="Google Shape;721;p82"/>
          <p:cNvSpPr txBox="1">
            <a:spLocks noGrp="1"/>
          </p:cNvSpPr>
          <p:nvPr>
            <p:ph type="title"/>
          </p:nvPr>
        </p:nvSpPr>
        <p:spPr>
          <a:xfrm>
            <a:off x="822325" y="287339"/>
            <a:ext cx="7543800" cy="70167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800"/>
              <a:buFont typeface="Arial"/>
              <a:buNone/>
            </a:pPr>
            <a:r>
              <a:rPr lang="en-ZA" dirty="0"/>
              <a:t>Exercise Contd.</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9474-6879-4D28-43A1-EB4640E9A3FA}"/>
              </a:ext>
            </a:extLst>
          </p:cNvPr>
          <p:cNvSpPr>
            <a:spLocks noGrp="1"/>
          </p:cNvSpPr>
          <p:nvPr>
            <p:ph type="title"/>
          </p:nvPr>
        </p:nvSpPr>
        <p:spPr/>
        <p:txBody>
          <a:bodyPr/>
          <a:lstStyle/>
          <a:p>
            <a:r>
              <a:rPr lang="en-ZA" sz="2800" dirty="0"/>
              <a:t>Wrap-up and Reflection</a:t>
            </a:r>
          </a:p>
        </p:txBody>
      </p:sp>
      <p:sp>
        <p:nvSpPr>
          <p:cNvPr id="5" name="Content Placeholder 4">
            <a:extLst>
              <a:ext uri="{FF2B5EF4-FFF2-40B4-BE49-F238E27FC236}">
                <a16:creationId xmlns:a16="http://schemas.microsoft.com/office/drawing/2014/main" id="{656E456F-AED5-2438-1918-6DAC6F04D7C1}"/>
              </a:ext>
            </a:extLst>
          </p:cNvPr>
          <p:cNvSpPr>
            <a:spLocks noGrp="1"/>
          </p:cNvSpPr>
          <p:nvPr>
            <p:ph sz="half" idx="1"/>
          </p:nvPr>
        </p:nvSpPr>
        <p:spPr>
          <a:xfrm>
            <a:off x="624297" y="1816127"/>
            <a:ext cx="3867150" cy="3238474"/>
          </a:xfrm>
        </p:spPr>
        <p:txBody>
          <a:bodyPr/>
          <a:lstStyle/>
          <a:p>
            <a:pPr marL="0" indent="0">
              <a:buNone/>
            </a:pPr>
            <a:r>
              <a:rPr lang="en-ZA" b="1" dirty="0"/>
              <a:t>Questions</a:t>
            </a:r>
          </a:p>
          <a:p>
            <a:pPr marL="285750" indent="-285750">
              <a:buFont typeface="Arial" panose="020B0604020202020204" pitchFamily="34" charset="0"/>
              <a:buChar char="•"/>
            </a:pPr>
            <a:r>
              <a:rPr lang="en-ZA" dirty="0"/>
              <a:t>What was easiest about today?</a:t>
            </a:r>
          </a:p>
          <a:p>
            <a:pPr marL="285750" indent="-285750">
              <a:buFont typeface="Arial" panose="020B0604020202020204" pitchFamily="34" charset="0"/>
              <a:buChar char="•"/>
            </a:pPr>
            <a:r>
              <a:rPr lang="en-ZA" dirty="0"/>
              <a:t>What was most challenging?</a:t>
            </a:r>
          </a:p>
          <a:p>
            <a:pPr marL="0" indent="0">
              <a:buNone/>
            </a:pPr>
            <a:endParaRPr lang="en-ZA" dirty="0"/>
          </a:p>
        </p:txBody>
      </p:sp>
      <p:sp>
        <p:nvSpPr>
          <p:cNvPr id="6" name="Content Placeholder 5">
            <a:extLst>
              <a:ext uri="{FF2B5EF4-FFF2-40B4-BE49-F238E27FC236}">
                <a16:creationId xmlns:a16="http://schemas.microsoft.com/office/drawing/2014/main" id="{194C8C83-428F-8A3A-4EB6-EFD817391997}"/>
              </a:ext>
            </a:extLst>
          </p:cNvPr>
          <p:cNvSpPr>
            <a:spLocks noGrp="1"/>
          </p:cNvSpPr>
          <p:nvPr>
            <p:ph sz="half" idx="2"/>
          </p:nvPr>
        </p:nvSpPr>
        <p:spPr>
          <a:xfrm>
            <a:off x="4815812" y="1893776"/>
            <a:ext cx="3867150" cy="3325142"/>
          </a:xfrm>
        </p:spPr>
        <p:txBody>
          <a:bodyPr/>
          <a:lstStyle/>
          <a:p>
            <a:pPr marL="0" indent="0">
              <a:buNone/>
            </a:pPr>
            <a:r>
              <a:rPr lang="en-ZA" b="1" dirty="0"/>
              <a:t>Key messages</a:t>
            </a:r>
          </a:p>
          <a:p>
            <a:pPr>
              <a:buFont typeface="Wingdings" panose="05000000000000000000" pitchFamily="2" charset="2"/>
              <a:buChar char="ü"/>
            </a:pPr>
            <a:r>
              <a:rPr lang="en-ZA" dirty="0"/>
              <a:t> Digital tools support data quality and reporting.</a:t>
            </a:r>
          </a:p>
          <a:p>
            <a:pPr>
              <a:buFont typeface="Wingdings" panose="05000000000000000000" pitchFamily="2" charset="2"/>
              <a:buChar char="ü"/>
            </a:pPr>
            <a:r>
              <a:rPr lang="en-ZA" dirty="0"/>
              <a:t> Confidence matters more than perfection.</a:t>
            </a:r>
          </a:p>
          <a:p>
            <a:pPr>
              <a:buFont typeface="Wingdings" panose="05000000000000000000" pitchFamily="2" charset="2"/>
              <a:buChar char="ü"/>
            </a:pPr>
            <a:r>
              <a:rPr lang="en-ZA" dirty="0"/>
              <a:t> Peer learning strengthens skills.</a:t>
            </a:r>
          </a:p>
          <a:p>
            <a:endParaRPr lang="en-ZA" dirty="0"/>
          </a:p>
        </p:txBody>
      </p:sp>
      <p:sp>
        <p:nvSpPr>
          <p:cNvPr id="9" name="TextBox 8">
            <a:extLst>
              <a:ext uri="{FF2B5EF4-FFF2-40B4-BE49-F238E27FC236}">
                <a16:creationId xmlns:a16="http://schemas.microsoft.com/office/drawing/2014/main" id="{CA467D55-C384-BCCB-2DCF-D3D1BCDF90D1}"/>
              </a:ext>
            </a:extLst>
          </p:cNvPr>
          <p:cNvSpPr txBox="1"/>
          <p:nvPr/>
        </p:nvSpPr>
        <p:spPr>
          <a:xfrm>
            <a:off x="49263" y="5074344"/>
            <a:ext cx="8803382" cy="400110"/>
          </a:xfrm>
          <a:prstGeom prst="rect">
            <a:avLst/>
          </a:prstGeom>
          <a:noFill/>
        </p:spPr>
        <p:txBody>
          <a:bodyPr wrap="square">
            <a:spAutoFit/>
          </a:bodyPr>
          <a:lstStyle/>
          <a:p>
            <a:r>
              <a:rPr lang="en-US" sz="2000" b="1" dirty="0">
                <a:effectLst>
                  <a:outerShdw blurRad="38100" dist="38100" dir="2700000" algn="tl">
                    <a:srgbClr val="000000">
                      <a:alpha val="43137"/>
                    </a:srgbClr>
                  </a:outerShdw>
                </a:effectLst>
              </a:rPr>
              <a:t>Celebrate learning – progress matters more than perfection!</a:t>
            </a:r>
            <a:endParaRPr lang="en-ZA" sz="2000" b="1" dirty="0">
              <a:effectLst>
                <a:outerShdw blurRad="38100" dist="38100" dir="2700000" algn="tl">
                  <a:srgbClr val="000000">
                    <a:alpha val="43137"/>
                  </a:srgbClr>
                </a:outerShdw>
              </a:effectLst>
            </a:endParaRPr>
          </a:p>
        </p:txBody>
      </p:sp>
      <p:pic>
        <p:nvPicPr>
          <p:cNvPr id="13" name="Graphic 12" descr="Comment Important with solid fill">
            <a:extLst>
              <a:ext uri="{FF2B5EF4-FFF2-40B4-BE49-F238E27FC236}">
                <a16:creationId xmlns:a16="http://schemas.microsoft.com/office/drawing/2014/main" id="{FEA0B744-1F54-56F1-A287-774C17E8BC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9231" y="1123950"/>
            <a:ext cx="914400" cy="914400"/>
          </a:xfrm>
          <a:prstGeom prst="rect">
            <a:avLst/>
          </a:prstGeom>
        </p:spPr>
      </p:pic>
      <p:pic>
        <p:nvPicPr>
          <p:cNvPr id="15" name="Graphic 14" descr="Thought with solid fill">
            <a:extLst>
              <a:ext uri="{FF2B5EF4-FFF2-40B4-BE49-F238E27FC236}">
                <a16:creationId xmlns:a16="http://schemas.microsoft.com/office/drawing/2014/main" id="{16CD14E1-3089-D0B3-D552-5E7426E68E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63" y="1196752"/>
            <a:ext cx="914400" cy="914400"/>
          </a:xfrm>
          <a:prstGeom prst="rect">
            <a:avLst/>
          </a:prstGeom>
        </p:spPr>
      </p:pic>
      <p:pic>
        <p:nvPicPr>
          <p:cNvPr id="4" name="Graphic 3" descr="Smiling face with solid fill with solid fill">
            <a:extLst>
              <a:ext uri="{FF2B5EF4-FFF2-40B4-BE49-F238E27FC236}">
                <a16:creationId xmlns:a16="http://schemas.microsoft.com/office/drawing/2014/main" id="{7C123599-FE95-BC84-55DD-C2308BA7DF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6496" y="4900589"/>
            <a:ext cx="723393" cy="723393"/>
          </a:xfrm>
          <a:prstGeom prst="rect">
            <a:avLst/>
          </a:prstGeom>
        </p:spPr>
      </p:pic>
    </p:spTree>
    <p:extLst>
      <p:ext uri="{BB962C8B-B14F-4D97-AF65-F5344CB8AC3E}">
        <p14:creationId xmlns:p14="http://schemas.microsoft.com/office/powerpoint/2010/main" val="292931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01757" y="0"/>
            <a:ext cx="6547721" cy="57576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ZA" sz="3600" b="1" dirty="0">
                <a:solidFill>
                  <a:schemeClr val="lt1"/>
                </a:solidFill>
                <a:latin typeface="+mj-lt"/>
              </a:rPr>
              <a:t>Running Microsoft Word Application</a:t>
            </a:r>
            <a:endParaRPr sz="4000" b="1" dirty="0">
              <a:solidFill>
                <a:schemeClr val="lt1"/>
              </a:solidFill>
              <a:latin typeface="+mj-lt"/>
            </a:endParaRPr>
          </a:p>
        </p:txBody>
      </p:sp>
      <p:sp>
        <p:nvSpPr>
          <p:cNvPr id="164" name="Google Shape;164;p24"/>
          <p:cNvSpPr txBox="1">
            <a:spLocks noGrp="1"/>
          </p:cNvSpPr>
          <p:nvPr>
            <p:ph type="body" idx="1"/>
          </p:nvPr>
        </p:nvSpPr>
        <p:spPr>
          <a:xfrm>
            <a:off x="470915" y="3924850"/>
            <a:ext cx="7772400" cy="122346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ZA" sz="2800" dirty="0">
                <a:latin typeface="+mn-lt"/>
              </a:rPr>
              <a:t>Running MS Word</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Understanding the Interface</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Creating New Documents</a:t>
            </a:r>
            <a:endParaRPr dirty="0">
              <a:latin typeface="+mn-lt"/>
            </a:endParaRPr>
          </a:p>
          <a:p>
            <a:pPr marL="342900" lvl="0" indent="-342900" algn="l" rtl="0">
              <a:spcBef>
                <a:spcPts val="560"/>
              </a:spcBef>
              <a:spcAft>
                <a:spcPts val="0"/>
              </a:spcAft>
              <a:buClr>
                <a:schemeClr val="dk1"/>
              </a:buClr>
              <a:buSzPts val="2800"/>
              <a:buChar char="•"/>
            </a:pPr>
            <a:r>
              <a:rPr lang="en-ZA" sz="2800" dirty="0">
                <a:latin typeface="+mn-lt"/>
              </a:rPr>
              <a:t>Saving, Opening &amp; Closing Documents</a:t>
            </a:r>
            <a:endParaRPr dirty="0">
              <a:latin typeface="+mn-lt"/>
            </a:endParaRPr>
          </a:p>
          <a:p>
            <a:pPr marL="0" lvl="0" indent="0" algn="l" rtl="0">
              <a:spcBef>
                <a:spcPts val="560"/>
              </a:spcBef>
              <a:spcAft>
                <a:spcPts val="0"/>
              </a:spcAft>
              <a:buClr>
                <a:schemeClr val="dk1"/>
              </a:buClr>
              <a:buSzPts val="2800"/>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p:txBody>
      </p:sp>
      <p:pic>
        <p:nvPicPr>
          <p:cNvPr id="165" name="Google Shape;165;p24"/>
          <p:cNvPicPr preferRelativeResize="0"/>
          <p:nvPr/>
        </p:nvPicPr>
        <p:blipFill rotWithShape="1">
          <a:blip r:embed="rId3">
            <a:alphaModFix/>
          </a:blip>
          <a:srcRect/>
          <a:stretch/>
        </p:blipFill>
        <p:spPr>
          <a:xfrm>
            <a:off x="470915" y="1151263"/>
            <a:ext cx="8202170" cy="2827281"/>
          </a:xfrm>
          <a:prstGeom prst="rect">
            <a:avLst/>
          </a:prstGeom>
          <a:noFill/>
          <a:ln>
            <a:noFill/>
          </a:ln>
        </p:spPr>
      </p:pic>
      <p:sp>
        <p:nvSpPr>
          <p:cNvPr id="166" name="Google Shape;166;p24"/>
          <p:cNvSpPr/>
          <p:nvPr/>
        </p:nvSpPr>
        <p:spPr>
          <a:xfrm>
            <a:off x="2051720" y="1125490"/>
            <a:ext cx="1051560" cy="833889"/>
          </a:xfrm>
          <a:prstGeom prst="rect">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0"/>
          <p:cNvSpPr txBox="1">
            <a:spLocks noGrp="1"/>
          </p:cNvSpPr>
          <p:nvPr>
            <p:ph type="title"/>
          </p:nvPr>
        </p:nvSpPr>
        <p:spPr>
          <a:xfrm>
            <a:off x="256025" y="208343"/>
            <a:ext cx="7772400" cy="70605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ct val="100000"/>
              <a:buFont typeface="Calibri"/>
              <a:buNone/>
            </a:pPr>
            <a:r>
              <a:rPr lang="en-US" sz="3600" dirty="0">
                <a:solidFill>
                  <a:schemeClr val="lt1"/>
                </a:solidFill>
                <a:latin typeface="+mj-lt"/>
              </a:rPr>
              <a:t>Additional Material</a:t>
            </a:r>
            <a:endParaRPr lang="en-US" sz="4000" dirty="0">
              <a:solidFill>
                <a:schemeClr val="lt1"/>
              </a:solidFill>
              <a:latin typeface="+mj-lt"/>
            </a:endParaRPr>
          </a:p>
        </p:txBody>
      </p:sp>
      <p:sp>
        <p:nvSpPr>
          <p:cNvPr id="709" name="Google Shape;709;p80"/>
          <p:cNvSpPr txBox="1">
            <a:spLocks noGrp="1"/>
          </p:cNvSpPr>
          <p:nvPr>
            <p:ph type="body" idx="1"/>
          </p:nvPr>
        </p:nvSpPr>
        <p:spPr>
          <a:xfrm>
            <a:off x="611188" y="1989138"/>
            <a:ext cx="7772400" cy="3527400"/>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buSzPct val="100000"/>
              <a:buNone/>
            </a:pPr>
            <a:r>
              <a:rPr lang="en-US" sz="2400" b="1" dirty="0">
                <a:solidFill>
                  <a:schemeClr val="tx1"/>
                </a:solidFill>
                <a:latin typeface="+mn-lt"/>
              </a:rPr>
              <a:t>Short online MS PowerPoint training </a:t>
            </a:r>
          </a:p>
          <a:p>
            <a:pPr marL="0" lvl="0" indent="0">
              <a:spcBef>
                <a:spcPts val="0"/>
              </a:spcBef>
              <a:buClr>
                <a:schemeClr val="lt1"/>
              </a:buClr>
              <a:buSzPct val="100000"/>
              <a:buNone/>
            </a:pPr>
            <a:r>
              <a:rPr lang="en-US" sz="2400" b="1" dirty="0">
                <a:solidFill>
                  <a:schemeClr val="tx1"/>
                </a:solidFill>
                <a:latin typeface="+mn-lt"/>
              </a:rPr>
              <a:t>material</a:t>
            </a:r>
            <a:endParaRPr lang="en-ZA" sz="2400" b="1" dirty="0">
              <a:solidFill>
                <a:schemeClr val="tx1"/>
              </a:solidFill>
              <a:latin typeface="+mn-lt"/>
              <a:hlinkClick r:id="rId3">
                <a:extLst>
                  <a:ext uri="{A12FA001-AC4F-418D-AE19-62706E023703}">
                    <ahyp:hlinkClr xmlns:ahyp="http://schemas.microsoft.com/office/drawing/2018/hyperlinkcolor" val="tx"/>
                  </a:ext>
                </a:extLst>
              </a:hlinkClick>
            </a:endParaRPr>
          </a:p>
          <a:p>
            <a:pPr marL="342900" lvl="0" indent="-393700" algn="l" rtl="0">
              <a:spcBef>
                <a:spcPts val="1400"/>
              </a:spcBef>
              <a:spcAft>
                <a:spcPts val="0"/>
              </a:spcAft>
              <a:buSzPts val="4000"/>
              <a:buChar char="•"/>
            </a:pPr>
            <a:r>
              <a:rPr lang="en-ZA" sz="2400" dirty="0">
                <a:solidFill>
                  <a:srgbClr val="0000FF"/>
                </a:solidFill>
                <a:latin typeface="+mn-lt"/>
                <a:hlinkClick r:id="rId3">
                  <a:extLst>
                    <a:ext uri="{A12FA001-AC4F-418D-AE19-62706E023703}">
                      <ahyp:hlinkClr xmlns:ahyp="http://schemas.microsoft.com/office/drawing/2018/hyperlinkcolor" val="tx"/>
                    </a:ext>
                  </a:extLst>
                </a:hlinkClick>
              </a:rPr>
              <a:t>https://www.youtube.com/watch?v=KqgyvGxISxk</a:t>
            </a:r>
            <a:r>
              <a:rPr lang="en-ZA" sz="2400" dirty="0">
                <a:latin typeface="+mn-lt"/>
              </a:rPr>
              <a:t> </a:t>
            </a:r>
            <a:endParaRPr sz="24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a:p>
            <a:pPr marL="342900" lvl="0" indent="-342900" algn="l" rtl="0">
              <a:spcBef>
                <a:spcPts val="560"/>
              </a:spcBef>
              <a:spcAft>
                <a:spcPts val="0"/>
              </a:spcAft>
              <a:buClr>
                <a:schemeClr val="dk1"/>
              </a:buClr>
              <a:buSzPts val="2800"/>
              <a:buFont typeface="Calibri"/>
              <a:buNone/>
            </a:pPr>
            <a:endParaRPr sz="28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274314" y="8"/>
            <a:ext cx="8229600" cy="881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ZA" dirty="0">
                <a:solidFill>
                  <a:schemeClr val="lt1"/>
                </a:solidFill>
              </a:rPr>
              <a:t>MS Word Interface Overview</a:t>
            </a:r>
            <a:endParaRPr dirty="0"/>
          </a:p>
        </p:txBody>
      </p:sp>
      <p:pic>
        <p:nvPicPr>
          <p:cNvPr id="172" name="Google Shape;172;p25"/>
          <p:cNvPicPr preferRelativeResize="0"/>
          <p:nvPr/>
        </p:nvPicPr>
        <p:blipFill rotWithShape="1">
          <a:blip r:embed="rId3">
            <a:alphaModFix/>
          </a:blip>
          <a:srcRect/>
          <a:stretch/>
        </p:blipFill>
        <p:spPr>
          <a:xfrm>
            <a:off x="64008" y="731837"/>
            <a:ext cx="9209890" cy="5414474"/>
          </a:xfrm>
          <a:prstGeom prst="rect">
            <a:avLst/>
          </a:prstGeom>
          <a:noFill/>
          <a:ln>
            <a:noFill/>
          </a:ln>
        </p:spPr>
      </p:pic>
      <p:sp>
        <p:nvSpPr>
          <p:cNvPr id="173" name="Google Shape;173;p25"/>
          <p:cNvSpPr/>
          <p:nvPr/>
        </p:nvSpPr>
        <p:spPr>
          <a:xfrm>
            <a:off x="164592" y="741131"/>
            <a:ext cx="2798064" cy="255565"/>
          </a:xfrm>
          <a:prstGeom prst="wedgeRectCallout">
            <a:avLst>
              <a:gd name="adj1" fmla="val 9798"/>
              <a:gd name="adj2" fmla="val 699376"/>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5"/>
          <p:cNvSpPr txBox="1"/>
          <p:nvPr/>
        </p:nvSpPr>
        <p:spPr>
          <a:xfrm>
            <a:off x="1338757" y="2742898"/>
            <a:ext cx="963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Title Bar</a:t>
            </a:r>
            <a:endParaRPr/>
          </a:p>
        </p:txBody>
      </p:sp>
      <p:sp>
        <p:nvSpPr>
          <p:cNvPr id="175" name="Google Shape;175;p25"/>
          <p:cNvSpPr/>
          <p:nvPr/>
        </p:nvSpPr>
        <p:spPr>
          <a:xfrm>
            <a:off x="64008" y="996696"/>
            <a:ext cx="5193792" cy="246270"/>
          </a:xfrm>
          <a:prstGeom prst="rect">
            <a:avLst/>
          </a:prstGeom>
          <a:noFill/>
          <a:ln w="9525" cap="flat" cmpd="sng">
            <a:solidFill>
              <a:srgbClr val="8CB3E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6" name="Google Shape;176;p25"/>
          <p:cNvCxnSpPr/>
          <p:nvPr/>
        </p:nvCxnSpPr>
        <p:spPr>
          <a:xfrm>
            <a:off x="3785616" y="1242966"/>
            <a:ext cx="0" cy="118933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77" name="Google Shape;177;p25"/>
          <p:cNvSpPr txBox="1"/>
          <p:nvPr/>
        </p:nvSpPr>
        <p:spPr>
          <a:xfrm>
            <a:off x="3230816" y="2432304"/>
            <a:ext cx="1109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Menu Bar</a:t>
            </a:r>
            <a:endParaRPr/>
          </a:p>
        </p:txBody>
      </p:sp>
      <p:sp>
        <p:nvSpPr>
          <p:cNvPr id="178" name="Google Shape;178;p25"/>
          <p:cNvSpPr/>
          <p:nvPr/>
        </p:nvSpPr>
        <p:spPr>
          <a:xfrm>
            <a:off x="64008" y="5925312"/>
            <a:ext cx="3721608" cy="191557"/>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9" name="Google Shape;179;p25"/>
          <p:cNvCxnSpPr/>
          <p:nvPr/>
        </p:nvCxnSpPr>
        <p:spPr>
          <a:xfrm rot="10800000">
            <a:off x="1865376" y="5266944"/>
            <a:ext cx="0" cy="65836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80" name="Google Shape;180;p25"/>
          <p:cNvSpPr txBox="1"/>
          <p:nvPr/>
        </p:nvSpPr>
        <p:spPr>
          <a:xfrm>
            <a:off x="1382671" y="4849106"/>
            <a:ext cx="11303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Status Bar</a:t>
            </a:r>
            <a:endParaRPr/>
          </a:p>
        </p:txBody>
      </p:sp>
      <p:sp>
        <p:nvSpPr>
          <p:cNvPr id="181" name="Google Shape;181;p25"/>
          <p:cNvSpPr/>
          <p:nvPr/>
        </p:nvSpPr>
        <p:spPr>
          <a:xfrm>
            <a:off x="7955280" y="5925312"/>
            <a:ext cx="1188720" cy="182262"/>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2" name="Google Shape;182;p25"/>
          <p:cNvCxnSpPr>
            <a:stCxn id="181" idx="0"/>
          </p:cNvCxnSpPr>
          <p:nvPr/>
        </p:nvCxnSpPr>
        <p:spPr>
          <a:xfrm rot="10800000" flipH="1">
            <a:off x="8549640" y="5218512"/>
            <a:ext cx="18300" cy="7068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83" name="Google Shape;183;p25"/>
          <p:cNvSpPr txBox="1"/>
          <p:nvPr/>
        </p:nvSpPr>
        <p:spPr>
          <a:xfrm>
            <a:off x="8061716" y="4849106"/>
            <a:ext cx="10822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Zoom bar</a:t>
            </a:r>
            <a:endParaRPr/>
          </a:p>
        </p:txBody>
      </p:sp>
      <p:sp>
        <p:nvSpPr>
          <p:cNvPr id="184" name="Google Shape;184;p25"/>
          <p:cNvSpPr/>
          <p:nvPr/>
        </p:nvSpPr>
        <p:spPr>
          <a:xfrm>
            <a:off x="8211312" y="741131"/>
            <a:ext cx="932688" cy="255565"/>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5" name="Google Shape;185;p25"/>
          <p:cNvCxnSpPr>
            <a:stCxn id="184" idx="2"/>
          </p:cNvCxnSpPr>
          <p:nvPr/>
        </p:nvCxnSpPr>
        <p:spPr>
          <a:xfrm flipH="1">
            <a:off x="8061756" y="996696"/>
            <a:ext cx="615900" cy="14355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86" name="Google Shape;186;p25"/>
          <p:cNvSpPr txBox="1"/>
          <p:nvPr/>
        </p:nvSpPr>
        <p:spPr>
          <a:xfrm>
            <a:off x="6905601" y="2432304"/>
            <a:ext cx="2099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Minimize, maximise </a:t>
            </a:r>
            <a:endParaRPr/>
          </a:p>
          <a:p>
            <a:pPr marL="0" marR="0" lvl="0" indent="0" algn="l" rtl="0">
              <a:spcBef>
                <a:spcPts val="0"/>
              </a:spcBef>
              <a:spcAft>
                <a:spcPts val="0"/>
              </a:spcAft>
              <a:buNone/>
            </a:pPr>
            <a:r>
              <a:rPr lang="en-ZA" sz="1800">
                <a:solidFill>
                  <a:schemeClr val="dk1"/>
                </a:solidFill>
                <a:latin typeface="Calibri"/>
                <a:ea typeface="Calibri"/>
                <a:cs typeface="Calibri"/>
                <a:sym typeface="Calibri"/>
              </a:rPr>
              <a:t>and Close</a:t>
            </a:r>
            <a:endParaRPr/>
          </a:p>
        </p:txBody>
      </p:sp>
      <p:sp>
        <p:nvSpPr>
          <p:cNvPr id="187" name="Google Shape;187;p25"/>
          <p:cNvSpPr txBox="1"/>
          <p:nvPr/>
        </p:nvSpPr>
        <p:spPr>
          <a:xfrm>
            <a:off x="3502152" y="3977640"/>
            <a:ext cx="16542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Document Area</a:t>
            </a:r>
            <a:endParaRPr/>
          </a:p>
        </p:txBody>
      </p:sp>
      <p:sp>
        <p:nvSpPr>
          <p:cNvPr id="188" name="Google Shape;188;p25"/>
          <p:cNvSpPr/>
          <p:nvPr/>
        </p:nvSpPr>
        <p:spPr>
          <a:xfrm>
            <a:off x="164592" y="1242966"/>
            <a:ext cx="7159750" cy="723854"/>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9" name="Google Shape;189;p25"/>
          <p:cNvCxnSpPr/>
          <p:nvPr/>
        </p:nvCxnSpPr>
        <p:spPr>
          <a:xfrm>
            <a:off x="5156451" y="1966820"/>
            <a:ext cx="0" cy="111181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90" name="Google Shape;190;p25"/>
          <p:cNvSpPr txBox="1"/>
          <p:nvPr/>
        </p:nvSpPr>
        <p:spPr>
          <a:xfrm>
            <a:off x="4503361" y="3142824"/>
            <a:ext cx="15851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a:solidFill>
                  <a:schemeClr val="dk1"/>
                </a:solidFill>
                <a:latin typeface="Calibri"/>
                <a:ea typeface="Calibri"/>
                <a:cs typeface="Calibri"/>
                <a:sym typeface="Calibri"/>
              </a:rPr>
              <a:t>Formatting Bar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1188715" y="67379"/>
            <a:ext cx="7543800" cy="84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ZA">
                <a:solidFill>
                  <a:schemeClr val="lt1"/>
                </a:solidFill>
              </a:rPr>
              <a:t>Creating Documents</a:t>
            </a:r>
            <a:endParaRPr/>
          </a:p>
        </p:txBody>
      </p:sp>
      <p:sp>
        <p:nvSpPr>
          <p:cNvPr id="196" name="Google Shape;196;p26"/>
          <p:cNvSpPr txBox="1">
            <a:spLocks noGrp="1"/>
          </p:cNvSpPr>
          <p:nvPr>
            <p:ph type="body" idx="1"/>
          </p:nvPr>
        </p:nvSpPr>
        <p:spPr>
          <a:xfrm>
            <a:off x="4498848" y="1417638"/>
            <a:ext cx="4187952" cy="88665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ZA"/>
              <a:t>In the menu bar, click on </a:t>
            </a:r>
            <a:r>
              <a:rPr lang="en-ZA" b="1"/>
              <a:t>File</a:t>
            </a:r>
            <a:endParaRPr/>
          </a:p>
        </p:txBody>
      </p:sp>
      <p:pic>
        <p:nvPicPr>
          <p:cNvPr id="197" name="Google Shape;197;p26"/>
          <p:cNvPicPr preferRelativeResize="0"/>
          <p:nvPr/>
        </p:nvPicPr>
        <p:blipFill rotWithShape="1">
          <a:blip r:embed="rId3">
            <a:alphaModFix/>
          </a:blip>
          <a:srcRect/>
          <a:stretch/>
        </p:blipFill>
        <p:spPr>
          <a:xfrm>
            <a:off x="726694" y="3661283"/>
            <a:ext cx="2822854" cy="2498089"/>
          </a:xfrm>
          <a:prstGeom prst="rect">
            <a:avLst/>
          </a:prstGeom>
          <a:noFill/>
          <a:ln>
            <a:noFill/>
          </a:ln>
        </p:spPr>
      </p:pic>
      <p:sp>
        <p:nvSpPr>
          <p:cNvPr id="198" name="Google Shape;198;p26"/>
          <p:cNvSpPr txBox="1"/>
          <p:nvPr/>
        </p:nvSpPr>
        <p:spPr>
          <a:xfrm>
            <a:off x="3712464" y="3661282"/>
            <a:ext cx="4187952" cy="241947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Click</a:t>
            </a:r>
            <a:r>
              <a:rPr lang="en-ZA" sz="3200" b="1">
                <a:solidFill>
                  <a:schemeClr val="dk1"/>
                </a:solidFill>
                <a:latin typeface="Calibri"/>
                <a:ea typeface="Calibri"/>
                <a:cs typeface="Calibri"/>
                <a:sym typeface="Calibri"/>
              </a:rPr>
              <a:t> New</a:t>
            </a:r>
            <a:endParaRPr/>
          </a:p>
          <a:p>
            <a:pPr marL="342900" marR="0" lvl="0" indent="-342900" algn="l" rtl="0">
              <a:spcBef>
                <a:spcPts val="640"/>
              </a:spcBef>
              <a:spcAft>
                <a:spcPts val="0"/>
              </a:spcAft>
              <a:buClr>
                <a:schemeClr val="dk1"/>
              </a:buClr>
              <a:buSzPts val="3200"/>
              <a:buFont typeface="Arial"/>
              <a:buChar char="•"/>
            </a:pPr>
            <a:r>
              <a:rPr lang="en-ZA" sz="3200">
                <a:solidFill>
                  <a:schemeClr val="dk1"/>
                </a:solidFill>
                <a:latin typeface="Calibri"/>
                <a:ea typeface="Calibri"/>
                <a:cs typeface="Calibri"/>
                <a:sym typeface="Calibri"/>
              </a:rPr>
              <a:t>Click on </a:t>
            </a:r>
            <a:r>
              <a:rPr lang="en-ZA" sz="3200" b="1">
                <a:solidFill>
                  <a:schemeClr val="dk1"/>
                </a:solidFill>
                <a:latin typeface="Calibri"/>
                <a:ea typeface="Calibri"/>
                <a:cs typeface="Calibri"/>
                <a:sym typeface="Calibri"/>
              </a:rPr>
              <a:t>blank document</a:t>
            </a:r>
            <a:endParaRPr/>
          </a:p>
        </p:txBody>
      </p:sp>
      <p:pic>
        <p:nvPicPr>
          <p:cNvPr id="199" name="Google Shape;199;p26"/>
          <p:cNvPicPr preferRelativeResize="0"/>
          <p:nvPr/>
        </p:nvPicPr>
        <p:blipFill rotWithShape="1">
          <a:blip r:embed="rId4">
            <a:alphaModFix/>
          </a:blip>
          <a:srcRect/>
          <a:stretch/>
        </p:blipFill>
        <p:spPr>
          <a:xfrm>
            <a:off x="726694" y="1291451"/>
            <a:ext cx="1723898" cy="1992946"/>
          </a:xfrm>
          <a:prstGeom prst="rect">
            <a:avLst/>
          </a:prstGeom>
          <a:noFill/>
          <a:ln>
            <a:noFill/>
          </a:ln>
        </p:spPr>
      </p:pic>
      <p:cxnSp>
        <p:nvCxnSpPr>
          <p:cNvPr id="200" name="Google Shape;200;p26"/>
          <p:cNvCxnSpPr/>
          <p:nvPr/>
        </p:nvCxnSpPr>
        <p:spPr>
          <a:xfrm rot="10800000" flipH="1">
            <a:off x="1764792" y="4014216"/>
            <a:ext cx="1947672" cy="64922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01" name="Google Shape;201;p26"/>
          <p:cNvCxnSpPr/>
          <p:nvPr/>
        </p:nvCxnSpPr>
        <p:spPr>
          <a:xfrm rot="10800000" flipH="1">
            <a:off x="2706624" y="4526280"/>
            <a:ext cx="1005840" cy="27432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02" name="Google Shape;202;p26"/>
          <p:cNvSpPr/>
          <p:nvPr/>
        </p:nvSpPr>
        <p:spPr>
          <a:xfrm>
            <a:off x="726694" y="1291451"/>
            <a:ext cx="617474" cy="503073"/>
          </a:xfrm>
          <a:prstGeom prst="rect">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03" name="Google Shape;203;p26"/>
          <p:cNvCxnSpPr>
            <a:stCxn id="202" idx="3"/>
          </p:cNvCxnSpPr>
          <p:nvPr/>
        </p:nvCxnSpPr>
        <p:spPr>
          <a:xfrm>
            <a:off x="1344168" y="1542988"/>
            <a:ext cx="2962800" cy="939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7061</Words>
  <Application>Microsoft Office PowerPoint</Application>
  <PresentationFormat>On-screen Show (4:3)</PresentationFormat>
  <Paragraphs>872</Paragraphs>
  <Slides>70</Slides>
  <Notes>60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70</vt:i4>
      </vt:variant>
    </vt:vector>
  </HeadingPairs>
  <TitlesOfParts>
    <vt:vector size="76" baseType="lpstr">
      <vt:lpstr>Arial</vt:lpstr>
      <vt:lpstr>Calibri</vt:lpstr>
      <vt:lpstr>Wingdings</vt:lpstr>
      <vt:lpstr>1_Office Theme</vt:lpstr>
      <vt:lpstr>2_Custom Design</vt:lpstr>
      <vt:lpstr>4_Custom Design</vt:lpstr>
      <vt:lpstr>1 </vt:lpstr>
      <vt:lpstr>Session 1.1 Orientation and Expectations</vt:lpstr>
      <vt:lpstr>Orientation and Expectations</vt:lpstr>
      <vt:lpstr>Session 1.2: Microsoft Word</vt:lpstr>
      <vt:lpstr>What is your understanding of Microsoft Word? </vt:lpstr>
      <vt:lpstr>By the end of the lesson, participants should be able to: </vt:lpstr>
      <vt:lpstr>Running Microsoft Word Application</vt:lpstr>
      <vt:lpstr>MS Word Interface Overview</vt:lpstr>
      <vt:lpstr>Creating Documents</vt:lpstr>
      <vt:lpstr>Saving Documents</vt:lpstr>
      <vt:lpstr>Session 1.3: Microsoft Word – Text Entry, Formatting, and Layout</vt:lpstr>
      <vt:lpstr>Opening Documents</vt:lpstr>
      <vt:lpstr>Closing Document</vt:lpstr>
      <vt:lpstr>Entering text into a document</vt:lpstr>
      <vt:lpstr>Selecting text</vt:lpstr>
      <vt:lpstr>Using the different Formatting text options </vt:lpstr>
      <vt:lpstr>Formatting Bar</vt:lpstr>
      <vt:lpstr>Using the different Formatting text options </vt:lpstr>
      <vt:lpstr>Insert an image  </vt:lpstr>
      <vt:lpstr>Cut, Copy and Paste, and Screen shot </vt:lpstr>
      <vt:lpstr>Session 1.4: Microsoft Word – Tables, Headers, Footers and Bullets</vt:lpstr>
      <vt:lpstr>Insert a table</vt:lpstr>
      <vt:lpstr>Insert Breaks</vt:lpstr>
      <vt:lpstr>Insert Header and Footer</vt:lpstr>
      <vt:lpstr>Bullets and Numbering</vt:lpstr>
      <vt:lpstr>Short online MS Word training material </vt:lpstr>
      <vt:lpstr>Session 1.5: Microsoft Excel – Introduction and Interface</vt:lpstr>
      <vt:lpstr>What is your understanding of Microsoft Excel?</vt:lpstr>
      <vt:lpstr>By the end of the lesson, participants should be able to:</vt:lpstr>
      <vt:lpstr>Running Microsoft Excel Application</vt:lpstr>
      <vt:lpstr>MS Excel Interface Overview</vt:lpstr>
      <vt:lpstr>Creating a workbook</vt:lpstr>
      <vt:lpstr>Saving a workbook</vt:lpstr>
      <vt:lpstr>Session 1.6: Microsoft Excel – Data Entry, Formatting, and Simple Calculations</vt:lpstr>
      <vt:lpstr>Opening workbook</vt:lpstr>
      <vt:lpstr>Closing workbook</vt:lpstr>
      <vt:lpstr>Using Zoom</vt:lpstr>
      <vt:lpstr>Entering text or data</vt:lpstr>
      <vt:lpstr>Formatting text and numbering cells</vt:lpstr>
      <vt:lpstr>Headers and Footers</vt:lpstr>
      <vt:lpstr>Cut, Copy and Paste </vt:lpstr>
      <vt:lpstr>Formatting Cells</vt:lpstr>
      <vt:lpstr>Mathematical Operators</vt:lpstr>
      <vt:lpstr>Using formulas</vt:lpstr>
      <vt:lpstr>Recognising Formula Errors: </vt:lpstr>
      <vt:lpstr>Calculating a percentage</vt:lpstr>
      <vt:lpstr>Fillters, Freeze panes and Find and Replace</vt:lpstr>
      <vt:lpstr>Session 1.7: Microsoft Excel – Basic Charts and Visualisation</vt:lpstr>
      <vt:lpstr>Introductions to Graphs </vt:lpstr>
      <vt:lpstr>Developing Graphs</vt:lpstr>
      <vt:lpstr>Short online MS Excel training material </vt:lpstr>
      <vt:lpstr> Session 1.8: Microsoft PowerPoint – Basics of Creating Presentations</vt:lpstr>
      <vt:lpstr>What is your understanding of Microsoft PowerPoint?</vt:lpstr>
      <vt:lpstr>By the end of the lesson, participants should be able to: </vt:lpstr>
      <vt:lpstr>Running Microsoft PowerPoint Application</vt:lpstr>
      <vt:lpstr>MS Excel Interface Overview</vt:lpstr>
      <vt:lpstr>MS PowerPoint Interface Overview</vt:lpstr>
      <vt:lpstr>Formatting Bar</vt:lpstr>
      <vt:lpstr>Creating a Presentation</vt:lpstr>
      <vt:lpstr>Saving Presentations</vt:lpstr>
      <vt:lpstr>Opening Presentations</vt:lpstr>
      <vt:lpstr>Closing Presentations</vt:lpstr>
      <vt:lpstr>Inserting a new slide</vt:lpstr>
      <vt:lpstr>Inserting text into a PowerPoint slide</vt:lpstr>
      <vt:lpstr>Inserting image or Smart Art</vt:lpstr>
      <vt:lpstr>Inserting Charts from Ms Excel</vt:lpstr>
      <vt:lpstr>Exercise</vt:lpstr>
      <vt:lpstr>Exercise Contd.</vt:lpstr>
      <vt:lpstr>Wrap-up and Reflection</vt:lpstr>
      <vt:lpstr>Additional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Noluthando Ndlovu</cp:lastModifiedBy>
  <cp:revision>170</cp:revision>
  <dcterms:modified xsi:type="dcterms:W3CDTF">2026-04-08T19:44:31Z</dcterms:modified>
</cp:coreProperties>
</file>