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2.svg" ContentType="image/svg+xml"/>
  <Override PartName="/ppt/media/image14.svg" ContentType="image/svg+xml"/>
  <Override PartName="/ppt/media/image15.svg" ContentType="image/svg+xml"/>
  <Override PartName="/ppt/media/image17.svg" ContentType="image/svg+xml"/>
  <Override PartName="/ppt/media/image18.svg" ContentType="image/svg+xml"/>
  <Override PartName="/ppt/media/image3.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60" r:id="rId3"/>
    <p:sldMasterId id="2147483672" r:id="rId4"/>
    <p:sldMasterId id="2147483684" r:id="rId5"/>
    <p:sldMasterId id="2147483696" r:id="rId6"/>
    <p:sldMasterId id="2147483708" r:id="rId7"/>
    <p:sldMasterId id="2147483720" r:id="rId8"/>
    <p:sldMasterId id="2147483732" r:id="rId9"/>
    <p:sldMasterId id="2147483744" r:id="rId10"/>
  </p:sldMasterIdLst>
  <p:notesMasterIdLst>
    <p:notesMasterId r:id="rId150"/>
  </p:notesMasterIdLst>
  <p:sldIdLst>
    <p:sldId id="256" r:id="rId11"/>
    <p:sldId id="305" r:id="rId12"/>
    <p:sldId id="304" r:id="rId13"/>
    <p:sldId id="306" r:id="rId14"/>
    <p:sldId id="307" r:id="rId15"/>
    <p:sldId id="308" r:id="rId16"/>
    <p:sldId id="311" r:id="rId17"/>
    <p:sldId id="310" r:id="rId18"/>
    <p:sldId id="309" r:id="rId19"/>
    <p:sldId id="312" r:id="rId20"/>
    <p:sldId id="313" r:id="rId21"/>
    <p:sldId id="314"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2" r:id="rId37"/>
    <p:sldId id="502" r:id="rId38"/>
    <p:sldId id="503" r:id="rId39"/>
    <p:sldId id="504" r:id="rId40"/>
    <p:sldId id="501" r:id="rId41"/>
    <p:sldId id="331" r:id="rId42"/>
    <p:sldId id="333" r:id="rId43"/>
    <p:sldId id="334" r:id="rId44"/>
    <p:sldId id="335" r:id="rId45"/>
    <p:sldId id="350" r:id="rId46"/>
    <p:sldId id="351" r:id="rId47"/>
    <p:sldId id="445" r:id="rId48"/>
    <p:sldId id="446" r:id="rId49"/>
    <p:sldId id="447" r:id="rId50"/>
    <p:sldId id="448" r:id="rId51"/>
    <p:sldId id="449" r:id="rId52"/>
    <p:sldId id="450" r:id="rId53"/>
    <p:sldId id="451" r:id="rId54"/>
    <p:sldId id="452" r:id="rId55"/>
    <p:sldId id="453" r:id="rId56"/>
    <p:sldId id="352" r:id="rId57"/>
    <p:sldId id="353" r:id="rId58"/>
    <p:sldId id="354" r:id="rId59"/>
    <p:sldId id="355" r:id="rId60"/>
    <p:sldId id="356" r:id="rId61"/>
    <p:sldId id="357" r:id="rId62"/>
    <p:sldId id="358" r:id="rId63"/>
    <p:sldId id="359" r:id="rId64"/>
    <p:sldId id="361" r:id="rId65"/>
    <p:sldId id="363" r:id="rId66"/>
    <p:sldId id="364" r:id="rId67"/>
    <p:sldId id="362" r:id="rId68"/>
    <p:sldId id="496" r:id="rId69"/>
    <p:sldId id="497" r:id="rId70"/>
    <p:sldId id="498" r:id="rId71"/>
    <p:sldId id="499" r:id="rId72"/>
    <p:sldId id="495"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383" r:id="rId92"/>
    <p:sldId id="384" r:id="rId93"/>
    <p:sldId id="336" r:id="rId94"/>
    <p:sldId id="337" r:id="rId95"/>
    <p:sldId id="385" r:id="rId96"/>
    <p:sldId id="386" r:id="rId97"/>
    <p:sldId id="387" r:id="rId98"/>
    <p:sldId id="433" r:id="rId99"/>
    <p:sldId id="434" r:id="rId100"/>
    <p:sldId id="435" r:id="rId101"/>
    <p:sldId id="388" r:id="rId102"/>
    <p:sldId id="389" r:id="rId103"/>
    <p:sldId id="390" r:id="rId104"/>
    <p:sldId id="391" r:id="rId105"/>
    <p:sldId id="392" r:id="rId106"/>
    <p:sldId id="393" r:id="rId107"/>
    <p:sldId id="394" r:id="rId108"/>
    <p:sldId id="395" r:id="rId109"/>
    <p:sldId id="396" r:id="rId110"/>
    <p:sldId id="397" r:id="rId111"/>
    <p:sldId id="436" r:id="rId112"/>
    <p:sldId id="437" r:id="rId113"/>
    <p:sldId id="399" r:id="rId114"/>
    <p:sldId id="400" r:id="rId115"/>
    <p:sldId id="401" r:id="rId116"/>
    <p:sldId id="402" r:id="rId117"/>
    <p:sldId id="430" r:id="rId118"/>
    <p:sldId id="404" r:id="rId119"/>
    <p:sldId id="405" r:id="rId120"/>
    <p:sldId id="406" r:id="rId121"/>
    <p:sldId id="407" r:id="rId122"/>
    <p:sldId id="408" r:id="rId123"/>
    <p:sldId id="409" r:id="rId124"/>
    <p:sldId id="410" r:id="rId125"/>
    <p:sldId id="411" r:id="rId126"/>
    <p:sldId id="412" r:id="rId127"/>
    <p:sldId id="414" r:id="rId128"/>
    <p:sldId id="415" r:id="rId129"/>
    <p:sldId id="416" r:id="rId130"/>
    <p:sldId id="417" r:id="rId131"/>
    <p:sldId id="418" r:id="rId132"/>
    <p:sldId id="419" r:id="rId133"/>
    <p:sldId id="420" r:id="rId134"/>
    <p:sldId id="421" r:id="rId135"/>
    <p:sldId id="422" r:id="rId136"/>
    <p:sldId id="423" r:id="rId137"/>
    <p:sldId id="424" r:id="rId138"/>
    <p:sldId id="425" r:id="rId139"/>
    <p:sldId id="426" r:id="rId140"/>
    <p:sldId id="427" r:id="rId141"/>
    <p:sldId id="428" r:id="rId142"/>
    <p:sldId id="429" r:id="rId143"/>
    <p:sldId id="431" r:id="rId144"/>
    <p:sldId id="432" r:id="rId145"/>
    <p:sldId id="438" r:id="rId146"/>
    <p:sldId id="439" r:id="rId147"/>
    <p:sldId id="440" r:id="rId148"/>
    <p:sldId id="441" r:id="rId149"/>
    <p:sldId id="442" r:id="rId151"/>
    <p:sldId id="443" r:id="rId152"/>
    <p:sldId id="454" r:id="rId153"/>
    <p:sldId id="403" r:id="rId154"/>
    <p:sldId id="455" r:id="rId155"/>
    <p:sldId id="456" r:id="rId156"/>
    <p:sldId id="457" r:id="rId157"/>
    <p:sldId id="458" r:id="rId158"/>
    <p:sldId id="459" r:id="rId159"/>
    <p:sldId id="500" r:id="rId160"/>
    <p:sldId id="460" r:id="rId161"/>
    <p:sldId id="505" r:id="rId162"/>
    <p:sldId id="506" r:id="rId163"/>
    <p:sldId id="462" r:id="rId164"/>
    <p:sldId id="492" r:id="rId165"/>
    <p:sldId id="463" r:id="rId166"/>
    <p:sldId id="464" r:id="rId167"/>
    <p:sldId id="465" r:id="rId168"/>
    <p:sldId id="466" r:id="rId169"/>
    <p:sldId id="467" r:id="rId170"/>
    <p:sldId id="468" r:id="rId171"/>
    <p:sldId id="469" r:id="rId172"/>
    <p:sldId id="470" r:id="rId173"/>
    <p:sldId id="471" r:id="rId174"/>
    <p:sldId id="472" r:id="rId175"/>
    <p:sldId id="473" r:id="rId176"/>
    <p:sldId id="474" r:id="rId177"/>
    <p:sldId id="475" r:id="rId178"/>
    <p:sldId id="476" r:id="rId179"/>
    <p:sldId id="477" r:id="rId180"/>
    <p:sldId id="478" r:id="rId181"/>
    <p:sldId id="479" r:id="rId182"/>
    <p:sldId id="480" r:id="rId183"/>
    <p:sldId id="481" r:id="rId184"/>
    <p:sldId id="482" r:id="rId185"/>
    <p:sldId id="483" r:id="rId186"/>
    <p:sldId id="484" r:id="rId187"/>
    <p:sldId id="485" r:id="rId188"/>
    <p:sldId id="486" r:id="rId189"/>
    <p:sldId id="487" r:id="rId190"/>
    <p:sldId id="488" r:id="rId191"/>
    <p:sldId id="489" r:id="rId192"/>
    <p:sldId id="490" r:id="rId193"/>
    <p:sldId id="491" r:id="rId194"/>
    <p:sldId id="493" r:id="rId1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p:restoredTop sz="94748"/>
  </p:normalViewPr>
  <p:slideViewPr>
    <p:cSldViewPr snapToGrid="0">
      <p:cViewPr varScale="1">
        <p:scale>
          <a:sx n="145" d="100"/>
          <a:sy n="145" d="100"/>
        </p:scale>
        <p:origin x="73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89.xml"/><Relationship Id="rId98" Type="http://schemas.openxmlformats.org/officeDocument/2006/relationships/slide" Target="slides/slide88.xml"/><Relationship Id="rId97" Type="http://schemas.openxmlformats.org/officeDocument/2006/relationships/slide" Target="slides/slide87.xml"/><Relationship Id="rId96" Type="http://schemas.openxmlformats.org/officeDocument/2006/relationships/slide" Target="slides/slide86.xml"/><Relationship Id="rId95" Type="http://schemas.openxmlformats.org/officeDocument/2006/relationships/slide" Target="slides/slide85.xml"/><Relationship Id="rId94" Type="http://schemas.openxmlformats.org/officeDocument/2006/relationships/slide" Target="slides/slide84.xml"/><Relationship Id="rId93" Type="http://schemas.openxmlformats.org/officeDocument/2006/relationships/slide" Target="slides/slide83.xml"/><Relationship Id="rId92" Type="http://schemas.openxmlformats.org/officeDocument/2006/relationships/slide" Target="slides/slide82.xml"/><Relationship Id="rId91" Type="http://schemas.openxmlformats.org/officeDocument/2006/relationships/slide" Target="slides/slide81.xml"/><Relationship Id="rId90" Type="http://schemas.openxmlformats.org/officeDocument/2006/relationships/slide" Target="slides/slide80.xml"/><Relationship Id="rId9" Type="http://schemas.openxmlformats.org/officeDocument/2006/relationships/slideMaster" Target="slideMasters/slideMaster8.xml"/><Relationship Id="rId89" Type="http://schemas.openxmlformats.org/officeDocument/2006/relationships/slide" Target="slides/slide79.xml"/><Relationship Id="rId88" Type="http://schemas.openxmlformats.org/officeDocument/2006/relationships/slide" Target="slides/slide78.xml"/><Relationship Id="rId87" Type="http://schemas.openxmlformats.org/officeDocument/2006/relationships/slide" Target="slides/slide77.xml"/><Relationship Id="rId86" Type="http://schemas.openxmlformats.org/officeDocument/2006/relationships/slide" Target="slides/slide76.xml"/><Relationship Id="rId85" Type="http://schemas.openxmlformats.org/officeDocument/2006/relationships/slide" Target="slides/slide75.xml"/><Relationship Id="rId84" Type="http://schemas.openxmlformats.org/officeDocument/2006/relationships/slide" Target="slides/slide74.xml"/><Relationship Id="rId83" Type="http://schemas.openxmlformats.org/officeDocument/2006/relationships/slide" Target="slides/slide73.xml"/><Relationship Id="rId82" Type="http://schemas.openxmlformats.org/officeDocument/2006/relationships/slide" Target="slides/slide72.xml"/><Relationship Id="rId81" Type="http://schemas.openxmlformats.org/officeDocument/2006/relationships/slide" Target="slides/slide71.xml"/><Relationship Id="rId80" Type="http://schemas.openxmlformats.org/officeDocument/2006/relationships/slide" Target="slides/slide70.xml"/><Relationship Id="rId8" Type="http://schemas.openxmlformats.org/officeDocument/2006/relationships/slideMaster" Target="slideMasters/slideMaster7.xml"/><Relationship Id="rId79" Type="http://schemas.openxmlformats.org/officeDocument/2006/relationships/slide" Target="slides/slide69.xml"/><Relationship Id="rId78" Type="http://schemas.openxmlformats.org/officeDocument/2006/relationships/slide" Target="slides/slide68.xml"/><Relationship Id="rId77" Type="http://schemas.openxmlformats.org/officeDocument/2006/relationships/slide" Target="slides/slide67.xml"/><Relationship Id="rId76" Type="http://schemas.openxmlformats.org/officeDocument/2006/relationships/slide" Target="slides/slide66.xml"/><Relationship Id="rId75" Type="http://schemas.openxmlformats.org/officeDocument/2006/relationships/slide" Target="slides/slide65.xml"/><Relationship Id="rId74" Type="http://schemas.openxmlformats.org/officeDocument/2006/relationships/slide" Target="slides/slide64.xml"/><Relationship Id="rId73" Type="http://schemas.openxmlformats.org/officeDocument/2006/relationships/slide" Target="slides/slide63.xml"/><Relationship Id="rId72" Type="http://schemas.openxmlformats.org/officeDocument/2006/relationships/slide" Target="slides/slide62.xml"/><Relationship Id="rId71" Type="http://schemas.openxmlformats.org/officeDocument/2006/relationships/slide" Target="slides/slide61.xml"/><Relationship Id="rId70" Type="http://schemas.openxmlformats.org/officeDocument/2006/relationships/slide" Target="slides/slide60.xml"/><Relationship Id="rId7" Type="http://schemas.openxmlformats.org/officeDocument/2006/relationships/slideMaster" Target="slideMasters/slideMaster6.xml"/><Relationship Id="rId69" Type="http://schemas.openxmlformats.org/officeDocument/2006/relationships/slide" Target="slides/slide59.xml"/><Relationship Id="rId68" Type="http://schemas.openxmlformats.org/officeDocument/2006/relationships/slide" Target="slides/slide58.xml"/><Relationship Id="rId67" Type="http://schemas.openxmlformats.org/officeDocument/2006/relationships/slide" Target="slides/slide57.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8" Type="http://schemas.openxmlformats.org/officeDocument/2006/relationships/tableStyles" Target="tableStyles.xml"/><Relationship Id="rId197" Type="http://schemas.openxmlformats.org/officeDocument/2006/relationships/viewProps" Target="viewProps.xml"/><Relationship Id="rId196" Type="http://schemas.openxmlformats.org/officeDocument/2006/relationships/presProps" Target="presProps.xml"/><Relationship Id="rId195" Type="http://schemas.openxmlformats.org/officeDocument/2006/relationships/slide" Target="slides/slide184.xml"/><Relationship Id="rId194" Type="http://schemas.openxmlformats.org/officeDocument/2006/relationships/slide" Target="slides/slide183.xml"/><Relationship Id="rId193" Type="http://schemas.openxmlformats.org/officeDocument/2006/relationships/slide" Target="slides/slide182.xml"/><Relationship Id="rId192" Type="http://schemas.openxmlformats.org/officeDocument/2006/relationships/slide" Target="slides/slide181.xml"/><Relationship Id="rId191" Type="http://schemas.openxmlformats.org/officeDocument/2006/relationships/slide" Target="slides/slide180.xml"/><Relationship Id="rId190" Type="http://schemas.openxmlformats.org/officeDocument/2006/relationships/slide" Target="slides/slide179.xml"/><Relationship Id="rId19" Type="http://schemas.openxmlformats.org/officeDocument/2006/relationships/slide" Target="slides/slide9.xml"/><Relationship Id="rId189" Type="http://schemas.openxmlformats.org/officeDocument/2006/relationships/slide" Target="slides/slide178.xml"/><Relationship Id="rId188" Type="http://schemas.openxmlformats.org/officeDocument/2006/relationships/slide" Target="slides/slide177.xml"/><Relationship Id="rId187" Type="http://schemas.openxmlformats.org/officeDocument/2006/relationships/slide" Target="slides/slide176.xml"/><Relationship Id="rId186" Type="http://schemas.openxmlformats.org/officeDocument/2006/relationships/slide" Target="slides/slide175.xml"/><Relationship Id="rId185" Type="http://schemas.openxmlformats.org/officeDocument/2006/relationships/slide" Target="slides/slide174.xml"/><Relationship Id="rId184" Type="http://schemas.openxmlformats.org/officeDocument/2006/relationships/slide" Target="slides/slide173.xml"/><Relationship Id="rId183" Type="http://schemas.openxmlformats.org/officeDocument/2006/relationships/slide" Target="slides/slide172.xml"/><Relationship Id="rId182" Type="http://schemas.openxmlformats.org/officeDocument/2006/relationships/slide" Target="slides/slide171.xml"/><Relationship Id="rId181" Type="http://schemas.openxmlformats.org/officeDocument/2006/relationships/slide" Target="slides/slide170.xml"/><Relationship Id="rId180" Type="http://schemas.openxmlformats.org/officeDocument/2006/relationships/slide" Target="slides/slide169.xml"/><Relationship Id="rId18" Type="http://schemas.openxmlformats.org/officeDocument/2006/relationships/slide" Target="slides/slide8.xml"/><Relationship Id="rId179" Type="http://schemas.openxmlformats.org/officeDocument/2006/relationships/slide" Target="slides/slide168.xml"/><Relationship Id="rId178" Type="http://schemas.openxmlformats.org/officeDocument/2006/relationships/slide" Target="slides/slide167.xml"/><Relationship Id="rId177" Type="http://schemas.openxmlformats.org/officeDocument/2006/relationships/slide" Target="slides/slide166.xml"/><Relationship Id="rId176" Type="http://schemas.openxmlformats.org/officeDocument/2006/relationships/slide" Target="slides/slide165.xml"/><Relationship Id="rId175" Type="http://schemas.openxmlformats.org/officeDocument/2006/relationships/slide" Target="slides/slide164.xml"/><Relationship Id="rId174" Type="http://schemas.openxmlformats.org/officeDocument/2006/relationships/slide" Target="slides/slide163.xml"/><Relationship Id="rId173" Type="http://schemas.openxmlformats.org/officeDocument/2006/relationships/slide" Target="slides/slide162.xml"/><Relationship Id="rId172" Type="http://schemas.openxmlformats.org/officeDocument/2006/relationships/slide" Target="slides/slide161.xml"/><Relationship Id="rId171" Type="http://schemas.openxmlformats.org/officeDocument/2006/relationships/slide" Target="slides/slide160.xml"/><Relationship Id="rId170" Type="http://schemas.openxmlformats.org/officeDocument/2006/relationships/slide" Target="slides/slide159.xml"/><Relationship Id="rId17" Type="http://schemas.openxmlformats.org/officeDocument/2006/relationships/slide" Target="slides/slide7.xml"/><Relationship Id="rId169" Type="http://schemas.openxmlformats.org/officeDocument/2006/relationships/slide" Target="slides/slide158.xml"/><Relationship Id="rId168" Type="http://schemas.openxmlformats.org/officeDocument/2006/relationships/slide" Target="slides/slide157.xml"/><Relationship Id="rId167" Type="http://schemas.openxmlformats.org/officeDocument/2006/relationships/slide" Target="slides/slide156.xml"/><Relationship Id="rId166" Type="http://schemas.openxmlformats.org/officeDocument/2006/relationships/slide" Target="slides/slide155.xml"/><Relationship Id="rId165" Type="http://schemas.openxmlformats.org/officeDocument/2006/relationships/slide" Target="slides/slide154.xml"/><Relationship Id="rId164" Type="http://schemas.openxmlformats.org/officeDocument/2006/relationships/slide" Target="slides/slide153.xml"/><Relationship Id="rId163" Type="http://schemas.openxmlformats.org/officeDocument/2006/relationships/slide" Target="slides/slide152.xml"/><Relationship Id="rId162" Type="http://schemas.openxmlformats.org/officeDocument/2006/relationships/slide" Target="slides/slide151.xml"/><Relationship Id="rId161" Type="http://schemas.openxmlformats.org/officeDocument/2006/relationships/slide" Target="slides/slide150.xml"/><Relationship Id="rId160" Type="http://schemas.openxmlformats.org/officeDocument/2006/relationships/slide" Target="slides/slide149.xml"/><Relationship Id="rId16" Type="http://schemas.openxmlformats.org/officeDocument/2006/relationships/slide" Target="slides/slide6.xml"/><Relationship Id="rId159" Type="http://schemas.openxmlformats.org/officeDocument/2006/relationships/slide" Target="slides/slide148.xml"/><Relationship Id="rId158" Type="http://schemas.openxmlformats.org/officeDocument/2006/relationships/slide" Target="slides/slide147.xml"/><Relationship Id="rId157" Type="http://schemas.openxmlformats.org/officeDocument/2006/relationships/slide" Target="slides/slide146.xml"/><Relationship Id="rId156" Type="http://schemas.openxmlformats.org/officeDocument/2006/relationships/slide" Target="slides/slide145.xml"/><Relationship Id="rId155" Type="http://schemas.openxmlformats.org/officeDocument/2006/relationships/slide" Target="slides/slide144.xml"/><Relationship Id="rId154" Type="http://schemas.openxmlformats.org/officeDocument/2006/relationships/slide" Target="slides/slide143.xml"/><Relationship Id="rId153" Type="http://schemas.openxmlformats.org/officeDocument/2006/relationships/slide" Target="slides/slide142.xml"/><Relationship Id="rId152" Type="http://schemas.openxmlformats.org/officeDocument/2006/relationships/slide" Target="slides/slide141.xml"/><Relationship Id="rId151" Type="http://schemas.openxmlformats.org/officeDocument/2006/relationships/slide" Target="slides/slide140.xml"/><Relationship Id="rId150" Type="http://schemas.openxmlformats.org/officeDocument/2006/relationships/notesMaster" Target="notesMasters/notesMaster1.xml"/><Relationship Id="rId15" Type="http://schemas.openxmlformats.org/officeDocument/2006/relationships/slide" Target="slides/slide5.xml"/><Relationship Id="rId149" Type="http://schemas.openxmlformats.org/officeDocument/2006/relationships/slide" Target="slides/slide139.xml"/><Relationship Id="rId148" Type="http://schemas.openxmlformats.org/officeDocument/2006/relationships/slide" Target="slides/slide138.xml"/><Relationship Id="rId147" Type="http://schemas.openxmlformats.org/officeDocument/2006/relationships/slide" Target="slides/slide137.xml"/><Relationship Id="rId146" Type="http://schemas.openxmlformats.org/officeDocument/2006/relationships/slide" Target="slides/slide136.xml"/><Relationship Id="rId145" Type="http://schemas.openxmlformats.org/officeDocument/2006/relationships/slide" Target="slides/slide135.xml"/><Relationship Id="rId144" Type="http://schemas.openxmlformats.org/officeDocument/2006/relationships/slide" Target="slides/slide134.xml"/><Relationship Id="rId143" Type="http://schemas.openxmlformats.org/officeDocument/2006/relationships/slide" Target="slides/slide133.xml"/><Relationship Id="rId142" Type="http://schemas.openxmlformats.org/officeDocument/2006/relationships/slide" Target="slides/slide132.xml"/><Relationship Id="rId141" Type="http://schemas.openxmlformats.org/officeDocument/2006/relationships/slide" Target="slides/slide131.xml"/><Relationship Id="rId140" Type="http://schemas.openxmlformats.org/officeDocument/2006/relationships/slide" Target="slides/slide130.xml"/><Relationship Id="rId14" Type="http://schemas.openxmlformats.org/officeDocument/2006/relationships/slide" Target="slides/slide4.xml"/><Relationship Id="rId139" Type="http://schemas.openxmlformats.org/officeDocument/2006/relationships/slide" Target="slides/slide129.xml"/><Relationship Id="rId138" Type="http://schemas.openxmlformats.org/officeDocument/2006/relationships/slide" Target="slides/slide128.xml"/><Relationship Id="rId137" Type="http://schemas.openxmlformats.org/officeDocument/2006/relationships/slide" Target="slides/slide127.xml"/><Relationship Id="rId136" Type="http://schemas.openxmlformats.org/officeDocument/2006/relationships/slide" Target="slides/slide126.xml"/><Relationship Id="rId135" Type="http://schemas.openxmlformats.org/officeDocument/2006/relationships/slide" Target="slides/slide125.xml"/><Relationship Id="rId134" Type="http://schemas.openxmlformats.org/officeDocument/2006/relationships/slide" Target="slides/slide124.xml"/><Relationship Id="rId133" Type="http://schemas.openxmlformats.org/officeDocument/2006/relationships/slide" Target="slides/slide123.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 Type="http://schemas.openxmlformats.org/officeDocument/2006/relationships/slide" Target="slides/slide3.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125" Type="http://schemas.openxmlformats.org/officeDocument/2006/relationships/slide" Target="slides/slide115.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121" Type="http://schemas.openxmlformats.org/officeDocument/2006/relationships/slide" Target="slides/slide111.xml"/><Relationship Id="rId120" Type="http://schemas.openxmlformats.org/officeDocument/2006/relationships/slide" Target="slides/slide110.xml"/><Relationship Id="rId12" Type="http://schemas.openxmlformats.org/officeDocument/2006/relationships/slide" Target="slides/slide2.xml"/><Relationship Id="rId119" Type="http://schemas.openxmlformats.org/officeDocument/2006/relationships/slide" Target="slides/slide109.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4" Type="http://schemas.openxmlformats.org/officeDocument/2006/relationships/slide" Target="slides/slide104.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110" Type="http://schemas.openxmlformats.org/officeDocument/2006/relationships/slide" Target="slides/slide100.xml"/><Relationship Id="rId11" Type="http://schemas.openxmlformats.org/officeDocument/2006/relationships/slide" Target="slides/slide1.xml"/><Relationship Id="rId109" Type="http://schemas.openxmlformats.org/officeDocument/2006/relationships/slide" Target="slides/slide99.xml"/><Relationship Id="rId108" Type="http://schemas.openxmlformats.org/officeDocument/2006/relationships/slide" Target="slides/slide98.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075BA-39C9-4D4B-BE51-571D880BE76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8A040-8BB3-1F43-9B9B-E364B8339E7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239184" y="692150"/>
            <a:ext cx="11885083" cy="6110288"/>
          </a:xfrm>
          <a:prstGeom prst="rect">
            <a:avLst/>
          </a:prstGeom>
          <a:noFill/>
          <a:ln w="9525">
            <a:noFill/>
          </a:ln>
        </p:spPr>
      </p:pic>
      <p:sp>
        <p:nvSpPr>
          <p:cNvPr id="10" name="Rectangle 7"/>
          <p:cNvSpPr>
            <a:spLocks noChangeArrowheads="1"/>
          </p:cNvSpPr>
          <p:nvPr/>
        </p:nvSpPr>
        <p:spPr bwMode="auto">
          <a:xfrm>
            <a:off x="2117" y="549275"/>
            <a:ext cx="12192000" cy="151130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ChangeArrowheads="1"/>
          </p:cNvSpPr>
          <p:nvPr>
            <p:ph type="subTitle" idx="1"/>
          </p:nvPr>
        </p:nvSpPr>
        <p:spPr>
          <a:xfrm>
            <a:off x="2544233" y="2492375"/>
            <a:ext cx="7393517" cy="1222375"/>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ChangeArrowheads="1"/>
          </p:cNvSpPr>
          <p:nvPr>
            <p:ph type="ctrTitle"/>
          </p:nvPr>
        </p:nvSpPr>
        <p:spPr>
          <a:xfrm>
            <a:off x="1007533" y="620713"/>
            <a:ext cx="10363200" cy="1470025"/>
          </a:xfrm>
        </p:spPr>
        <p:txBody>
          <a:bodyPr/>
          <a:lstStyle>
            <a:lvl1pPr>
              <a:defRPr sz="3600"/>
            </a:lvl1pPr>
          </a:lstStyle>
          <a:p>
            <a:pPr lvl="0"/>
            <a:r>
              <a:rPr lang="en-US" altLang="zh-CN" noProof="0" smtClean="0"/>
              <a:t>Click to edit Master title style</a:t>
            </a:r>
            <a:endParaRPr lang="en-US" altLang="zh-CN" noProof="0" smtClean="0"/>
          </a:p>
        </p:txBody>
      </p:sp>
      <p:sp>
        <p:nvSpPr>
          <p:cNvPr id="11" name="Rectangle 4"/>
          <p:cNvSpPr>
            <a:spLocks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MINISTRY OF HEALTH</a:t>
            </a:r>
            <a:endParaRPr lang="en-US" dirty="0"/>
          </a:p>
        </p:txBody>
      </p:sp>
      <p:sp>
        <p:nvSpPr>
          <p:cNvPr id="12" name="Rectangle 5"/>
          <p:cNvSpPr>
            <a:spLocks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a:t>ICT UNIT</a:t>
            </a:r>
            <a:endParaRPr lang="en-US" dirty="0"/>
          </a:p>
        </p:txBody>
      </p:sp>
      <p:sp>
        <p:nvSpPr>
          <p:cNvPr id="13" name="Rectangle 6"/>
          <p:cNvSpPr>
            <a:spLocks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8E28741-7410-7744-AFB9-DFBD77C3598F}"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a:t>MINISTRY OF HEALTH</a:t>
            </a:r>
            <a:endParaRPr lang="en-US"/>
          </a:p>
        </p:txBody>
      </p:sp>
      <p:sp>
        <p:nvSpPr>
          <p:cNvPr id="8" name="Footer Placeholder 7"/>
          <p:cNvSpPr>
            <a:spLocks noGrp="1"/>
          </p:cNvSpPr>
          <p:nvPr>
            <p:ph type="ftr" sz="quarter" idx="11"/>
          </p:nvPr>
        </p:nvSpPr>
        <p:spPr/>
        <p:txBody>
          <a:bodyPr/>
          <a:p>
            <a:r>
              <a:rPr lang="en-US"/>
              <a:t>ICT UNIT</a:t>
            </a:r>
            <a:endParaRPr lang="en-US"/>
          </a:p>
        </p:txBody>
      </p:sp>
      <p:sp>
        <p:nvSpPr>
          <p:cNvPr id="9" name="Slide Number Placeholder 8"/>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a:t>MINISTRY OF HEALTH</a:t>
            </a:r>
            <a:endParaRPr lang="en-US"/>
          </a:p>
        </p:txBody>
      </p:sp>
      <p:sp>
        <p:nvSpPr>
          <p:cNvPr id="4" name="Footer Placeholder 3"/>
          <p:cNvSpPr>
            <a:spLocks noGrp="1"/>
          </p:cNvSpPr>
          <p:nvPr>
            <p:ph type="ftr" sz="quarter" idx="11"/>
          </p:nvPr>
        </p:nvSpPr>
        <p:spPr/>
        <p:txBody>
          <a:bodyPr/>
          <a:p>
            <a:r>
              <a:rPr lang="en-US"/>
              <a:t>ICT UNIT</a:t>
            </a:r>
            <a:endParaRPr lang="en-US"/>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a:t>MINISTRY OF HEALTH</a:t>
            </a:r>
            <a:endParaRPr lang="en-US"/>
          </a:p>
        </p:txBody>
      </p:sp>
      <p:sp>
        <p:nvSpPr>
          <p:cNvPr id="3" name="Footer Placeholder 2"/>
          <p:cNvSpPr>
            <a:spLocks noGrp="1"/>
          </p:cNvSpPr>
          <p:nvPr>
            <p:ph type="ftr" sz="quarter" idx="11"/>
          </p:nvPr>
        </p:nvSpPr>
        <p:spPr/>
        <p:txBody>
          <a:bodyPr/>
          <a:p>
            <a:r>
              <a:rPr lang="en-US"/>
              <a:t>ICT UNIT</a:t>
            </a:r>
            <a:endParaRPr lang="en-US"/>
          </a:p>
        </p:txBody>
      </p:sp>
      <p:sp>
        <p:nvSpPr>
          <p:cNvPr id="4" name="Slide Number Placeholder 3"/>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a:t>MINISTRY OF HEALTH</a:t>
            </a:r>
            <a:endParaRPr lang="en-US"/>
          </a:p>
        </p:txBody>
      </p:sp>
      <p:sp>
        <p:nvSpPr>
          <p:cNvPr id="6" name="Footer Placeholder 5"/>
          <p:cNvSpPr>
            <a:spLocks noGrp="1"/>
          </p:cNvSpPr>
          <p:nvPr>
            <p:ph type="ftr" sz="quarter" idx="11"/>
          </p:nvPr>
        </p:nvSpPr>
        <p:spPr/>
        <p:txBody>
          <a:bodyPr/>
          <a:p>
            <a:r>
              <a:rPr lang="en-US"/>
              <a:t>ICT UNIT</a:t>
            </a:r>
            <a:endParaRPr 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hf hd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5.svg"/><Relationship Id="rId15" Type="http://schemas.openxmlformats.org/officeDocument/2006/relationships/image" Target="../media/image4.png"/><Relationship Id="rId14" Type="http://schemas.openxmlformats.org/officeDocument/2006/relationships/image" Target="../media/image3.sv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9.svg"/><Relationship Id="rId15" Type="http://schemas.openxmlformats.org/officeDocument/2006/relationships/image" Target="../media/image8.png"/><Relationship Id="rId14" Type="http://schemas.openxmlformats.org/officeDocument/2006/relationships/image" Target="../media/image7.svg"/><Relationship Id="rId13" Type="http://schemas.openxmlformats.org/officeDocument/2006/relationships/image" Target="../media/image6.png"/><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7" Type="http://schemas.openxmlformats.org/officeDocument/2006/relationships/theme" Target="../theme/theme3.xml"/><Relationship Id="rId16" Type="http://schemas.openxmlformats.org/officeDocument/2006/relationships/image" Target="../media/image12.svg"/><Relationship Id="rId15" Type="http://schemas.openxmlformats.org/officeDocument/2006/relationships/image" Target="../media/image8.png"/><Relationship Id="rId14" Type="http://schemas.openxmlformats.org/officeDocument/2006/relationships/image" Target="../media/image11.svg"/><Relationship Id="rId13" Type="http://schemas.openxmlformats.org/officeDocument/2006/relationships/image" Target="../media/image10.png"/><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7" Type="http://schemas.openxmlformats.org/officeDocument/2006/relationships/theme" Target="../theme/theme4.xml"/><Relationship Id="rId16" Type="http://schemas.openxmlformats.org/officeDocument/2006/relationships/image" Target="../media/image15.svg"/><Relationship Id="rId15" Type="http://schemas.openxmlformats.org/officeDocument/2006/relationships/image" Target="../media/image8.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image" Target="../media/image1.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7" Type="http://schemas.openxmlformats.org/officeDocument/2006/relationships/theme" Target="../theme/theme5.xml"/><Relationship Id="rId16" Type="http://schemas.openxmlformats.org/officeDocument/2006/relationships/image" Target="../media/image18.svg"/><Relationship Id="rId15" Type="http://schemas.openxmlformats.org/officeDocument/2006/relationships/image" Target="../media/image8.png"/><Relationship Id="rId14" Type="http://schemas.openxmlformats.org/officeDocument/2006/relationships/image" Target="../media/image17.svg"/><Relationship Id="rId13" Type="http://schemas.openxmlformats.org/officeDocument/2006/relationships/image" Target="../media/image16.png"/><Relationship Id="rId12" Type="http://schemas.openxmlformats.org/officeDocument/2006/relationships/image" Target="../media/image1.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7" Type="http://schemas.openxmlformats.org/officeDocument/2006/relationships/theme" Target="../theme/theme6.xml"/><Relationship Id="rId16" Type="http://schemas.openxmlformats.org/officeDocument/2006/relationships/image" Target="../media/image18.svg"/><Relationship Id="rId15" Type="http://schemas.openxmlformats.org/officeDocument/2006/relationships/image" Target="../media/image8.png"/><Relationship Id="rId14" Type="http://schemas.openxmlformats.org/officeDocument/2006/relationships/image" Target="../media/image17.svg"/><Relationship Id="rId13" Type="http://schemas.openxmlformats.org/officeDocument/2006/relationships/image" Target="../media/image16.png"/><Relationship Id="rId12" Type="http://schemas.openxmlformats.org/officeDocument/2006/relationships/image" Target="../media/image1.jpe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7" Type="http://schemas.openxmlformats.org/officeDocument/2006/relationships/theme" Target="../theme/theme7.xml"/><Relationship Id="rId16" Type="http://schemas.openxmlformats.org/officeDocument/2006/relationships/image" Target="../media/image18.svg"/><Relationship Id="rId15" Type="http://schemas.openxmlformats.org/officeDocument/2006/relationships/image" Target="../media/image8.png"/><Relationship Id="rId14" Type="http://schemas.openxmlformats.org/officeDocument/2006/relationships/image" Target="../media/image17.svg"/><Relationship Id="rId13" Type="http://schemas.openxmlformats.org/officeDocument/2006/relationships/image" Target="../media/image10.png"/><Relationship Id="rId12" Type="http://schemas.openxmlformats.org/officeDocument/2006/relationships/image" Target="../media/image1.jpeg"/><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3" Type="http://schemas.openxmlformats.org/officeDocument/2006/relationships/theme" Target="../theme/theme8.xml"/><Relationship Id="rId12" Type="http://schemas.openxmlformats.org/officeDocument/2006/relationships/image" Target="../media/image1.jpeg"/><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 Type="http://schemas.openxmlformats.org/officeDocument/2006/relationships/slideLayout" Target="../slideLayouts/slideLayout90.xml"/><Relationship Id="rId13" Type="http://schemas.openxmlformats.org/officeDocument/2006/relationships/theme" Target="../theme/theme9.xml"/><Relationship Id="rId12" Type="http://schemas.openxmlformats.org/officeDocument/2006/relationships/image" Target="../media/image1.jpeg"/><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ChangeArrowheads="1"/>
          </p:cNvSpPr>
          <p:nvPr/>
        </p:nvSpPr>
        <p:spPr bwMode="auto">
          <a:xfrm>
            <a:off x="2117" y="333375"/>
            <a:ext cx="12192000" cy="10096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7730067" y="4438650"/>
            <a:ext cx="4453467" cy="2333625"/>
          </a:xfrm>
          <a:prstGeom prst="rect">
            <a:avLst/>
          </a:prstGeom>
          <a:noFill/>
          <a:ln w="9525">
            <a:noFill/>
          </a:ln>
        </p:spPr>
      </p:pic>
      <p:sp>
        <p:nvSpPr>
          <p:cNvPr id="1028" name="Rectangle 4"/>
          <p:cNvSpPr/>
          <p:nvPr>
            <p:ph type="title"/>
          </p:nvPr>
        </p:nvSpPr>
        <p:spPr>
          <a:xfrm>
            <a:off x="609600" y="274638"/>
            <a:ext cx="109728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5"/>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a:t>MINISTRY OF HEALTH</a:t>
            </a:r>
            <a:endParaRPr lang="en-US" dirty="0"/>
          </a:p>
        </p:txBody>
      </p:sp>
      <p:sp>
        <p:nvSpPr>
          <p:cNvPr id="1031" name="Rectangle 7"/>
          <p:cNvSpPr>
            <a:spLocks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r>
              <a:rPr lang="en-US" dirty="0"/>
              <a:t>ICT UNIT</a:t>
            </a:r>
            <a:endParaRPr lang="en-US" dirty="0"/>
          </a:p>
        </p:txBody>
      </p:sp>
      <p:sp>
        <p:nvSpPr>
          <p:cNvPr id="1032" name="Rectangle 8"/>
          <p:cNvSpPr>
            <a:spLocks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8E28741-7410-7744-AFB9-DFBD77C3598F}" type="slidenum">
              <a:rPr lang="en-US" smtClean="0"/>
            </a:fld>
            <a:endParaRPr lang="en-US" dirty="0"/>
          </a:p>
        </p:txBody>
      </p:sp>
      <p:sp>
        <p:nvSpPr>
          <p:cNvPr id="12" name="Rectangle 11"/>
          <p:cNvSpPr/>
          <p:nvPr userDrawn="1"/>
        </p:nvSpPr>
        <p:spPr>
          <a:xfrm>
            <a:off x="0" y="6176964"/>
            <a:ext cx="12192000" cy="681036"/>
          </a:xfrm>
          <a:prstGeom prst="rect">
            <a:avLst/>
          </a:prstGeom>
          <a:solidFill>
            <a:srgbClr val="7030A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a:stretch>
            <a:fillRect/>
          </a:stretch>
        </p:blipFill>
        <p:spPr>
          <a:xfrm>
            <a:off x="95250" y="136525"/>
            <a:ext cx="1430398" cy="1509713"/>
          </a:xfrm>
          <a:prstGeom prst="rect">
            <a:avLst/>
          </a:prstGeom>
        </p:spPr>
      </p:pic>
      <p:pic>
        <p:nvPicPr>
          <p:cNvPr id="8" name="Graphic 7"/>
          <p:cNvPicPr>
            <a:picLocks noChangeAspect="1"/>
          </p:cNvPicPr>
          <p:nvPr userDrawn="1"/>
        </p:nvPicPr>
        <p:blipFill>
          <a:blip/>
          <a:stretch>
            <a:fillRect/>
          </a:stretch>
        </p:blipFill>
        <p:spPr>
          <a:xfrm>
            <a:off x="10631440" y="117981"/>
            <a:ext cx="1465310" cy="1509713"/>
          </a:xfrm>
          <a:prstGeom prst="rect">
            <a:avLst/>
          </a:prstGeom>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8.xml"/><Relationship Id="rId1"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7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77.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78.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80.png"/><Relationship Id="rId1" Type="http://schemas.openxmlformats.org/officeDocument/2006/relationships/image" Target="../media/image7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1.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2.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3.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85.png"/><Relationship Id="rId1" Type="http://schemas.openxmlformats.org/officeDocument/2006/relationships/image" Target="../media/image84.pn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6.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7.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8.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9.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0.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1.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2.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3.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5.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6.pn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7.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8.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8.pn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9.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0.pn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1.pn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2.png"/></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24.jpeg"/><Relationship Id="rId1"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4.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5.pn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6.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0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9.xml"/><Relationship Id="rId1"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26.jpeg"/><Relationship Id="rId1" Type="http://schemas.openxmlformats.org/officeDocument/2006/relationships/image" Target="../media/image2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10.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11.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12.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13.png"/></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1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83.xml"/><Relationship Id="rId1" Type="http://schemas.openxmlformats.org/officeDocument/2006/relationships/image" Target="../media/image11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6.xml.rels><?xml version="1.0" encoding="UTF-8" standalone="yes"?>
<Relationships xmlns="http://schemas.openxmlformats.org/package/2006/relationships"><Relationship Id="rId4" Type="http://schemas.openxmlformats.org/officeDocument/2006/relationships/slideLayout" Target="../slideLayouts/slideLayout79.xml"/><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tags" Target="../tags/tag1.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18.png"/></Relationships>
</file>

<file path=ppt/slides/_rels/slide158.xml.rels><?xml version="1.0" encoding="UTF-8" standalone="yes"?>
<Relationships xmlns="http://schemas.openxmlformats.org/package/2006/relationships"><Relationship Id="rId4" Type="http://schemas.openxmlformats.org/officeDocument/2006/relationships/slideLayout" Target="../slideLayouts/slideLayout79.xml"/><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124.png"/><Relationship Id="rId1" Type="http://schemas.openxmlformats.org/officeDocument/2006/relationships/image" Target="../media/image123.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126.png"/><Relationship Id="rId1" Type="http://schemas.openxmlformats.org/officeDocument/2006/relationships/image" Target="../media/image125.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128.png"/><Relationship Id="rId1" Type="http://schemas.openxmlformats.org/officeDocument/2006/relationships/image" Target="../media/image127.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29.png"/></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0.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1.pn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2.pn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3.png"/></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4.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136.png"/><Relationship Id="rId1" Type="http://schemas.openxmlformats.org/officeDocument/2006/relationships/image" Target="../media/image1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28.png"/><Relationship Id="rId1" Type="http://schemas.openxmlformats.org/officeDocument/2006/relationships/image" Target="../media/image27.jpe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7.png"/></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hyperlink" Target="mailto:name@provider.domain"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hyperlink" Target="mailto:you@yahoo.com"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3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40.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32.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35.jpeg"/><Relationship Id="rId1"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40.png"/><Relationship Id="rId1"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41.png"/><Relationship Id="rId1"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image" Target="../media/image44.png"/><Relationship Id="rId1"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48.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49.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0.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1.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2.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3.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4.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6.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21.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8.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9.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60.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6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62.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6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6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66.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67.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68.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69.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70.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71.jpe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72.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73.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74.jpe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7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Basic IT Skills for PHC Managers In Liberia</a:t>
            </a:r>
            <a:endParaRPr lang="en-US" dirty="0"/>
          </a:p>
        </p:txBody>
      </p:sp>
      <p:sp>
        <p:nvSpPr>
          <p:cNvPr id="3" name="Subtitle 2"/>
          <p:cNvSpPr>
            <a:spLocks noGrp="1"/>
          </p:cNvSpPr>
          <p:nvPr>
            <p:ph type="subTitle" idx="1"/>
          </p:nvPr>
        </p:nvSpPr>
        <p:spPr>
          <a:xfrm>
            <a:off x="564515" y="2535555"/>
            <a:ext cx="10807065" cy="3287395"/>
          </a:xfrm>
        </p:spPr>
        <p:txBody>
          <a:bodyPr/>
          <a:lstStyle/>
          <a:p>
            <a:r>
              <a:rPr lang="en-US" dirty="0"/>
              <a:t>JLN/JLF-MoH Liberia Hardskills Training</a:t>
            </a:r>
            <a:endParaRPr lang="en-US" dirty="0"/>
          </a:p>
          <a:p>
            <a:endParaRPr lang="en-US" dirty="0"/>
          </a:p>
          <a:p>
            <a:r>
              <a:rPr lang="en-US" dirty="0"/>
              <a:t>December 8-12, 2025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503045" y="423545"/>
            <a:ext cx="10333990" cy="1049020"/>
          </a:xfrm>
        </p:spPr>
        <p:txBody>
          <a:bodyPr/>
          <a:p>
            <a:pPr algn="l"/>
            <a:r>
              <a:rPr lang="en-US" sz="3600" b="1">
                <a:latin typeface="Garamond" panose="02020404030301010803" charset="0"/>
                <a:cs typeface="Garamond" panose="02020404030301010803" charset="0"/>
              </a:rPr>
              <a:t>Practice Session 1</a:t>
            </a:r>
            <a:r>
              <a:rPr lang="en-US" sz="3600" b="1">
                <a:latin typeface="Garamond" panose="02020404030301010803" charset="0"/>
                <a:cs typeface="Garamond" panose="02020404030301010803" charset="0"/>
                <a:sym typeface="+mn-ea"/>
              </a:rPr>
              <a:t>: Using the Mouse </a:t>
            </a:r>
            <a:r>
              <a:rPr lang="en-US" sz="3600" b="1">
                <a:highlight>
                  <a:srgbClr val="FFFF00"/>
                </a:highlight>
                <a:latin typeface="Garamond" panose="02020404030301010803" charset="0"/>
                <a:cs typeface="Garamond" panose="02020404030301010803" charset="0"/>
                <a:sym typeface="+mn-ea"/>
              </a:rPr>
              <a:t>(Pointing)</a:t>
            </a:r>
            <a:endParaRPr lang="en-US" sz="3600"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358775" y="1472565"/>
            <a:ext cx="11403965" cy="4773295"/>
          </a:xfrm>
        </p:spPr>
        <p:txBody>
          <a:bodyPr/>
          <a:p>
            <a:pPr lvl="1" algn="just">
              <a:buFont typeface="Wingdings" panose="05000000000000000000" charset="0"/>
              <a:buChar char="ü"/>
            </a:pPr>
            <a:r>
              <a:rPr lang="en-US">
                <a:latin typeface="Garamond" panose="02020404030301010803" charset="0"/>
                <a:cs typeface="Garamond" panose="02020404030301010803" charset="0"/>
              </a:rPr>
              <a:t>Pointing on an item on the screen means moving your mouse so the pointer appears to be touching the item. When you point to something a screen tip often appears that describes the item.</a:t>
            </a:r>
            <a:endParaRPr lang="en-US">
              <a:latin typeface="Garamond" panose="02020404030301010803" charset="0"/>
              <a:cs typeface="Garamond" panose="02020404030301010803" charset="0"/>
            </a:endParaRPr>
          </a:p>
          <a:p>
            <a:pPr lvl="1" algn="just">
              <a:buFont typeface="Wingdings" panose="05000000000000000000" charset="0"/>
              <a:buChar char="ü"/>
            </a:pPr>
            <a:endParaRPr lang="en-US">
              <a:latin typeface="Garamond" panose="02020404030301010803" charset="0"/>
              <a:cs typeface="Garamond" panose="02020404030301010803" charset="0"/>
            </a:endParaRPr>
          </a:p>
          <a:p>
            <a:pPr marL="457200" lvl="1" indent="0" algn="just">
              <a:buFont typeface="Wingdings" panose="05000000000000000000" charset="0"/>
              <a:buNone/>
            </a:pPr>
            <a:endParaRPr lang="en-US">
              <a:latin typeface="Garamond" panose="02020404030301010803" charset="0"/>
              <a:cs typeface="Garamond" panose="02020404030301010803" charset="0"/>
            </a:endParaRPr>
          </a:p>
          <a:p>
            <a:pPr marL="457200" lvl="1" indent="0" algn="just">
              <a:buFont typeface="Wingdings" panose="05000000000000000000" charset="0"/>
              <a:buNone/>
            </a:pPr>
            <a:endParaRPr lang="en-US">
              <a:latin typeface="Garamond" panose="02020404030301010803" charset="0"/>
              <a:cs typeface="Garamond" panose="02020404030301010803" charset="0"/>
            </a:endParaRPr>
          </a:p>
          <a:p>
            <a:pPr lvl="1" algn="just">
              <a:buFont typeface="Wingdings" panose="05000000000000000000" charset="0"/>
              <a:buChar char="ü"/>
            </a:pPr>
            <a:r>
              <a:rPr lang="en-US" b="1">
                <a:latin typeface="Garamond" panose="02020404030301010803" charset="0"/>
                <a:cs typeface="Garamond" panose="02020404030301010803" charset="0"/>
              </a:rPr>
              <a:t>For exmaple</a:t>
            </a:r>
            <a:r>
              <a:rPr lang="en-US">
                <a:latin typeface="Garamond" panose="02020404030301010803" charset="0"/>
                <a:cs typeface="Garamond" panose="02020404030301010803" charset="0"/>
              </a:rPr>
              <a:t>, </a:t>
            </a:r>
            <a:r>
              <a:rPr lang="en-US" b="1">
                <a:latin typeface="Garamond" panose="02020404030301010803" charset="0"/>
                <a:cs typeface="Garamond" panose="02020404030301010803" charset="0"/>
              </a:rPr>
              <a:t>when you point to the Recycle Bin on the desktop, a screen tip appears with this information:</a:t>
            </a:r>
            <a:endParaRPr lang="en-US" b="1">
              <a:latin typeface="Garamond" panose="02020404030301010803" charset="0"/>
              <a:cs typeface="Garamond" panose="02020404030301010803" charset="0"/>
            </a:endParaRPr>
          </a:p>
          <a:p>
            <a:pPr marL="457200" lvl="1" indent="0" algn="ctr">
              <a:buNone/>
            </a:pPr>
            <a:r>
              <a:rPr lang="en-US" b="1">
                <a:highlight>
                  <a:srgbClr val="FFFF00"/>
                </a:highlight>
                <a:latin typeface="Garamond" panose="02020404030301010803" charset="0"/>
                <a:cs typeface="Garamond" panose="02020404030301010803" charset="0"/>
              </a:rPr>
              <a:t>“Contains the files and folders that you have deleted”. </a:t>
            </a:r>
            <a:endParaRPr lang="en-US" b="1">
              <a:highlight>
                <a:srgbClr val="FFFF00"/>
              </a:highlight>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4" name="Picture 3"/>
          <p:cNvPicPr/>
          <p:nvPr/>
        </p:nvPicPr>
        <p:blipFill>
          <a:blip r:embed="rId1"/>
          <a:srcRect l="14272" t="18592" r="66892" b="69967"/>
          <a:stretch>
            <a:fillRect/>
          </a:stretch>
        </p:blipFill>
        <p:spPr>
          <a:xfrm>
            <a:off x="5660390" y="2926080"/>
            <a:ext cx="1322705" cy="167513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b="1">
                <a:latin typeface="Garamond" panose="02020404030301010803" charset="0"/>
                <a:cs typeface="Garamond" panose="02020404030301010803" charset="0"/>
              </a:rPr>
              <a:t>EXCEL</a:t>
            </a:r>
            <a:r>
              <a:rPr lang="en-US" sz="5400" b="1">
                <a:latin typeface="Garamond" panose="02020404030301010803" charset="0"/>
                <a:cs typeface="Garamond" panose="02020404030301010803" charset="0"/>
              </a:rPr>
              <a:t>:</a:t>
            </a:r>
            <a:r>
              <a:rPr lang="en-US"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Introduction</a:t>
            </a:r>
            <a:endParaRPr lang="en-US"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339850"/>
            <a:ext cx="11579225" cy="4763770"/>
          </a:xfrm>
        </p:spPr>
        <p:txBody>
          <a:bodyPr/>
          <a:p>
            <a:pPr algn="just"/>
            <a:r>
              <a:rPr lang="en-US" altLang="en-US">
                <a:latin typeface="Garamond" panose="02020404030301010803" charset="0"/>
                <a:cs typeface="Garamond" panose="02020404030301010803" charset="0"/>
              </a:rPr>
              <a:t>Microsoft Excel is a spreadsheet application.</a:t>
            </a:r>
            <a:endParaRPr lang="en-US" altLang="en-US">
              <a:latin typeface="Garamond" panose="02020404030301010803" charset="0"/>
              <a:cs typeface="Garamond" panose="02020404030301010803" charset="0"/>
            </a:endParaRPr>
          </a:p>
          <a:p>
            <a:pPr marL="0" indent="0" algn="just">
              <a:buNone/>
            </a:pPr>
            <a:r>
              <a:rPr lang="en-US" altLang="en-US">
                <a:latin typeface="Garamond" panose="02020404030301010803" charset="0"/>
                <a:cs typeface="Garamond" panose="02020404030301010803" charset="0"/>
              </a:rPr>
              <a:t>  </a:t>
            </a: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Can be used for storing, organizing, and manipulating data.</a:t>
            </a: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It features calculation, graphing tools, pivot tables, and macro programming language.</a:t>
            </a: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It is a very widely applied speadsheet</a:t>
            </a:r>
            <a:r>
              <a:rPr lang="en-US" altLang="en-US"/>
              <a:t>.</a:t>
            </a:r>
            <a:endParaRPr lang="en-US" altLang="en-US"/>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2" name="Picture 1"/>
          <p:cNvPicPr>
            <a:picLocks noChangeAspect="1"/>
          </p:cNvPicPr>
          <p:nvPr/>
        </p:nvPicPr>
        <p:blipFill>
          <a:blip r:embed="rId1"/>
          <a:stretch>
            <a:fillRect/>
          </a:stretch>
        </p:blipFill>
        <p:spPr>
          <a:xfrm>
            <a:off x="8026400" y="4401820"/>
            <a:ext cx="3100070" cy="172212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b="1">
                <a:latin typeface="Garamond" panose="02020404030301010803" charset="0"/>
                <a:cs typeface="Garamond" panose="02020404030301010803" charset="0"/>
              </a:rPr>
              <a:t>EXCEL</a:t>
            </a:r>
            <a:r>
              <a:rPr lang="en-US" sz="5400" b="1">
                <a:latin typeface="Garamond" panose="02020404030301010803" charset="0"/>
                <a:cs typeface="Garamond" panose="02020404030301010803" charset="0"/>
              </a:rPr>
              <a:t>:</a:t>
            </a:r>
            <a:r>
              <a:rPr lang="en-US"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Application &amp; Importance</a:t>
            </a:r>
            <a:endParaRPr lang="en-US"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433570"/>
          </a:xfrm>
        </p:spPr>
        <p:txBody>
          <a:bodyPr/>
          <a:p>
            <a:pPr algn="just"/>
            <a:r>
              <a:rPr lang="en-US" altLang="en-US" sz="3600">
                <a:latin typeface="Garamond" panose="02020404030301010803" charset="0"/>
                <a:cs typeface="Garamond" panose="02020404030301010803" charset="0"/>
              </a:rPr>
              <a:t>To manage name list of data records</a:t>
            </a:r>
            <a:endParaRPr lang="en-US" altLang="en-US" sz="3600">
              <a:latin typeface="Garamond" panose="02020404030301010803" charset="0"/>
              <a:cs typeface="Garamond" panose="02020404030301010803" charset="0"/>
            </a:endParaRPr>
          </a:p>
          <a:p>
            <a:pPr algn="just"/>
            <a:r>
              <a:rPr lang="en-US" altLang="en-US" sz="3600">
                <a:latin typeface="Garamond" panose="02020404030301010803" charset="0"/>
                <a:cs typeface="Garamond" panose="02020404030301010803" charset="0"/>
              </a:rPr>
              <a:t>To perform mathematical calculation easily in daily works</a:t>
            </a:r>
            <a:endParaRPr lang="en-US" altLang="en-US" sz="3600">
              <a:latin typeface="Garamond" panose="02020404030301010803" charset="0"/>
              <a:cs typeface="Garamond" panose="02020404030301010803" charset="0"/>
            </a:endParaRPr>
          </a:p>
          <a:p>
            <a:pPr algn="just"/>
            <a:r>
              <a:rPr lang="en-US" altLang="en-US" sz="3600">
                <a:latin typeface="Garamond" panose="02020404030301010803" charset="0"/>
                <a:cs typeface="Garamond" panose="02020404030301010803" charset="0"/>
              </a:rPr>
              <a:t>Inventory Management</a:t>
            </a:r>
            <a:endParaRPr lang="en-US" altLang="en-US" sz="3600">
              <a:latin typeface="Garamond" panose="02020404030301010803" charset="0"/>
              <a:cs typeface="Garamond" panose="02020404030301010803" charset="0"/>
            </a:endParaRPr>
          </a:p>
          <a:p>
            <a:pPr algn="just"/>
            <a:r>
              <a:rPr lang="en-US" altLang="en-US" sz="3600">
                <a:latin typeface="Garamond" panose="02020404030301010803" charset="0"/>
                <a:cs typeface="Garamond" panose="02020404030301010803" charset="0"/>
              </a:rPr>
              <a:t>Create forms and consolidate results</a:t>
            </a:r>
            <a:endParaRPr lang="en-US" altLang="en-US" sz="3600">
              <a:latin typeface="Garamond" panose="02020404030301010803" charset="0"/>
              <a:cs typeface="Garamond" panose="02020404030301010803" charset="0"/>
            </a:endParaRPr>
          </a:p>
          <a:p>
            <a:pPr algn="just"/>
            <a:r>
              <a:rPr lang="en-US" altLang="en-US" sz="3600">
                <a:latin typeface="Garamond" panose="02020404030301010803" charset="0"/>
                <a:cs typeface="Garamond" panose="02020404030301010803" charset="0"/>
              </a:rPr>
              <a:t>Analytical tools</a:t>
            </a:r>
            <a:endParaRPr lang="en-US" altLang="en-US" sz="3600">
              <a:latin typeface="Garamond" panose="02020404030301010803" charset="0"/>
              <a:cs typeface="Garamond" panose="02020404030301010803" charset="0"/>
            </a:endParaRPr>
          </a:p>
          <a:p>
            <a:pPr algn="just"/>
            <a:r>
              <a:rPr lang="en-US" altLang="en-US" sz="3600">
                <a:latin typeface="Garamond" panose="02020404030301010803" charset="0"/>
                <a:cs typeface="Garamond" panose="02020404030301010803" charset="0"/>
              </a:rPr>
              <a:t>Budgeting, etc..</a:t>
            </a:r>
            <a:endParaRPr lang="en-US" altLang="en-US" sz="36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b="1">
                <a:latin typeface="Garamond" panose="02020404030301010803" charset="0"/>
                <a:cs typeface="Garamond" panose="02020404030301010803" charset="0"/>
              </a:rPr>
              <a:t>EXCEL</a:t>
            </a:r>
            <a:r>
              <a:rPr lang="en-US" sz="5400" b="1">
                <a:latin typeface="Garamond" panose="02020404030301010803" charset="0"/>
                <a:cs typeface="Garamond" panose="02020404030301010803" charset="0"/>
              </a:rPr>
              <a:t>:</a:t>
            </a:r>
            <a:r>
              <a:rPr lang="en-US"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Reference Guide</a:t>
            </a:r>
            <a:endParaRPr lang="en-US" b="1">
              <a:highlight>
                <a:srgbClr val="FFFF00"/>
              </a:highlight>
              <a:latin typeface="Garamond" panose="02020404030301010803" charset="0"/>
              <a:cs typeface="Garamond" panose="02020404030301010803" charset="0"/>
            </a:endParaRPr>
          </a:p>
        </p:txBody>
      </p:sp>
      <p:pic>
        <p:nvPicPr>
          <p:cNvPr id="2" name="Content Placeholder 1"/>
          <p:cNvPicPr>
            <a:picLocks noChangeAspect="1"/>
          </p:cNvPicPr>
          <p:nvPr>
            <p:ph idx="1"/>
          </p:nvPr>
        </p:nvPicPr>
        <p:blipFill>
          <a:blip r:embed="rId1"/>
          <a:stretch>
            <a:fillRect/>
          </a:stretch>
        </p:blipFill>
        <p:spPr>
          <a:xfrm>
            <a:off x="1363345" y="1297305"/>
            <a:ext cx="9378315" cy="4805680"/>
          </a:xfrm>
          <a:prstGeom prst="rect">
            <a:avLst/>
          </a:prstGeom>
        </p:spPr>
      </p:pic>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b="1">
                <a:latin typeface="Garamond" panose="02020404030301010803" charset="0"/>
                <a:cs typeface="Garamond" panose="02020404030301010803" charset="0"/>
              </a:rPr>
              <a:t>EXCEL</a:t>
            </a:r>
            <a:r>
              <a:rPr lang="en-US" sz="5400" b="1">
                <a:latin typeface="Garamond" panose="02020404030301010803" charset="0"/>
                <a:cs typeface="Garamond" panose="02020404030301010803" charset="0"/>
              </a:rPr>
              <a:t>:</a:t>
            </a:r>
            <a:r>
              <a:rPr lang="en-US"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Reference Guide</a:t>
            </a:r>
            <a:endParaRPr lang="en-US"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819785" y="1226185"/>
            <a:ext cx="10763250" cy="4924425"/>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Application &amp; Importance</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592320"/>
          </a:xfrm>
        </p:spPr>
        <p:txBody>
          <a:bodyPr/>
          <a:p>
            <a:pPr algn="just"/>
            <a:r>
              <a:rPr lang="en-US" altLang="en-US" sz="2800">
                <a:latin typeface="Garamond" panose="02020404030301010803" charset="0"/>
                <a:cs typeface="Garamond" panose="02020404030301010803" charset="0"/>
              </a:rPr>
              <a:t>Easy Arithmetic solutions</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Various formatting options</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Availability of online Access</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Graphing</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Data Organization</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Human Resource Planning</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Programming</a:t>
            </a:r>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2" name="Picture 1"/>
          <p:cNvPicPr>
            <a:picLocks noChangeAspect="1"/>
          </p:cNvPicPr>
          <p:nvPr/>
        </p:nvPicPr>
        <p:blipFill>
          <a:blip r:embed="rId1"/>
          <a:stretch>
            <a:fillRect/>
          </a:stretch>
        </p:blipFill>
        <p:spPr>
          <a:xfrm>
            <a:off x="4812030" y="1383665"/>
            <a:ext cx="4963795" cy="2482850"/>
          </a:xfrm>
          <a:prstGeom prst="rect">
            <a:avLst/>
          </a:prstGeom>
        </p:spPr>
      </p:pic>
      <p:pic>
        <p:nvPicPr>
          <p:cNvPr id="3" name="Picture 2"/>
          <p:cNvPicPr>
            <a:picLocks noChangeAspect="1"/>
          </p:cNvPicPr>
          <p:nvPr/>
        </p:nvPicPr>
        <p:blipFill>
          <a:blip r:embed="rId2"/>
          <a:stretch>
            <a:fillRect/>
          </a:stretch>
        </p:blipFill>
        <p:spPr>
          <a:xfrm>
            <a:off x="5257800" y="3867150"/>
            <a:ext cx="3982720" cy="228790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Basic Features</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592320"/>
          </a:xfrm>
        </p:spPr>
        <p:txBody>
          <a:bodyPr/>
          <a:p>
            <a:pPr algn="just"/>
            <a:r>
              <a:rPr lang="en-US" altLang="en-US">
                <a:latin typeface="Garamond" panose="02020404030301010803" charset="0"/>
                <a:cs typeface="Garamond" panose="02020404030301010803" charset="0"/>
              </a:rPr>
              <a:t>Has the basic features of all spread sheets</a:t>
            </a: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A grid of cells arranged in numbered rows and letter-named columns to organize data manipulations like arithmetic operations</a:t>
            </a: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answers statistical, engineering, and financial needs</a:t>
            </a: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Displays data as line graphs, histograms, and charts</a:t>
            </a: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Allows the user to employ a wide variety of numerical data</a:t>
            </a:r>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Has a variety of interactive features</a:t>
            </a:r>
            <a:endParaRPr lang="en-US" altLang="en-US">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highlight>
                  <a:srgbClr val="FFFF00"/>
                </a:highlight>
                <a:latin typeface="Garamond" panose="02020404030301010803" charset="0"/>
                <a:cs typeface="Garamond" panose="02020404030301010803" charset="0"/>
              </a:rPr>
              <a:t> Operations</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592320"/>
          </a:xfrm>
        </p:spPr>
        <p:txBody>
          <a:bodyPr/>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2" name="Picture 1"/>
          <p:cNvPicPr>
            <a:picLocks noChangeAspect="1"/>
          </p:cNvPicPr>
          <p:nvPr/>
        </p:nvPicPr>
        <p:blipFill>
          <a:blip r:embed="rId1"/>
          <a:stretch>
            <a:fillRect/>
          </a:stretch>
        </p:blipFill>
        <p:spPr>
          <a:xfrm>
            <a:off x="2065020" y="1212850"/>
            <a:ext cx="8411845" cy="485775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Basic Terms</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592320"/>
          </a:xfrm>
        </p:spPr>
        <p:txBody>
          <a:bodyPr/>
          <a:p>
            <a:pPr marL="0" indent="0" algn="just">
              <a:buNone/>
            </a:pPr>
            <a:r>
              <a:rPr lang="en-US" altLang="en-US" sz="2800" b="1">
                <a:latin typeface="Garamond" panose="02020404030301010803" charset="0"/>
                <a:cs typeface="Garamond" panose="02020404030301010803" charset="0"/>
              </a:rPr>
              <a:t>1)</a:t>
            </a: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Formulas </a:t>
            </a:r>
            <a:r>
              <a:rPr lang="en-US" altLang="en-US" sz="2800">
                <a:latin typeface="Garamond" panose="02020404030301010803" charset="0"/>
                <a:cs typeface="Garamond" panose="02020404030301010803" charset="0"/>
              </a:rPr>
              <a:t>in Excel, a formula is an expression that operates on values in a range of cells or a cell. For example,</a:t>
            </a:r>
            <a:r>
              <a:rPr lang="en-US" altLang="en-US" sz="2800" b="1">
                <a:latin typeface="Garamond" panose="02020404030301010803" charset="0"/>
                <a:cs typeface="Garamond" panose="02020404030301010803" charset="0"/>
              </a:rPr>
              <a:t> A</a:t>
            </a:r>
            <a:r>
              <a:rPr lang="en-US" altLang="en-US" sz="2800" b="1" baseline="-25000">
                <a:latin typeface="Garamond" panose="02020404030301010803" charset="0"/>
                <a:cs typeface="Garamond" panose="02020404030301010803" charset="0"/>
              </a:rPr>
              <a:t>1</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2</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3</a:t>
            </a:r>
            <a:r>
              <a:rPr lang="en-US" altLang="en-US" sz="2800">
                <a:latin typeface="Garamond" panose="02020404030301010803" charset="0"/>
                <a:cs typeface="Garamond" panose="02020404030301010803" charset="0"/>
              </a:rPr>
              <a:t>, which finds the sum of the range of values from cell </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1</a:t>
            </a:r>
            <a:r>
              <a:rPr lang="en-US" altLang="en-US" sz="2800">
                <a:latin typeface="Garamond" panose="02020404030301010803" charset="0"/>
                <a:cs typeface="Garamond" panose="02020404030301010803" charset="0"/>
              </a:rPr>
              <a:t> to cell </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3</a:t>
            </a:r>
            <a:r>
              <a:rPr lang="en-US" altLang="en-US" sz="2800">
                <a:latin typeface="Garamond" panose="02020404030301010803" charset="0"/>
                <a:cs typeface="Garamond" panose="02020404030301010803" charset="0"/>
              </a:rPr>
              <a:t>.</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2" name="Picture 1"/>
          <p:cNvPicPr>
            <a:picLocks noChangeAspect="1"/>
          </p:cNvPicPr>
          <p:nvPr/>
        </p:nvPicPr>
        <p:blipFill>
          <a:blip r:embed="rId1"/>
          <a:stretch>
            <a:fillRect/>
          </a:stretch>
        </p:blipFill>
        <p:spPr>
          <a:xfrm>
            <a:off x="5159375" y="2703195"/>
            <a:ext cx="5608320" cy="3367405"/>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Basic Terms</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592320"/>
          </a:xfrm>
        </p:spPr>
        <p:txBody>
          <a:bodyPr/>
          <a:p>
            <a:pPr marL="0" indent="0" algn="just">
              <a:buNone/>
            </a:pPr>
            <a:r>
              <a:rPr lang="en-US" altLang="en-US" sz="2800" b="1">
                <a:latin typeface="Garamond" panose="02020404030301010803" charset="0"/>
                <a:cs typeface="Garamond" panose="02020404030301010803" charset="0"/>
              </a:rPr>
              <a:t>1)</a:t>
            </a: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Formulas </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Picture 3"/>
          <p:cNvPicPr>
            <a:picLocks noChangeAspect="1"/>
          </p:cNvPicPr>
          <p:nvPr/>
        </p:nvPicPr>
        <p:blipFill>
          <a:blip r:embed="rId1"/>
          <a:stretch>
            <a:fillRect/>
          </a:stretch>
        </p:blipFill>
        <p:spPr>
          <a:xfrm>
            <a:off x="2597150" y="1478280"/>
            <a:ext cx="8338820" cy="4592955"/>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Basic Terms</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592320"/>
          </a:xfrm>
        </p:spPr>
        <p:txBody>
          <a:bodyPr/>
          <a:p>
            <a:pPr marL="0" indent="0" algn="just">
              <a:buNone/>
            </a:pPr>
            <a:r>
              <a:rPr lang="en-US" altLang="en-US" sz="2800" b="1">
                <a:latin typeface="Garamond" panose="02020404030301010803" charset="0"/>
                <a:cs typeface="Garamond" panose="02020404030301010803" charset="0"/>
              </a:rPr>
              <a:t>2)</a:t>
            </a: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Functions </a:t>
            </a:r>
            <a:r>
              <a:rPr lang="en-US" altLang="en-US" sz="2800">
                <a:latin typeface="Garamond" panose="02020404030301010803" charset="0"/>
                <a:cs typeface="Garamond" panose="02020404030301010803" charset="0"/>
              </a:rPr>
              <a:t>in Excel are pre-defined formulas. They eliminate laborious manual entry of formulas while giving them human-friendly names. For example, </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=SUM (A</a:t>
            </a:r>
            <a:r>
              <a:rPr lang="en-US" altLang="en-US" sz="2800" b="1" baseline="-25000">
                <a:latin typeface="Garamond" panose="02020404030301010803" charset="0"/>
                <a:cs typeface="Garamond" panose="02020404030301010803" charset="0"/>
              </a:rPr>
              <a:t>1</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3</a:t>
            </a:r>
            <a:r>
              <a:rPr lang="en-US" altLang="en-US" sz="2800" b="1">
                <a:latin typeface="Garamond" panose="02020404030301010803" charset="0"/>
                <a:cs typeface="Garamond" panose="02020404030301010803" charset="0"/>
              </a:rPr>
              <a:t>)</a:t>
            </a:r>
            <a:r>
              <a:rPr lang="en-US" altLang="en-US" sz="2800">
                <a:latin typeface="Garamond" panose="02020404030301010803" charset="0"/>
                <a:cs typeface="Garamond" panose="02020404030301010803" charset="0"/>
              </a:rPr>
              <a:t>. The function sums all the values from </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1</a:t>
            </a:r>
            <a:r>
              <a:rPr lang="en-US" altLang="en-US" sz="2800">
                <a:latin typeface="Garamond" panose="02020404030301010803" charset="0"/>
                <a:cs typeface="Garamond" panose="02020404030301010803" charset="0"/>
              </a:rPr>
              <a:t> to </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3</a:t>
            </a:r>
            <a:r>
              <a:rPr lang="en-US" altLang="en-US" sz="2800">
                <a:latin typeface="Garamond" panose="02020404030301010803" charset="0"/>
                <a:cs typeface="Garamond" panose="02020404030301010803" charset="0"/>
              </a:rPr>
              <a:t>.</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Picture 2"/>
          <p:cNvPicPr>
            <a:picLocks noChangeAspect="1"/>
          </p:cNvPicPr>
          <p:nvPr/>
        </p:nvPicPr>
        <p:blipFill>
          <a:blip r:embed="rId1"/>
          <a:stretch>
            <a:fillRect/>
          </a:stretch>
        </p:blipFill>
        <p:spPr>
          <a:xfrm>
            <a:off x="3261995" y="3002280"/>
            <a:ext cx="4846320" cy="31718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09270" y="423545"/>
            <a:ext cx="11349355" cy="1049020"/>
          </a:xfrm>
        </p:spPr>
        <p:txBody>
          <a:bodyPr/>
          <a:p>
            <a:pPr algn="l"/>
            <a:r>
              <a:rPr lang="en-US" sz="3200" b="1">
                <a:latin typeface="Garamond" panose="02020404030301010803" charset="0"/>
                <a:cs typeface="Garamond" panose="02020404030301010803" charset="0"/>
              </a:rPr>
              <a:t>Practice Session 1</a:t>
            </a:r>
            <a:r>
              <a:rPr lang="en-US" sz="3200" b="1">
                <a:latin typeface="Garamond" panose="02020404030301010803" charset="0"/>
                <a:cs typeface="Garamond" panose="02020404030301010803" charset="0"/>
                <a:sym typeface="+mn-ea"/>
              </a:rPr>
              <a:t>: Using the Mouse </a:t>
            </a:r>
            <a:r>
              <a:rPr lang="en-US" sz="3200" b="1">
                <a:highlight>
                  <a:srgbClr val="FFFF00"/>
                </a:highlight>
                <a:latin typeface="Garamond" panose="02020404030301010803" charset="0"/>
                <a:cs typeface="Garamond" panose="02020404030301010803" charset="0"/>
                <a:sym typeface="+mn-ea"/>
              </a:rPr>
              <a:t>(Clicking - Single Clicking)</a:t>
            </a:r>
            <a:endParaRPr lang="en-US" sz="3200"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358775" y="1340485"/>
            <a:ext cx="11403965" cy="4701540"/>
          </a:xfrm>
        </p:spPr>
        <p:txBody>
          <a:bodyPr/>
          <a:p>
            <a:pPr lvl="1" algn="just">
              <a:buFont typeface="Wingdings" panose="05000000000000000000" charset="0"/>
              <a:buChar char="ü"/>
            </a:pPr>
            <a:r>
              <a:rPr lang="en-US">
                <a:latin typeface="Garamond" panose="02020404030301010803" charset="0"/>
                <a:cs typeface="Garamond" panose="02020404030301010803" charset="0"/>
              </a:rPr>
              <a:t>To click an item, point to the item on the screen, and then press and release the primary button (usually the left button).</a:t>
            </a:r>
            <a:endParaRPr lang="en-US">
              <a:latin typeface="Garamond" panose="02020404030301010803" charset="0"/>
              <a:cs typeface="Garamond" panose="02020404030301010803" charset="0"/>
            </a:endParaRPr>
          </a:p>
          <a:p>
            <a:pPr lvl="1" algn="just">
              <a:buFont typeface="Wingdings" panose="05000000000000000000" charset="0"/>
              <a:buChar char="ü"/>
            </a:pPr>
            <a:endParaRPr lang="en-US">
              <a:latin typeface="Garamond" panose="02020404030301010803" charset="0"/>
              <a:cs typeface="Garamond" panose="02020404030301010803" charset="0"/>
            </a:endParaRPr>
          </a:p>
          <a:p>
            <a:pPr lvl="1" algn="just">
              <a:buFont typeface="Wingdings" panose="05000000000000000000" charset="0"/>
              <a:buChar char="ü"/>
            </a:pPr>
            <a:r>
              <a:rPr lang="en-US" b="1">
                <a:latin typeface="Garamond" panose="02020404030301010803" charset="0"/>
                <a:cs typeface="Garamond" panose="02020404030301010803" charset="0"/>
              </a:rPr>
              <a:t>Clicking is most often used to select (mark) an item or to execute a command with a command button.</a:t>
            </a:r>
            <a:endParaRPr lang="en-US" b="1">
              <a:latin typeface="Garamond" panose="02020404030301010803" charset="0"/>
              <a:cs typeface="Garamond" panose="02020404030301010803" charset="0"/>
            </a:endParaRPr>
          </a:p>
          <a:p>
            <a:pPr marL="0" indent="0" algn="just">
              <a:buFont typeface="Wingdings" panose="05000000000000000000" charset="0"/>
              <a:buNone/>
            </a:pPr>
            <a:endParaRPr lang="en-US">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   Clicking is also called single-clicking or left-clicking.</a:t>
            </a:r>
            <a:endParaRPr lang="en-US">
              <a:latin typeface="Garamond" panose="02020404030301010803" charset="0"/>
              <a:cs typeface="Garamond" panose="02020404030301010803" charset="0"/>
            </a:endParaRPr>
          </a:p>
          <a:p>
            <a:pPr algn="just">
              <a:buFont typeface="Wingdings" panose="05000000000000000000" charset="0"/>
              <a:buChar char="ü"/>
            </a:pP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Basic Terms</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75285" y="1478280"/>
            <a:ext cx="11579225" cy="4592320"/>
          </a:xfrm>
        </p:spPr>
        <p:txBody>
          <a:bodyPr/>
          <a:p>
            <a:pPr marL="0" indent="0" algn="just">
              <a:buNone/>
            </a:pPr>
            <a:r>
              <a:rPr lang="en-US" altLang="en-US" sz="2800" b="1">
                <a:latin typeface="Garamond" panose="02020404030301010803" charset="0"/>
                <a:cs typeface="Garamond" panose="02020404030301010803" charset="0"/>
              </a:rPr>
              <a:t>2)</a:t>
            </a: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Functions </a:t>
            </a:r>
            <a:r>
              <a:rPr lang="en-US" altLang="en-US" sz="2800">
                <a:latin typeface="Garamond" panose="02020404030301010803" charset="0"/>
                <a:cs typeface="Garamond" panose="02020404030301010803" charset="0"/>
              </a:rPr>
              <a:t>in Excel are pre-defined formulas. They eliminate laborious manual entry of formulas while giving them human-friendly names. For example, </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=SUM (A</a:t>
            </a:r>
            <a:r>
              <a:rPr lang="en-US" altLang="en-US" sz="2800" b="1" baseline="-25000">
                <a:latin typeface="Garamond" panose="02020404030301010803" charset="0"/>
                <a:cs typeface="Garamond" panose="02020404030301010803" charset="0"/>
              </a:rPr>
              <a:t>1</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3</a:t>
            </a:r>
            <a:r>
              <a:rPr lang="en-US" altLang="en-US" sz="2800" b="1">
                <a:latin typeface="Garamond" panose="02020404030301010803" charset="0"/>
                <a:cs typeface="Garamond" panose="02020404030301010803" charset="0"/>
              </a:rPr>
              <a:t>)</a:t>
            </a:r>
            <a:r>
              <a:rPr lang="en-US" altLang="en-US" sz="2800">
                <a:latin typeface="Garamond" panose="02020404030301010803" charset="0"/>
                <a:cs typeface="Garamond" panose="02020404030301010803" charset="0"/>
              </a:rPr>
              <a:t>. The function sums all the values from </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1</a:t>
            </a:r>
            <a:r>
              <a:rPr lang="en-US" altLang="en-US" sz="2800">
                <a:latin typeface="Garamond" panose="02020404030301010803" charset="0"/>
                <a:cs typeface="Garamond" panose="02020404030301010803" charset="0"/>
              </a:rPr>
              <a:t> to </a:t>
            </a:r>
            <a:r>
              <a:rPr lang="en-US" altLang="en-US" sz="2800" b="1">
                <a:latin typeface="Garamond" panose="02020404030301010803" charset="0"/>
                <a:cs typeface="Garamond" panose="02020404030301010803" charset="0"/>
              </a:rPr>
              <a:t>A</a:t>
            </a:r>
            <a:r>
              <a:rPr lang="en-US" altLang="en-US" sz="2800" b="1" baseline="-25000">
                <a:latin typeface="Garamond" panose="02020404030301010803" charset="0"/>
                <a:cs typeface="Garamond" panose="02020404030301010803" charset="0"/>
              </a:rPr>
              <a:t>3</a:t>
            </a:r>
            <a:r>
              <a:rPr lang="en-US" altLang="en-US" sz="2800">
                <a:latin typeface="Garamond" panose="02020404030301010803" charset="0"/>
                <a:cs typeface="Garamond" panose="02020404030301010803" charset="0"/>
              </a:rPr>
              <a:t>.</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Picture 2"/>
          <p:cNvPicPr>
            <a:picLocks noChangeAspect="1"/>
          </p:cNvPicPr>
          <p:nvPr/>
        </p:nvPicPr>
        <p:blipFill>
          <a:blip r:embed="rId1"/>
          <a:stretch>
            <a:fillRect/>
          </a:stretch>
        </p:blipFill>
        <p:spPr>
          <a:xfrm>
            <a:off x="6829425" y="2973705"/>
            <a:ext cx="4846320" cy="3171825"/>
          </a:xfrm>
          <a:prstGeom prst="rect">
            <a:avLst/>
          </a:prstGeom>
        </p:spPr>
      </p:pic>
      <p:pic>
        <p:nvPicPr>
          <p:cNvPr id="2" name="Picture 1"/>
          <p:cNvPicPr>
            <a:picLocks noChangeAspect="1"/>
          </p:cNvPicPr>
          <p:nvPr/>
        </p:nvPicPr>
        <p:blipFill>
          <a:blip r:embed="rId2"/>
          <a:stretch>
            <a:fillRect/>
          </a:stretch>
        </p:blipFill>
        <p:spPr>
          <a:xfrm>
            <a:off x="513080" y="3906520"/>
            <a:ext cx="6119495" cy="1824355"/>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9" name="Content Placeholder 8"/>
          <p:cNvSpPr>
            <a:spLocks noGrp="1"/>
          </p:cNvSpPr>
          <p:nvPr>
            <p:ph idx="1"/>
          </p:nvPr>
        </p:nvSpPr>
        <p:spPr>
          <a:xfrm>
            <a:off x="3975100" y="3223895"/>
            <a:ext cx="3027680" cy="1568450"/>
          </a:xfrm>
        </p:spPr>
        <p:txBody>
          <a:bodyPr/>
          <a:p>
            <a:pPr marL="0" indent="0" algn="just">
              <a:buNone/>
            </a:pPr>
            <a:endParaRPr lang="en-US" altLang="en-US" sz="2800">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5122" name="Picture 2" title="Screenshot Diagr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7010" y="1306830"/>
            <a:ext cx="9872980" cy="4744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pic>
        <p:nvPicPr>
          <p:cNvPr id="3" name="Content Placeholder 2"/>
          <p:cNvPicPr>
            <a:picLocks noChangeAspect="1"/>
          </p:cNvPicPr>
          <p:nvPr>
            <p:ph idx="1"/>
          </p:nvPr>
        </p:nvPicPr>
        <p:blipFill>
          <a:blip r:embed="rId1"/>
          <a:stretch>
            <a:fillRect/>
          </a:stretch>
        </p:blipFill>
        <p:spPr>
          <a:xfrm>
            <a:off x="1350010" y="1435100"/>
            <a:ext cx="10012680" cy="4612005"/>
          </a:xfrm>
          <a:prstGeom prst="rect">
            <a:avLst/>
          </a:prstGeom>
        </p:spPr>
      </p:pic>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2474595" y="1225550"/>
            <a:ext cx="7093585" cy="491109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1569085" y="1329690"/>
            <a:ext cx="9831070" cy="483362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2321560" y="1302385"/>
            <a:ext cx="7664450" cy="479171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1589405" y="1329690"/>
            <a:ext cx="9631680" cy="4683125"/>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1339850" y="1225550"/>
            <a:ext cx="9512935" cy="4843145"/>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1339850" y="1310005"/>
            <a:ext cx="9235440" cy="4844415"/>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2030095" y="1224915"/>
            <a:ext cx="8625205" cy="48806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696085" y="423545"/>
            <a:ext cx="9396095" cy="1379220"/>
          </a:xfrm>
        </p:spPr>
        <p:txBody>
          <a:bodyPr/>
          <a:p>
            <a:r>
              <a:rPr lang="en-US" b="1">
                <a:latin typeface="Garamond" panose="02020404030301010803" charset="0"/>
                <a:cs typeface="Garamond" panose="02020404030301010803" charset="0"/>
              </a:rPr>
              <a:t>Practice Session 1</a:t>
            </a:r>
            <a:r>
              <a:rPr lang="en-US" b="1">
                <a:latin typeface="Garamond" panose="02020404030301010803" charset="0"/>
                <a:cs typeface="Garamond" panose="02020404030301010803" charset="0"/>
                <a:sym typeface="+mn-ea"/>
              </a:rPr>
              <a:t>: Using the Mouse</a:t>
            </a:r>
            <a:br>
              <a:rPr lang="en-US" b="1">
                <a:latin typeface="Garamond" panose="02020404030301010803" charset="0"/>
                <a:cs typeface="Garamond" panose="02020404030301010803" charset="0"/>
                <a:sym typeface="+mn-ea"/>
              </a:rPr>
            </a:br>
            <a:r>
              <a:rPr lang="en-US" b="1">
                <a:highlight>
                  <a:srgbClr val="FFFF00"/>
                </a:highlight>
                <a:latin typeface="Garamond" panose="02020404030301010803" charset="0"/>
                <a:cs typeface="Garamond" panose="02020404030301010803" charset="0"/>
                <a:sym typeface="+mn-ea"/>
              </a:rPr>
              <a:t>(Clicking - Double Clicking)</a:t>
            </a:r>
            <a:endParaRPr lang="en-US"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358775" y="1989455"/>
            <a:ext cx="11403965" cy="4052570"/>
          </a:xfrm>
        </p:spPr>
        <p:txBody>
          <a:bodyPr/>
          <a:p>
            <a:pPr lvl="1" algn="just">
              <a:buFont typeface="Wingdings" panose="05000000000000000000" charset="0"/>
              <a:buChar char="ü"/>
            </a:pPr>
            <a:r>
              <a:rPr lang="en-US" sz="3200">
                <a:latin typeface="Garamond" panose="02020404030301010803" charset="0"/>
                <a:cs typeface="Garamond" panose="02020404030301010803" charset="0"/>
              </a:rPr>
              <a:t>To double-click an item, point to the item on the screen, and then click twice quickly. If the two clicks are spaced too far apart, they may be intepreted as two individual clicks rather than as one double-click.</a:t>
            </a:r>
            <a:endParaRPr lang="en-US" sz="3200">
              <a:latin typeface="Garamond" panose="02020404030301010803" charset="0"/>
              <a:cs typeface="Garamond" panose="02020404030301010803" charset="0"/>
            </a:endParaRPr>
          </a:p>
          <a:p>
            <a:pPr marL="457200" lvl="1" indent="0" algn="just">
              <a:buFont typeface="Wingdings" panose="05000000000000000000" charset="0"/>
              <a:buNone/>
            </a:pPr>
            <a:endParaRPr lang="en-US" sz="3200">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  Double-clicking is most often used to open items on your desktop. For example, you can start a program or open a folder by double-clicking its </a:t>
            </a:r>
            <a:r>
              <a:rPr lang="en-US" u="sng">
                <a:highlight>
                  <a:srgbClr val="FFFF00"/>
                </a:highlight>
                <a:latin typeface="Garamond" panose="02020404030301010803" charset="0"/>
                <a:cs typeface="Garamond" panose="02020404030301010803" charset="0"/>
              </a:rPr>
              <a:t>icon</a:t>
            </a:r>
            <a:r>
              <a:rPr lang="en-US">
                <a:latin typeface="Garamond" panose="02020404030301010803" charset="0"/>
                <a:cs typeface="Garamond" panose="02020404030301010803" charset="0"/>
              </a:rPr>
              <a:t> on the desktop. </a:t>
            </a: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2040890" y="1225550"/>
            <a:ext cx="8836025" cy="485267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1900555" y="1225550"/>
            <a:ext cx="8377555" cy="488061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2206625" y="1362075"/>
            <a:ext cx="8596630" cy="47625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2449195" y="1292860"/>
            <a:ext cx="7576185" cy="487045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2449195" y="1292860"/>
            <a:ext cx="7576185" cy="487045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2726690" y="1301115"/>
            <a:ext cx="7116445" cy="470789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3113405" y="1225550"/>
            <a:ext cx="7058025" cy="4873625"/>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1957070" y="1337310"/>
            <a:ext cx="8394700" cy="478282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1913255" y="1337310"/>
            <a:ext cx="8853805" cy="479679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1614170" y="1344930"/>
            <a:ext cx="9558655" cy="47866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82600" y="391795"/>
            <a:ext cx="11279505" cy="836930"/>
          </a:xfrm>
        </p:spPr>
        <p:txBody>
          <a:bodyPr/>
          <a:p>
            <a:pPr algn="l"/>
            <a:r>
              <a:rPr lang="en-US" sz="3600" b="1">
                <a:latin typeface="Garamond" panose="02020404030301010803" charset="0"/>
                <a:cs typeface="Garamond" panose="02020404030301010803" charset="0"/>
              </a:rPr>
              <a:t>Practice Session 1</a:t>
            </a:r>
            <a:r>
              <a:rPr lang="en-US" sz="3600" b="1">
                <a:latin typeface="Garamond" panose="02020404030301010803" charset="0"/>
                <a:cs typeface="Garamond" panose="02020404030301010803" charset="0"/>
                <a:sym typeface="+mn-ea"/>
              </a:rPr>
              <a:t>: Using the Mouse </a:t>
            </a:r>
            <a:r>
              <a:rPr lang="en-US" sz="3200" b="1">
                <a:highlight>
                  <a:srgbClr val="FFFF00"/>
                </a:highlight>
                <a:latin typeface="Garamond" panose="02020404030301010803" charset="0"/>
                <a:cs typeface="Garamond" panose="02020404030301010803" charset="0"/>
                <a:sym typeface="+mn-ea"/>
              </a:rPr>
              <a:t>(Right Clicking)</a:t>
            </a:r>
            <a:endParaRPr lang="en-US" sz="3200"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358775" y="1348105"/>
            <a:ext cx="11403965" cy="4764405"/>
          </a:xfrm>
        </p:spPr>
        <p:txBody>
          <a:bodyPr/>
          <a:p>
            <a:pPr lvl="1" algn="just">
              <a:buFont typeface="Wingdings" panose="05000000000000000000" charset="0"/>
              <a:buChar char="ü"/>
            </a:pPr>
            <a:r>
              <a:rPr lang="en-US" sz="3200">
                <a:latin typeface="Garamond" panose="02020404030301010803" charset="0"/>
                <a:cs typeface="Garamond" panose="02020404030301010803" charset="0"/>
              </a:rPr>
              <a:t>To Right-click an item, point to the item on the screen, and then press and release the secondary button (usually the right button).</a:t>
            </a:r>
            <a:endParaRPr lang="en-US" sz="3200">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  Right-clicking an item usually displays a pop up menu with a list of things you can do with the item.</a:t>
            </a: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4" name="Picture 3"/>
          <p:cNvPicPr/>
          <p:nvPr/>
        </p:nvPicPr>
        <p:blipFill>
          <a:blip r:embed="rId1"/>
          <a:stretch>
            <a:fillRect/>
          </a:stretch>
        </p:blipFill>
        <p:spPr>
          <a:xfrm>
            <a:off x="8320405" y="3045460"/>
            <a:ext cx="2218690" cy="3066415"/>
          </a:xfrm>
          <a:prstGeom prst="rect">
            <a:avLst/>
          </a:prstGeom>
        </p:spPr>
      </p:pic>
      <p:pic>
        <p:nvPicPr>
          <p:cNvPr id="5" name="Picture 4"/>
          <p:cNvPicPr/>
          <p:nvPr/>
        </p:nvPicPr>
        <p:blipFill>
          <a:blip r:embed="rId2"/>
          <a:stretch>
            <a:fillRect/>
          </a:stretch>
        </p:blipFill>
        <p:spPr>
          <a:xfrm>
            <a:off x="3242310" y="3530600"/>
            <a:ext cx="3088005" cy="2581275"/>
          </a:xfrm>
          <a:prstGeom prst="rect">
            <a:avLst/>
          </a:prstGeom>
        </p:spPr>
      </p:pic>
      <p:sp>
        <p:nvSpPr>
          <p:cNvPr id="7" name="Right Arrow 6"/>
          <p:cNvSpPr/>
          <p:nvPr/>
        </p:nvSpPr>
        <p:spPr>
          <a:xfrm>
            <a:off x="6417945" y="4631690"/>
            <a:ext cx="2208530" cy="453390"/>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1964055" y="1360170"/>
            <a:ext cx="8752840" cy="4750435"/>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1098550" y="1379220"/>
            <a:ext cx="10226675" cy="469646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4" name="Content Placeholder 3"/>
          <p:cNvPicPr>
            <a:picLocks noChangeAspect="1"/>
          </p:cNvPicPr>
          <p:nvPr>
            <p:ph idx="1"/>
          </p:nvPr>
        </p:nvPicPr>
        <p:blipFill>
          <a:blip r:embed="rId1"/>
          <a:stretch>
            <a:fillRect/>
          </a:stretch>
        </p:blipFill>
        <p:spPr>
          <a:xfrm>
            <a:off x="1179195" y="1225550"/>
            <a:ext cx="10403205" cy="4885055"/>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Screen Components</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pic>
        <p:nvPicPr>
          <p:cNvPr id="3" name="Content Placeholder 2"/>
          <p:cNvPicPr>
            <a:picLocks noChangeAspect="1"/>
          </p:cNvPicPr>
          <p:nvPr>
            <p:ph idx="1"/>
          </p:nvPr>
        </p:nvPicPr>
        <p:blipFill>
          <a:blip r:embed="rId1"/>
          <a:stretch>
            <a:fillRect/>
          </a:stretch>
        </p:blipFill>
        <p:spPr>
          <a:xfrm>
            <a:off x="2007235" y="1302385"/>
            <a:ext cx="8336280" cy="487045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1098550" y="391160"/>
            <a:ext cx="10483850" cy="834390"/>
          </a:xfrm>
        </p:spPr>
        <p:txBody>
          <a:bodyPr/>
          <a:p>
            <a:r>
              <a:rPr lang="en-US" sz="3600" b="1">
                <a:latin typeface="Garamond" panose="02020404030301010803" charset="0"/>
                <a:cs typeface="Garamond" panose="02020404030301010803" charset="0"/>
              </a:rPr>
              <a:t>EXCEL</a:t>
            </a:r>
            <a:r>
              <a:rPr lang="en-US" b="1">
                <a:latin typeface="Garamond" panose="02020404030301010803" charset="0"/>
                <a:cs typeface="Garamond" panose="02020404030301010803" charset="0"/>
              </a:rPr>
              <a:t>:</a:t>
            </a:r>
            <a:r>
              <a:rPr lang="en-US" sz="36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Whole Group Activity</a:t>
            </a:r>
            <a:endParaRPr lang="en-US" sz="36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450850" y="1226185"/>
            <a:ext cx="11365865" cy="4879975"/>
          </a:xfrm>
        </p:spPr>
        <p:txBody>
          <a:bodyPr/>
          <a:p>
            <a:r>
              <a:rPr lang="en-US" sz="2400">
                <a:highlight>
                  <a:srgbClr val="FFFF00"/>
                </a:highlight>
                <a:latin typeface="Garamond" panose="02020404030301010803" charset="0"/>
                <a:cs typeface="Garamond" panose="02020404030301010803" charset="0"/>
              </a:rPr>
              <a:t>With understanding gained so far in Excel. Let us do some activities. </a:t>
            </a:r>
            <a:endParaRPr lang="en-US" sz="2400">
              <a:latin typeface="Garamond" panose="02020404030301010803" charset="0"/>
              <a:cs typeface="Garamond" panose="02020404030301010803" charset="0"/>
            </a:endParaRPr>
          </a:p>
          <a:p>
            <a:pPr marL="0" indent="0">
              <a:buNone/>
            </a:pPr>
            <a:r>
              <a:rPr lang="en-US" sz="2400" b="1">
                <a:latin typeface="Garamond" panose="02020404030301010803" charset="0"/>
                <a:cs typeface="Garamond" panose="02020404030301010803" charset="0"/>
              </a:rPr>
              <a:t>1) We are going to create tables in Excel:</a:t>
            </a:r>
            <a:endParaRPr lang="en-US" sz="2400" b="1">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Using hand-written data from health facility for Q2 and Q3 ANC Attendance,</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Type your data into Excel with clear column headers</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Select the Data</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Click and drag your mouse over all the cells (including headers) that you want in the </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table.</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Insert the Table</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Go to the Insert tab on the top menu. </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Ensure the correct range is selected and check: “My table has headers.”</a:t>
            </a:r>
            <a:endParaRPr lang="en-US" altLang="en-US" sz="2400">
              <a:latin typeface="Garamond" panose="02020404030301010803" charset="0"/>
              <a:cs typeface="Garamond" panose="02020404030301010803" charset="0"/>
            </a:endParaRPr>
          </a:p>
          <a:p>
            <a:pPr marL="0" indent="0">
              <a:buNone/>
            </a:pPr>
            <a:r>
              <a:rPr lang="en-US" altLang="en-US" sz="2400">
                <a:latin typeface="Garamond" panose="02020404030301010803" charset="0"/>
                <a:cs typeface="Garamond" panose="02020404030301010803" charset="0"/>
              </a:rPr>
              <a:t>• Click OK</a:t>
            </a:r>
            <a:endParaRPr lang="en-US" altLang="en-US" sz="2400">
              <a:latin typeface="Garamond" panose="02020404030301010803" charset="0"/>
              <a:cs typeface="Garamond" panose="02020404030301010803"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0850" y="391160"/>
            <a:ext cx="11365865" cy="1036320"/>
          </a:xfrm>
        </p:spPr>
        <p:txBody>
          <a:bodyPr/>
          <a:p>
            <a:r>
              <a:rPr lang="en-US" sz="2400" b="1">
                <a:latin typeface="Garamond" panose="02020404030301010803" charset="0"/>
                <a:cs typeface="Garamond" panose="02020404030301010803" charset="0"/>
              </a:rPr>
              <a:t>EXCEL</a:t>
            </a:r>
            <a:r>
              <a:rPr lang="en-US" sz="3200" b="1">
                <a:latin typeface="Garamond" panose="02020404030301010803" charset="0"/>
                <a:cs typeface="Garamond" panose="02020404030301010803" charset="0"/>
              </a:rPr>
              <a:t>:</a:t>
            </a:r>
            <a:r>
              <a:rPr lang="en-US" sz="2400" b="1">
                <a:latin typeface="Garamond" panose="02020404030301010803" charset="0"/>
                <a:cs typeface="Garamond" panose="02020404030301010803" charset="0"/>
              </a:rPr>
              <a:t> </a:t>
            </a:r>
            <a:r>
              <a:rPr lang="en-US" sz="2400" b="1">
                <a:highlight>
                  <a:srgbClr val="FFFF00"/>
                </a:highlight>
                <a:latin typeface="Garamond" panose="02020404030301010803" charset="0"/>
                <a:cs typeface="Garamond" panose="02020404030301010803" charset="0"/>
              </a:rPr>
              <a:t>Whole Group Activities (Creating Tables &amp; Calculating In Excel)</a:t>
            </a:r>
            <a:endParaRPr lang="en-US" sz="24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450850" y="1226185"/>
            <a:ext cx="11365865" cy="4879975"/>
          </a:xfrm>
        </p:spPr>
        <p:txBody>
          <a:bodyPr/>
          <a:p>
            <a:pPr marL="0" indent="0">
              <a:buNone/>
            </a:pPr>
            <a:r>
              <a:rPr lang="en-US" sz="2400">
                <a:highlight>
                  <a:srgbClr val="FFFF00"/>
                </a:highlight>
                <a:latin typeface="Garamond" panose="02020404030301010803" charset="0"/>
                <a:cs typeface="Garamond" panose="02020404030301010803" charset="0"/>
              </a:rPr>
              <a:t> </a:t>
            </a:r>
            <a:endParaRPr lang="en-US" sz="2400">
              <a:latin typeface="Garamond" panose="02020404030301010803" charset="0"/>
              <a:cs typeface="Garamond" panose="02020404030301010803" charset="0"/>
            </a:endParaRPr>
          </a:p>
          <a:p>
            <a:pPr marL="0" indent="0">
              <a:buNone/>
            </a:pPr>
            <a:r>
              <a:rPr lang="en-US" sz="2400" b="1">
                <a:latin typeface="Garamond" panose="02020404030301010803" charset="0"/>
                <a:cs typeface="Garamond" panose="02020404030301010803" charset="0"/>
              </a:rPr>
              <a:t>2) Assuming the below table dicpits the ANC  Attendance of facilities in Tubmanburg for Q1-Q2, </a:t>
            </a:r>
            <a:endParaRPr lang="en-US" sz="2400" b="1">
              <a:latin typeface="Garamond" panose="02020404030301010803" charset="0"/>
              <a:cs typeface="Garamond" panose="02020404030301010803" charset="0"/>
            </a:endParaRPr>
          </a:p>
          <a:p>
            <a:pPr marL="0" indent="0">
              <a:buNone/>
            </a:pPr>
            <a:r>
              <a:rPr lang="en-US" sz="2400" b="1">
                <a:highlight>
                  <a:srgbClr val="FFFF00"/>
                </a:highlight>
                <a:latin typeface="Garamond" panose="02020404030301010803" charset="0"/>
                <a:cs typeface="Garamond" panose="02020404030301010803" charset="0"/>
              </a:rPr>
              <a:t>Find the sum of each facility’s ANC Attendance for the two quarters.</a:t>
            </a:r>
            <a:endParaRPr lang="en-US" sz="2400" b="1">
              <a:highlight>
                <a:srgbClr val="FFFF00"/>
              </a:highlight>
              <a:latin typeface="Garamond" panose="02020404030301010803" charset="0"/>
              <a:cs typeface="Garamond" panose="02020404030301010803" charset="0"/>
            </a:endParaRPr>
          </a:p>
          <a:p>
            <a:pPr marL="0" indent="0">
              <a:buNone/>
            </a:pPr>
            <a:endParaRPr lang="en-US" altLang="en-US" sz="2400" b="1">
              <a:highlight>
                <a:srgbClr val="FFFF00"/>
              </a:highlight>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1718310" y="3006725"/>
            <a:ext cx="8340725" cy="3099435"/>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0850" y="391160"/>
            <a:ext cx="11365865" cy="1036320"/>
          </a:xfrm>
        </p:spPr>
        <p:txBody>
          <a:bodyPr/>
          <a:p>
            <a:r>
              <a:rPr lang="en-US" sz="2800" b="1">
                <a:latin typeface="Garamond" panose="02020404030301010803" charset="0"/>
                <a:cs typeface="Garamond" panose="02020404030301010803" charset="0"/>
              </a:rPr>
              <a:t>EXCEL</a:t>
            </a:r>
            <a:r>
              <a:rPr lang="en-US" sz="3600" b="1">
                <a:latin typeface="Garamond" panose="02020404030301010803" charset="0"/>
                <a:cs typeface="Garamond" panose="02020404030301010803" charset="0"/>
              </a:rPr>
              <a:t>:</a:t>
            </a:r>
            <a:r>
              <a:rPr lang="en-US" sz="2800" b="1">
                <a:latin typeface="Garamond" panose="02020404030301010803" charset="0"/>
                <a:cs typeface="Garamond" panose="02020404030301010803" charset="0"/>
              </a:rPr>
              <a:t> </a:t>
            </a:r>
            <a:r>
              <a:rPr lang="en-US" sz="2800" b="1">
                <a:highlight>
                  <a:srgbClr val="FFFF00"/>
                </a:highlight>
                <a:latin typeface="Garamond" panose="02020404030301010803" charset="0"/>
                <a:cs typeface="Garamond" panose="02020404030301010803" charset="0"/>
              </a:rPr>
              <a:t>Whole Group Activities (Creating Charts- Bar Charts In Excel)</a:t>
            </a:r>
            <a:endParaRPr lang="en-US" sz="28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450850" y="1226185"/>
            <a:ext cx="11365865" cy="4879975"/>
          </a:xfrm>
        </p:spPr>
        <p:txBody>
          <a:bodyPr/>
          <a:p>
            <a:r>
              <a:rPr 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What is a Bar Chart?</a:t>
            </a:r>
            <a:endParaRPr lang="en-US" altLang="en-US" sz="2800" b="1">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a:t>
            </a:r>
            <a:r>
              <a:rPr lang="en-US" altLang="en-US" sz="2800">
                <a:highlight>
                  <a:srgbClr val="FFFF00"/>
                </a:highlight>
                <a:latin typeface="Garamond" panose="02020404030301010803" charset="0"/>
                <a:cs typeface="Garamond" panose="02020404030301010803" charset="0"/>
              </a:rPr>
              <a:t>A chart that uses rectangular bars to represent data</a:t>
            </a:r>
            <a:endParaRPr lang="en-US" altLang="en-US" sz="2800">
              <a:highlight>
                <a:srgbClr val="FFFF00"/>
              </a:highlight>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X-axis:</a:t>
            </a:r>
            <a:r>
              <a:rPr lang="en-US" altLang="en-US" sz="2800">
                <a:latin typeface="Garamond" panose="02020404030301010803" charset="0"/>
                <a:cs typeface="Garamond" panose="02020404030301010803" charset="0"/>
              </a:rPr>
              <a:t> Categories (e.g. diseases, clinics)</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Y-axis:</a:t>
            </a:r>
            <a:r>
              <a:rPr lang="en-US" altLang="en-US" sz="2800">
                <a:latin typeface="Garamond" panose="02020404030301010803" charset="0"/>
                <a:cs typeface="Garamond" panose="02020404030301010803" charset="0"/>
              </a:rPr>
              <a:t> Values (e.g. number of cases)</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Bars show how values differ between categories</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Compare service use across facilities </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Show diseases cases by age or sex</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Display stock levels or immunization data</a:t>
            </a: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Visualize attendance or health education participation</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0850" y="391160"/>
            <a:ext cx="11365865" cy="1036320"/>
          </a:xfrm>
        </p:spPr>
        <p:txBody>
          <a:bodyPr/>
          <a:p>
            <a:r>
              <a:rPr lang="en-US" sz="2800" b="1">
                <a:latin typeface="Garamond" panose="02020404030301010803" charset="0"/>
                <a:cs typeface="Garamond" panose="02020404030301010803" charset="0"/>
              </a:rPr>
              <a:t>EXCEL</a:t>
            </a:r>
            <a:r>
              <a:rPr lang="en-US" sz="3600" b="1">
                <a:latin typeface="Garamond" panose="02020404030301010803" charset="0"/>
                <a:cs typeface="Garamond" panose="02020404030301010803" charset="0"/>
              </a:rPr>
              <a:t>:</a:t>
            </a:r>
            <a:r>
              <a:rPr lang="en-US" sz="2800" b="1">
                <a:latin typeface="Garamond" panose="02020404030301010803" charset="0"/>
                <a:cs typeface="Garamond" panose="02020404030301010803" charset="0"/>
              </a:rPr>
              <a:t> </a:t>
            </a:r>
            <a:r>
              <a:rPr lang="en-US" sz="2800" b="1">
                <a:highlight>
                  <a:srgbClr val="FFFF00"/>
                </a:highlight>
                <a:latin typeface="Garamond" panose="02020404030301010803" charset="0"/>
                <a:cs typeface="Garamond" panose="02020404030301010803" charset="0"/>
              </a:rPr>
              <a:t>Whole Group Activities (Creating Charts- Bar Charts In Excel)</a:t>
            </a:r>
            <a:endParaRPr lang="en-US" sz="28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290830" y="1427480"/>
            <a:ext cx="11525885" cy="4678680"/>
          </a:xfrm>
        </p:spPr>
        <p:txBody>
          <a:bodyPr/>
          <a:p>
            <a:r>
              <a:rPr lang="en-US">
                <a:latin typeface="Garamond" panose="02020404030301010803" charset="0"/>
                <a:cs typeface="Garamond" panose="02020404030301010803" charset="0"/>
              </a:rPr>
              <a:t> </a:t>
            </a:r>
            <a:r>
              <a:rPr lang="en-US" altLang="en-US" b="1">
                <a:latin typeface="Garamond" panose="02020404030301010803" charset="0"/>
                <a:cs typeface="Garamond" panose="02020404030301010803" charset="0"/>
              </a:rPr>
              <a:t>When to Use Bar Charts</a:t>
            </a:r>
            <a:endParaRPr lang="en-US" altLang="en-US" b="1">
              <a:latin typeface="Garamond" panose="02020404030301010803" charset="0"/>
              <a:cs typeface="Garamond" panose="02020404030301010803" charset="0"/>
            </a:endParaRPr>
          </a:p>
          <a:p>
            <a:pPr algn="just">
              <a:buFont typeface="Wingdings" panose="05000000000000000000" charset="0"/>
              <a:buChar char="ü"/>
            </a:pPr>
            <a:r>
              <a:rPr lang="en-US" altLang="en-US" sz="2800">
                <a:latin typeface="Garamond" panose="02020404030301010803" charset="0"/>
                <a:cs typeface="Garamond" panose="02020404030301010803" charset="0"/>
              </a:rPr>
              <a:t>When comparing categories (not over time).</a:t>
            </a:r>
            <a:endParaRPr lang="en-US" altLang="en-US" sz="2800">
              <a:latin typeface="Garamond" panose="02020404030301010803" charset="0"/>
              <a:cs typeface="Garamond" panose="02020404030301010803" charset="0"/>
            </a:endParaRPr>
          </a:p>
          <a:p>
            <a:pPr algn="just">
              <a:buFont typeface="Wingdings" panose="05000000000000000000" charset="0"/>
              <a:buChar char="ü"/>
            </a:pPr>
            <a:r>
              <a:rPr lang="en-US" altLang="en-US" sz="2800">
                <a:latin typeface="Garamond" panose="02020404030301010803" charset="0"/>
                <a:cs typeface="Garamond" panose="02020404030301010803" charset="0"/>
              </a:rPr>
              <a:t>When visualizing differences across groups.</a:t>
            </a:r>
            <a:endParaRPr lang="en-US" altLang="en-US" sz="2800">
              <a:latin typeface="Garamond" panose="02020404030301010803" charset="0"/>
              <a:cs typeface="Garamond" panose="02020404030301010803" charset="0"/>
            </a:endParaRPr>
          </a:p>
          <a:p>
            <a:pPr algn="just">
              <a:buFont typeface="Wingdings" panose="05000000000000000000" charset="0"/>
              <a:buChar char="ü"/>
            </a:pPr>
            <a:r>
              <a:rPr lang="en-US" altLang="en-US" sz="2800">
                <a:latin typeface="Garamond" panose="02020404030301010803" charset="0"/>
                <a:cs typeface="Garamond" panose="02020404030301010803" charset="0"/>
              </a:rPr>
              <a:t>When showing distributions (e.g., by sex or location).</a:t>
            </a: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r>
              <a:rPr lang="en-US" altLang="en-US" b="1">
                <a:latin typeface="Garamond" panose="02020404030301010803" charset="0"/>
                <a:cs typeface="Garamond" panose="02020404030301010803" charset="0"/>
              </a:rPr>
              <a:t>When NOT to Use Bar Charts</a:t>
            </a:r>
            <a:endParaRPr lang="en-US" altLang="en-US" b="1">
              <a:latin typeface="Garamond" panose="02020404030301010803" charset="0"/>
              <a:cs typeface="Garamond" panose="02020404030301010803" charset="0"/>
            </a:endParaRPr>
          </a:p>
          <a:p>
            <a:pPr algn="just">
              <a:buFont typeface="Wingdings" panose="05000000000000000000" charset="0"/>
              <a:buChar char="v"/>
            </a:pPr>
            <a:r>
              <a:rPr lang="en-US" altLang="en-US" sz="2800">
                <a:latin typeface="Garamond" panose="02020404030301010803" charset="0"/>
                <a:cs typeface="Garamond" panose="02020404030301010803" charset="0"/>
              </a:rPr>
              <a:t>Not for time trends (use line charts instead)</a:t>
            </a:r>
            <a:endParaRPr lang="en-US" altLang="en-US" sz="2800">
              <a:latin typeface="Garamond" panose="02020404030301010803" charset="0"/>
              <a:cs typeface="Garamond" panose="02020404030301010803" charset="0"/>
            </a:endParaRPr>
          </a:p>
          <a:p>
            <a:pPr algn="just">
              <a:buFont typeface="Wingdings" panose="05000000000000000000" charset="0"/>
              <a:buChar char="v"/>
            </a:pPr>
            <a:r>
              <a:rPr lang="en-US" altLang="en-US" sz="2800">
                <a:latin typeface="Garamond" panose="02020404030301010803" charset="0"/>
                <a:cs typeface="Garamond" panose="02020404030301010803" charset="0"/>
              </a:rPr>
              <a:t>Not ideal for showing parts of a whole (use pie charts)</a:t>
            </a:r>
            <a:endParaRPr lang="en-US" altLang="en-US" sz="2800">
              <a:latin typeface="Garamond" panose="02020404030301010803" charset="0"/>
              <a:cs typeface="Garamond" panose="02020404030301010803"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0850" y="391160"/>
            <a:ext cx="11365865" cy="1036320"/>
          </a:xfrm>
        </p:spPr>
        <p:txBody>
          <a:bodyPr/>
          <a:p>
            <a:r>
              <a:rPr lang="en-US" sz="2800" b="1">
                <a:latin typeface="Garamond" panose="02020404030301010803" charset="0"/>
                <a:cs typeface="Garamond" panose="02020404030301010803" charset="0"/>
              </a:rPr>
              <a:t>EXCEL</a:t>
            </a:r>
            <a:r>
              <a:rPr lang="en-US" sz="3600" b="1">
                <a:latin typeface="Garamond" panose="02020404030301010803" charset="0"/>
                <a:cs typeface="Garamond" panose="02020404030301010803" charset="0"/>
              </a:rPr>
              <a:t>:</a:t>
            </a:r>
            <a:r>
              <a:rPr lang="en-US" sz="2800" b="1">
                <a:latin typeface="Garamond" panose="02020404030301010803" charset="0"/>
                <a:cs typeface="Garamond" panose="02020404030301010803" charset="0"/>
              </a:rPr>
              <a:t> </a:t>
            </a:r>
            <a:r>
              <a:rPr lang="en-US" sz="2800" b="1">
                <a:highlight>
                  <a:srgbClr val="FFFF00"/>
                </a:highlight>
                <a:latin typeface="Garamond" panose="02020404030301010803" charset="0"/>
                <a:cs typeface="Garamond" panose="02020404030301010803" charset="0"/>
              </a:rPr>
              <a:t>Whole Group Activities (Creating Charts- Bar Charts In Excel)</a:t>
            </a:r>
            <a:endParaRPr lang="en-US" sz="28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290830" y="1427480"/>
            <a:ext cx="11525885" cy="4678680"/>
          </a:xfrm>
        </p:spPr>
        <p:txBody>
          <a:bodyPr/>
          <a:p>
            <a:r>
              <a:rPr lang="en-US" altLang="en-US" sz="2800" b="1">
                <a:latin typeface="Garamond" panose="02020404030301010803" charset="0"/>
                <a:cs typeface="Garamond" panose="02020404030301010803" charset="0"/>
              </a:rPr>
              <a:t>How to Create a Bar Chart (Manual)</a:t>
            </a:r>
            <a:endParaRPr lang="en-US" altLang="en-US" sz="2800" b="1">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Draw X and Y axes</a:t>
            </a: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Label X-axis with categories</a:t>
            </a: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Label Y-axis with value range</a:t>
            </a: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Draw bars representing values</a:t>
            </a: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Add chart title and labels</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a:p>
            <a:pPr>
              <a:buFont typeface="Wingdings" panose="05000000000000000000" charset="0"/>
              <a:buChar char="v"/>
            </a:pPr>
            <a:r>
              <a:rPr lang="en-US" altLang="en-US" sz="2800" b="1">
                <a:latin typeface="Garamond" panose="02020404030301010803" charset="0"/>
                <a:cs typeface="Garamond" panose="02020404030301010803" charset="0"/>
              </a:rPr>
              <a:t>Mini-exercise:</a:t>
            </a:r>
            <a:r>
              <a:rPr lang="en-US" altLang="en-US" sz="2800">
                <a:latin typeface="Garamond" panose="02020404030301010803" charset="0"/>
                <a:cs typeface="Garamond" panose="02020404030301010803" charset="0"/>
              </a:rPr>
              <a:t> each participant to practice this using a flip chart. Materials: flip chart, marker.... Facilitators to review manual bar charts.</a:t>
            </a:r>
            <a:endParaRPr lang="en-US" altLang="en-US" sz="2800">
              <a:latin typeface="Garamond" panose="02020404030301010803" charset="0"/>
              <a:cs typeface="Garamond" panose="02020404030301010803"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0850" y="391160"/>
            <a:ext cx="11365865" cy="1036320"/>
          </a:xfrm>
        </p:spPr>
        <p:txBody>
          <a:bodyPr/>
          <a:p>
            <a:r>
              <a:rPr lang="en-US" sz="2800" b="1">
                <a:latin typeface="Garamond" panose="02020404030301010803" charset="0"/>
                <a:cs typeface="Garamond" panose="02020404030301010803" charset="0"/>
              </a:rPr>
              <a:t>EXCEL</a:t>
            </a:r>
            <a:r>
              <a:rPr lang="en-US" sz="3600" b="1">
                <a:latin typeface="Garamond" panose="02020404030301010803" charset="0"/>
                <a:cs typeface="Garamond" panose="02020404030301010803" charset="0"/>
              </a:rPr>
              <a:t>:</a:t>
            </a:r>
            <a:r>
              <a:rPr lang="en-US" sz="2800" b="1">
                <a:latin typeface="Garamond" panose="02020404030301010803" charset="0"/>
                <a:cs typeface="Garamond" panose="02020404030301010803" charset="0"/>
              </a:rPr>
              <a:t> </a:t>
            </a:r>
            <a:r>
              <a:rPr lang="en-US" sz="2800" b="1">
                <a:highlight>
                  <a:srgbClr val="FFFF00"/>
                </a:highlight>
                <a:latin typeface="Garamond" panose="02020404030301010803" charset="0"/>
                <a:cs typeface="Garamond" panose="02020404030301010803" charset="0"/>
              </a:rPr>
              <a:t>Whole Group Activities (Creating Charts- Bar Charts In Excel)</a:t>
            </a:r>
            <a:endParaRPr lang="en-US" sz="28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290830" y="1268095"/>
            <a:ext cx="11525885" cy="4838065"/>
          </a:xfrm>
        </p:spPr>
        <p:txBody>
          <a:bodyPr/>
          <a:p>
            <a:r>
              <a:rPr lang="en-US" altLang="en-US" sz="2800" b="1">
                <a:latin typeface="Garamond" panose="02020404030301010803" charset="0"/>
                <a:cs typeface="Garamond" panose="02020404030301010803" charset="0"/>
              </a:rPr>
              <a:t>How to Create a Bar Chart (Excel)</a:t>
            </a:r>
            <a:endParaRPr lang="en-US" altLang="en-US" sz="2800" b="1">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Enter data in two columns: Category and Value.</a:t>
            </a: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Highlight data and insert a bar chart.</a:t>
            </a: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Label the chart and format it for clarity</a:t>
            </a:r>
            <a:endParaRPr lang="en-US" altLang="en-US" sz="2800">
              <a:latin typeface="Garamond" panose="02020404030301010803" charset="0"/>
              <a:cs typeface="Garamond" panose="02020404030301010803" charset="0"/>
            </a:endParaRPr>
          </a:p>
          <a:p>
            <a:pPr marL="0" indent="0">
              <a:buFont typeface="Wingdings" panose="05000000000000000000" charset="0"/>
              <a:buNone/>
            </a:pPr>
            <a:r>
              <a:rPr lang="en-US" altLang="en-US" sz="2800" b="1">
                <a:latin typeface="Garamond" panose="02020404030301010803" charset="0"/>
                <a:cs typeface="Garamond" panose="02020404030301010803" charset="0"/>
              </a:rPr>
              <a:t>Example: Disease Cases in a Month</a:t>
            </a:r>
            <a:endParaRPr lang="en-US" altLang="en-US" sz="2800" b="1">
              <a:latin typeface="Garamond" panose="02020404030301010803" charset="0"/>
              <a:cs typeface="Garamond" panose="02020404030301010803" charset="0"/>
            </a:endParaRPr>
          </a:p>
          <a:p>
            <a:pPr marL="0" indent="0">
              <a:buFont typeface="Wingdings" panose="05000000000000000000" charset="0"/>
              <a:buNone/>
            </a:pPr>
            <a:r>
              <a:rPr lang="en-US" altLang="en-US" sz="2400">
                <a:latin typeface="Garamond" panose="02020404030301010803" charset="0"/>
                <a:cs typeface="Garamond" panose="02020404030301010803" charset="0"/>
              </a:rPr>
              <a:t>• Top OPD cases in the month</a:t>
            </a:r>
            <a:endParaRPr lang="en-US" altLang="en-US" sz="2400">
              <a:latin typeface="Garamond" panose="02020404030301010803" charset="0"/>
              <a:cs typeface="Garamond" panose="02020404030301010803" charset="0"/>
            </a:endParaRPr>
          </a:p>
          <a:p>
            <a:pPr marL="0" indent="0">
              <a:buFont typeface="Wingdings" panose="05000000000000000000" charset="0"/>
              <a:buNone/>
            </a:pPr>
            <a:r>
              <a:rPr lang="en-US" altLang="en-US" sz="2000">
                <a:latin typeface="Garamond" panose="02020404030301010803" charset="0"/>
                <a:cs typeface="Garamond" panose="02020404030301010803" charset="0"/>
              </a:rPr>
              <a:t>– Malaria: 60</a:t>
            </a:r>
            <a:endParaRPr lang="en-US" altLang="en-US" sz="2000">
              <a:latin typeface="Garamond" panose="02020404030301010803" charset="0"/>
              <a:cs typeface="Garamond" panose="02020404030301010803" charset="0"/>
            </a:endParaRPr>
          </a:p>
          <a:p>
            <a:pPr marL="0" indent="0">
              <a:buFont typeface="Wingdings" panose="05000000000000000000" charset="0"/>
              <a:buNone/>
            </a:pPr>
            <a:r>
              <a:rPr lang="en-US" altLang="en-US" sz="2000">
                <a:latin typeface="Garamond" panose="02020404030301010803" charset="0"/>
                <a:cs typeface="Garamond" panose="02020404030301010803" charset="0"/>
              </a:rPr>
              <a:t>– Diarrhea: 30</a:t>
            </a:r>
            <a:endParaRPr lang="en-US" altLang="en-US" sz="2000">
              <a:latin typeface="Garamond" panose="02020404030301010803" charset="0"/>
              <a:cs typeface="Garamond" panose="02020404030301010803" charset="0"/>
            </a:endParaRPr>
          </a:p>
          <a:p>
            <a:pPr marL="0" indent="0">
              <a:buFont typeface="Wingdings" panose="05000000000000000000" charset="0"/>
              <a:buNone/>
            </a:pPr>
            <a:r>
              <a:rPr lang="en-US" altLang="en-US" sz="2000">
                <a:latin typeface="Garamond" panose="02020404030301010803" charset="0"/>
                <a:cs typeface="Garamond" panose="02020404030301010803" charset="0"/>
              </a:rPr>
              <a:t>– Pneumonia: 25</a:t>
            </a:r>
            <a:endParaRPr lang="en-US" altLang="en-US" sz="2000">
              <a:latin typeface="Garamond" panose="02020404030301010803" charset="0"/>
              <a:cs typeface="Garamond" panose="02020404030301010803" charset="0"/>
            </a:endParaRPr>
          </a:p>
          <a:p>
            <a:pPr marL="0" indent="0">
              <a:buFont typeface="Wingdings" panose="05000000000000000000" charset="0"/>
              <a:buNone/>
            </a:pPr>
            <a:r>
              <a:rPr lang="en-US" altLang="en-US" sz="2000">
                <a:latin typeface="Garamond" panose="02020404030301010803" charset="0"/>
                <a:cs typeface="Garamond" panose="02020404030301010803" charset="0"/>
              </a:rPr>
              <a:t>– Skin Infections: 20</a:t>
            </a:r>
            <a:endParaRPr lang="en-US" altLang="en-US" sz="2000">
              <a:latin typeface="Garamond" panose="02020404030301010803" charset="0"/>
              <a:cs typeface="Garamond" panose="02020404030301010803" charset="0"/>
            </a:endParaRPr>
          </a:p>
          <a:p>
            <a:pPr marL="0" indent="0">
              <a:buFont typeface="Wingdings" panose="05000000000000000000" charset="0"/>
              <a:buNone/>
            </a:pPr>
            <a:r>
              <a:rPr lang="en-US" altLang="en-US" sz="2000">
                <a:latin typeface="Garamond" panose="02020404030301010803" charset="0"/>
                <a:cs typeface="Garamond" panose="02020404030301010803" charset="0"/>
              </a:rPr>
              <a:t>– Eye Infections: 15</a:t>
            </a:r>
            <a:endParaRPr lang="en-US" altLang="en-US" sz="2000">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6245860" y="2680335"/>
            <a:ext cx="5643245" cy="31692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82600" y="391795"/>
            <a:ext cx="11279505" cy="836930"/>
          </a:xfrm>
        </p:spPr>
        <p:txBody>
          <a:bodyPr/>
          <a:p>
            <a:pPr algn="l"/>
            <a:r>
              <a:rPr lang="en-US" sz="4000" b="1">
                <a:latin typeface="Garamond" panose="02020404030301010803" charset="0"/>
                <a:cs typeface="Garamond" panose="02020404030301010803" charset="0"/>
              </a:rPr>
              <a:t>Practice Session 1</a:t>
            </a:r>
            <a:r>
              <a:rPr lang="en-US" sz="4000" b="1">
                <a:latin typeface="Garamond" panose="02020404030301010803" charset="0"/>
                <a:cs typeface="Garamond" panose="02020404030301010803" charset="0"/>
                <a:sym typeface="+mn-ea"/>
              </a:rPr>
              <a:t>: Using the Mouse </a:t>
            </a:r>
            <a:r>
              <a:rPr lang="en-US" sz="3600" b="1">
                <a:highlight>
                  <a:srgbClr val="FFFF00"/>
                </a:highlight>
                <a:latin typeface="Garamond" panose="02020404030301010803" charset="0"/>
                <a:cs typeface="Garamond" panose="02020404030301010803" charset="0"/>
                <a:sym typeface="+mn-ea"/>
              </a:rPr>
              <a:t>(Dragging)</a:t>
            </a:r>
            <a:endParaRPr lang="en-US" sz="3600"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3841750" y="3034665"/>
            <a:ext cx="1893570" cy="1143000"/>
          </a:xfrm>
        </p:spPr>
        <p:txBody>
          <a:bodyPr/>
          <a:p>
            <a:pPr marL="457200" lvl="1" indent="0" algn="just">
              <a:buFont typeface="Wingdings" panose="05000000000000000000" charset="0"/>
              <a:buNone/>
            </a:pP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8" name="Picture 7"/>
          <p:cNvPicPr/>
          <p:nvPr/>
        </p:nvPicPr>
        <p:blipFill>
          <a:blip r:embed="rId1"/>
          <a:stretch>
            <a:fillRect/>
          </a:stretch>
        </p:blipFill>
        <p:spPr>
          <a:xfrm>
            <a:off x="6181725" y="1628140"/>
            <a:ext cx="5657850" cy="4126865"/>
          </a:xfrm>
          <a:prstGeom prst="rect">
            <a:avLst/>
          </a:prstGeom>
        </p:spPr>
      </p:pic>
      <p:pic>
        <p:nvPicPr>
          <p:cNvPr id="9" name="Picture 8"/>
          <p:cNvPicPr/>
          <p:nvPr/>
        </p:nvPicPr>
        <p:blipFill>
          <a:blip r:embed="rId2"/>
          <a:stretch>
            <a:fillRect/>
          </a:stretch>
        </p:blipFill>
        <p:spPr>
          <a:xfrm>
            <a:off x="482600" y="1627505"/>
            <a:ext cx="5379720" cy="402082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0850" y="391160"/>
            <a:ext cx="11365865" cy="877570"/>
          </a:xfrm>
        </p:spPr>
        <p:txBody>
          <a:bodyPr/>
          <a:p>
            <a:r>
              <a:rPr lang="en-US" sz="2800" b="1">
                <a:latin typeface="Garamond" panose="02020404030301010803" charset="0"/>
                <a:cs typeface="Garamond" panose="02020404030301010803" charset="0"/>
              </a:rPr>
              <a:t>EXCEL</a:t>
            </a:r>
            <a:r>
              <a:rPr lang="en-US" sz="3600" b="1">
                <a:latin typeface="Garamond" panose="02020404030301010803" charset="0"/>
                <a:cs typeface="Garamond" panose="02020404030301010803" charset="0"/>
              </a:rPr>
              <a:t>:</a:t>
            </a:r>
            <a:r>
              <a:rPr lang="en-US" sz="2800" b="1">
                <a:latin typeface="Garamond" panose="02020404030301010803" charset="0"/>
                <a:cs typeface="Garamond" panose="02020404030301010803" charset="0"/>
              </a:rPr>
              <a:t> </a:t>
            </a:r>
            <a:r>
              <a:rPr lang="en-US" sz="2800" b="1">
                <a:highlight>
                  <a:srgbClr val="FFFF00"/>
                </a:highlight>
                <a:latin typeface="Garamond" panose="02020404030301010803" charset="0"/>
                <a:cs typeface="Garamond" panose="02020404030301010803" charset="0"/>
              </a:rPr>
              <a:t>Whole Group Activities (Creating Charts- Bar Charts In Excel)</a:t>
            </a:r>
            <a:endParaRPr lang="en-US" sz="28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290830" y="1268095"/>
            <a:ext cx="11525885" cy="4838065"/>
          </a:xfrm>
        </p:spPr>
        <p:txBody>
          <a:bodyPr/>
          <a:p>
            <a:r>
              <a:rPr lang="en-US" altLang="en-US" sz="2800" b="1">
                <a:latin typeface="Garamond" panose="02020404030301010803" charset="0"/>
                <a:cs typeface="Garamond" panose="02020404030301010803" charset="0"/>
              </a:rPr>
              <a:t>How to Create a Bar Chart (Excel): </a:t>
            </a:r>
            <a:r>
              <a:rPr lang="en-US" altLang="en-US" sz="2800" b="1">
                <a:highlight>
                  <a:srgbClr val="FFFF00"/>
                </a:highlight>
                <a:latin typeface="Garamond" panose="02020404030301010803" charset="0"/>
                <a:cs typeface="Garamond" panose="02020404030301010803" charset="0"/>
              </a:rPr>
              <a:t>Breakout Group Exercise</a:t>
            </a:r>
            <a:endParaRPr lang="en-US" altLang="en-US" sz="2800" b="1">
              <a:highlight>
                <a:srgbClr val="FFFF00"/>
              </a:highlight>
              <a:latin typeface="Garamond" panose="02020404030301010803" charset="0"/>
              <a:cs typeface="Garamond" panose="02020404030301010803" charset="0"/>
            </a:endParaRPr>
          </a:p>
          <a:p>
            <a:pPr marL="0" indent="0">
              <a:buNone/>
            </a:pPr>
            <a:r>
              <a:rPr lang="en-US" altLang="en-US" sz="2800" b="1">
                <a:latin typeface="Garamond" panose="02020404030301010803" charset="0"/>
                <a:cs typeface="Garamond" panose="02020404030301010803" charset="0"/>
              </a:rPr>
              <a:t>Instructions:</a:t>
            </a:r>
            <a:r>
              <a:rPr lang="en-US" altLang="en-US" sz="2800">
                <a:latin typeface="Garamond" panose="02020404030301010803" charset="0"/>
                <a:cs typeface="Garamond" panose="02020404030301010803" charset="0"/>
              </a:rPr>
              <a:t> Facilitators to divide participants into 3 groups (random selection) for breakout group exercises on the creation of Bar Charts in Excel.</a:t>
            </a:r>
            <a:endParaRPr lang="en-US" altLang="en-US" sz="2800">
              <a:latin typeface="Garamond" panose="02020404030301010803" charset="0"/>
              <a:cs typeface="Garamond" panose="02020404030301010803" charset="0"/>
            </a:endParaRPr>
          </a:p>
          <a:p>
            <a:pPr marL="0" indent="0">
              <a:buNone/>
            </a:pPr>
            <a:endParaRPr lang="en-US" altLang="en-US" sz="2800">
              <a:latin typeface="Garamond" panose="02020404030301010803" charset="0"/>
              <a:cs typeface="Garamond" panose="02020404030301010803" charset="0"/>
            </a:endParaRPr>
          </a:p>
          <a:p>
            <a:pPr>
              <a:buFont typeface="Wingdings" panose="05000000000000000000" charset="0"/>
              <a:buChar char="v"/>
            </a:pPr>
            <a:r>
              <a:rPr lang="en-US" altLang="en-US" sz="2800" b="1">
                <a:latin typeface="Garamond" panose="02020404030301010803" charset="0"/>
                <a:cs typeface="Garamond" panose="02020404030301010803" charset="0"/>
              </a:rPr>
              <a:t>Group 1 Task: </a:t>
            </a:r>
            <a:r>
              <a:rPr lang="en-US" altLang="en-US" sz="2800">
                <a:latin typeface="Garamond" panose="02020404030301010803" charset="0"/>
                <a:cs typeface="Garamond" panose="02020404030301010803" charset="0"/>
              </a:rPr>
              <a:t>Create a Bar Chart for Clinics Data on Nov. 15, 2025 Total OPD Consultations:</a:t>
            </a:r>
            <a:endParaRPr lang="en-US" altLang="en-US" sz="2800">
              <a:latin typeface="Garamond" panose="02020404030301010803" charset="0"/>
              <a:cs typeface="Garamond" panose="02020404030301010803" charset="0"/>
            </a:endParaRPr>
          </a:p>
          <a:p>
            <a:pPr marL="0" indent="0">
              <a:buFont typeface="Wingdings" panose="05000000000000000000" charset="0"/>
              <a:buNone/>
            </a:pPr>
            <a:r>
              <a:rPr lang="en-US" altLang="en-US" sz="2800" b="1">
                <a:latin typeface="Garamond" panose="02020404030301010803" charset="0"/>
                <a:cs typeface="Garamond" panose="02020404030301010803" charset="0"/>
              </a:rPr>
              <a:t>Clinics Data</a:t>
            </a:r>
            <a:endParaRPr lang="en-US" altLang="en-US" sz="2800" b="1">
              <a:latin typeface="Garamond" panose="02020404030301010803" charset="0"/>
              <a:cs typeface="Garamond" panose="02020404030301010803" charset="0"/>
            </a:endParaRPr>
          </a:p>
          <a:p>
            <a:pPr marL="0" indent="0">
              <a:buFont typeface="Wingdings" panose="05000000000000000000" charset="0"/>
              <a:buNone/>
            </a:pPr>
            <a:r>
              <a:rPr lang="en-US" altLang="en-US" sz="2800">
                <a:latin typeface="Garamond" panose="02020404030301010803" charset="0"/>
                <a:cs typeface="Garamond" panose="02020404030301010803" charset="0"/>
              </a:rPr>
              <a:t>– Clinic A: 100</a:t>
            </a:r>
            <a:endParaRPr lang="en-US" altLang="en-US" sz="2800">
              <a:latin typeface="Garamond" panose="02020404030301010803" charset="0"/>
              <a:cs typeface="Garamond" panose="02020404030301010803" charset="0"/>
            </a:endParaRPr>
          </a:p>
          <a:p>
            <a:pPr marL="0" indent="0">
              <a:buFont typeface="Wingdings" panose="05000000000000000000" charset="0"/>
              <a:buNone/>
            </a:pPr>
            <a:r>
              <a:rPr lang="en-US" altLang="en-US" sz="2800">
                <a:latin typeface="Garamond" panose="02020404030301010803" charset="0"/>
                <a:cs typeface="Garamond" panose="02020404030301010803" charset="0"/>
              </a:rPr>
              <a:t>– Clinic B: 75</a:t>
            </a:r>
            <a:endParaRPr lang="en-US" altLang="en-US" sz="2800">
              <a:latin typeface="Garamond" panose="02020404030301010803" charset="0"/>
              <a:cs typeface="Garamond" panose="02020404030301010803" charset="0"/>
            </a:endParaRPr>
          </a:p>
          <a:p>
            <a:pPr marL="0" indent="0">
              <a:buFont typeface="Wingdings" panose="05000000000000000000" charset="0"/>
              <a:buNone/>
            </a:pPr>
            <a:r>
              <a:rPr lang="en-US" altLang="en-US" sz="2800">
                <a:latin typeface="Garamond" panose="02020404030301010803" charset="0"/>
                <a:cs typeface="Garamond" panose="02020404030301010803" charset="0"/>
              </a:rPr>
              <a:t>– Clinic C: 125</a:t>
            </a:r>
            <a:endParaRPr lang="en-US" altLang="en-US" sz="2800">
              <a:latin typeface="Garamond" panose="02020404030301010803" charset="0"/>
              <a:cs typeface="Garamond" panose="02020404030301010803"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a:xfrm>
            <a:off x="450850" y="391160"/>
            <a:ext cx="11365865" cy="877570"/>
          </a:xfrm>
        </p:spPr>
        <p:txBody>
          <a:bodyPr/>
          <a:p>
            <a:r>
              <a:rPr lang="en-US" sz="2800" b="1">
                <a:latin typeface="Garamond" panose="02020404030301010803" charset="0"/>
                <a:cs typeface="Garamond" panose="02020404030301010803" charset="0"/>
              </a:rPr>
              <a:t>EXCEL</a:t>
            </a:r>
            <a:r>
              <a:rPr lang="en-US" sz="3600" b="1">
                <a:latin typeface="Garamond" panose="02020404030301010803" charset="0"/>
                <a:cs typeface="Garamond" panose="02020404030301010803" charset="0"/>
              </a:rPr>
              <a:t>:</a:t>
            </a:r>
            <a:r>
              <a:rPr lang="en-US" sz="2800" b="1">
                <a:latin typeface="Garamond" panose="02020404030301010803" charset="0"/>
                <a:cs typeface="Garamond" panose="02020404030301010803" charset="0"/>
              </a:rPr>
              <a:t> </a:t>
            </a:r>
            <a:r>
              <a:rPr lang="en-US" sz="2800" b="1">
                <a:highlight>
                  <a:srgbClr val="FFFF00"/>
                </a:highlight>
                <a:latin typeface="Garamond" panose="02020404030301010803" charset="0"/>
                <a:cs typeface="Garamond" panose="02020404030301010803" charset="0"/>
              </a:rPr>
              <a:t>Whole Group Activities (Creating Charts- Bar Charts In Excel)</a:t>
            </a:r>
            <a:endParaRPr lang="en-US" sz="2800" b="1">
              <a:highlight>
                <a:srgbClr val="FFFF00"/>
              </a:highlight>
              <a:latin typeface="Garamond" panose="02020404030301010803" charset="0"/>
              <a:cs typeface="Garamond" panose="02020404030301010803" charset="0"/>
            </a:endParaRPr>
          </a:p>
        </p:txBody>
      </p:sp>
      <p:sp>
        <p:nvSpPr>
          <p:cNvPr id="7" name="Slide Number Placeholder 6"/>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290830" y="1268095"/>
            <a:ext cx="11525885" cy="4838065"/>
          </a:xfrm>
        </p:spPr>
        <p:txBody>
          <a:bodyPr/>
          <a:p>
            <a:r>
              <a:rPr lang="en-US" altLang="en-US" sz="2800" b="1">
                <a:latin typeface="Garamond" panose="02020404030301010803" charset="0"/>
                <a:cs typeface="Garamond" panose="02020404030301010803" charset="0"/>
              </a:rPr>
              <a:t>How to Create a Bar Chart (Excel): </a:t>
            </a:r>
            <a:r>
              <a:rPr lang="en-US" altLang="en-US" sz="2800" b="1">
                <a:highlight>
                  <a:srgbClr val="FFFF00"/>
                </a:highlight>
                <a:latin typeface="Garamond" panose="02020404030301010803" charset="0"/>
                <a:cs typeface="Garamond" panose="02020404030301010803" charset="0"/>
              </a:rPr>
              <a:t>Breakout Group Exercise</a:t>
            </a:r>
            <a:endParaRPr lang="en-US" altLang="en-US" sz="2800" b="1">
              <a:highlight>
                <a:srgbClr val="FFFF00"/>
              </a:highlight>
              <a:latin typeface="Garamond" panose="02020404030301010803" charset="0"/>
              <a:cs typeface="Garamond" panose="02020404030301010803" charset="0"/>
            </a:endParaRPr>
          </a:p>
          <a:p>
            <a:pPr marL="0" indent="0">
              <a:buNone/>
            </a:pPr>
            <a:r>
              <a:rPr lang="en-US" altLang="en-US" sz="2800" b="1">
                <a:latin typeface="Garamond" panose="02020404030301010803" charset="0"/>
                <a:cs typeface="Garamond" panose="02020404030301010803" charset="0"/>
              </a:rPr>
              <a:t>Instructions:</a:t>
            </a:r>
            <a:r>
              <a:rPr lang="en-US" altLang="en-US" sz="2800">
                <a:latin typeface="Garamond" panose="02020404030301010803" charset="0"/>
                <a:cs typeface="Garamond" panose="02020404030301010803" charset="0"/>
              </a:rPr>
              <a:t> Facilitators to divide participants into 3 groups (random selection) for breakout group exercises on the creation of Bar Charts in Excel.</a:t>
            </a:r>
            <a:endParaRPr lang="en-US" altLang="en-US" sz="2800">
              <a:latin typeface="Garamond" panose="02020404030301010803" charset="0"/>
              <a:cs typeface="Garamond" panose="02020404030301010803" charset="0"/>
            </a:endParaRPr>
          </a:p>
          <a:p>
            <a:pPr marL="0" indent="0">
              <a:buNone/>
            </a:pPr>
            <a:endParaRPr lang="en-US" altLang="en-US" sz="2800">
              <a:latin typeface="Garamond" panose="02020404030301010803" charset="0"/>
              <a:cs typeface="Garamond" panose="02020404030301010803" charset="0"/>
            </a:endParaRPr>
          </a:p>
          <a:p>
            <a:pPr>
              <a:buFont typeface="Wingdings" panose="05000000000000000000" charset="0"/>
              <a:buChar char="v"/>
            </a:pPr>
            <a:r>
              <a:rPr lang="en-US" altLang="en-US" sz="2800" b="1">
                <a:latin typeface="Garamond" panose="02020404030301010803" charset="0"/>
                <a:cs typeface="Garamond" panose="02020404030301010803" charset="0"/>
              </a:rPr>
              <a:t>Group 2 Task: </a:t>
            </a:r>
            <a:r>
              <a:rPr lang="en-US" altLang="en-US" sz="2800">
                <a:latin typeface="Garamond" panose="02020404030301010803" charset="0"/>
                <a:cs typeface="Garamond" panose="02020404030301010803" charset="0"/>
              </a:rPr>
              <a:t>Create a Bar Chart for Total Numbers of Vaginal Deliveries at your facility from Q1 to Q3.</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a:p>
            <a:pPr marL="0" indent="0">
              <a:buFont typeface="Wingdings" panose="05000000000000000000" charset="0"/>
              <a:buNone/>
            </a:pPr>
            <a:r>
              <a:rPr lang="en-US" altLang="en-US" sz="2800" b="1">
                <a:latin typeface="Garamond" panose="02020404030301010803" charset="0"/>
                <a:cs typeface="Garamond" panose="02020404030301010803" charset="0"/>
                <a:sym typeface="+mn-ea"/>
              </a:rPr>
              <a:t>Group 3 Task: </a:t>
            </a:r>
            <a:r>
              <a:rPr lang="en-US" altLang="en-US" sz="2800">
                <a:latin typeface="Garamond" panose="02020404030301010803" charset="0"/>
                <a:cs typeface="Garamond" panose="02020404030301010803" charset="0"/>
                <a:sym typeface="+mn-ea"/>
              </a:rPr>
              <a:t>Create a Bar Chart for Total Numbers of patients counseled for Family Planning at your facility from Q1 to Q3.</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428625" y="2543175"/>
            <a:ext cx="11090275" cy="1163320"/>
          </a:xfrm>
        </p:spPr>
        <p:txBody>
          <a:bodyPr/>
          <a:p>
            <a:pPr algn="ctr"/>
            <a:r>
              <a:rPr lang="en-US" b="1">
                <a:latin typeface="Garamond" panose="02020404030301010803" charset="0"/>
                <a:cs typeface="Garamond" panose="02020404030301010803" charset="0"/>
              </a:rPr>
              <a:t>BREAK, AFTER WE LOOK AT EXCEL</a:t>
            </a:r>
            <a:endParaRPr lang="en-US" b="1">
              <a:latin typeface="Garamond" panose="02020404030301010803" charset="0"/>
              <a:cs typeface="Garamond" panose="02020404030301010803" charset="0"/>
            </a:endParaRPr>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Brain Teasers</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290830" y="1417955"/>
            <a:ext cx="11609705" cy="4561840"/>
          </a:xfrm>
        </p:spPr>
        <p:txBody>
          <a:bodyPr/>
          <a:p>
            <a:r>
              <a:rPr lang="en-US">
                <a:latin typeface="Garamond" panose="02020404030301010803" charset="0"/>
                <a:cs typeface="Garamond" panose="02020404030301010803" charset="0"/>
              </a:rPr>
              <a:t>What is Microsoft Powerpoint?</a:t>
            </a:r>
            <a:endParaRPr lang="en-US">
              <a:latin typeface="Garamond" panose="02020404030301010803" charset="0"/>
              <a:cs typeface="Garamond" panose="02020404030301010803" charset="0"/>
            </a:endParaRPr>
          </a:p>
          <a:p>
            <a:endParaRPr lang="en-US">
              <a:latin typeface="Garamond" panose="02020404030301010803" charset="0"/>
              <a:cs typeface="Garamond" panose="02020404030301010803" charset="0"/>
            </a:endParaRPr>
          </a:p>
          <a:p>
            <a:pPr marL="0" indent="0">
              <a:buNone/>
            </a:pPr>
            <a:endParaRPr lang="en-US">
              <a:latin typeface="Garamond" panose="02020404030301010803" charset="0"/>
              <a:cs typeface="Garamond" panose="02020404030301010803" charset="0"/>
            </a:endParaRPr>
          </a:p>
          <a:p>
            <a:r>
              <a:rPr lang="en-US">
                <a:latin typeface="Garamond" panose="02020404030301010803" charset="0"/>
                <a:cs typeface="Garamond" panose="02020404030301010803" charset="0"/>
              </a:rPr>
              <a:t>Have you used it before, if yes...In what setting?</a:t>
            </a:r>
            <a:endParaRPr lang="en-US">
              <a:latin typeface="Garamond" panose="02020404030301010803" charset="0"/>
              <a:cs typeface="Garamond" panose="02020404030301010803" charset="0"/>
            </a:endParaRPr>
          </a:p>
          <a:p>
            <a:endParaRPr lang="en-US">
              <a:latin typeface="Garamond" panose="02020404030301010803" charset="0"/>
              <a:cs typeface="Garamond" panose="02020404030301010803" charset="0"/>
            </a:endParaRPr>
          </a:p>
          <a:p>
            <a:pPr marL="0" indent="0" algn="ctr">
              <a:buNone/>
            </a:pPr>
            <a:r>
              <a:rPr lang="en-US" b="1">
                <a:latin typeface="Garamond" panose="02020404030301010803" charset="0"/>
                <a:cs typeface="Garamond" panose="02020404030301010803" charset="0"/>
              </a:rPr>
              <a:t>(Solicit Answers for each Participant)</a:t>
            </a:r>
            <a:endParaRPr lang="en-US"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sz="4000" b="1">
                <a:latin typeface="Garamond" panose="02020404030301010803" charset="0"/>
                <a:cs typeface="Garamond" panose="02020404030301010803" charset="0"/>
              </a:rPr>
              <a:t>Powerpoint: </a:t>
            </a:r>
            <a:r>
              <a:rPr lang="en-US" sz="4000" b="1">
                <a:highlight>
                  <a:srgbClr val="FFFF00"/>
                </a:highlight>
                <a:latin typeface="Garamond" panose="02020404030301010803" charset="0"/>
                <a:cs typeface="Garamond" panose="02020404030301010803" charset="0"/>
              </a:rPr>
              <a:t>Definition</a:t>
            </a:r>
            <a:endParaRPr lang="en-US" sz="4000" b="1">
              <a:highlight>
                <a:srgbClr val="FFFF00"/>
              </a:highlight>
              <a:latin typeface="Garamond" panose="02020404030301010803" charset="0"/>
              <a:cs typeface="Garamond" panose="02020404030301010803" charset="0"/>
            </a:endParaRPr>
          </a:p>
        </p:txBody>
      </p:sp>
      <p:sp>
        <p:nvSpPr>
          <p:cNvPr id="3" name="Content Placeholder 2"/>
          <p:cNvSpPr>
            <a:spLocks noGrp="1"/>
          </p:cNvSpPr>
          <p:nvPr>
            <p:ph idx="1"/>
          </p:nvPr>
        </p:nvSpPr>
        <p:spPr>
          <a:xfrm>
            <a:off x="290830" y="1417955"/>
            <a:ext cx="11609705" cy="4561840"/>
          </a:xfrm>
        </p:spPr>
        <p:txBody>
          <a:bodyPr/>
          <a:p>
            <a:pPr algn="just"/>
            <a:r>
              <a:rPr lang="en-US" altLang="en-US" sz="2800">
                <a:latin typeface="Garamond" panose="02020404030301010803" charset="0"/>
                <a:cs typeface="Garamond" panose="02020404030301010803" charset="0"/>
              </a:rPr>
              <a:t>Microsoft PowerPoint is an electronic presentation program that helps people present a speech using a collection of slides.  </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A PowerPoint presentation is a collection of slides that can be used to create oral presentations.</a:t>
            </a: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This is the </a:t>
            </a:r>
            <a:r>
              <a:rPr lang="en-US" altLang="en-US" sz="2800" b="1">
                <a:latin typeface="Garamond" panose="02020404030301010803" charset="0"/>
                <a:cs typeface="Garamond" panose="02020404030301010803" charset="0"/>
              </a:rPr>
              <a:t>standard first slide</a:t>
            </a:r>
            <a:r>
              <a:rPr lang="en-US" altLang="en-US" sz="2800">
                <a:latin typeface="Garamond" panose="02020404030301010803" charset="0"/>
                <a:cs typeface="Garamond" panose="02020404030301010803" charset="0"/>
              </a:rPr>
              <a:t> of a PowerPoint presentation.</a:t>
            </a:r>
            <a:endParaRPr lang="en-US" altLang="en-US" sz="280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7" name="Picture 6"/>
          <p:cNvPicPr>
            <a:picLocks noChangeAspect="1"/>
          </p:cNvPicPr>
          <p:nvPr/>
        </p:nvPicPr>
        <p:blipFill>
          <a:blip r:embed="rId1"/>
          <a:stretch>
            <a:fillRect/>
          </a:stretch>
        </p:blipFill>
        <p:spPr>
          <a:xfrm>
            <a:off x="4196080" y="2981325"/>
            <a:ext cx="3816985" cy="228600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433705"/>
            <a:ext cx="10972800" cy="855980"/>
          </a:xfrm>
        </p:spPr>
        <p:txBody>
          <a:bodyPr/>
          <a:p>
            <a:r>
              <a:rPr lang="en-US" sz="4000" b="1">
                <a:latin typeface="Garamond" panose="02020404030301010803" charset="0"/>
                <a:cs typeface="Garamond" panose="02020404030301010803" charset="0"/>
              </a:rPr>
              <a:t>Powerpoint: </a:t>
            </a:r>
            <a:r>
              <a:rPr lang="en-US" sz="4000" b="1">
                <a:highlight>
                  <a:srgbClr val="FFFF00"/>
                </a:highlight>
                <a:latin typeface="Garamond" panose="02020404030301010803" charset="0"/>
                <a:cs typeface="Garamond" panose="02020404030301010803" charset="0"/>
              </a:rPr>
              <a:t>Reference Guide</a:t>
            </a:r>
            <a:endParaRPr lang="en-US" sz="4000" b="1">
              <a:highlight>
                <a:srgbClr val="FFFF00"/>
              </a:highlight>
              <a:latin typeface="Garamond" panose="02020404030301010803" charset="0"/>
              <a:cs typeface="Garamond" panose="02020404030301010803" charset="0"/>
            </a:endParaRPr>
          </a:p>
        </p:txBody>
      </p:sp>
      <p:pic>
        <p:nvPicPr>
          <p:cNvPr id="4" name="Content Placeholder 3"/>
          <p:cNvPicPr>
            <a:picLocks noChangeAspect="1"/>
          </p:cNvPicPr>
          <p:nvPr>
            <p:ph idx="1"/>
          </p:nvPr>
        </p:nvPicPr>
        <p:blipFill>
          <a:blip r:embed="rId1"/>
          <a:stretch>
            <a:fillRect/>
          </a:stretch>
        </p:blipFill>
        <p:spPr>
          <a:xfrm>
            <a:off x="1538605" y="1289685"/>
            <a:ext cx="8679815" cy="4842510"/>
          </a:xfrm>
          <a:prstGeom prst="rect">
            <a:avLst/>
          </a:prstGeom>
        </p:spPr>
      </p:pic>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433705"/>
            <a:ext cx="10972800" cy="855980"/>
          </a:xfrm>
        </p:spPr>
        <p:txBody>
          <a:bodyPr/>
          <a:p>
            <a:r>
              <a:rPr lang="en-US" sz="4000" b="1">
                <a:latin typeface="Garamond" panose="02020404030301010803" charset="0"/>
                <a:cs typeface="Garamond" panose="02020404030301010803" charset="0"/>
              </a:rPr>
              <a:t>Powerpoint: </a:t>
            </a:r>
            <a:r>
              <a:rPr lang="en-US" sz="4000" b="1">
                <a:highlight>
                  <a:srgbClr val="FFFF00"/>
                </a:highlight>
                <a:latin typeface="Garamond" panose="02020404030301010803" charset="0"/>
                <a:cs typeface="Garamond" panose="02020404030301010803" charset="0"/>
              </a:rPr>
              <a:t>Reference Guide</a:t>
            </a:r>
            <a:endParaRPr 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5" name="Content Placeholder 4"/>
          <p:cNvPicPr>
            <a:picLocks noChangeAspect="1"/>
          </p:cNvPicPr>
          <p:nvPr>
            <p:ph idx="1"/>
          </p:nvPr>
        </p:nvPicPr>
        <p:blipFill>
          <a:blip r:embed="rId1"/>
          <a:stretch>
            <a:fillRect/>
          </a:stretch>
        </p:blipFill>
        <p:spPr>
          <a:xfrm>
            <a:off x="1207135" y="1378585"/>
            <a:ext cx="10099675" cy="474599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433705"/>
            <a:ext cx="10972800" cy="855980"/>
          </a:xfrm>
        </p:spPr>
        <p:txBody>
          <a:bodyPr/>
          <a:p>
            <a:r>
              <a:rPr lang="en-US" sz="4000" b="1">
                <a:latin typeface="Garamond" panose="02020404030301010803" charset="0"/>
                <a:cs typeface="Garamond" panose="02020404030301010803" charset="0"/>
              </a:rPr>
              <a:t>Powerpoint: </a:t>
            </a:r>
            <a:r>
              <a:rPr lang="en-US" sz="4000" b="1">
                <a:highlight>
                  <a:srgbClr val="FFFF00"/>
                </a:highlight>
                <a:latin typeface="Garamond" panose="02020404030301010803" charset="0"/>
                <a:cs typeface="Garamond" panose="02020404030301010803" charset="0"/>
              </a:rPr>
              <a:t>Reference Guide</a:t>
            </a:r>
            <a:endParaRPr 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8" name="Content Placeholder 7"/>
          <p:cNvPicPr>
            <a:picLocks noChangeAspect="1"/>
          </p:cNvPicPr>
          <p:nvPr>
            <p:ph idx="1"/>
          </p:nvPr>
        </p:nvPicPr>
        <p:blipFill>
          <a:blip r:embed="rId1"/>
          <a:stretch>
            <a:fillRect/>
          </a:stretch>
        </p:blipFill>
        <p:spPr>
          <a:xfrm>
            <a:off x="991870" y="1395730"/>
            <a:ext cx="10835640" cy="459867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433705"/>
            <a:ext cx="10972800" cy="675005"/>
          </a:xfrm>
        </p:spPr>
        <p:txBody>
          <a:bodyPr/>
          <a:p>
            <a:pPr algn="l"/>
            <a:r>
              <a:rPr lang="en-US" sz="3600" b="1">
                <a:latin typeface="Garamond" panose="02020404030301010803" charset="0"/>
                <a:cs typeface="Garamond" panose="02020404030301010803" charset="0"/>
              </a:rPr>
              <a:t>Powerpoint: </a:t>
            </a:r>
            <a:r>
              <a:rPr lang="en-US" sz="3600" b="1">
                <a:highlight>
                  <a:srgbClr val="FFFF00"/>
                </a:highlight>
                <a:latin typeface="Garamond" panose="02020404030301010803" charset="0"/>
                <a:cs typeface="Garamond" panose="02020404030301010803" charset="0"/>
              </a:rPr>
              <a:t>Creating Tables In Excel (Group Exercise)</a:t>
            </a:r>
            <a:endParaRPr lang="en-US" sz="36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75285" y="1108075"/>
            <a:ext cx="11537315" cy="5039995"/>
          </a:xfrm>
        </p:spPr>
        <p:txBody>
          <a:bodyPr/>
          <a:p>
            <a:pPr marL="0" indent="0">
              <a:buNone/>
            </a:pPr>
            <a:r>
              <a:rPr lang="en-US" altLang="en-US"/>
              <a:t>• </a:t>
            </a:r>
            <a:r>
              <a:rPr lang="en-US" altLang="en-US" sz="2800" b="1">
                <a:latin typeface="Garamond" panose="02020404030301010803" charset="0"/>
                <a:cs typeface="Garamond" panose="02020404030301010803" charset="0"/>
              </a:rPr>
              <a:t>Using hand-written data on number of staff per department at your health facility</a:t>
            </a:r>
            <a:r>
              <a:rPr lang="en-US" altLang="en-US" sz="2800">
                <a:latin typeface="Garamond" panose="02020404030301010803" charset="0"/>
                <a:cs typeface="Garamond" panose="02020404030301010803" charset="0"/>
              </a:rPr>
              <a:t>,</a:t>
            </a:r>
            <a:endParaRPr lang="en-US" altLang="en-US" sz="2800">
              <a:latin typeface="Garamond" panose="02020404030301010803" charset="0"/>
              <a:cs typeface="Garamond" panose="02020404030301010803" charset="0"/>
            </a:endParaRPr>
          </a:p>
          <a:p>
            <a:pPr marL="0" indent="0">
              <a:buNone/>
            </a:pPr>
            <a:r>
              <a:rPr lang="en-US" altLang="en-US" sz="2800">
                <a:latin typeface="Garamond" panose="02020404030301010803" charset="0"/>
                <a:cs typeface="Garamond" panose="02020404030301010803" charset="0"/>
              </a:rPr>
              <a:t> 1. </a:t>
            </a:r>
            <a:r>
              <a:rPr lang="en-US" altLang="en-US" sz="2800" b="1">
                <a:latin typeface="Garamond" panose="02020404030301010803" charset="0"/>
                <a:cs typeface="Garamond" panose="02020404030301010803" charset="0"/>
              </a:rPr>
              <a:t>START PowerPoint</a:t>
            </a:r>
            <a:r>
              <a:rPr lang="en-US" altLang="en-US" sz="2800">
                <a:latin typeface="Garamond" panose="02020404030301010803" charset="0"/>
                <a:cs typeface="Garamond" panose="02020404030301010803" charset="0"/>
              </a:rPr>
              <a:t>, if the program is not already running.</a:t>
            </a:r>
            <a:endParaRPr lang="en-US" altLang="en-US" sz="2800">
              <a:latin typeface="Garamond" panose="02020404030301010803" charset="0"/>
              <a:cs typeface="Garamond" panose="02020404030301010803" charset="0"/>
            </a:endParaRPr>
          </a:p>
          <a:p>
            <a:pPr marL="0" indent="0">
              <a:buNone/>
            </a:pPr>
            <a:r>
              <a:rPr lang="en-US" altLang="en-US" sz="2800">
                <a:latin typeface="Garamond" panose="02020404030301010803" charset="0"/>
                <a:cs typeface="Garamond" panose="02020404030301010803" charset="0"/>
              </a:rPr>
              <a:t> 2. Name the presentation and save it as </a:t>
            </a:r>
            <a:r>
              <a:rPr lang="en-US" altLang="en-US" sz="2800" b="1">
                <a:latin typeface="Garamond" panose="02020404030301010803" charset="0"/>
                <a:cs typeface="Garamond" panose="02020404030301010803" charset="0"/>
              </a:rPr>
              <a:t>“Staff At Facility 2025” </a:t>
            </a:r>
            <a:endParaRPr lang="en-US" altLang="en-US" sz="2800">
              <a:latin typeface="Garamond" panose="02020404030301010803" charset="0"/>
              <a:cs typeface="Garamond" panose="02020404030301010803" charset="0"/>
            </a:endParaRPr>
          </a:p>
          <a:p>
            <a:pPr marL="0" indent="0">
              <a:buNone/>
            </a:pPr>
            <a:r>
              <a:rPr lang="en-US" altLang="en-US" sz="2800">
                <a:latin typeface="Garamond" panose="02020404030301010803" charset="0"/>
                <a:cs typeface="Garamond" panose="02020404030301010803" charset="0"/>
              </a:rPr>
              <a:t>3.  Insert a new slide with the Title </a:t>
            </a:r>
            <a:r>
              <a:rPr lang="en-US" altLang="en-US" sz="2800" b="1">
                <a:latin typeface="Garamond" panose="02020404030301010803" charset="0"/>
                <a:cs typeface="Garamond" panose="02020404030301010803" charset="0"/>
              </a:rPr>
              <a:t>“Staff Per Department”.</a:t>
            </a:r>
            <a:endParaRPr lang="en-US" altLang="en-US" sz="2800" b="1">
              <a:latin typeface="Garamond" panose="02020404030301010803" charset="0"/>
              <a:cs typeface="Garamond" panose="02020404030301010803" charset="0"/>
            </a:endParaRPr>
          </a:p>
          <a:p>
            <a:pPr marL="0" indent="0">
              <a:buNone/>
            </a:pPr>
            <a:r>
              <a:rPr lang="en-US" altLang="en-US" sz="2800">
                <a:latin typeface="Garamond" panose="02020404030301010803" charset="0"/>
                <a:cs typeface="Garamond" panose="02020404030301010803" charset="0"/>
              </a:rPr>
              <a:t>4. Click the Insert Table icon in the content placeholder. Then Insert Table dialog box opens.</a:t>
            </a:r>
            <a:endParaRPr lang="en-US" altLang="en-US" sz="2800">
              <a:latin typeface="Garamond" panose="02020404030301010803" charset="0"/>
              <a:cs typeface="Garamond" panose="02020404030301010803" charset="0"/>
            </a:endParaRPr>
          </a:p>
          <a:p>
            <a:pPr marL="0" indent="0">
              <a:buNone/>
            </a:pPr>
            <a:endParaRPr lang="en-US" altLang="en-US" sz="2800">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3739515" y="4194810"/>
            <a:ext cx="3155950" cy="195326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433705"/>
            <a:ext cx="10972800" cy="675005"/>
          </a:xfrm>
        </p:spPr>
        <p:txBody>
          <a:bodyPr/>
          <a:p>
            <a:pPr algn="l"/>
            <a:r>
              <a:rPr lang="en-US" sz="3600" b="1">
                <a:latin typeface="Garamond" panose="02020404030301010803" charset="0"/>
                <a:cs typeface="Garamond" panose="02020404030301010803" charset="0"/>
              </a:rPr>
              <a:t>Powerpoint: </a:t>
            </a:r>
            <a:r>
              <a:rPr lang="en-US" sz="3600" b="1">
                <a:highlight>
                  <a:srgbClr val="FFFF00"/>
                </a:highlight>
                <a:latin typeface="Garamond" panose="02020404030301010803" charset="0"/>
                <a:cs typeface="Garamond" panose="02020404030301010803" charset="0"/>
              </a:rPr>
              <a:t>Creating Tables In Excel (Group Exercise)</a:t>
            </a:r>
            <a:endParaRPr lang="en-US" sz="36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75285" y="1362710"/>
            <a:ext cx="11537315" cy="4806950"/>
          </a:xfrm>
        </p:spPr>
        <p:txBody>
          <a:bodyPr/>
          <a:p>
            <a:pPr marL="0" indent="0">
              <a:buNone/>
            </a:pPr>
            <a:r>
              <a:rPr lang="en-US" altLang="en-US"/>
              <a:t>• </a:t>
            </a:r>
            <a:r>
              <a:rPr lang="en-US" altLang="en-US" sz="2800" b="1">
                <a:latin typeface="Garamond" panose="02020404030301010803" charset="0"/>
                <a:cs typeface="Garamond" panose="02020404030301010803" charset="0"/>
              </a:rPr>
              <a:t>Using hand-written data on number of staff per department at your health facility</a:t>
            </a:r>
            <a:r>
              <a:rPr lang="en-US" altLang="en-US" sz="2800">
                <a:latin typeface="Garamond" panose="02020404030301010803" charset="0"/>
                <a:cs typeface="Garamond" panose="02020404030301010803" charset="0"/>
              </a:rPr>
              <a:t>,</a:t>
            </a:r>
            <a:endParaRPr lang="en-US" altLang="en-US" sz="2800">
              <a:latin typeface="Garamond" panose="02020404030301010803" charset="0"/>
              <a:cs typeface="Garamond" panose="02020404030301010803" charset="0"/>
            </a:endParaRPr>
          </a:p>
          <a:p>
            <a:pPr marL="0" indent="0">
              <a:buNone/>
            </a:pP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5. In the Number of Columns text box, overwrite the existing text if necessary and type the desired number to specify three columns, press Tab to move to the Number of Rows text box, and the desired number of rows. Click OK. PowerPoint creates the table in the content area. </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 6. Type your information in the the table, format and save the table for course facilitators to view and evaluate. </a:t>
            </a:r>
            <a:endParaRPr lang="en-US" altLang="en-US" sz="2800">
              <a:latin typeface="Garamond" panose="02020404030301010803" charset="0"/>
              <a:cs typeface="Garamond" panose="02020404030301010803" charset="0"/>
            </a:endParaRPr>
          </a:p>
          <a:p>
            <a:pPr marL="0" indent="0">
              <a:buNone/>
            </a:pPr>
            <a:endParaRPr lang="en-US" altLang="en-US" sz="2800">
              <a:latin typeface="Garamond" panose="02020404030301010803" charset="0"/>
              <a:cs typeface="Garamond" panose="02020404030301010803"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82600" y="391795"/>
            <a:ext cx="11279505" cy="836930"/>
          </a:xfrm>
        </p:spPr>
        <p:txBody>
          <a:bodyPr/>
          <a:p>
            <a:pPr algn="l"/>
            <a:r>
              <a:rPr lang="en-US" sz="4000" b="1">
                <a:latin typeface="Garamond" panose="02020404030301010803" charset="0"/>
                <a:cs typeface="Garamond" panose="02020404030301010803" charset="0"/>
              </a:rPr>
              <a:t>Practice Session 1</a:t>
            </a:r>
            <a:r>
              <a:rPr lang="en-US" sz="4000" b="1">
                <a:latin typeface="Garamond" panose="02020404030301010803" charset="0"/>
                <a:cs typeface="Garamond" panose="02020404030301010803" charset="0"/>
                <a:sym typeface="+mn-ea"/>
              </a:rPr>
              <a:t>: Using the Mouse </a:t>
            </a:r>
            <a:r>
              <a:rPr lang="en-US" sz="3600" b="1">
                <a:highlight>
                  <a:srgbClr val="FFFF00"/>
                </a:highlight>
                <a:latin typeface="Garamond" panose="02020404030301010803" charset="0"/>
                <a:cs typeface="Garamond" panose="02020404030301010803" charset="0"/>
                <a:sym typeface="+mn-ea"/>
              </a:rPr>
              <a:t>(Dragging)</a:t>
            </a:r>
            <a:endParaRPr lang="en-US" sz="3600"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358775" y="1348105"/>
            <a:ext cx="11403965" cy="4764405"/>
          </a:xfrm>
        </p:spPr>
        <p:txBody>
          <a:bodyPr/>
          <a:p>
            <a:pPr lvl="1" algn="just">
              <a:buFont typeface="Wingdings" panose="05000000000000000000" charset="0"/>
              <a:buChar char="ü"/>
            </a:pPr>
            <a:r>
              <a:rPr lang="en-US" sz="3200">
                <a:latin typeface="Garamond" panose="02020404030301010803" charset="0"/>
                <a:cs typeface="Garamond" panose="02020404030301010803" charset="0"/>
              </a:rPr>
              <a:t>You can move items around your screen by dragging them. </a:t>
            </a:r>
            <a:endParaRPr lang="en-US" sz="3200">
              <a:latin typeface="Garamond" panose="02020404030301010803" charset="0"/>
              <a:cs typeface="Garamond" panose="02020404030301010803" charset="0"/>
            </a:endParaRPr>
          </a:p>
          <a:p>
            <a:pPr lvl="1" algn="just">
              <a:buFont typeface="Wingdings" panose="05000000000000000000" charset="0"/>
              <a:buChar char="ü"/>
            </a:pPr>
            <a:endParaRPr lang="en-US" sz="3200">
              <a:latin typeface="Garamond" panose="02020404030301010803" charset="0"/>
              <a:cs typeface="Garamond" panose="02020404030301010803" charset="0"/>
            </a:endParaRPr>
          </a:p>
          <a:p>
            <a:pPr lvl="1" algn="just">
              <a:buFont typeface="Wingdings" panose="05000000000000000000" charset="0"/>
              <a:buChar char="ü"/>
            </a:pPr>
            <a:r>
              <a:rPr lang="en-US" sz="3200">
                <a:latin typeface="Garamond" panose="02020404030301010803" charset="0"/>
                <a:cs typeface="Garamond" panose="02020404030301010803" charset="0"/>
              </a:rPr>
              <a:t>To drag an object, point to the object on the screen, press and hold the primary button, move the object to a new location, and then release the primary button.</a:t>
            </a:r>
            <a:endParaRPr lang="en-US" sz="3200">
              <a:latin typeface="Garamond" panose="02020404030301010803" charset="0"/>
              <a:cs typeface="Garamond" panose="02020404030301010803" charset="0"/>
            </a:endParaRPr>
          </a:p>
          <a:p>
            <a:pPr marL="457200" lvl="1" indent="0" algn="just">
              <a:buFont typeface="Wingdings" panose="05000000000000000000" charset="0"/>
              <a:buNone/>
            </a:pPr>
            <a:endParaRPr lang="en-US" sz="3200">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 Dragging is often used to move files and folders to a different location and to move windows and icons around your screen.</a:t>
            </a:r>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433705"/>
            <a:ext cx="10972800" cy="675005"/>
          </a:xfrm>
        </p:spPr>
        <p:txBody>
          <a:bodyPr/>
          <a:p>
            <a:pPr algn="l"/>
            <a:r>
              <a:rPr lang="en-US" sz="3600" b="1">
                <a:latin typeface="Garamond" panose="02020404030301010803" charset="0"/>
                <a:cs typeface="Garamond" panose="02020404030301010803" charset="0"/>
              </a:rPr>
              <a:t>Powerpoint: </a:t>
            </a:r>
            <a:r>
              <a:rPr lang="en-US" sz="3600" b="1">
                <a:highlight>
                  <a:srgbClr val="FFFF00"/>
                </a:highlight>
                <a:latin typeface="Garamond" panose="02020404030301010803" charset="0"/>
                <a:cs typeface="Garamond" panose="02020404030301010803" charset="0"/>
              </a:rPr>
              <a:t>Creating Tables In Excel (Group Exercise)</a:t>
            </a:r>
            <a:endParaRPr lang="en-US" sz="36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75285" y="1757680"/>
            <a:ext cx="11537315" cy="3698240"/>
          </a:xfrm>
        </p:spPr>
        <p:txBody>
          <a:bodyPr/>
          <a:p>
            <a:r>
              <a:rPr lang="en-US" altLang="en-US" sz="2800" b="1">
                <a:latin typeface="Garamond" panose="02020404030301010803" charset="0"/>
                <a:cs typeface="Garamond" panose="02020404030301010803" charset="0"/>
              </a:rPr>
              <a:t>End of Exercise Discussion</a:t>
            </a:r>
            <a:endParaRPr lang="en-US" altLang="en-US" sz="2800" b="1">
              <a:latin typeface="Garamond" panose="02020404030301010803" charset="0"/>
              <a:cs typeface="Garamond" panose="02020404030301010803" charset="0"/>
            </a:endParaRPr>
          </a:p>
          <a:p>
            <a:endParaRPr lang="en-US" altLang="en-US" sz="2800" b="1">
              <a:latin typeface="Garamond" panose="02020404030301010803" charset="0"/>
              <a:cs typeface="Garamond" panose="02020404030301010803" charset="0"/>
            </a:endParaRPr>
          </a:p>
          <a:p>
            <a:pPr marL="0" indent="0">
              <a:buNone/>
            </a:pPr>
            <a:endParaRPr lang="en-US" altLang="en-US" sz="2800" b="1">
              <a:latin typeface="Garamond" panose="02020404030301010803" charset="0"/>
              <a:cs typeface="Garamond" panose="02020404030301010803" charset="0"/>
            </a:endParaRPr>
          </a:p>
          <a:p>
            <a:r>
              <a:rPr lang="en-US" altLang="en-US" sz="2800" b="1">
                <a:latin typeface="Garamond" panose="02020404030301010803" charset="0"/>
                <a:cs typeface="Garamond" panose="02020404030301010803" charset="0"/>
              </a:rPr>
              <a:t>Q&amp;A</a:t>
            </a:r>
            <a:endParaRPr lang="en-US" altLang="en-US" sz="2800" b="1">
              <a:latin typeface="Garamond" panose="02020404030301010803" charset="0"/>
              <a:cs typeface="Garamond" panose="02020404030301010803"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3590925" y="2181225"/>
            <a:ext cx="3903345" cy="897890"/>
          </a:xfrm>
        </p:spPr>
        <p:txBody>
          <a:bodyPr/>
          <a:p>
            <a:endParaRPr lang="en-US"/>
          </a:p>
        </p:txBody>
      </p:sp>
      <p:sp>
        <p:nvSpPr>
          <p:cNvPr id="4" name="Date Placeholder 3"/>
          <p:cNvSpPr>
            <a:spLocks noGrp="1"/>
          </p:cNvSpPr>
          <p:nvPr>
            <p:ph type="dt" sz="half" idx="10"/>
          </p:nvPr>
        </p:nvSpPr>
        <p:spPr/>
        <p:txBody>
          <a:bodyPr/>
          <a:p>
            <a:r>
              <a:rPr lang="en-US"/>
              <a:t>MINISTRY OF HEALTH</a:t>
            </a:r>
            <a:endParaRPr lang="en-US"/>
          </a:p>
        </p:txBody>
      </p:sp>
      <p:sp>
        <p:nvSpPr>
          <p:cNvPr id="5" name="Footer Placeholder 4"/>
          <p:cNvSpPr>
            <a:spLocks noGrp="1"/>
          </p:cNvSpPr>
          <p:nvPr>
            <p:ph type="ftr" sz="quarter" idx="11"/>
          </p:nvPr>
        </p:nvSpPr>
        <p:spPr/>
        <p:txBody>
          <a:bodyPr/>
          <a:p>
            <a:r>
              <a:rPr lang="en-US"/>
              <a:t>ICT UNIT</a:t>
            </a:r>
            <a:endParaRPr lang="en-US"/>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4015740" y="4954270"/>
            <a:ext cx="2348865" cy="355600"/>
          </a:xfrm>
        </p:spPr>
        <p:txBody>
          <a:bodyPr/>
          <a:p>
            <a:endParaRPr lang="en-US"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8" name="Picture 7"/>
          <p:cNvPicPr/>
          <p:nvPr/>
        </p:nvPicPr>
        <p:blipFill>
          <a:blip r:embed="rId1"/>
          <a:stretch>
            <a:fillRect/>
          </a:stretch>
        </p:blipFill>
        <p:spPr>
          <a:xfrm>
            <a:off x="1470660" y="286385"/>
            <a:ext cx="9389110" cy="576199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546735" y="2397760"/>
            <a:ext cx="11277600" cy="1793875"/>
          </a:xfrm>
        </p:spPr>
        <p:txBody>
          <a:bodyPr/>
          <a:p>
            <a:r>
              <a:rPr lang="en-US" sz="3600" b="1">
                <a:latin typeface="Garamond" panose="02020404030301010803" charset="0"/>
                <a:cs typeface="Garamond" panose="02020404030301010803" charset="0"/>
              </a:rPr>
              <a:t>Session 1.4 :</a:t>
            </a:r>
            <a:r>
              <a:rPr lang="en-US" sz="3600">
                <a:latin typeface="Garamond" panose="02020404030301010803" charset="0"/>
                <a:cs typeface="Garamond" panose="02020404030301010803" charset="0"/>
              </a:rPr>
              <a:t> </a:t>
            </a:r>
            <a:r>
              <a:rPr lang="en-US" sz="3600" b="1" dirty="0">
                <a:latin typeface="Garamond" panose="02020404030301010803" charset="0"/>
                <a:cs typeface="Garamond" panose="02020404030301010803" charset="0"/>
                <a:sym typeface="+mn-ea"/>
              </a:rPr>
              <a:t>Understanding Email management  </a:t>
            </a:r>
            <a:br>
              <a:rPr lang="en-US" sz="3600" b="1" dirty="0">
                <a:latin typeface="Garamond" panose="02020404030301010803" charset="0"/>
                <a:cs typeface="Garamond" panose="02020404030301010803" charset="0"/>
                <a:sym typeface="+mn-ea"/>
              </a:rPr>
            </a:br>
            <a:endParaRPr lang="en-US" sz="3600" b="1" dirty="0">
              <a:latin typeface="Garamond" panose="02020404030301010803" charset="0"/>
              <a:cs typeface="Garamond" panose="02020404030301010803" charset="0"/>
              <a:sym typeface="+mn-ea"/>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p>
            <a:r>
              <a:rPr lang="en-US" sz="3600" b="1" dirty="0">
                <a:latin typeface="Garamond" panose="02020404030301010803" charset="0"/>
                <a:cs typeface="Garamond" panose="02020404030301010803" charset="0"/>
                <a:sym typeface="+mn-ea"/>
              </a:rPr>
              <a:t>Objectives</a:t>
            </a:r>
            <a:endParaRPr lang="en-US" sz="3600" b="1" dirty="0">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54330" y="1600200"/>
            <a:ext cx="11569065" cy="4398645"/>
          </a:xfrm>
        </p:spPr>
        <p:txBody>
          <a:bodyPr/>
          <a:p>
            <a:pPr algn="just"/>
            <a:r>
              <a:rPr lang="en-US" b="1">
                <a:solidFill>
                  <a:schemeClr val="tx1"/>
                </a:solidFill>
                <a:latin typeface="Garamond" panose="02020404030301010803" charset="0"/>
                <a:cs typeface="Garamond" panose="02020404030301010803" charset="0"/>
              </a:rPr>
              <a:t>By the end of this session, participants will be able to:</a:t>
            </a:r>
            <a:endParaRPr lang="en-US" b="1">
              <a:solidFill>
                <a:schemeClr val="tx1"/>
              </a:solidFill>
              <a:latin typeface="Garamond" panose="02020404030301010803" charset="0"/>
              <a:cs typeface="Garamond" panose="02020404030301010803" charset="0"/>
            </a:endParaRPr>
          </a:p>
          <a:p>
            <a:pPr marL="0" indent="0" algn="just">
              <a:buNone/>
            </a:pPr>
            <a:endParaRPr lang="en-US" b="1">
              <a:solidFill>
                <a:schemeClr val="tx1"/>
              </a:solidFill>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understand the importance of email in modern age</a:t>
            </a:r>
            <a:endParaRPr lang="en-US">
              <a:latin typeface="Garamond" panose="02020404030301010803" charset="0"/>
              <a:cs typeface="Garamond" panose="02020404030301010803" charset="0"/>
            </a:endParaRPr>
          </a:p>
          <a:p>
            <a:pPr marL="0" indent="0" algn="just">
              <a:buFont typeface="Wingdings" panose="05000000000000000000" charset="0"/>
              <a:buNone/>
            </a:pPr>
            <a:endParaRPr lang="en-US">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create and manage an email account</a:t>
            </a:r>
            <a:endParaRPr lang="en-US">
              <a:latin typeface="Garamond" panose="02020404030301010803" charset="0"/>
              <a:cs typeface="Garamond" panose="02020404030301010803" charset="0"/>
            </a:endParaRPr>
          </a:p>
          <a:p>
            <a:pPr marL="0" indent="0" algn="just">
              <a:buFont typeface="Wingdings" panose="05000000000000000000" charset="0"/>
              <a:buNone/>
            </a:pP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0972800" cy="866140"/>
          </a:xfrm>
        </p:spPr>
        <p:txBody>
          <a:bodyPr/>
          <a:p>
            <a:br>
              <a:rPr lang="en-US" b="1" dirty="0">
                <a:latin typeface="Garamond" panose="02020404030301010803" charset="0"/>
                <a:cs typeface="Garamond" panose="02020404030301010803" charset="0"/>
                <a:sym typeface="+mn-ea"/>
              </a:rPr>
            </a:br>
            <a:r>
              <a:rPr lang="en-US" b="1" dirty="0">
                <a:latin typeface="Garamond" panose="02020404030301010803" charset="0"/>
                <a:cs typeface="Garamond" panose="02020404030301010803" charset="0"/>
                <a:sym typeface="+mn-ea"/>
              </a:rPr>
              <a:t>Understanding Email management  </a:t>
            </a:r>
            <a:br>
              <a:rPr lang="en-US" b="1" dirty="0">
                <a:latin typeface="Garamond" panose="02020404030301010803" charset="0"/>
                <a:cs typeface="Garamond" panose="02020404030301010803" charset="0"/>
                <a:sym typeface="+mn-ea"/>
              </a:rPr>
            </a:br>
            <a:endParaRPr lang="en-US"/>
          </a:p>
        </p:txBody>
      </p:sp>
      <p:sp>
        <p:nvSpPr>
          <p:cNvPr id="7" name="Content Placeholder 6"/>
          <p:cNvSpPr>
            <a:spLocks noGrp="1"/>
          </p:cNvSpPr>
          <p:nvPr>
            <p:ph idx="1"/>
          </p:nvPr>
        </p:nvSpPr>
        <p:spPr>
          <a:xfrm>
            <a:off x="418465" y="1711325"/>
            <a:ext cx="11365865" cy="4276725"/>
          </a:xfrm>
        </p:spPr>
        <p:txBody>
          <a:bodyPr/>
          <a:p>
            <a:pPr algn="just"/>
            <a:r>
              <a:rPr lang="en-US" sz="2800">
                <a:latin typeface="Garamond" panose="02020404030301010803" charset="0"/>
                <a:cs typeface="Garamond" panose="02020404030301010803" charset="0"/>
              </a:rPr>
              <a:t>To Begin, </a:t>
            </a:r>
            <a:r>
              <a:rPr lang="en-US" sz="2800" b="1">
                <a:latin typeface="Garamond" panose="02020404030301010803" charset="0"/>
                <a:cs typeface="Garamond" panose="02020404030301010803" charset="0"/>
              </a:rPr>
              <a:t>Who All In This Training Have Email Acounts?</a:t>
            </a:r>
            <a:r>
              <a:rPr lang="en-US" sz="2800">
                <a:latin typeface="Garamond" panose="02020404030301010803" charset="0"/>
                <a:cs typeface="Garamond" panose="02020404030301010803" charset="0"/>
              </a:rPr>
              <a:t> (Participants with Email Accounts to Stand and State which type of Accounts they have and how often do they use thier email accounts to communicate)?</a:t>
            </a:r>
            <a:endParaRPr lang="en-US" sz="2800">
              <a:latin typeface="Garamond" panose="02020404030301010803" charset="0"/>
              <a:cs typeface="Garamond" panose="02020404030301010803" charset="0"/>
            </a:endParaRPr>
          </a:p>
          <a:p>
            <a:pPr algn="just"/>
            <a:endParaRPr lang="en-US" sz="2800">
              <a:latin typeface="Garamond" panose="02020404030301010803" charset="0"/>
              <a:cs typeface="Garamond" panose="02020404030301010803" charset="0"/>
            </a:endParaRPr>
          </a:p>
          <a:p>
            <a:pPr algn="just"/>
            <a:r>
              <a:rPr lang="en-US" sz="2800">
                <a:latin typeface="Garamond" panose="02020404030301010803" charset="0"/>
                <a:cs typeface="Garamond" panose="02020404030301010803" charset="0"/>
              </a:rPr>
              <a:t>Participants without Email Accounts to state why they do not have Email Accounts?</a:t>
            </a:r>
            <a:endParaRPr lang="en-US" sz="2800">
              <a:latin typeface="Garamond" panose="02020404030301010803" charset="0"/>
              <a:cs typeface="Garamond" panose="02020404030301010803" charset="0"/>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0972800" cy="866140"/>
          </a:xfrm>
        </p:spPr>
        <p:txBody>
          <a:bodyPr/>
          <a:p>
            <a:br>
              <a:rPr lang="en-US" b="1" dirty="0">
                <a:latin typeface="Garamond" panose="02020404030301010803" charset="0"/>
                <a:cs typeface="Garamond" panose="02020404030301010803" charset="0"/>
                <a:sym typeface="+mn-ea"/>
              </a:rPr>
            </a:br>
            <a:r>
              <a:rPr lang="en-US" sz="4000" b="1" dirty="0">
                <a:latin typeface="Garamond" panose="02020404030301010803" charset="0"/>
                <a:cs typeface="Garamond" panose="02020404030301010803" charset="0"/>
                <a:sym typeface="+mn-ea"/>
              </a:rPr>
              <a:t>Understanding Email management  </a:t>
            </a:r>
            <a:br>
              <a:rPr lang="en-US" sz="4000" b="1" dirty="0">
                <a:latin typeface="Garamond" panose="02020404030301010803" charset="0"/>
                <a:cs typeface="Garamond" panose="02020404030301010803" charset="0"/>
                <a:sym typeface="+mn-ea"/>
              </a:rPr>
            </a:br>
            <a:endParaRPr lang="en-US" sz="4000" b="1" dirty="0">
              <a:latin typeface="Garamond" panose="02020404030301010803" charset="0"/>
              <a:cs typeface="Garamond" panose="02020404030301010803" charset="0"/>
              <a:sym typeface="+mn-ea"/>
            </a:endParaRPr>
          </a:p>
        </p:txBody>
      </p:sp>
      <p:sp>
        <p:nvSpPr>
          <p:cNvPr id="7" name="Content Placeholder 6"/>
          <p:cNvSpPr>
            <a:spLocks noGrp="1"/>
          </p:cNvSpPr>
          <p:nvPr>
            <p:ph idx="1"/>
          </p:nvPr>
        </p:nvSpPr>
        <p:spPr>
          <a:xfrm>
            <a:off x="419100" y="1332230"/>
            <a:ext cx="11365865" cy="4889500"/>
          </a:xfrm>
        </p:spPr>
        <p:txBody>
          <a:bodyPr/>
          <a:p>
            <a:pPr algn="just"/>
            <a:r>
              <a:rPr lang="en-US" altLang="x-none" sz="2800">
                <a:solidFill>
                  <a:srgbClr val="000000"/>
                </a:solidFill>
                <a:latin typeface="Garamond" panose="02020404030301010803" charset="0"/>
                <a:cs typeface="Garamond" panose="02020404030301010803" charset="0"/>
                <a:sym typeface="+mn-ea"/>
              </a:rPr>
              <a:t>Welcome to Email. This Session will give you the skills you need to </a:t>
            </a:r>
            <a:r>
              <a:rPr lang="en-US" altLang="x-none" sz="2800" b="1">
                <a:solidFill>
                  <a:srgbClr val="000000"/>
                </a:solidFill>
                <a:latin typeface="Garamond" panose="02020404030301010803" charset="0"/>
                <a:cs typeface="Garamond" panose="02020404030301010803" charset="0"/>
                <a:sym typeface="+mn-ea"/>
              </a:rPr>
              <a:t>open an email account</a:t>
            </a:r>
            <a:r>
              <a:rPr lang="en-US" altLang="x-none" sz="2800">
                <a:solidFill>
                  <a:srgbClr val="000000"/>
                </a:solidFill>
                <a:latin typeface="Garamond" panose="02020404030301010803" charset="0"/>
                <a:cs typeface="Garamond" panose="02020404030301010803" charset="0"/>
                <a:sym typeface="+mn-ea"/>
              </a:rPr>
              <a:t>, </a:t>
            </a:r>
            <a:r>
              <a:rPr lang="en-US" altLang="x-none" sz="2800" b="1">
                <a:solidFill>
                  <a:srgbClr val="000000"/>
                </a:solidFill>
                <a:latin typeface="Garamond" panose="02020404030301010803" charset="0"/>
                <a:cs typeface="Garamond" panose="02020404030301010803" charset="0"/>
                <a:sym typeface="+mn-ea"/>
              </a:rPr>
              <a:t>send and receive Email</a:t>
            </a:r>
            <a:r>
              <a:rPr lang="en-US" altLang="x-none" sz="2800">
                <a:solidFill>
                  <a:srgbClr val="000000"/>
                </a:solidFill>
                <a:latin typeface="Garamond" panose="02020404030301010803" charset="0"/>
                <a:cs typeface="Garamond" panose="02020404030301010803" charset="0"/>
                <a:sym typeface="+mn-ea"/>
              </a:rPr>
              <a:t>.  Also to </a:t>
            </a:r>
            <a:r>
              <a:rPr lang="en-US" altLang="x-none" sz="2800" b="1">
                <a:solidFill>
                  <a:srgbClr val="000000"/>
                </a:solidFill>
                <a:latin typeface="Garamond" panose="02020404030301010803" charset="0"/>
                <a:cs typeface="Garamond" panose="02020404030301010803" charset="0"/>
                <a:sym typeface="+mn-ea"/>
              </a:rPr>
              <a:t>send and receive attachments. </a:t>
            </a:r>
            <a:endParaRPr lang="en-US" sz="2800" b="1">
              <a:latin typeface="Garamond" panose="02020404030301010803" charset="0"/>
              <a:cs typeface="Garamond" panose="02020404030301010803" charset="0"/>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graphicFrame>
        <p:nvGraphicFramePr>
          <p:cNvPr id="2" name="Table 1" title="Wmail vs Snail Mail Table"/>
          <p:cNvGraphicFramePr>
            <a:graphicFrameLocks noGrp="1"/>
          </p:cNvGraphicFramePr>
          <p:nvPr>
            <p:custDataLst>
              <p:tags r:id="rId1"/>
            </p:custDataLst>
          </p:nvPr>
        </p:nvGraphicFramePr>
        <p:xfrm>
          <a:off x="1400175" y="2884805"/>
          <a:ext cx="10182860" cy="3106420"/>
        </p:xfrm>
        <a:graphic>
          <a:graphicData uri="http://schemas.openxmlformats.org/drawingml/2006/table">
            <a:tbl>
              <a:tblPr firstRow="1" bandRow="1">
                <a:tableStyleId>{C4B1156A-380E-4F78-BDF5-A606A8083BF9}</a:tableStyleId>
              </a:tblPr>
              <a:tblGrid>
                <a:gridCol w="5091430"/>
                <a:gridCol w="5091430"/>
              </a:tblGrid>
              <a:tr h="762000">
                <a:tc>
                  <a:txBody>
                    <a:bodyPr/>
                    <a:lstStyle/>
                    <a:p>
                      <a:pPr algn="ctr"/>
                      <a:r>
                        <a:rPr lang="en-US" sz="4400" dirty="0" smtClean="0">
                          <a:latin typeface="Garamond" panose="02020404030301010803" charset="0"/>
                          <a:cs typeface="Garamond" panose="02020404030301010803" charset="0"/>
                        </a:rPr>
                        <a:t>Email</a:t>
                      </a:r>
                      <a:endParaRPr lang="en-US" sz="4400" dirty="0" smtClean="0">
                        <a:latin typeface="Garamond" panose="02020404030301010803" charset="0"/>
                        <a:cs typeface="Garamond" panose="02020404030301010803" charset="0"/>
                      </a:endParaRPr>
                    </a:p>
                  </a:txBody>
                  <a:tcPr anchor="ctr"/>
                </a:tc>
                <a:tc>
                  <a:txBody>
                    <a:bodyPr/>
                    <a:lstStyle/>
                    <a:p>
                      <a:pPr algn="ctr"/>
                      <a:r>
                        <a:rPr lang="en-US" sz="4400" dirty="0" smtClean="0">
                          <a:latin typeface="Garamond" panose="02020404030301010803" charset="0"/>
                          <a:cs typeface="Garamond" panose="02020404030301010803" charset="0"/>
                        </a:rPr>
                        <a:t>Postal (Snail Mail)</a:t>
                      </a:r>
                      <a:endParaRPr lang="en-US" sz="4400" dirty="0" smtClean="0">
                        <a:latin typeface="Garamond" panose="02020404030301010803" charset="0"/>
                        <a:cs typeface="Garamond" panose="02020404030301010803" charset="0"/>
                      </a:endParaRPr>
                    </a:p>
                  </a:txBody>
                  <a:tcPr anchor="ctr"/>
                </a:tc>
              </a:tr>
              <a:tr h="922655">
                <a:tc>
                  <a:txBody>
                    <a:bodyPr/>
                    <a:lstStyle/>
                    <a:p>
                      <a:pPr algn="ctr"/>
                      <a:r>
                        <a:rPr lang="en-US" sz="2800" dirty="0" smtClean="0">
                          <a:latin typeface="Garamond" panose="02020404030301010803" charset="0"/>
                          <a:cs typeface="Garamond" panose="02020404030301010803" charset="0"/>
                        </a:rPr>
                        <a:t>Send messages instantly</a:t>
                      </a:r>
                      <a:endParaRPr lang="en-US" sz="2800" dirty="0" smtClean="0">
                        <a:latin typeface="Garamond" panose="02020404030301010803" charset="0"/>
                        <a:cs typeface="Garamond" panose="02020404030301010803" charset="0"/>
                      </a:endParaRPr>
                    </a:p>
                  </a:txBody>
                  <a:tcPr anchor="ctr"/>
                </a:tc>
                <a:tc>
                  <a:txBody>
                    <a:bodyPr/>
                    <a:lstStyle/>
                    <a:p>
                      <a:pPr algn="ctr"/>
                      <a:r>
                        <a:rPr lang="en-US" sz="2800" dirty="0" smtClean="0">
                          <a:latin typeface="Garamond" panose="02020404030301010803" charset="0"/>
                          <a:cs typeface="Garamond" panose="02020404030301010803" charset="0"/>
                        </a:rPr>
                        <a:t>Messages</a:t>
                      </a:r>
                      <a:r>
                        <a:rPr lang="en-US" sz="2800" baseline="0" dirty="0" smtClean="0">
                          <a:latin typeface="Garamond" panose="02020404030301010803" charset="0"/>
                          <a:cs typeface="Garamond" panose="02020404030301010803" charset="0"/>
                        </a:rPr>
                        <a:t> arrive after 2-3 days</a:t>
                      </a:r>
                      <a:endParaRPr lang="en-US" sz="2800" baseline="0" dirty="0" smtClean="0">
                        <a:latin typeface="Garamond" panose="02020404030301010803" charset="0"/>
                        <a:cs typeface="Garamond" panose="02020404030301010803" charset="0"/>
                      </a:endParaRPr>
                    </a:p>
                  </a:txBody>
                  <a:tcPr anchor="ctr"/>
                </a:tc>
              </a:tr>
              <a:tr h="711200">
                <a:tc>
                  <a:txBody>
                    <a:bodyPr/>
                    <a:lstStyle/>
                    <a:p>
                      <a:pPr algn="ctr"/>
                      <a:r>
                        <a:rPr lang="en-US" sz="2800" dirty="0" smtClean="0">
                          <a:latin typeface="Garamond" panose="02020404030301010803" charset="0"/>
                          <a:cs typeface="Garamond" panose="02020404030301010803" charset="0"/>
                        </a:rPr>
                        <a:t>Access</a:t>
                      </a:r>
                      <a:r>
                        <a:rPr lang="en-US" sz="2800" baseline="0" dirty="0" smtClean="0">
                          <a:latin typeface="Garamond" panose="02020404030301010803" charset="0"/>
                          <a:cs typeface="Garamond" panose="02020404030301010803" charset="0"/>
                        </a:rPr>
                        <a:t> anywhere</a:t>
                      </a:r>
                      <a:endParaRPr lang="en-US" sz="2800" baseline="0" dirty="0" smtClean="0">
                        <a:latin typeface="Garamond" panose="02020404030301010803" charset="0"/>
                        <a:cs typeface="Garamond" panose="02020404030301010803" charset="0"/>
                      </a:endParaRPr>
                    </a:p>
                  </a:txBody>
                  <a:tcPr anchor="ctr"/>
                </a:tc>
                <a:tc>
                  <a:txBody>
                    <a:bodyPr/>
                    <a:lstStyle/>
                    <a:p>
                      <a:pPr algn="ctr"/>
                      <a:r>
                        <a:rPr lang="en-US" sz="2800" dirty="0" smtClean="0">
                          <a:latin typeface="Garamond" panose="02020404030301010803" charset="0"/>
                          <a:cs typeface="Garamond" panose="02020404030301010803" charset="0"/>
                        </a:rPr>
                        <a:t>Fixed physical</a:t>
                      </a:r>
                      <a:r>
                        <a:rPr lang="en-US" sz="2800" baseline="0" dirty="0" smtClean="0">
                          <a:latin typeface="Garamond" panose="02020404030301010803" charset="0"/>
                          <a:cs typeface="Garamond" panose="02020404030301010803" charset="0"/>
                        </a:rPr>
                        <a:t> address</a:t>
                      </a:r>
                      <a:endParaRPr lang="en-US" sz="2800" baseline="0" dirty="0" smtClean="0">
                        <a:latin typeface="Garamond" panose="02020404030301010803" charset="0"/>
                        <a:cs typeface="Garamond" panose="02020404030301010803" charset="0"/>
                      </a:endParaRPr>
                    </a:p>
                  </a:txBody>
                  <a:tcPr anchor="ctr"/>
                </a:tc>
              </a:tr>
              <a:tr h="710565">
                <a:tc>
                  <a:txBody>
                    <a:bodyPr/>
                    <a:lstStyle/>
                    <a:p>
                      <a:pPr algn="ctr"/>
                      <a:r>
                        <a:rPr lang="en-US" sz="2800" dirty="0" smtClean="0">
                          <a:latin typeface="Garamond" panose="02020404030301010803" charset="0"/>
                          <a:cs typeface="Garamond" panose="02020404030301010803" charset="0"/>
                        </a:rPr>
                        <a:t>Free (with internet access)</a:t>
                      </a:r>
                      <a:endParaRPr lang="en-US" sz="2800" dirty="0" smtClean="0">
                        <a:latin typeface="Garamond" panose="02020404030301010803" charset="0"/>
                        <a:cs typeface="Garamond" panose="02020404030301010803" charset="0"/>
                      </a:endParaRPr>
                    </a:p>
                  </a:txBody>
                  <a:tcPr anchor="ctr"/>
                </a:tc>
                <a:tc>
                  <a:txBody>
                    <a:bodyPr/>
                    <a:lstStyle/>
                    <a:p>
                      <a:pPr algn="ctr"/>
                      <a:r>
                        <a:rPr lang="en-US" sz="2800" dirty="0" smtClean="0">
                          <a:latin typeface="Garamond" panose="02020404030301010803" charset="0"/>
                          <a:cs typeface="Garamond" panose="02020404030301010803" charset="0"/>
                        </a:rPr>
                        <a:t>Cost of postage</a:t>
                      </a:r>
                      <a:endParaRPr lang="en-US" sz="2800" dirty="0" smtClean="0">
                        <a:latin typeface="Garamond" panose="02020404030301010803" charset="0"/>
                        <a:cs typeface="Garamond" panose="02020404030301010803" charset="0"/>
                      </a:endParaRPr>
                    </a:p>
                  </a:txBody>
                  <a:tcPr anchor="ctr"/>
                </a:tc>
              </a:tr>
            </a:tbl>
          </a:graphicData>
        </a:graphic>
      </p:graphicFrame>
      <p:pic>
        <p:nvPicPr>
          <p:cNvPr id="1027" name="Picture 3" descr="C:\Users\BTOP\AppData\Local\Microsoft\Windows\Temporary Internet Files\Content.IE5\R3D7MI3K\MC900413668[1].wmf" title="Messy Compute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4800" y="4536440"/>
            <a:ext cx="1371600" cy="1550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BTOP\AppData\Local\Microsoft\Windows\Temporary Internet Files\Content.IE5\SPWR0O0P\MC900047906[1].wmf" title="Snail Mai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2265" y="5186680"/>
            <a:ext cx="1459865" cy="1459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smtClean="0">
                <a:highlight>
                  <a:srgbClr val="FFFF00"/>
                </a:highlight>
                <a:latin typeface="Garamond" panose="02020404030301010803" charset="0"/>
                <a:cs typeface="Garamond" panose="02020404030301010803" charset="0"/>
                <a:sym typeface="+mn-ea"/>
              </a:rPr>
              <a:t>Anatomy of an Email Address</a:t>
            </a:r>
            <a:r>
              <a:rPr lang="en-US" sz="3200" b="1" dirty="0">
                <a:highlight>
                  <a:srgbClr val="FFFF00"/>
                </a:highlight>
                <a:latin typeface="Garamond" panose="02020404030301010803" charset="0"/>
                <a:cs typeface="Garamond" panose="02020404030301010803" charset="0"/>
                <a:sym typeface="+mn-ea"/>
              </a:rPr>
              <a:t> </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pic>
        <p:nvPicPr>
          <p:cNvPr id="3" name="Content Placeholder 2"/>
          <p:cNvPicPr>
            <a:picLocks noChangeAspect="1"/>
          </p:cNvPicPr>
          <p:nvPr>
            <p:ph idx="1"/>
          </p:nvPr>
        </p:nvPicPr>
        <p:blipFill>
          <a:blip r:embed="rId1"/>
          <a:stretch>
            <a:fillRect/>
          </a:stretch>
        </p:blipFill>
        <p:spPr>
          <a:xfrm>
            <a:off x="2334895" y="1712595"/>
            <a:ext cx="8067040" cy="4152900"/>
          </a:xfrm>
          <a:prstGeom prst="rect">
            <a:avLst/>
          </a:prstGeom>
        </p:spPr>
      </p:pic>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Webmail</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4464050" y="2441575"/>
            <a:ext cx="2241550" cy="1525270"/>
          </a:xfrm>
        </p:spPr>
        <p:txBody>
          <a:bodyPr/>
          <a:p>
            <a:endParaRPr lang="en-US"/>
          </a:p>
        </p:txBody>
      </p:sp>
      <p:pic>
        <p:nvPicPr>
          <p:cNvPr id="4" name="Picture 3" title="Gmail Logo"/>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1005" y="1583055"/>
            <a:ext cx="3117850" cy="1403985"/>
          </a:xfrm>
          <a:prstGeom prst="rect">
            <a:avLst/>
          </a:prstGeom>
        </p:spPr>
      </p:pic>
      <p:pic>
        <p:nvPicPr>
          <p:cNvPr id="7" name="Picture 6" title="Yaho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8630" y="4543425"/>
            <a:ext cx="4892675" cy="1320800"/>
          </a:xfrm>
          <a:prstGeom prst="rect">
            <a:avLst/>
          </a:prstGeom>
        </p:spPr>
      </p:pic>
      <p:pic>
        <p:nvPicPr>
          <p:cNvPr id="8" name="Picture 7" title="Hotmail Logo"/>
          <p:cNvPicPr>
            <a:picLocks noChangeAspect="1"/>
          </p:cNvPicPr>
          <p:nvPr/>
        </p:nvPicPr>
        <p:blipFill rotWithShape="1">
          <a:blip r:embed="rId3">
            <a:extLst>
              <a:ext uri="{28A0092B-C50C-407E-A947-70E740481C1C}">
                <a14:useLocalDpi xmlns:a14="http://schemas.microsoft.com/office/drawing/2010/main" val="0"/>
              </a:ext>
            </a:extLst>
          </a:blip>
          <a:srcRect t="34302" b="35750"/>
          <a:stretch>
            <a:fillRect/>
          </a:stretch>
        </p:blipFill>
        <p:spPr>
          <a:xfrm>
            <a:off x="3538855" y="2362200"/>
            <a:ext cx="4854575" cy="1998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4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6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1) Open your favorite Browser</a:t>
            </a:r>
            <a:endParaRPr lang="en-US" b="1">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6304280" y="1545590"/>
            <a:ext cx="5481320" cy="45078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790575" y="391795"/>
            <a:ext cx="10971530" cy="836930"/>
          </a:xfrm>
        </p:spPr>
        <p:txBody>
          <a:bodyPr/>
          <a:p>
            <a:pPr algn="l"/>
            <a:r>
              <a:rPr lang="en-US" sz="4000" b="1">
                <a:latin typeface="Garamond" panose="02020404030301010803" charset="0"/>
                <a:cs typeface="Garamond" panose="02020404030301010803" charset="0"/>
              </a:rPr>
              <a:t>Practice Session 1</a:t>
            </a:r>
            <a:r>
              <a:rPr lang="en-US" sz="4000" b="1">
                <a:latin typeface="Garamond" panose="02020404030301010803" charset="0"/>
                <a:cs typeface="Garamond" panose="02020404030301010803" charset="0"/>
                <a:sym typeface="+mn-ea"/>
              </a:rPr>
              <a:t>: Using the Mouse </a:t>
            </a:r>
            <a:r>
              <a:rPr lang="en-US" sz="3600" b="1">
                <a:highlight>
                  <a:srgbClr val="FFFF00"/>
                </a:highlight>
                <a:latin typeface="Garamond" panose="02020404030301010803" charset="0"/>
                <a:cs typeface="Garamond" panose="02020404030301010803" charset="0"/>
                <a:sym typeface="+mn-ea"/>
              </a:rPr>
              <a:t>(Scrolling)</a:t>
            </a:r>
            <a:endParaRPr lang="en-US" sz="3600"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358775" y="1348105"/>
            <a:ext cx="11403965" cy="4764405"/>
          </a:xfrm>
        </p:spPr>
        <p:txBody>
          <a:bodyPr/>
          <a:p>
            <a:pPr lvl="1" algn="just">
              <a:buFont typeface="Wingdings" panose="05000000000000000000" charset="0"/>
              <a:buChar char="ü"/>
            </a:pPr>
            <a:r>
              <a:rPr lang="en-US" sz="3200">
                <a:latin typeface="Garamond" panose="02020404030301010803" charset="0"/>
                <a:cs typeface="Garamond" panose="02020404030301010803" charset="0"/>
              </a:rPr>
              <a:t>If your mouse has a scroll wheel, you can use it to scroll through documents and windows instead of using scroll bars.</a:t>
            </a:r>
            <a:endParaRPr lang="en-US" sz="3200">
              <a:latin typeface="Garamond" panose="02020404030301010803" charset="0"/>
              <a:cs typeface="Garamond" panose="02020404030301010803" charset="0"/>
            </a:endParaRPr>
          </a:p>
          <a:p>
            <a:pPr marL="457200" lvl="1" indent="0" algn="just">
              <a:buFont typeface="Wingdings" panose="05000000000000000000" charset="0"/>
              <a:buNone/>
            </a:pPr>
            <a:endParaRPr lang="en-US" sz="3200">
              <a:latin typeface="Garamond" panose="02020404030301010803" charset="0"/>
              <a:cs typeface="Garamond" panose="02020404030301010803" charset="0"/>
            </a:endParaRPr>
          </a:p>
          <a:p>
            <a:pPr lvl="1" algn="just">
              <a:buFont typeface="Wingdings" panose="05000000000000000000" charset="0"/>
              <a:buChar char="ü"/>
            </a:pPr>
            <a:r>
              <a:rPr lang="en-US" sz="3200">
                <a:latin typeface="Garamond" panose="02020404030301010803" charset="0"/>
                <a:cs typeface="Garamond" panose="02020404030301010803" charset="0"/>
              </a:rPr>
              <a:t>To scroll down, roll the wheel backward (toward you). To scroll up, roll the wheel forward (away from you).</a:t>
            </a:r>
            <a:endParaRPr lang="en-US" sz="3200">
              <a:latin typeface="Garamond" panose="02020404030301010803" charset="0"/>
              <a:cs typeface="Garamond" panose="02020404030301010803" charset="0"/>
            </a:endParaRPr>
          </a:p>
          <a:p>
            <a:pPr marL="457200" lvl="1" indent="0" algn="just">
              <a:buFont typeface="Wingdings" panose="05000000000000000000" charset="0"/>
              <a:buNone/>
            </a:pPr>
            <a:endParaRPr lang="en-US" sz="3200">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 The scroll wheel helps you move up or down through documents, windows and webpages more easily. </a:t>
            </a:r>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2) Switch on the Internet</a:t>
            </a:r>
            <a:endParaRPr lang="en-US" b="1">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709295" y="2440940"/>
            <a:ext cx="6430645" cy="1049020"/>
          </a:xfrm>
          <a:prstGeom prst="rect">
            <a:avLst/>
          </a:prstGeom>
        </p:spPr>
      </p:pic>
      <p:pic>
        <p:nvPicPr>
          <p:cNvPr id="7" name="Picture 6"/>
          <p:cNvPicPr>
            <a:picLocks noChangeAspect="1"/>
          </p:cNvPicPr>
          <p:nvPr/>
        </p:nvPicPr>
        <p:blipFill>
          <a:blip r:embed="rId2"/>
          <a:stretch>
            <a:fillRect/>
          </a:stretch>
        </p:blipFill>
        <p:spPr>
          <a:xfrm>
            <a:off x="7204710" y="2519045"/>
            <a:ext cx="4581525" cy="3599180"/>
          </a:xfrm>
          <a:prstGeom prst="rect">
            <a:avLst/>
          </a:prstGeo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4533265" y="1699895"/>
            <a:ext cx="7049770" cy="829310"/>
          </a:xfrm>
          <a:prstGeom prst="rect">
            <a:avLst/>
          </a:prstGeom>
        </p:spPr>
      </p:pic>
      <p:pic>
        <p:nvPicPr>
          <p:cNvPr id="8" name="Picture 7"/>
          <p:cNvPicPr>
            <a:picLocks noChangeAspect="1"/>
          </p:cNvPicPr>
          <p:nvPr/>
        </p:nvPicPr>
        <p:blipFill>
          <a:blip r:embed="rId2"/>
          <a:stretch>
            <a:fillRect/>
          </a:stretch>
        </p:blipFill>
        <p:spPr>
          <a:xfrm>
            <a:off x="2715895" y="2529205"/>
            <a:ext cx="6238875" cy="3606800"/>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4394835" y="1477645"/>
            <a:ext cx="7390765" cy="920115"/>
          </a:xfrm>
          <a:prstGeom prst="rect">
            <a:avLst/>
          </a:prstGeom>
        </p:spPr>
      </p:pic>
      <p:pic>
        <p:nvPicPr>
          <p:cNvPr id="7" name="Picture 6"/>
          <p:cNvPicPr>
            <a:picLocks noChangeAspect="1"/>
          </p:cNvPicPr>
          <p:nvPr/>
        </p:nvPicPr>
        <p:blipFill>
          <a:blip r:embed="rId2"/>
          <a:stretch>
            <a:fillRect/>
          </a:stretch>
        </p:blipFill>
        <p:spPr>
          <a:xfrm>
            <a:off x="609600" y="2543175"/>
            <a:ext cx="6910070" cy="3606800"/>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4258945" y="1401445"/>
            <a:ext cx="7526655" cy="4745355"/>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4196080" y="1474470"/>
            <a:ext cx="7589520" cy="4697730"/>
          </a:xfrm>
          <a:prstGeom prst="rect">
            <a:avLst/>
          </a:prstGeom>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4271010" y="1332865"/>
            <a:ext cx="7515225" cy="4804410"/>
          </a:xfrm>
          <a:prstGeom prst="rect">
            <a:avLst/>
          </a:prstGeo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3300095" y="3038475"/>
            <a:ext cx="8357870" cy="2802255"/>
          </a:xfrm>
          <a:prstGeom prst="rect">
            <a:avLst/>
          </a:prstGeo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4307205" y="1636395"/>
            <a:ext cx="7478395" cy="4518660"/>
          </a:xfrm>
          <a:prstGeom prst="rect">
            <a:avLst/>
          </a:prstGeo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4168775" y="1424940"/>
            <a:ext cx="7616825" cy="4703445"/>
          </a:xfrm>
          <a:prstGeom prst="rect">
            <a:avLst/>
          </a:prstGeom>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4208780" y="1331595"/>
            <a:ext cx="7576820" cy="2210435"/>
          </a:xfrm>
          <a:prstGeom prst="rect">
            <a:avLst/>
          </a:prstGeom>
        </p:spPr>
      </p:pic>
      <p:pic>
        <p:nvPicPr>
          <p:cNvPr id="7" name="Picture 6"/>
          <p:cNvPicPr>
            <a:picLocks noChangeAspect="1"/>
          </p:cNvPicPr>
          <p:nvPr/>
        </p:nvPicPr>
        <p:blipFill>
          <a:blip r:embed="rId2"/>
          <a:stretch>
            <a:fillRect/>
          </a:stretch>
        </p:blipFill>
        <p:spPr>
          <a:xfrm>
            <a:off x="696595" y="2178685"/>
            <a:ext cx="3608705" cy="397065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790575" y="391795"/>
            <a:ext cx="10971530" cy="836930"/>
          </a:xfrm>
        </p:spPr>
        <p:txBody>
          <a:bodyPr/>
          <a:p>
            <a:pPr algn="l"/>
            <a:r>
              <a:rPr lang="en-US" sz="4000" b="1">
                <a:latin typeface="Garamond" panose="02020404030301010803" charset="0"/>
                <a:cs typeface="Garamond" panose="02020404030301010803" charset="0"/>
              </a:rPr>
              <a:t>Practice Session 1</a:t>
            </a:r>
            <a:r>
              <a:rPr lang="en-US" sz="4000" b="1">
                <a:latin typeface="Garamond" panose="02020404030301010803" charset="0"/>
                <a:cs typeface="Garamond" panose="02020404030301010803" charset="0"/>
                <a:sym typeface="+mn-ea"/>
              </a:rPr>
              <a:t>: Using the Mouse </a:t>
            </a:r>
            <a:r>
              <a:rPr lang="en-US" sz="3600" b="1">
                <a:highlight>
                  <a:srgbClr val="FFFF00"/>
                </a:highlight>
                <a:latin typeface="Garamond" panose="02020404030301010803" charset="0"/>
                <a:cs typeface="Garamond" panose="02020404030301010803" charset="0"/>
                <a:sym typeface="+mn-ea"/>
              </a:rPr>
              <a:t>(Scrolling)</a:t>
            </a:r>
            <a:endParaRPr lang="en-US" sz="3600" b="1">
              <a:highlight>
                <a:srgbClr val="FFFF00"/>
              </a:highlight>
              <a:latin typeface="Garamond" panose="02020404030301010803" charset="0"/>
              <a:cs typeface="Garamond" panose="02020404030301010803" charset="0"/>
              <a:sym typeface="+mn-ea"/>
            </a:endParaRPr>
          </a:p>
        </p:txBody>
      </p:sp>
      <p:sp>
        <p:nvSpPr>
          <p:cNvPr id="3" name="Content Placeholder 2"/>
          <p:cNvSpPr>
            <a:spLocks noGrp="1"/>
          </p:cNvSpPr>
          <p:nvPr>
            <p:ph idx="1"/>
          </p:nvPr>
        </p:nvSpPr>
        <p:spPr>
          <a:xfrm>
            <a:off x="4893945" y="2519680"/>
            <a:ext cx="1374775" cy="1036320"/>
          </a:xfrm>
        </p:spPr>
        <p:txBody>
          <a:bodyPr/>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4" name="Picture 3"/>
          <p:cNvPicPr/>
          <p:nvPr/>
        </p:nvPicPr>
        <p:blipFill>
          <a:blip r:embed="rId1"/>
          <a:stretch>
            <a:fillRect/>
          </a:stretch>
        </p:blipFill>
        <p:spPr>
          <a:xfrm>
            <a:off x="478790" y="1617980"/>
            <a:ext cx="3841115" cy="3846195"/>
          </a:xfrm>
          <a:prstGeom prst="rect">
            <a:avLst/>
          </a:prstGeom>
        </p:spPr>
      </p:pic>
      <p:pic>
        <p:nvPicPr>
          <p:cNvPr id="5" name="Picture 4"/>
          <p:cNvPicPr/>
          <p:nvPr/>
        </p:nvPicPr>
        <p:blipFill>
          <a:blip r:embed="rId2"/>
          <a:stretch>
            <a:fillRect/>
          </a:stretch>
        </p:blipFill>
        <p:spPr>
          <a:xfrm>
            <a:off x="6096635" y="1618615"/>
            <a:ext cx="5772150" cy="4107180"/>
          </a:xfrm>
          <a:prstGeom prst="rect">
            <a:avLst/>
          </a:prstGeom>
        </p:spPr>
      </p:pic>
      <p:sp>
        <p:nvSpPr>
          <p:cNvPr id="7" name="Right Arrow 6"/>
          <p:cNvSpPr/>
          <p:nvPr/>
        </p:nvSpPr>
        <p:spPr>
          <a:xfrm>
            <a:off x="4460875" y="3620135"/>
            <a:ext cx="1472565" cy="485775"/>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b="1">
                <a:latin typeface="Garamond" panose="02020404030301010803" charset="0"/>
                <a:cs typeface="Garamond" panose="02020404030301010803" charset="0"/>
              </a:rPr>
              <a:t>3) Create An Account</a:t>
            </a:r>
            <a:endParaRPr lang="en-US" b="1">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4178935" y="1417955"/>
            <a:ext cx="7733665" cy="4715510"/>
          </a:xfrm>
          <a:prstGeom prst="rect">
            <a:avLst/>
          </a:prstGeo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3200" b="1" dirty="0">
                <a:highlight>
                  <a:srgbClr val="FFFF00"/>
                </a:highlight>
                <a:latin typeface="Garamond" panose="02020404030301010803" charset="0"/>
                <a:cs typeface="Garamond" panose="02020404030301010803" charset="0"/>
                <a:sym typeface="+mn-ea"/>
              </a:rPr>
              <a:t>Creating An Email Account</a:t>
            </a:r>
            <a:br>
              <a:rPr lang="en-US" sz="3200" b="1" i="1" dirty="0">
                <a:highlight>
                  <a:srgbClr val="FFFF00"/>
                </a:highlight>
                <a:latin typeface="Garamond" panose="02020404030301010803" charset="0"/>
                <a:cs typeface="Garamond" panose="02020404030301010803" charset="0"/>
                <a:sym typeface="+mn-ea"/>
              </a:rPr>
            </a:br>
            <a:endParaRPr lang="en-US" sz="32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marL="0" indent="0">
              <a:buNone/>
            </a:pPr>
            <a:r>
              <a:rPr lang="en-US" sz="2800" b="1">
                <a:highlight>
                  <a:srgbClr val="FFFF00"/>
                </a:highlight>
                <a:latin typeface="Garamond" panose="02020404030301010803" charset="0"/>
                <a:cs typeface="Garamond" panose="02020404030301010803" charset="0"/>
              </a:rPr>
              <a:t>GROUP ACTIVITY</a:t>
            </a:r>
            <a:endParaRPr lang="en-US" sz="2800" b="1">
              <a:highlight>
                <a:srgbClr val="FFFF00"/>
              </a:highlight>
              <a:latin typeface="Garamond" panose="02020404030301010803" charset="0"/>
              <a:cs typeface="Garamond" panose="02020404030301010803" charset="0"/>
            </a:endParaRPr>
          </a:p>
          <a:p>
            <a:pPr marL="0" indent="0">
              <a:buNone/>
            </a:pPr>
            <a:r>
              <a:rPr lang="en-US" b="1">
                <a:latin typeface="Garamond" panose="02020404030301010803" charset="0"/>
                <a:cs typeface="Garamond" panose="02020404030301010803" charset="0"/>
              </a:rPr>
              <a:t>Instruction: </a:t>
            </a:r>
            <a:r>
              <a:rPr lang="en-US" sz="2800">
                <a:latin typeface="Garamond" panose="02020404030301010803" charset="0"/>
                <a:cs typeface="Garamond" panose="02020404030301010803" charset="0"/>
              </a:rPr>
              <a:t>Participants who have email accounts are to help those participants who do not have email accounts open their email accounts.</a:t>
            </a:r>
            <a:endParaRPr lang="en-US" sz="2800">
              <a:latin typeface="Garamond" panose="02020404030301010803" charset="0"/>
              <a:cs typeface="Garamond" panose="02020404030301010803" charset="0"/>
            </a:endParaRPr>
          </a:p>
          <a:p>
            <a:pPr marL="0" indent="0">
              <a:buNone/>
            </a:pPr>
            <a:endParaRPr lang="en-US" sz="2800">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4151630" y="3223260"/>
            <a:ext cx="3373755" cy="2903855"/>
          </a:xfrm>
          <a:prstGeom prst="rect">
            <a:avLst/>
          </a:prstGeom>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36395"/>
            <a:ext cx="11590020" cy="4417060"/>
          </a:xfrm>
        </p:spPr>
        <p:txBody>
          <a:bodyPr/>
          <a:p>
            <a:pPr>
              <a:buFont typeface="Wingdings" panose="05000000000000000000" charset="0"/>
              <a:buChar char="v"/>
            </a:pPr>
            <a:r>
              <a:rPr b="1" dirty="0">
                <a:solidFill>
                  <a:schemeClr val="tx1"/>
                </a:solidFill>
                <a:latin typeface="Garamond" panose="02020404030301010803" charset="0"/>
                <a:ea typeface="+mj-ea"/>
                <a:cs typeface="Garamond" panose="02020404030301010803" charset="0"/>
                <a:sym typeface="+mn-ea"/>
              </a:rPr>
              <a:t>What you need</a:t>
            </a:r>
            <a:endParaRPr b="1" kern="1200" dirty="0">
              <a:solidFill>
                <a:schemeClr val="tx1"/>
              </a:solidFill>
              <a:latin typeface="Garamond" panose="02020404030301010803" charset="0"/>
              <a:ea typeface="+mj-ea"/>
              <a:cs typeface="Garamond" panose="02020404030301010803" charset="0"/>
            </a:endParaRPr>
          </a:p>
          <a:p>
            <a:pPr eaLnBrk="1" hangingPunct="1">
              <a:buClr>
                <a:schemeClr val="accent1"/>
              </a:buClr>
              <a:buSzPct val="85000"/>
              <a:buFont typeface="Wingdings" panose="05000000000000000000" charset="0"/>
              <a:buChar char="ü"/>
            </a:pPr>
            <a:r>
              <a:rPr dirty="0">
                <a:solidFill>
                  <a:schemeClr val="tx1"/>
                </a:solidFill>
                <a:latin typeface="Garamond" panose="02020404030301010803" charset="0"/>
                <a:cs typeface="Garamond" panose="02020404030301010803" charset="0"/>
                <a:sym typeface="+mn-ea"/>
              </a:rPr>
              <a:t>a computer with internet access</a:t>
            </a:r>
            <a:endParaRPr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dirty="0">
                <a:solidFill>
                  <a:schemeClr val="tx1"/>
                </a:solidFill>
                <a:latin typeface="Garamond" panose="02020404030301010803" charset="0"/>
                <a:cs typeface="Garamond" panose="02020404030301010803" charset="0"/>
                <a:sym typeface="+mn-ea"/>
              </a:rPr>
              <a:t>an email account with a service provider such as Yahoo, Gmail, Hotmail, etc</a:t>
            </a:r>
            <a:r>
              <a:rPr lang="en-US" dirty="0">
                <a:solidFill>
                  <a:schemeClr val="tx1"/>
                </a:solidFill>
                <a:latin typeface="Garamond" panose="02020404030301010803" charset="0"/>
                <a:cs typeface="Garamond" panose="02020404030301010803" charset="0"/>
                <a:sym typeface="+mn-ea"/>
              </a:rPr>
              <a:t>.</a:t>
            </a:r>
            <a:endParaRPr lang="en-US" dirty="0">
              <a:solidFill>
                <a:schemeClr val="tx1"/>
              </a:solidFill>
              <a:latin typeface="Garamond" panose="02020404030301010803" charset="0"/>
              <a:cs typeface="Garamond" panose="02020404030301010803" charset="0"/>
              <a:sym typeface="+mn-ea"/>
            </a:endParaRPr>
          </a:p>
          <a:p>
            <a:pPr eaLnBrk="1" hangingPunct="1">
              <a:buClr>
                <a:schemeClr val="accent1"/>
              </a:buClr>
              <a:buSzPct val="85000"/>
              <a:buFont typeface="Wingdings" panose="05000000000000000000" charset="0"/>
              <a:buChar char="ü"/>
            </a:pPr>
            <a:r>
              <a:rPr lang="en-US" dirty="0">
                <a:solidFill>
                  <a:schemeClr val="tx1"/>
                </a:solidFill>
                <a:latin typeface="Garamond" panose="02020404030301010803" charset="0"/>
                <a:cs typeface="Garamond" panose="02020404030301010803" charset="0"/>
                <a:sym typeface="+mn-ea"/>
              </a:rPr>
              <a:t>Enter or Sign into your email account</a:t>
            </a:r>
            <a:endParaRPr lang="en-US" dirty="0">
              <a:solidFill>
                <a:schemeClr val="tx1"/>
              </a:solidFill>
              <a:latin typeface="Garamond" panose="02020404030301010803" charset="0"/>
              <a:cs typeface="Garamond" panose="02020404030301010803" charset="0"/>
              <a:sym typeface="+mn-ea"/>
            </a:endParaRPr>
          </a:p>
          <a:p>
            <a:pPr eaLnBrk="1" hangingPunct="1">
              <a:buClr>
                <a:schemeClr val="accent1"/>
              </a:buClr>
              <a:buSzPct val="85000"/>
              <a:buFont typeface="Wingdings" panose="05000000000000000000" charset="0"/>
              <a:buChar char="ü"/>
            </a:pPr>
            <a:r>
              <a:rPr sz="2800" dirty="0">
                <a:latin typeface="Garamond" panose="02020404030301010803" charset="0"/>
                <a:cs typeface="Garamond" panose="02020404030301010803" charset="0"/>
                <a:sym typeface="+mn-ea"/>
              </a:rPr>
              <a:t>Click on COMPOSE</a:t>
            </a:r>
            <a:endParaRPr sz="2800" dirty="0">
              <a:latin typeface="Garamond" panose="02020404030301010803" charset="0"/>
              <a:cs typeface="Garamond" panose="02020404030301010803" charset="0"/>
            </a:endParaRPr>
          </a:p>
          <a:p>
            <a:pPr marL="0" indent="0" eaLnBrk="1" hangingPunct="1">
              <a:buClr>
                <a:schemeClr val="accent1"/>
              </a:buClr>
              <a:buSzPct val="85000"/>
              <a:buFont typeface="Wingdings" panose="05000000000000000000" charset="0"/>
              <a:buNone/>
            </a:pPr>
            <a:endParaRPr dirty="0">
              <a:solidFill>
                <a:schemeClr val="tx1"/>
              </a:solidFill>
              <a:latin typeface="Garamond" panose="02020404030301010803" charset="0"/>
              <a:cs typeface="Garamond" panose="02020404030301010803" charset="0"/>
            </a:endParaRPr>
          </a:p>
          <a:p>
            <a:pPr marL="0" indent="0">
              <a:buNone/>
            </a:pPr>
            <a:endParaRPr lang="en-US"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331595"/>
            <a:ext cx="11590020" cy="4721860"/>
          </a:xfrm>
        </p:spPr>
        <p:txBody>
          <a:bodyPr/>
          <a:p>
            <a:pPr eaLnBrk="1" hangingPunct="1">
              <a:buClr>
                <a:schemeClr val="accent1"/>
              </a:buClr>
              <a:buSzPct val="85000"/>
              <a:buFont typeface="Wingdings" panose="05000000000000000000" charset="0"/>
              <a:buChar char="v"/>
            </a:pPr>
            <a:r>
              <a:rPr b="1" dirty="0">
                <a:solidFill>
                  <a:schemeClr val="tx1"/>
                </a:solidFill>
                <a:latin typeface="Garamond" panose="02020404030301010803" charset="0"/>
                <a:ea typeface="+mj-ea"/>
                <a:cs typeface="Garamond" panose="02020404030301010803" charset="0"/>
                <a:sym typeface="+mn-ea"/>
              </a:rPr>
              <a:t>The parts of an email</a:t>
            </a:r>
            <a:endParaRPr sz="2800" dirty="0">
              <a:solidFill>
                <a:schemeClr val="tx1"/>
              </a:solidFill>
              <a:latin typeface="Garamond" panose="02020404030301010803" charset="0"/>
              <a:cs typeface="Garamond" panose="02020404030301010803" charset="0"/>
              <a:sym typeface="+mn-ea"/>
            </a:endParaRPr>
          </a:p>
          <a:p>
            <a:pPr marL="0" indent="0" eaLnBrk="1" hangingPunct="1">
              <a:buClr>
                <a:schemeClr val="accent1"/>
              </a:buClr>
              <a:buSzPct val="85000"/>
              <a:buFont typeface="Wingdings 2" panose="05020102010507070707" pitchFamily="18" charset="2"/>
              <a:buNone/>
            </a:pPr>
            <a:r>
              <a:rPr sz="2800" b="1" dirty="0">
                <a:solidFill>
                  <a:schemeClr val="tx1"/>
                </a:solidFill>
                <a:latin typeface="Garamond" panose="02020404030301010803" charset="0"/>
                <a:cs typeface="Garamond" panose="02020404030301010803" charset="0"/>
                <a:sym typeface="+mn-ea"/>
              </a:rPr>
              <a:t>To : </a:t>
            </a:r>
            <a:r>
              <a:rPr sz="2800" dirty="0">
                <a:solidFill>
                  <a:schemeClr val="tx1"/>
                </a:solidFill>
                <a:latin typeface="Garamond" panose="02020404030301010803" charset="0"/>
                <a:cs typeface="Garamond" panose="02020404030301010803" charset="0"/>
                <a:sym typeface="+mn-ea"/>
              </a:rPr>
              <a:t>enter the exact email address of your recipient (remember: </a:t>
            </a:r>
            <a:r>
              <a:rPr sz="2800" dirty="0">
                <a:solidFill>
                  <a:schemeClr val="tx1"/>
                </a:solidFill>
                <a:latin typeface="Garamond" panose="02020404030301010803" charset="0"/>
                <a:cs typeface="Garamond" panose="02020404030301010803" charset="0"/>
                <a:sym typeface="+mn-ea"/>
                <a:hlinkClick r:id="rId1"/>
              </a:rPr>
              <a:t>name@provider.domain</a:t>
            </a:r>
            <a:r>
              <a:rPr sz="2800" dirty="0">
                <a:solidFill>
                  <a:schemeClr val="tx1"/>
                </a:solidFill>
                <a:latin typeface="Garamond" panose="02020404030301010803" charset="0"/>
                <a:cs typeface="Garamond" panose="02020404030301010803" charset="0"/>
                <a:sym typeface="+mn-ea"/>
              </a:rPr>
              <a:t>)</a:t>
            </a:r>
            <a:endParaRPr sz="2800" dirty="0">
              <a:solidFill>
                <a:schemeClr val="tx1"/>
              </a:solidFill>
              <a:latin typeface="Garamond" panose="02020404030301010803" charset="0"/>
              <a:cs typeface="Garamond" panose="02020404030301010803" charset="0"/>
              <a:sym typeface="+mn-ea"/>
            </a:endParaRPr>
          </a:p>
          <a:p>
            <a:pPr marL="0" indent="0" eaLnBrk="1" hangingPunct="1">
              <a:buClr>
                <a:schemeClr val="accent1"/>
              </a:buClr>
              <a:buSzPct val="85000"/>
              <a:buFont typeface="Wingdings 2" panose="05020102010507070707" pitchFamily="18" charset="2"/>
              <a:buNone/>
            </a:pPr>
            <a:r>
              <a:rPr i="1" dirty="0">
                <a:solidFill>
                  <a:schemeClr val="tx1"/>
                </a:solidFill>
                <a:latin typeface="Garamond" panose="02020404030301010803" charset="0"/>
                <a:cs typeface="Garamond" panose="02020404030301010803" charset="0"/>
                <a:sym typeface="+mn-ea"/>
              </a:rPr>
              <a:t>For multiple recipients, separate each address with a comma</a:t>
            </a:r>
            <a:endParaRPr i="1"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2" panose="05020102010507070707" pitchFamily="18" charset="2"/>
              <a:buNone/>
            </a:pPr>
            <a:r>
              <a:rPr sz="2800" b="1" dirty="0">
                <a:solidFill>
                  <a:schemeClr val="tx1"/>
                </a:solidFill>
                <a:latin typeface="Garamond" panose="02020404030301010803" charset="0"/>
                <a:cs typeface="Garamond" panose="02020404030301010803" charset="0"/>
                <a:sym typeface="+mn-ea"/>
              </a:rPr>
              <a:t>CC : </a:t>
            </a:r>
            <a:r>
              <a:rPr sz="2800" dirty="0">
                <a:solidFill>
                  <a:schemeClr val="tx1"/>
                </a:solidFill>
                <a:latin typeface="Garamond" panose="02020404030301010803" charset="0"/>
                <a:cs typeface="Garamond" panose="02020404030301010803" charset="0"/>
                <a:sym typeface="+mn-ea"/>
              </a:rPr>
              <a:t>carbon copy</a:t>
            </a:r>
            <a:endParaRPr sz="28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2" panose="05020102010507070707" pitchFamily="18" charset="2"/>
              <a:buNone/>
            </a:pPr>
            <a:r>
              <a:rPr sz="2800" b="1" dirty="0">
                <a:solidFill>
                  <a:schemeClr val="tx1"/>
                </a:solidFill>
                <a:latin typeface="Garamond" panose="02020404030301010803" charset="0"/>
                <a:cs typeface="Garamond" panose="02020404030301010803" charset="0"/>
                <a:sym typeface="+mn-ea"/>
              </a:rPr>
              <a:t>BCC :</a:t>
            </a:r>
            <a:r>
              <a:rPr sz="2800" dirty="0">
                <a:solidFill>
                  <a:schemeClr val="tx1"/>
                </a:solidFill>
                <a:latin typeface="Garamond" panose="02020404030301010803" charset="0"/>
                <a:cs typeface="Garamond" panose="02020404030301010803" charset="0"/>
                <a:sym typeface="+mn-ea"/>
              </a:rPr>
              <a:t> BLIND carbon copy – is anonymous</a:t>
            </a:r>
            <a:endParaRPr sz="28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2" panose="05020102010507070707" pitchFamily="18" charset="2"/>
              <a:buNone/>
            </a:pPr>
            <a:r>
              <a:rPr sz="2800" b="1" dirty="0">
                <a:solidFill>
                  <a:schemeClr val="tx1"/>
                </a:solidFill>
                <a:latin typeface="Garamond" panose="02020404030301010803" charset="0"/>
                <a:cs typeface="Garamond" panose="02020404030301010803" charset="0"/>
                <a:sym typeface="+mn-ea"/>
              </a:rPr>
              <a:t>Subject : </a:t>
            </a:r>
            <a:r>
              <a:rPr sz="2800" dirty="0">
                <a:solidFill>
                  <a:schemeClr val="tx1"/>
                </a:solidFill>
                <a:latin typeface="Garamond" panose="02020404030301010803" charset="0"/>
                <a:cs typeface="Garamond" panose="02020404030301010803" charset="0"/>
                <a:sym typeface="+mn-ea"/>
              </a:rPr>
              <a:t>the topic of your email – very important</a:t>
            </a:r>
            <a:endParaRPr sz="28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2" panose="05020102010507070707" pitchFamily="18" charset="2"/>
              <a:buNone/>
            </a:pPr>
            <a:r>
              <a:rPr sz="2800" b="1" dirty="0">
                <a:solidFill>
                  <a:schemeClr val="tx1"/>
                </a:solidFill>
                <a:latin typeface="Garamond" panose="02020404030301010803" charset="0"/>
                <a:cs typeface="Garamond" panose="02020404030301010803" charset="0"/>
                <a:sym typeface="+mn-ea"/>
              </a:rPr>
              <a:t>Body : </a:t>
            </a:r>
            <a:r>
              <a:rPr sz="2800" dirty="0">
                <a:solidFill>
                  <a:schemeClr val="tx1"/>
                </a:solidFill>
                <a:latin typeface="Garamond" panose="02020404030301010803" charset="0"/>
                <a:cs typeface="Garamond" panose="02020404030301010803" charset="0"/>
                <a:sym typeface="+mn-ea"/>
              </a:rPr>
              <a:t>the message of your email</a:t>
            </a:r>
            <a:endParaRPr sz="28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2" panose="05020102010507070707" pitchFamily="18" charset="2"/>
              <a:buNone/>
            </a:pPr>
            <a:r>
              <a:rPr sz="2800" b="1" dirty="0">
                <a:solidFill>
                  <a:schemeClr val="tx1"/>
                </a:solidFill>
                <a:latin typeface="Garamond" panose="02020404030301010803" charset="0"/>
                <a:cs typeface="Garamond" panose="02020404030301010803" charset="0"/>
                <a:sym typeface="+mn-ea"/>
              </a:rPr>
              <a:t>Attachments :</a:t>
            </a:r>
            <a:r>
              <a:rPr sz="2800" dirty="0">
                <a:solidFill>
                  <a:schemeClr val="tx1"/>
                </a:solidFill>
                <a:latin typeface="Garamond" panose="02020404030301010803" charset="0"/>
                <a:cs typeface="Garamond" panose="02020404030301010803" charset="0"/>
                <a:sym typeface="+mn-ea"/>
              </a:rPr>
              <a:t> the paperclip symbol - files or photos</a:t>
            </a:r>
            <a:endParaRPr sz="28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panose="05000000000000000000" charset="0"/>
              <a:buNone/>
            </a:pPr>
            <a:endParaRPr sz="2400" dirty="0">
              <a:solidFill>
                <a:schemeClr val="tx1"/>
              </a:solidFill>
              <a:latin typeface="Garamond" panose="02020404030301010803" charset="0"/>
              <a:cs typeface="Garamond" panose="02020404030301010803" charset="0"/>
            </a:endParaRPr>
          </a:p>
          <a:p>
            <a:pPr marL="0" indent="0">
              <a:buNone/>
            </a:pPr>
            <a:endParaRPr lang="en-US" sz="24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619250"/>
            <a:ext cx="11590020" cy="4434205"/>
          </a:xfrm>
        </p:spPr>
        <p:txBody>
          <a:bodyPr/>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Communication can be tough with written correspondence.  No body language or facial cues to help.</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Err on the side of too formal</a:t>
            </a:r>
            <a:endParaRPr sz="2800" dirty="0">
              <a:solidFill>
                <a:schemeClr val="tx1"/>
              </a:solidFill>
              <a:latin typeface="Garamond" panose="02020404030301010803" charset="0"/>
              <a:cs typeface="Garamond" panose="02020404030301010803" charset="0"/>
            </a:endParaRPr>
          </a:p>
          <a:p>
            <a:pPr lvl="1" eaLnBrk="1" hangingPunct="1">
              <a:buClr>
                <a:schemeClr val="accent2"/>
              </a:buClr>
              <a:buSzPct val="70000"/>
              <a:buFont typeface="Arial" panose="020B0604020202020204" pitchFamily="34" charset="0"/>
              <a:buChar char="•"/>
            </a:pPr>
            <a:r>
              <a:rPr sz="2800" dirty="0">
                <a:solidFill>
                  <a:schemeClr val="tx1"/>
                </a:solidFill>
                <a:latin typeface="Garamond" panose="02020404030301010803" charset="0"/>
                <a:cs typeface="Garamond" panose="02020404030301010803" charset="0"/>
                <a:sym typeface="+mn-ea"/>
              </a:rPr>
              <a:t>Punctuation &amp; spelling</a:t>
            </a:r>
            <a:endParaRPr sz="2800" dirty="0">
              <a:solidFill>
                <a:schemeClr val="tx1"/>
              </a:solidFill>
              <a:latin typeface="Garamond" panose="02020404030301010803" charset="0"/>
              <a:cs typeface="Garamond" panose="02020404030301010803" charset="0"/>
            </a:endParaRPr>
          </a:p>
          <a:p>
            <a:pPr lvl="1" eaLnBrk="1" hangingPunct="1">
              <a:buClr>
                <a:schemeClr val="accent2"/>
              </a:buClr>
              <a:buSzPct val="70000"/>
              <a:buFont typeface="Arial" panose="020B0604020202020204" pitchFamily="34" charset="0"/>
              <a:buChar char="•"/>
            </a:pPr>
            <a:r>
              <a:rPr sz="2800" dirty="0">
                <a:solidFill>
                  <a:schemeClr val="tx1"/>
                </a:solidFill>
                <a:latin typeface="Garamond" panose="02020404030301010803" charset="0"/>
                <a:cs typeface="Garamond" panose="02020404030301010803" charset="0"/>
                <a:sym typeface="+mn-ea"/>
              </a:rPr>
              <a:t>Greeting &amp; closing signature</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ATTACH a file from a flash drive</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Click on SEND to mail your letter</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Message will now appear in your SENT folder</a:t>
            </a:r>
            <a:endParaRPr sz="28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panose="05000000000000000000" charset="0"/>
              <a:buNone/>
            </a:pPr>
            <a:endParaRPr sz="2800" dirty="0">
              <a:solidFill>
                <a:schemeClr val="tx1"/>
              </a:solidFill>
              <a:latin typeface="Garamond" panose="02020404030301010803" charset="0"/>
              <a:cs typeface="Garamond" panose="02020404030301010803" charset="0"/>
              <a:sym typeface="+mn-ea"/>
            </a:endParaRPr>
          </a:p>
          <a:p>
            <a:pPr marL="0" indent="0" eaLnBrk="1" hangingPunct="1">
              <a:buClr>
                <a:schemeClr val="accent1"/>
              </a:buClr>
              <a:buSzPct val="85000"/>
              <a:buFont typeface="Wingdings" panose="05000000000000000000" charset="0"/>
              <a:buNone/>
            </a:pPr>
            <a:endParaRPr sz="2400" dirty="0">
              <a:solidFill>
                <a:schemeClr val="tx1"/>
              </a:solidFill>
              <a:latin typeface="Garamond" panose="02020404030301010803" charset="0"/>
              <a:cs typeface="Garamond" panose="02020404030301010803" charset="0"/>
            </a:endParaRPr>
          </a:p>
          <a:p>
            <a:pPr marL="0" indent="0">
              <a:buNone/>
            </a:pPr>
            <a:endParaRPr lang="en-US" sz="24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Once an email is sent, you cannot stop it or take it back</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Spell-check &amp; proofread!</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Check your SENT box</a:t>
            </a:r>
            <a:endParaRPr sz="2800" dirty="0">
              <a:solidFill>
                <a:schemeClr val="tx1"/>
              </a:solidFill>
              <a:latin typeface="Garamond" panose="02020404030301010803" charset="0"/>
              <a:cs typeface="Garamond" panose="02020404030301010803" charset="0"/>
              <a:sym typeface="+mn-ea"/>
            </a:endParaRPr>
          </a:p>
          <a:p>
            <a:pPr marL="0" indent="0" eaLnBrk="1" hangingPunct="1">
              <a:buClr>
                <a:schemeClr val="accent1"/>
              </a:buClr>
              <a:buSzPct val="85000"/>
              <a:buFont typeface="Wingdings" panose="05000000000000000000" charset="0"/>
              <a:buNone/>
            </a:pPr>
            <a:endParaRPr dirty="0">
              <a:solidFill>
                <a:schemeClr val="tx1"/>
              </a:solidFill>
              <a:latin typeface="Garamond" panose="02020404030301010803" charset="0"/>
              <a:cs typeface="Garamond" panose="02020404030301010803" charset="0"/>
              <a:sym typeface="+mn-ea"/>
            </a:endParaRPr>
          </a:p>
          <a:p>
            <a:pPr algn="just" eaLnBrk="1" hangingPunct="1">
              <a:buClr>
                <a:schemeClr val="accent1"/>
              </a:buClr>
              <a:buSzPct val="85000"/>
              <a:buFont typeface="Wingdings" panose="05000000000000000000" charset="0"/>
              <a:buChar char="v"/>
            </a:pPr>
            <a:r>
              <a:rPr sz="2800" b="1" dirty="0">
                <a:latin typeface="Garamond" panose="02020404030301010803" charset="0"/>
                <a:cs typeface="Garamond" panose="02020404030301010803" charset="0"/>
                <a:sym typeface="+mn-ea"/>
              </a:rPr>
              <a:t>Drafts:</a:t>
            </a:r>
            <a:r>
              <a:rPr sz="2800" dirty="0">
                <a:latin typeface="Garamond" panose="02020404030301010803" charset="0"/>
                <a:cs typeface="Garamond" panose="02020404030301010803" charset="0"/>
                <a:sym typeface="+mn-ea"/>
              </a:rPr>
              <a:t> When creating an e-mail the computer will automatically save your work periodically. If for any reason you should be interrupted (i.e. lapse in internet connection) you can retrieve your latest work what is called the DRAFT BOX.    </a:t>
            </a:r>
            <a:r>
              <a:rPr sz="2400" dirty="0">
                <a:latin typeface="Neutraface Display Medium" pitchFamily="50" charset="0"/>
                <a:sym typeface="+mn-ea"/>
              </a:rPr>
              <a:t> </a:t>
            </a:r>
            <a:endParaRPr sz="2400" dirty="0">
              <a:latin typeface="Neutraface Display Medium" pitchFamily="50" charset="0"/>
            </a:endParaRPr>
          </a:p>
          <a:p>
            <a:pPr marL="0" indent="0" eaLnBrk="1" hangingPunct="1">
              <a:buClr>
                <a:schemeClr val="accent1"/>
              </a:buClr>
              <a:buSzPct val="85000"/>
              <a:buFont typeface="Wingdings" panose="05000000000000000000" charset="0"/>
              <a:buNone/>
            </a:pPr>
            <a:endParaRPr sz="2400" dirty="0">
              <a:solidFill>
                <a:schemeClr val="tx1"/>
              </a:solidFill>
              <a:latin typeface="Garamond" panose="02020404030301010803" charset="0"/>
              <a:cs typeface="Garamond" panose="02020404030301010803" charset="0"/>
            </a:endParaRPr>
          </a:p>
          <a:p>
            <a:pPr marL="0" indent="0">
              <a:buNone/>
            </a:pPr>
            <a:endParaRPr lang="en-US" sz="24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v"/>
            </a:pPr>
            <a:r>
              <a:rPr sz="2800" b="1" dirty="0">
                <a:solidFill>
                  <a:schemeClr val="tx1"/>
                </a:solidFill>
                <a:latin typeface="Garamond" panose="02020404030301010803" charset="0"/>
                <a:ea typeface="+mj-ea"/>
                <a:cs typeface="Garamond" panose="02020404030301010803" charset="0"/>
                <a:sym typeface="+mn-ea"/>
              </a:rPr>
              <a:t>Receiving email</a:t>
            </a:r>
            <a:endParaRPr sz="2800" b="1" kern="1200" dirty="0">
              <a:solidFill>
                <a:schemeClr val="tx1"/>
              </a:solidFill>
              <a:latin typeface="Garamond" panose="02020404030301010803" charset="0"/>
              <a:ea typeface="+mj-ea"/>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If you have any messages you should see them listed on the screen or in your Inbox</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At the top of each message is a header with information about the sender, date, and routing of each message. </a:t>
            </a:r>
            <a:br>
              <a:rPr sz="2800" dirty="0">
                <a:solidFill>
                  <a:schemeClr val="tx1"/>
                </a:solidFill>
                <a:latin typeface="Garamond" panose="02020404030301010803" charset="0"/>
                <a:cs typeface="Garamond" panose="02020404030301010803" charset="0"/>
                <a:sym typeface="+mn-ea"/>
              </a:rPr>
            </a:br>
            <a:r>
              <a:rPr sz="2800" b="1" dirty="0">
                <a:solidFill>
                  <a:schemeClr val="tx1"/>
                </a:solidFill>
                <a:latin typeface="Garamond" panose="02020404030301010803" charset="0"/>
                <a:cs typeface="Garamond" panose="02020404030301010803" charset="0"/>
                <a:sym typeface="+mn-ea"/>
              </a:rPr>
              <a:t>From:</a:t>
            </a:r>
            <a:r>
              <a:rPr sz="2800" dirty="0">
                <a:solidFill>
                  <a:schemeClr val="tx1"/>
                </a:solidFill>
                <a:latin typeface="Garamond" panose="02020404030301010803" charset="0"/>
                <a:cs typeface="Garamond" panose="02020404030301010803" charset="0"/>
                <a:sym typeface="+mn-ea"/>
              </a:rPr>
              <a:t> dwalker@surfcity-hb.org (Danielle Walker)</a:t>
            </a:r>
            <a:br>
              <a:rPr sz="2800" dirty="0">
                <a:solidFill>
                  <a:schemeClr val="tx1"/>
                </a:solidFill>
                <a:latin typeface="Garamond" panose="02020404030301010803" charset="0"/>
                <a:cs typeface="Garamond" panose="02020404030301010803" charset="0"/>
                <a:sym typeface="+mn-ea"/>
              </a:rPr>
            </a:br>
            <a:r>
              <a:rPr sz="2800" b="1" dirty="0">
                <a:solidFill>
                  <a:schemeClr val="tx1"/>
                </a:solidFill>
                <a:latin typeface="Garamond" panose="02020404030301010803" charset="0"/>
                <a:cs typeface="Garamond" panose="02020404030301010803" charset="0"/>
                <a:sym typeface="+mn-ea"/>
              </a:rPr>
              <a:t>To: </a:t>
            </a:r>
            <a:r>
              <a:rPr sz="2800" u="sng" dirty="0">
                <a:solidFill>
                  <a:srgbClr val="0070C0"/>
                </a:solidFill>
                <a:latin typeface="Garamond" panose="02020404030301010803" charset="0"/>
                <a:cs typeface="Garamond" panose="02020404030301010803" charset="0"/>
                <a:sym typeface="+mn-ea"/>
                <a:hlinkClick r:id="rId1"/>
              </a:rPr>
              <a:t>you@yahoo.com</a:t>
            </a:r>
            <a:r>
              <a:rPr lang="en-US" sz="2800" u="sng" dirty="0">
                <a:solidFill>
                  <a:srgbClr val="0070C0"/>
                </a:solidFill>
                <a:latin typeface="Garamond" panose="02020404030301010803" charset="0"/>
                <a:cs typeface="Garamond" panose="02020404030301010803" charset="0"/>
                <a:sym typeface="+mn-ea"/>
                <a:hlinkClick r:id="rId1"/>
              </a:rPr>
              <a:t>/</a:t>
            </a:r>
            <a:r>
              <a:rPr lang="en-US" sz="2800" u="sng" dirty="0">
                <a:solidFill>
                  <a:srgbClr val="0070C0"/>
                </a:solidFill>
                <a:latin typeface="Garamond" panose="02020404030301010803" charset="0"/>
                <a:cs typeface="Garamond" panose="02020404030301010803" charset="0"/>
                <a:sym typeface="+mn-ea"/>
              </a:rPr>
              <a:t>gmail.com/hotmail.com</a:t>
            </a:r>
            <a:endParaRPr sz="2800" u="sng" dirty="0">
              <a:solidFill>
                <a:srgbClr val="0070C0"/>
              </a:solidFill>
              <a:latin typeface="Garamond" panose="02020404030301010803" charset="0"/>
              <a:cs typeface="Garamond" panose="02020404030301010803" charset="0"/>
            </a:endParaRPr>
          </a:p>
          <a:p>
            <a:pPr eaLnBrk="1" hangingPunct="1">
              <a:buClr>
                <a:schemeClr val="accent1"/>
              </a:buClr>
              <a:buSzPct val="85000"/>
              <a:buFont typeface="Wingdings 2" panose="05020102010507070707" pitchFamily="18" charset="2"/>
              <a:buNone/>
            </a:pPr>
            <a:r>
              <a:rPr sz="2800" dirty="0">
                <a:solidFill>
                  <a:schemeClr val="tx1"/>
                </a:solidFill>
                <a:latin typeface="Garamond" panose="02020404030301010803" charset="0"/>
                <a:cs typeface="Garamond" panose="02020404030301010803" charset="0"/>
                <a:sym typeface="+mn-ea"/>
              </a:rPr>
              <a:t>     </a:t>
            </a:r>
            <a:r>
              <a:rPr sz="2800" b="1" dirty="0">
                <a:solidFill>
                  <a:schemeClr val="tx1"/>
                </a:solidFill>
                <a:latin typeface="Garamond" panose="02020404030301010803" charset="0"/>
                <a:cs typeface="Garamond" panose="02020404030301010803" charset="0"/>
                <a:sym typeface="+mn-ea"/>
              </a:rPr>
              <a:t>CC: </a:t>
            </a:r>
            <a:br>
              <a:rPr sz="2800" b="1" dirty="0">
                <a:solidFill>
                  <a:schemeClr val="tx1"/>
                </a:solidFill>
                <a:latin typeface="Garamond" panose="02020404030301010803" charset="0"/>
                <a:cs typeface="Garamond" panose="02020404030301010803" charset="0"/>
                <a:sym typeface="+mn-ea"/>
              </a:rPr>
            </a:br>
            <a:r>
              <a:rPr sz="2800" b="1" dirty="0">
                <a:solidFill>
                  <a:schemeClr val="tx1"/>
                </a:solidFill>
                <a:latin typeface="Garamond" panose="02020404030301010803" charset="0"/>
                <a:cs typeface="Garamond" panose="02020404030301010803" charset="0"/>
                <a:sym typeface="+mn-ea"/>
              </a:rPr>
              <a:t>Subject:</a:t>
            </a:r>
            <a:r>
              <a:rPr sz="2800" dirty="0">
                <a:solidFill>
                  <a:schemeClr val="tx1"/>
                </a:solidFill>
                <a:latin typeface="Garamond" panose="02020404030301010803" charset="0"/>
                <a:cs typeface="Garamond" panose="02020404030301010803" charset="0"/>
                <a:sym typeface="+mn-ea"/>
              </a:rPr>
              <a:t> Email Basics class</a:t>
            </a:r>
            <a:br>
              <a:rPr sz="2800" dirty="0">
                <a:solidFill>
                  <a:schemeClr val="tx1"/>
                </a:solidFill>
                <a:latin typeface="Garamond" panose="02020404030301010803" charset="0"/>
                <a:cs typeface="Garamond" panose="02020404030301010803" charset="0"/>
                <a:sym typeface="+mn-ea"/>
              </a:rPr>
            </a:br>
            <a:r>
              <a:rPr sz="2800" b="1" dirty="0">
                <a:solidFill>
                  <a:schemeClr val="tx1"/>
                </a:solidFill>
                <a:latin typeface="Garamond" panose="02020404030301010803" charset="0"/>
                <a:cs typeface="Garamond" panose="02020404030301010803" charset="0"/>
                <a:sym typeface="+mn-ea"/>
              </a:rPr>
              <a:t>Date: </a:t>
            </a:r>
            <a:r>
              <a:rPr sz="2800" dirty="0">
                <a:solidFill>
                  <a:schemeClr val="tx1"/>
                </a:solidFill>
                <a:latin typeface="Garamond" panose="02020404030301010803" charset="0"/>
                <a:cs typeface="Garamond" panose="02020404030301010803" charset="0"/>
                <a:sym typeface="+mn-ea"/>
              </a:rPr>
              <a:t>Mon, 3 May 2010 8:31 </a:t>
            </a:r>
            <a:r>
              <a:rPr lang="en-US" sz="2800" dirty="0">
                <a:solidFill>
                  <a:schemeClr val="tx1"/>
                </a:solidFill>
                <a:latin typeface="Garamond" panose="02020404030301010803" charset="0"/>
                <a:cs typeface="Garamond" panose="02020404030301010803" charset="0"/>
                <a:sym typeface="+mn-ea"/>
              </a:rPr>
              <a:t>GMT</a:t>
            </a:r>
            <a:br>
              <a:rPr sz="2800" dirty="0">
                <a:solidFill>
                  <a:schemeClr val="tx1"/>
                </a:solidFill>
                <a:latin typeface="Garamond" panose="02020404030301010803" charset="0"/>
                <a:cs typeface="Garamond" panose="02020404030301010803" charset="0"/>
                <a:sym typeface="+mn-ea"/>
              </a:rPr>
            </a:br>
            <a:r>
              <a:rPr sz="2800" dirty="0">
                <a:latin typeface="Garamond" panose="02020404030301010803" charset="0"/>
                <a:cs typeface="Garamond" panose="02020404030301010803" charset="0"/>
                <a:sym typeface="+mn-ea"/>
              </a:rPr>
              <a:t> </a:t>
            </a:r>
            <a:r>
              <a:rPr sz="2400" dirty="0">
                <a:latin typeface="Neutraface Display Medium" pitchFamily="50" charset="0"/>
                <a:sym typeface="+mn-ea"/>
              </a:rPr>
              <a:t> </a:t>
            </a:r>
            <a:endParaRPr sz="2400" dirty="0">
              <a:latin typeface="Neutraface Display Medium" pitchFamily="50" charset="0"/>
            </a:endParaRPr>
          </a:p>
          <a:p>
            <a:pPr marL="0" indent="0" eaLnBrk="1" hangingPunct="1">
              <a:buClr>
                <a:schemeClr val="accent1"/>
              </a:buClr>
              <a:buSzPct val="85000"/>
              <a:buFont typeface="Wingdings" panose="05000000000000000000" charset="0"/>
              <a:buNone/>
            </a:pPr>
            <a:endParaRPr sz="2400" dirty="0">
              <a:solidFill>
                <a:schemeClr val="tx1"/>
              </a:solidFill>
              <a:latin typeface="Garamond" panose="02020404030301010803" charset="0"/>
              <a:cs typeface="Garamond" panose="02020404030301010803" charset="0"/>
            </a:endParaRPr>
          </a:p>
          <a:p>
            <a:pPr marL="0" indent="0">
              <a:buNone/>
            </a:pPr>
            <a:endParaRPr lang="en-US" sz="24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v"/>
            </a:pPr>
            <a:r>
              <a:rPr sz="2800" b="1" dirty="0">
                <a:solidFill>
                  <a:schemeClr val="tx1"/>
                </a:solidFill>
                <a:latin typeface="Garamond" panose="02020404030301010803" charset="0"/>
                <a:ea typeface="+mj-ea"/>
                <a:cs typeface="Garamond" panose="02020404030301010803" charset="0"/>
                <a:sym typeface="+mn-ea"/>
              </a:rPr>
              <a:t>Replying to an email</a:t>
            </a:r>
            <a:endParaRPr sz="2800" b="1" kern="1200" dirty="0">
              <a:solidFill>
                <a:schemeClr val="tx1"/>
              </a:solidFill>
              <a:latin typeface="Garamond" panose="02020404030301010803" charset="0"/>
              <a:ea typeface="+mj-ea"/>
              <a:cs typeface="Garamond" panose="02020404030301010803" charset="0"/>
            </a:endParaRPr>
          </a:p>
          <a:p>
            <a:pPr eaLnBrk="1" hangingPunct="1">
              <a:buClr>
                <a:schemeClr val="accent1"/>
              </a:buClr>
              <a:buSzPct val="85000"/>
              <a:buFont typeface="Arial" panose="020B0604020202020204" pitchFamily="34" charset="0"/>
              <a:buChar char="•"/>
            </a:pPr>
            <a:r>
              <a:rPr sz="2800" dirty="0">
                <a:highlight>
                  <a:srgbClr val="FFFF00"/>
                </a:highlight>
                <a:latin typeface="Garamond" panose="02020404030301010803" charset="0"/>
                <a:cs typeface="Garamond" panose="02020404030301010803" charset="0"/>
                <a:sym typeface="+mn-ea"/>
              </a:rPr>
              <a:t>Reply vs Reply All</a:t>
            </a:r>
            <a:endParaRPr sz="2800" dirty="0">
              <a:highlight>
                <a:srgbClr val="FFFF00"/>
              </a:highlight>
              <a:latin typeface="Garamond" panose="02020404030301010803" charset="0"/>
              <a:cs typeface="Garamond" panose="02020404030301010803" charset="0"/>
            </a:endParaRPr>
          </a:p>
          <a:p>
            <a:pPr marL="0" indent="0" eaLnBrk="1" hangingPunct="1">
              <a:buClr>
                <a:schemeClr val="accent1"/>
              </a:buClr>
              <a:buSzPct val="85000"/>
              <a:buFont typeface="Wingdings 2" panose="05020102010507070707" pitchFamily="18" charset="2"/>
              <a:buNone/>
            </a:pPr>
            <a:endParaRPr sz="2800" dirty="0">
              <a:latin typeface="Garamond" panose="02020404030301010803" charset="0"/>
              <a:cs typeface="Garamond" panose="02020404030301010803" charset="0"/>
              <a:sym typeface="+mn-ea"/>
            </a:endParaRPr>
          </a:p>
          <a:p>
            <a:pPr algn="just" eaLnBrk="1" hangingPunct="1">
              <a:buClr>
                <a:schemeClr val="accent1"/>
              </a:buClr>
              <a:buSzPct val="85000"/>
              <a:buFont typeface="Wingdings" panose="05000000000000000000" charset="0"/>
              <a:buChar char="ü"/>
            </a:pPr>
            <a:r>
              <a:rPr sz="2800" dirty="0">
                <a:latin typeface="Garamond" panose="02020404030301010803" charset="0"/>
                <a:cs typeface="Garamond" panose="02020404030301010803" charset="0"/>
                <a:sym typeface="+mn-ea"/>
              </a:rPr>
              <a:t>When you click on Reply, your message will automatically be sent to the person who sent you the email (FROM field in header.)</a:t>
            </a:r>
            <a:endParaRPr sz="2800" dirty="0">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latin typeface="Garamond" panose="02020404030301010803" charset="0"/>
              <a:cs typeface="Garamond" panose="02020404030301010803" charset="0"/>
              <a:sym typeface="+mn-ea"/>
            </a:endParaRPr>
          </a:p>
          <a:p>
            <a:pPr algn="just" eaLnBrk="1" hangingPunct="1">
              <a:buClr>
                <a:schemeClr val="accent1"/>
              </a:buClr>
              <a:buSzPct val="85000"/>
              <a:buFont typeface="Wingdings" panose="05000000000000000000" charset="0"/>
              <a:buChar char="ü"/>
            </a:pPr>
            <a:r>
              <a:rPr sz="2800" dirty="0">
                <a:latin typeface="Garamond" panose="02020404030301010803" charset="0"/>
                <a:cs typeface="Garamond" panose="02020404030301010803" charset="0"/>
                <a:sym typeface="+mn-ea"/>
              </a:rPr>
              <a:t>When you click on Reply All, your message will automatically be sent to the person who sent you the email AND everyone in the TO and CC fields in the header.</a:t>
            </a:r>
            <a:endParaRPr sz="2800" dirty="0">
              <a:latin typeface="Garamond" panose="02020404030301010803" charset="0"/>
              <a:cs typeface="Garamond" panose="02020404030301010803" charset="0"/>
            </a:endParaRPr>
          </a:p>
          <a:p>
            <a:pPr marL="0" indent="0" eaLnBrk="1" hangingPunct="1">
              <a:buClr>
                <a:schemeClr val="accent1"/>
              </a:buClr>
              <a:buSzPct val="85000"/>
              <a:buFont typeface="Wingdings" panose="05000000000000000000" charset="0"/>
              <a:buNone/>
            </a:pPr>
            <a:br>
              <a:rPr sz="2800" dirty="0">
                <a:solidFill>
                  <a:schemeClr val="tx1"/>
                </a:solidFill>
                <a:latin typeface="Garamond" panose="02020404030301010803" charset="0"/>
                <a:cs typeface="Garamond" panose="02020404030301010803" charset="0"/>
                <a:sym typeface="+mn-ea"/>
              </a:rPr>
            </a:br>
            <a:r>
              <a:rPr sz="2800" dirty="0">
                <a:latin typeface="Garamond" panose="02020404030301010803" charset="0"/>
                <a:cs typeface="Garamond" panose="02020404030301010803" charset="0"/>
                <a:sym typeface="+mn-ea"/>
              </a:rPr>
              <a:t> </a:t>
            </a:r>
            <a:r>
              <a:rPr sz="2400" dirty="0">
                <a:latin typeface="Neutraface Display Medium" pitchFamily="50" charset="0"/>
                <a:sym typeface="+mn-ea"/>
              </a:rPr>
              <a:t> </a:t>
            </a:r>
            <a:endParaRPr sz="2400" dirty="0">
              <a:latin typeface="Neutraface Display Medium" pitchFamily="50" charset="0"/>
            </a:endParaRPr>
          </a:p>
          <a:p>
            <a:pPr marL="0" indent="0" eaLnBrk="1" hangingPunct="1">
              <a:buClr>
                <a:schemeClr val="accent1"/>
              </a:buClr>
              <a:buSzPct val="85000"/>
              <a:buFont typeface="Wingdings" panose="05000000000000000000" charset="0"/>
              <a:buNone/>
            </a:pPr>
            <a:endParaRPr sz="2400" dirty="0">
              <a:solidFill>
                <a:schemeClr val="tx1"/>
              </a:solidFill>
              <a:latin typeface="Garamond" panose="02020404030301010803" charset="0"/>
              <a:cs typeface="Garamond" panose="02020404030301010803" charset="0"/>
            </a:endParaRPr>
          </a:p>
          <a:p>
            <a:pPr marL="0" indent="0">
              <a:buNone/>
            </a:pPr>
            <a:endParaRPr lang="en-US" sz="24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v"/>
            </a:pPr>
            <a:r>
              <a:rPr b="1" dirty="0">
                <a:solidFill>
                  <a:schemeClr val="tx1"/>
                </a:solidFill>
                <a:latin typeface="Garamond" panose="02020404030301010803" charset="0"/>
                <a:ea typeface="+mj-ea"/>
                <a:cs typeface="Garamond" panose="02020404030301010803" charset="0"/>
                <a:sym typeface="+mn-ea"/>
              </a:rPr>
              <a:t>Forwarding an email</a:t>
            </a:r>
            <a:endParaRPr b="1" dirty="0">
              <a:solidFill>
                <a:schemeClr val="tx1"/>
              </a:solidFill>
              <a:latin typeface="Garamond" panose="02020404030301010803" charset="0"/>
              <a:ea typeface="+mj-ea"/>
              <a:cs typeface="Garamond" panose="02020404030301010803" charset="0"/>
              <a:sym typeface="+mn-ea"/>
            </a:endParaRPr>
          </a:p>
          <a:p>
            <a:pPr eaLnBrk="1" hangingPunct="1">
              <a:buClr>
                <a:schemeClr val="accent1"/>
              </a:buClr>
              <a:buSzPct val="85000"/>
              <a:buFont typeface="Wingdings" panose="05000000000000000000" charset="0"/>
              <a:buChar char="ü"/>
            </a:pPr>
            <a:endParaRPr sz="2800" kern="1200" dirty="0">
              <a:solidFill>
                <a:schemeClr val="tx1"/>
              </a:solidFill>
              <a:latin typeface="Garamond" panose="02020404030301010803" charset="0"/>
              <a:ea typeface="+mj-ea"/>
              <a:cs typeface="Garamond" panose="02020404030301010803" charset="0"/>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When you click on FORWARD, you may share the email you’ve received by sending it to others.</a:t>
            </a:r>
            <a:endParaRPr sz="28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endParaRPr sz="2800" dirty="0">
              <a:solidFill>
                <a:schemeClr val="tx1"/>
              </a:solidFill>
              <a:latin typeface="Garamond" panose="02020404030301010803" charset="0"/>
              <a:cs typeface="Garamond" panose="02020404030301010803" charset="0"/>
              <a:sym typeface="+mn-ea"/>
            </a:endParaRPr>
          </a:p>
          <a:p>
            <a:pPr eaLnBrk="1" hangingPunct="1">
              <a:buClr>
                <a:schemeClr val="accent1"/>
              </a:buClr>
              <a:buSzPct val="85000"/>
              <a:buFont typeface="Wingdings" panose="05000000000000000000" charset="0"/>
              <a:buChar char="ü"/>
            </a:pPr>
            <a:r>
              <a:rPr sz="2800" dirty="0">
                <a:solidFill>
                  <a:schemeClr val="tx1"/>
                </a:solidFill>
                <a:latin typeface="Garamond" panose="02020404030301010803" charset="0"/>
                <a:cs typeface="Garamond" panose="02020404030301010803" charset="0"/>
                <a:sym typeface="+mn-ea"/>
              </a:rPr>
              <a:t>You may add your own message before sending.</a:t>
            </a:r>
            <a:endParaRPr sz="28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panose="05000000000000000000" charset="0"/>
              <a:buNone/>
            </a:pPr>
            <a:endParaRPr sz="2800" b="1" kern="1200" dirty="0">
              <a:solidFill>
                <a:schemeClr val="tx1"/>
              </a:solidFill>
              <a:latin typeface="Garamond" panose="02020404030301010803" charset="0"/>
              <a:ea typeface="+mj-ea"/>
              <a:cs typeface="Garamond" panose="02020404030301010803" charset="0"/>
            </a:endParaRPr>
          </a:p>
          <a:p>
            <a:pPr marL="0" indent="0" eaLnBrk="1" hangingPunct="1">
              <a:buClr>
                <a:schemeClr val="accent1"/>
              </a:buClr>
              <a:buSzPct val="85000"/>
              <a:buFont typeface="Wingdings" panose="05000000000000000000" charset="0"/>
              <a:buNone/>
            </a:pPr>
            <a:br>
              <a:rPr sz="2800" dirty="0">
                <a:solidFill>
                  <a:schemeClr val="tx1"/>
                </a:solidFill>
                <a:latin typeface="Garamond" panose="02020404030301010803" charset="0"/>
                <a:cs typeface="Garamond" panose="02020404030301010803" charset="0"/>
                <a:sym typeface="+mn-ea"/>
              </a:rPr>
            </a:br>
            <a:r>
              <a:rPr sz="2800" dirty="0">
                <a:latin typeface="Garamond" panose="02020404030301010803" charset="0"/>
                <a:cs typeface="Garamond" panose="02020404030301010803" charset="0"/>
                <a:sym typeface="+mn-ea"/>
              </a:rPr>
              <a:t> </a:t>
            </a:r>
            <a:r>
              <a:rPr sz="2400" dirty="0">
                <a:latin typeface="Neutraface Display Medium" pitchFamily="50" charset="0"/>
                <a:sym typeface="+mn-ea"/>
              </a:rPr>
              <a:t> </a:t>
            </a:r>
            <a:endParaRPr sz="2400" dirty="0">
              <a:latin typeface="Neutraface Display Medium" pitchFamily="50" charset="0"/>
            </a:endParaRPr>
          </a:p>
          <a:p>
            <a:pPr marL="0" indent="0" eaLnBrk="1" hangingPunct="1">
              <a:buClr>
                <a:schemeClr val="accent1"/>
              </a:buClr>
              <a:buSzPct val="85000"/>
              <a:buFont typeface="Wingdings" panose="05000000000000000000" charset="0"/>
              <a:buNone/>
            </a:pPr>
            <a:endParaRPr sz="2400" dirty="0">
              <a:solidFill>
                <a:schemeClr val="tx1"/>
              </a:solidFill>
              <a:latin typeface="Garamond" panose="02020404030301010803" charset="0"/>
              <a:cs typeface="Garamond" panose="02020404030301010803" charset="0"/>
            </a:endParaRPr>
          </a:p>
          <a:p>
            <a:pPr marL="0" indent="0">
              <a:buNone/>
            </a:pPr>
            <a:endParaRPr lang="en-US" sz="24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v"/>
            </a:pPr>
            <a:r>
              <a:rPr sz="2800" b="1" dirty="0">
                <a:solidFill>
                  <a:schemeClr val="tx1"/>
                </a:solidFill>
                <a:latin typeface="Garamond" panose="02020404030301010803" charset="0"/>
                <a:ea typeface="+mj-ea"/>
                <a:cs typeface="Garamond" panose="02020404030301010803" charset="0"/>
                <a:sym typeface="+mn-ea"/>
              </a:rPr>
              <a:t>Opening attachments</a:t>
            </a:r>
            <a:endParaRPr sz="2800" b="1" kern="1200" dirty="0">
              <a:solidFill>
                <a:schemeClr val="tx1"/>
              </a:solidFill>
              <a:latin typeface="Garamond" panose="02020404030301010803" charset="0"/>
              <a:ea typeface="+mj-ea"/>
              <a:cs typeface="Garamond" panose="02020404030301010803" charset="0"/>
            </a:endParaRPr>
          </a:p>
          <a:p>
            <a:pPr marL="0" indent="0" eaLnBrk="1" hangingPunct="1">
              <a:buClr>
                <a:schemeClr val="accent1"/>
              </a:buClr>
              <a:buSzPct val="85000"/>
              <a:buFont typeface="Wingdings 2" panose="05020102010507070707" pitchFamily="18" charset="2"/>
              <a:buNone/>
            </a:pPr>
            <a:endParaRPr sz="2400" dirty="0">
              <a:latin typeface="Neutraface Display Medium" pitchFamily="50" charset="0"/>
              <a:sym typeface="+mn-ea"/>
            </a:endParaRPr>
          </a:p>
          <a:p>
            <a:pPr algn="just" eaLnBrk="1" hangingPunct="1">
              <a:buClr>
                <a:schemeClr val="accent1"/>
              </a:buClr>
              <a:buSzPct val="85000"/>
              <a:buFont typeface="Wingdings" panose="05000000000000000000" charset="0"/>
              <a:buChar char="ü"/>
            </a:pPr>
            <a:r>
              <a:rPr sz="2800" dirty="0">
                <a:latin typeface="Garamond" panose="02020404030301010803" charset="0"/>
                <a:cs typeface="Garamond" panose="02020404030301010803" charset="0"/>
                <a:sym typeface="+mn-ea"/>
              </a:rPr>
              <a:t>Usually photos or documents</a:t>
            </a:r>
            <a:r>
              <a:rPr lang="en-US" sz="2800" dirty="0">
                <a:latin typeface="Garamond" panose="02020404030301010803" charset="0"/>
                <a:cs typeface="Garamond" panose="02020404030301010803" charset="0"/>
                <a:sym typeface="+mn-ea"/>
              </a:rPr>
              <a:t>. </a:t>
            </a:r>
            <a:r>
              <a:rPr sz="2800" b="1" dirty="0">
                <a:latin typeface="Garamond" panose="02020404030301010803" charset="0"/>
                <a:cs typeface="Garamond" panose="02020404030301010803" charset="0"/>
                <a:sym typeface="+mn-ea"/>
              </a:rPr>
              <a:t>If you don’t know the sender, do NOT open the attachment</a:t>
            </a:r>
            <a:r>
              <a:rPr lang="en-US" sz="2800" dirty="0">
                <a:latin typeface="Garamond" panose="02020404030301010803" charset="0"/>
                <a:cs typeface="Garamond" panose="02020404030301010803" charset="0"/>
                <a:sym typeface="+mn-ea"/>
              </a:rPr>
              <a:t>.</a:t>
            </a:r>
            <a:endParaRPr sz="2800" dirty="0">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latin typeface="Garamond" panose="02020404030301010803" charset="0"/>
              <a:cs typeface="Garamond" panose="02020404030301010803" charset="0"/>
              <a:sym typeface="+mn-ea"/>
            </a:endParaRPr>
          </a:p>
          <a:p>
            <a:pPr algn="just" eaLnBrk="1" hangingPunct="1">
              <a:buClr>
                <a:schemeClr val="accent1"/>
              </a:buClr>
              <a:buSzPct val="85000"/>
              <a:buFont typeface="Wingdings" panose="05000000000000000000" charset="0"/>
              <a:buChar char="ü"/>
            </a:pPr>
            <a:r>
              <a:rPr sz="2800" dirty="0">
                <a:latin typeface="Garamond" panose="02020404030301010803" charset="0"/>
                <a:cs typeface="Garamond" panose="02020404030301010803" charset="0"/>
                <a:sym typeface="+mn-ea"/>
              </a:rPr>
              <a:t>SAVE vs OPEN file dialog box</a:t>
            </a:r>
            <a:endParaRPr sz="2800" dirty="0">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solidFill>
                <a:schemeClr val="tx1"/>
              </a:solidFill>
              <a:latin typeface="Garamond" panose="02020404030301010803" charset="0"/>
              <a:cs typeface="Garamond" panose="02020404030301010803" charset="0"/>
            </a:endParaRPr>
          </a:p>
          <a:p>
            <a:pPr algn="just">
              <a:buFont typeface="Wingdings" panose="05000000000000000000" charset="0"/>
              <a:buChar char="ü"/>
            </a:pPr>
            <a:endParaRPr lang="en-US" sz="28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901065" y="2327910"/>
            <a:ext cx="10270490" cy="1101090"/>
          </a:xfrm>
        </p:spPr>
        <p:txBody>
          <a:bodyPr/>
          <a:p>
            <a:r>
              <a:rPr lang="en-US" b="1">
                <a:latin typeface="Garamond" panose="02020404030301010803" charset="0"/>
                <a:cs typeface="Garamond" panose="02020404030301010803" charset="0"/>
              </a:rPr>
              <a:t>BREAK</a:t>
            </a:r>
            <a:endParaRPr lang="en-US"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v"/>
            </a:pPr>
            <a:r>
              <a:rPr lang="en-US" b="1" noProof="0" dirty="0" smtClean="0">
                <a:ln>
                  <a:noFill/>
                </a:ln>
                <a:solidFill>
                  <a:schemeClr val="tx1"/>
                </a:solidFill>
                <a:effectLst/>
                <a:uLnTx/>
                <a:uFillTx/>
                <a:latin typeface="Garamond" panose="02020404030301010803" charset="0"/>
                <a:ea typeface="+mj-ea"/>
                <a:cs typeface="Garamond" panose="02020404030301010803" charset="0"/>
                <a:sym typeface="+mn-ea"/>
              </a:rPr>
              <a:t>Deleting email &amp;trash can</a:t>
            </a:r>
            <a:endParaRPr kumimoji="0" lang="en-US" b="1" i="0" u="none" strike="noStrike" kern="1200" cap="none" spc="0" normalizeH="0" baseline="0" noProof="0" dirty="0">
              <a:ln>
                <a:noFill/>
              </a:ln>
              <a:solidFill>
                <a:schemeClr val="tx1"/>
              </a:solidFill>
              <a:effectLst/>
              <a:uLnTx/>
              <a:uFillTx/>
              <a:latin typeface="Garamond" panose="02020404030301010803" charset="0"/>
              <a:ea typeface="+mj-ea"/>
              <a:cs typeface="Garamond" panose="02020404030301010803" charset="0"/>
            </a:endParaRPr>
          </a:p>
          <a:p>
            <a:pPr eaLnBrk="1" hangingPunct="1">
              <a:buClr>
                <a:schemeClr val="accent1"/>
              </a:buClr>
              <a:buSzPct val="85000"/>
              <a:buFont typeface="Wingdings" panose="05000000000000000000" charset="0"/>
              <a:buChar char="ü"/>
            </a:pPr>
            <a:r>
              <a:rPr dirty="0">
                <a:latin typeface="Garamond" panose="02020404030301010803" charset="0"/>
                <a:cs typeface="Garamond" panose="02020404030301010803" charset="0"/>
                <a:sym typeface="+mn-ea"/>
              </a:rPr>
              <a:t>Once you’ve read an email, you must decide if you want to save it or delete it.</a:t>
            </a:r>
            <a:endParaRPr dirty="0">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dirty="0">
                <a:latin typeface="Garamond" panose="02020404030301010803" charset="0"/>
                <a:cs typeface="Garamond" panose="02020404030301010803" charset="0"/>
                <a:sym typeface="+mn-ea"/>
              </a:rPr>
              <a:t>Click on delete to send the email to the TRASH CAN</a:t>
            </a:r>
            <a:endParaRPr dirty="0">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dirty="0">
                <a:latin typeface="Garamond" panose="02020404030301010803" charset="0"/>
                <a:cs typeface="Garamond" panose="02020404030301010803" charset="0"/>
                <a:sym typeface="+mn-ea"/>
              </a:rPr>
              <a:t>The message disappears from your list of messages but is not truly deleted yet, so if you make a mistake you can get the message back. </a:t>
            </a:r>
            <a:endParaRPr dirty="0">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dirty="0">
                <a:latin typeface="Garamond" panose="02020404030301010803" charset="0"/>
                <a:cs typeface="Garamond" panose="02020404030301010803" charset="0"/>
                <a:sym typeface="+mn-ea"/>
              </a:rPr>
              <a:t>Just look in the Trash folder. However, once you exit the program, the messages are usually deleted for good.</a:t>
            </a:r>
            <a:br>
              <a:rPr dirty="0">
                <a:latin typeface="Garamond" panose="02020404030301010803" charset="0"/>
                <a:cs typeface="Garamond" panose="02020404030301010803" charset="0"/>
                <a:sym typeface="+mn-ea"/>
              </a:rPr>
            </a:br>
            <a:endParaRPr sz="2800" b="1" kern="1200" dirty="0">
              <a:solidFill>
                <a:schemeClr val="tx1"/>
              </a:solidFill>
              <a:latin typeface="Garamond" panose="02020404030301010803" charset="0"/>
              <a:ea typeface="+mj-ea"/>
              <a:cs typeface="Garamond" panose="02020404030301010803" charset="0"/>
            </a:endParaRPr>
          </a:p>
          <a:p>
            <a:pPr marL="0" indent="0" algn="just" eaLnBrk="1" hangingPunct="1">
              <a:buClr>
                <a:schemeClr val="accent1"/>
              </a:buClr>
              <a:buSzPct val="85000"/>
              <a:buFont typeface="Wingdings" panose="05000000000000000000" charset="0"/>
              <a:buNone/>
            </a:pPr>
            <a:endParaRPr sz="2800" dirty="0">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solidFill>
                <a:schemeClr val="tx1"/>
              </a:solidFill>
              <a:latin typeface="Garamond" panose="02020404030301010803" charset="0"/>
              <a:cs typeface="Garamond" panose="02020404030301010803" charset="0"/>
            </a:endParaRPr>
          </a:p>
          <a:p>
            <a:pPr algn="just">
              <a:buFont typeface="Wingdings" panose="05000000000000000000" charset="0"/>
              <a:buChar char="ü"/>
            </a:pPr>
            <a:endParaRPr lang="en-US" sz="28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v"/>
            </a:pPr>
            <a:r>
              <a:rPr lang="en-US" b="1" dirty="0">
                <a:solidFill>
                  <a:schemeClr val="tx1"/>
                </a:solidFill>
                <a:latin typeface="Garamond" panose="02020404030301010803" charset="0"/>
                <a:ea typeface="+mj-ea"/>
                <a:cs typeface="Garamond" panose="02020404030301010803" charset="0"/>
                <a:sym typeface="+mn-ea"/>
              </a:rPr>
              <a:t>N</a:t>
            </a:r>
            <a:r>
              <a:rPr b="1" dirty="0">
                <a:solidFill>
                  <a:schemeClr val="tx1"/>
                </a:solidFill>
                <a:latin typeface="Garamond" panose="02020404030301010803" charset="0"/>
                <a:ea typeface="+mj-ea"/>
                <a:cs typeface="Garamond" panose="02020404030301010803" charset="0"/>
                <a:sym typeface="+mn-ea"/>
              </a:rPr>
              <a:t>etiquette</a:t>
            </a:r>
            <a:endParaRPr kumimoji="0" lang="en-US" b="1" i="0" u="none" strike="noStrike" kern="1200" cap="none" spc="0" normalizeH="0" baseline="0" noProof="0" dirty="0">
              <a:ln>
                <a:noFill/>
              </a:ln>
              <a:solidFill>
                <a:schemeClr val="tx1"/>
              </a:solidFill>
              <a:effectLst/>
              <a:uLnTx/>
              <a:uFillTx/>
              <a:latin typeface="Garamond" panose="02020404030301010803" charset="0"/>
              <a:ea typeface="+mj-ea"/>
              <a:cs typeface="Garamond" panose="02020404030301010803" charset="0"/>
            </a:endParaRPr>
          </a:p>
          <a:p>
            <a:pPr eaLnBrk="1" hangingPunct="1">
              <a:buClr>
                <a:schemeClr val="accent1"/>
              </a:buClr>
              <a:buSzPct val="85000"/>
              <a:buFont typeface="Wingdings" panose="05000000000000000000" charset="0"/>
              <a:buChar char="ü"/>
            </a:pPr>
            <a:r>
              <a:rPr dirty="0">
                <a:solidFill>
                  <a:schemeClr val="tx1"/>
                </a:solidFill>
                <a:latin typeface="Garamond" panose="02020404030301010803" charset="0"/>
                <a:cs typeface="Garamond" panose="02020404030301010803" charset="0"/>
                <a:sym typeface="+mn-ea"/>
              </a:rPr>
              <a:t>Common abbreviations</a:t>
            </a:r>
            <a:endParaRPr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dirty="0">
                <a:solidFill>
                  <a:schemeClr val="tx1"/>
                </a:solidFill>
                <a:latin typeface="Garamond" panose="02020404030301010803" charset="0"/>
                <a:cs typeface="Garamond" panose="02020404030301010803" charset="0"/>
                <a:sym typeface="+mn-ea"/>
              </a:rPr>
              <a:t>Emoticons aka smilies</a:t>
            </a:r>
            <a:endParaRPr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panose="05000000000000000000" charset="0"/>
              <a:buNone/>
            </a:pPr>
            <a:br>
              <a:rPr dirty="0">
                <a:latin typeface="Garamond" panose="02020404030301010803" charset="0"/>
                <a:cs typeface="Garamond" panose="02020404030301010803" charset="0"/>
                <a:sym typeface="+mn-ea"/>
              </a:rPr>
            </a:br>
            <a:endParaRPr sz="2800" b="1" kern="1200" dirty="0">
              <a:solidFill>
                <a:schemeClr val="tx1"/>
              </a:solidFill>
              <a:latin typeface="Garamond" panose="02020404030301010803" charset="0"/>
              <a:ea typeface="+mj-ea"/>
              <a:cs typeface="Garamond" panose="02020404030301010803" charset="0"/>
            </a:endParaRPr>
          </a:p>
          <a:p>
            <a:pPr marL="0" indent="0" algn="just" eaLnBrk="1" hangingPunct="1">
              <a:buClr>
                <a:schemeClr val="accent1"/>
              </a:buClr>
              <a:buSzPct val="85000"/>
              <a:buFont typeface="Wingdings" panose="05000000000000000000" charset="0"/>
              <a:buNone/>
            </a:pPr>
            <a:endParaRPr sz="2800" dirty="0">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solidFill>
                <a:schemeClr val="tx1"/>
              </a:solidFill>
              <a:latin typeface="Garamond" panose="02020404030301010803" charset="0"/>
              <a:cs typeface="Garamond" panose="02020404030301010803" charset="0"/>
            </a:endParaRPr>
          </a:p>
          <a:p>
            <a:pPr algn="just">
              <a:buFont typeface="Wingdings" panose="05000000000000000000" charset="0"/>
              <a:buChar char="ü"/>
            </a:pPr>
            <a:endParaRPr lang="en-US" sz="2800" b="1" dirty="0">
              <a:solidFill>
                <a:schemeClr val="tx1"/>
              </a:solidFill>
              <a:latin typeface="Garamond" panose="02020404030301010803" charset="0"/>
              <a:cs typeface="Garamond" panose="02020404030301010803" charset="0"/>
            </a:endParaRPr>
          </a:p>
        </p:txBody>
      </p:sp>
      <p:pic>
        <p:nvPicPr>
          <p:cNvPr id="30724" name="Picture 7"/>
          <p:cNvPicPr>
            <a:picLocks noChangeAspect="1"/>
          </p:cNvPicPr>
          <p:nvPr/>
        </p:nvPicPr>
        <p:blipFill>
          <a:blip r:embed="rId1"/>
          <a:stretch>
            <a:fillRect/>
          </a:stretch>
        </p:blipFill>
        <p:spPr>
          <a:xfrm>
            <a:off x="4730115" y="1332230"/>
            <a:ext cx="7055485" cy="4721225"/>
          </a:xfrm>
          <a:prstGeom prst="rect">
            <a:avLst/>
          </a:prstGeom>
          <a:noFill/>
          <a:ln w="9525">
            <a:noFill/>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eaLnBrk="1" hangingPunct="1">
              <a:buClr>
                <a:schemeClr val="accent1"/>
              </a:buClr>
              <a:buSzPct val="85000"/>
              <a:buFont typeface="Wingdings" panose="05000000000000000000" charset="0"/>
              <a:buChar char="v"/>
            </a:pPr>
            <a:r>
              <a:rPr b="1" dirty="0">
                <a:solidFill>
                  <a:schemeClr val="tx1"/>
                </a:solidFill>
                <a:latin typeface="Garamond" panose="02020404030301010803" charset="0"/>
                <a:ea typeface="+mj-ea"/>
                <a:cs typeface="Garamond" panose="02020404030301010803" charset="0"/>
                <a:sym typeface="+mn-ea"/>
              </a:rPr>
              <a:t>Privacy, viruses, &amp; spam</a:t>
            </a:r>
            <a:endParaRPr kumimoji="0" lang="en-US" b="1" i="0" u="none" strike="noStrike" kern="1200" cap="none" spc="0" normalizeH="0" baseline="0" noProof="0" dirty="0">
              <a:ln>
                <a:noFill/>
              </a:ln>
              <a:solidFill>
                <a:schemeClr val="tx1"/>
              </a:solidFill>
              <a:effectLst/>
              <a:uLnTx/>
              <a:uFillTx/>
              <a:latin typeface="Garamond" panose="02020404030301010803" charset="0"/>
              <a:ea typeface="+mj-ea"/>
              <a:cs typeface="Garamond" panose="02020404030301010803" charset="0"/>
            </a:endParaRPr>
          </a:p>
          <a:p>
            <a:pPr eaLnBrk="1" hangingPunct="1">
              <a:buClr>
                <a:schemeClr val="accent1"/>
              </a:buClr>
              <a:buSzPct val="85000"/>
              <a:buFont typeface="Wingdings" panose="05000000000000000000" charset="0"/>
              <a:buChar char="ü"/>
            </a:pPr>
            <a:r>
              <a:rPr sz="3200" b="1" dirty="0">
                <a:solidFill>
                  <a:schemeClr val="tx1"/>
                </a:solidFill>
                <a:latin typeface="Garamond" panose="02020404030301010803" charset="0"/>
                <a:cs typeface="Garamond" panose="02020404030301010803" charset="0"/>
                <a:sym typeface="+mn-ea"/>
              </a:rPr>
              <a:t>Viruses:</a:t>
            </a:r>
            <a:r>
              <a:rPr sz="3200" dirty="0">
                <a:solidFill>
                  <a:schemeClr val="tx1"/>
                </a:solidFill>
                <a:latin typeface="Garamond" panose="02020404030301010803" charset="0"/>
                <a:cs typeface="Garamond" panose="02020404030301010803" charset="0"/>
                <a:sym typeface="+mn-ea"/>
              </a:rPr>
              <a:t> Never open attachments from unknown senders.</a:t>
            </a:r>
            <a:endParaRPr sz="32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3200" b="1" dirty="0">
                <a:solidFill>
                  <a:schemeClr val="tx1"/>
                </a:solidFill>
                <a:latin typeface="Garamond" panose="02020404030301010803" charset="0"/>
                <a:cs typeface="Garamond" panose="02020404030301010803" charset="0"/>
                <a:sym typeface="+mn-ea"/>
              </a:rPr>
              <a:t>Safety:</a:t>
            </a:r>
            <a:r>
              <a:rPr sz="3200" dirty="0">
                <a:solidFill>
                  <a:schemeClr val="tx1"/>
                </a:solidFill>
                <a:latin typeface="Garamond" panose="02020404030301010803" charset="0"/>
                <a:cs typeface="Garamond" panose="02020404030301010803" charset="0"/>
                <a:sym typeface="+mn-ea"/>
              </a:rPr>
              <a:t> Never send personal financial information via email, even if it looks like a legitimate request from your bank or financial institution.</a:t>
            </a:r>
            <a:endParaRPr sz="3200" dirty="0">
              <a:solidFill>
                <a:schemeClr val="tx1"/>
              </a:solidFill>
              <a:latin typeface="Garamond" panose="02020404030301010803" charset="0"/>
              <a:cs typeface="Garamond" panose="02020404030301010803" charset="0"/>
            </a:endParaRPr>
          </a:p>
          <a:p>
            <a:pPr eaLnBrk="1" hangingPunct="1">
              <a:buClr>
                <a:schemeClr val="accent1"/>
              </a:buClr>
              <a:buSzPct val="85000"/>
              <a:buFont typeface="Wingdings" panose="05000000000000000000" charset="0"/>
              <a:buChar char="ü"/>
            </a:pPr>
            <a:r>
              <a:rPr sz="3200" b="1" dirty="0">
                <a:solidFill>
                  <a:schemeClr val="tx1"/>
                </a:solidFill>
                <a:latin typeface="Garamond" panose="02020404030301010803" charset="0"/>
                <a:cs typeface="Garamond" panose="02020404030301010803" charset="0"/>
                <a:sym typeface="+mn-ea"/>
              </a:rPr>
              <a:t>Spam: </a:t>
            </a:r>
            <a:r>
              <a:rPr sz="3200" dirty="0">
                <a:solidFill>
                  <a:schemeClr val="tx1"/>
                </a:solidFill>
                <a:latin typeface="Garamond" panose="02020404030301010803" charset="0"/>
                <a:cs typeface="Garamond" panose="02020404030301010803" charset="0"/>
                <a:sym typeface="+mn-ea"/>
              </a:rPr>
              <a:t>unsolicited commercial email</a:t>
            </a:r>
            <a:endParaRPr sz="3200" dirty="0">
              <a:solidFill>
                <a:schemeClr val="tx1"/>
              </a:solidFill>
              <a:latin typeface="Garamond" panose="02020404030301010803" charset="0"/>
              <a:cs typeface="Garamond" panose="02020404030301010803" charset="0"/>
            </a:endParaRPr>
          </a:p>
          <a:p>
            <a:pPr lvl="1" eaLnBrk="1" hangingPunct="1">
              <a:buClr>
                <a:schemeClr val="accent2"/>
              </a:buClr>
              <a:buSzPct val="70000"/>
            </a:pPr>
            <a:r>
              <a:rPr sz="3200" dirty="0">
                <a:solidFill>
                  <a:schemeClr val="tx1"/>
                </a:solidFill>
                <a:latin typeface="Garamond" panose="02020404030301010803" charset="0"/>
                <a:cs typeface="Garamond" panose="02020404030301010803" charset="0"/>
                <a:sym typeface="+mn-ea"/>
              </a:rPr>
              <a:t>	Delete</a:t>
            </a:r>
            <a:endParaRPr sz="3200" dirty="0">
              <a:solidFill>
                <a:schemeClr val="tx1"/>
              </a:solidFill>
              <a:latin typeface="Garamond" panose="02020404030301010803" charset="0"/>
              <a:cs typeface="Garamond" panose="02020404030301010803" charset="0"/>
            </a:endParaRPr>
          </a:p>
          <a:p>
            <a:pPr lvl="1" eaLnBrk="1" hangingPunct="1">
              <a:buClr>
                <a:schemeClr val="accent2"/>
              </a:buClr>
              <a:buSzPct val="70000"/>
            </a:pPr>
            <a:r>
              <a:rPr sz="3200" dirty="0">
                <a:solidFill>
                  <a:schemeClr val="tx1"/>
                </a:solidFill>
                <a:latin typeface="Garamond" panose="02020404030301010803" charset="0"/>
                <a:cs typeface="Garamond" panose="02020404030301010803" charset="0"/>
                <a:sym typeface="+mn-ea"/>
              </a:rPr>
              <a:t>	Click on Report Spam</a:t>
            </a:r>
            <a:endParaRPr sz="3200" dirty="0">
              <a:solidFill>
                <a:schemeClr val="tx1"/>
              </a:solidFill>
              <a:latin typeface="Garamond" panose="02020404030301010803" charset="0"/>
              <a:cs typeface="Garamond" panose="02020404030301010803" charset="0"/>
            </a:endParaRPr>
          </a:p>
          <a:p>
            <a:pPr lvl="1" eaLnBrk="1" hangingPunct="1">
              <a:buClr>
                <a:schemeClr val="accent2"/>
              </a:buClr>
              <a:buSzPct val="70000"/>
            </a:pPr>
            <a:r>
              <a:rPr sz="3200" dirty="0">
                <a:solidFill>
                  <a:schemeClr val="tx1"/>
                </a:solidFill>
                <a:latin typeface="Garamond" panose="02020404030301010803" charset="0"/>
                <a:cs typeface="Garamond" panose="02020404030301010803" charset="0"/>
                <a:sym typeface="+mn-ea"/>
              </a:rPr>
              <a:t>    SPAM BOX </a:t>
            </a:r>
            <a:endParaRPr sz="3200" dirty="0">
              <a:solidFill>
                <a:schemeClr val="tx1"/>
              </a:solidFill>
              <a:latin typeface="Garamond" panose="02020404030301010803" charset="0"/>
              <a:cs typeface="Garamond" panose="02020404030301010803" charset="0"/>
            </a:endParaRPr>
          </a:p>
          <a:p>
            <a:pPr marL="0" indent="0" eaLnBrk="1" hangingPunct="1">
              <a:buClr>
                <a:schemeClr val="accent1"/>
              </a:buClr>
              <a:buSzPct val="85000"/>
              <a:buFont typeface="Wingdings" panose="05000000000000000000" charset="0"/>
              <a:buNone/>
            </a:pPr>
            <a:br>
              <a:rPr dirty="0">
                <a:solidFill>
                  <a:schemeClr val="tx1"/>
                </a:solidFill>
                <a:latin typeface="Garamond" panose="02020404030301010803" charset="0"/>
                <a:cs typeface="Garamond" panose="02020404030301010803" charset="0"/>
                <a:sym typeface="+mn-ea"/>
              </a:rPr>
            </a:br>
            <a:endParaRPr sz="2800" b="1" kern="1200" dirty="0">
              <a:solidFill>
                <a:schemeClr val="tx1"/>
              </a:solidFill>
              <a:latin typeface="Garamond" panose="02020404030301010803" charset="0"/>
              <a:ea typeface="+mj-ea"/>
              <a:cs typeface="Garamond" panose="02020404030301010803" charset="0"/>
            </a:endParaRPr>
          </a:p>
          <a:p>
            <a:pPr marL="0" indent="0" algn="just" eaLnBrk="1" hangingPunct="1">
              <a:buClr>
                <a:schemeClr val="accent1"/>
              </a:buClr>
              <a:buSzPct val="85000"/>
              <a:buFont typeface="Wingdings" panose="05000000000000000000" charset="0"/>
              <a:buNone/>
            </a:pPr>
            <a:endParaRPr sz="2800" dirty="0">
              <a:solidFill>
                <a:schemeClr val="tx1"/>
              </a:solidFill>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solidFill>
                <a:schemeClr val="tx1"/>
              </a:solidFill>
              <a:latin typeface="Garamond" panose="02020404030301010803" charset="0"/>
              <a:cs typeface="Garamond" panose="02020404030301010803" charset="0"/>
            </a:endParaRPr>
          </a:p>
          <a:p>
            <a:pPr algn="just">
              <a:buFont typeface="Wingdings" panose="05000000000000000000" charset="0"/>
              <a:buChar char="ü"/>
            </a:pPr>
            <a:endParaRPr lang="en-US" sz="28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466090"/>
            <a:ext cx="11176000" cy="866140"/>
          </a:xfrm>
        </p:spPr>
        <p:txBody>
          <a:bodyPr/>
          <a:p>
            <a:pPr algn="l"/>
            <a:br>
              <a:rPr lang="en-US" sz="3600" b="1" dirty="0">
                <a:latin typeface="Garamond" panose="02020404030301010803" charset="0"/>
                <a:cs typeface="Garamond" panose="02020404030301010803" charset="0"/>
                <a:sym typeface="+mn-ea"/>
              </a:rPr>
            </a:br>
            <a:r>
              <a:rPr lang="en-US" sz="3600" b="1" dirty="0">
                <a:latin typeface="Garamond" panose="02020404030301010803" charset="0"/>
                <a:cs typeface="Garamond" panose="02020404030301010803" charset="0"/>
                <a:sym typeface="+mn-ea"/>
              </a:rPr>
              <a:t>Understanding Email management</a:t>
            </a:r>
            <a:r>
              <a:rPr lang="en-US" sz="4000" b="1" dirty="0">
                <a:latin typeface="Garamond" panose="02020404030301010803" charset="0"/>
                <a:cs typeface="Garamond" panose="02020404030301010803" charset="0"/>
                <a:sym typeface="+mn-ea"/>
              </a:rPr>
              <a:t> </a:t>
            </a:r>
            <a:r>
              <a:rPr lang="en-US" sz="3200" b="1" dirty="0">
                <a:latin typeface="Garamond" panose="02020404030301010803" charset="0"/>
                <a:cs typeface="Garamond" panose="02020404030301010803" charset="0"/>
                <a:sym typeface="+mn-ea"/>
              </a:rPr>
              <a:t>- </a:t>
            </a:r>
            <a:r>
              <a:rPr lang="en-US" sz="2400" b="1" dirty="0">
                <a:highlight>
                  <a:srgbClr val="FFFF00"/>
                </a:highlight>
                <a:latin typeface="Garamond" panose="02020404030301010803" charset="0"/>
                <a:cs typeface="Garamond" panose="02020404030301010803" charset="0"/>
                <a:sym typeface="+mn-ea"/>
              </a:rPr>
              <a:t>Sending &amp; Receiving  Email </a:t>
            </a: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22580" y="1513205"/>
            <a:ext cx="11590020" cy="4540250"/>
          </a:xfrm>
        </p:spPr>
        <p:txBody>
          <a:bodyPr/>
          <a:p>
            <a:pPr marL="0" indent="0" eaLnBrk="1" hangingPunct="1">
              <a:buClr>
                <a:schemeClr val="accent1"/>
              </a:buClr>
              <a:buSzPct val="85000"/>
              <a:buFont typeface="Wingdings" panose="05000000000000000000" charset="0"/>
              <a:buNone/>
            </a:pPr>
            <a:br>
              <a:rPr dirty="0">
                <a:solidFill>
                  <a:schemeClr val="tx1"/>
                </a:solidFill>
                <a:latin typeface="Garamond" panose="02020404030301010803" charset="0"/>
                <a:cs typeface="Garamond" panose="02020404030301010803" charset="0"/>
                <a:sym typeface="+mn-ea"/>
              </a:rPr>
            </a:br>
            <a:endParaRPr sz="2800" b="1" kern="1200" dirty="0">
              <a:solidFill>
                <a:schemeClr val="tx1"/>
              </a:solidFill>
              <a:latin typeface="Garamond" panose="02020404030301010803" charset="0"/>
              <a:ea typeface="+mj-ea"/>
              <a:cs typeface="Garamond" panose="02020404030301010803" charset="0"/>
            </a:endParaRPr>
          </a:p>
          <a:p>
            <a:pPr marL="0" indent="0" algn="just" eaLnBrk="1" hangingPunct="1">
              <a:buClr>
                <a:schemeClr val="accent1"/>
              </a:buClr>
              <a:buSzPct val="85000"/>
              <a:buFont typeface="Wingdings" panose="05000000000000000000" charset="0"/>
              <a:buNone/>
            </a:pPr>
            <a:endParaRPr sz="2800" dirty="0">
              <a:solidFill>
                <a:schemeClr val="tx1"/>
              </a:solidFill>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solidFill>
                <a:schemeClr val="tx1"/>
              </a:solidFill>
              <a:latin typeface="Garamond" panose="02020404030301010803" charset="0"/>
              <a:cs typeface="Garamond" panose="02020404030301010803" charset="0"/>
            </a:endParaRPr>
          </a:p>
          <a:p>
            <a:pPr algn="just">
              <a:buFont typeface="Wingdings" panose="05000000000000000000" charset="0"/>
              <a:buChar char="ü"/>
            </a:pPr>
            <a:endParaRPr lang="en-US" sz="2800" b="1" dirty="0">
              <a:solidFill>
                <a:schemeClr val="tx1"/>
              </a:solidFill>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2637155" y="1428750"/>
            <a:ext cx="6885305" cy="4719955"/>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508000" y="2872740"/>
            <a:ext cx="11176000" cy="854710"/>
          </a:xfrm>
        </p:spPr>
        <p:txBody>
          <a:bodyPr/>
          <a:p>
            <a:pPr algn="ctr"/>
            <a:br>
              <a:rPr lang="en-US" sz="2400" b="1" i="1" dirty="0">
                <a:highlight>
                  <a:srgbClr val="FFFF00"/>
                </a:highlight>
                <a:latin typeface="Garamond" panose="02020404030301010803" charset="0"/>
                <a:cs typeface="Garamond" panose="02020404030301010803" charset="0"/>
                <a:sym typeface="+mn-ea"/>
              </a:rPr>
            </a:br>
            <a:endParaRPr lang="en-US" sz="2400" b="1" i="1" dirty="0">
              <a:highlight>
                <a:srgbClr val="FFFF00"/>
              </a:highlight>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idx="1"/>
          </p:nvPr>
        </p:nvSpPr>
        <p:spPr>
          <a:xfrm>
            <a:off x="387985" y="1592580"/>
            <a:ext cx="11590020" cy="4540250"/>
          </a:xfrm>
        </p:spPr>
        <p:txBody>
          <a:bodyPr/>
          <a:p>
            <a:pPr marL="0" indent="0" algn="ctr" eaLnBrk="1" hangingPunct="1">
              <a:buClr>
                <a:schemeClr val="accent1"/>
              </a:buClr>
              <a:buSzPct val="85000"/>
              <a:buFont typeface="Wingdings" panose="05000000000000000000" charset="0"/>
              <a:buNone/>
            </a:pPr>
            <a:r>
              <a:rPr lang="en-US" b="1" dirty="0">
                <a:solidFill>
                  <a:schemeClr val="tx1"/>
                </a:solidFill>
                <a:latin typeface="Garamond" panose="02020404030301010803" charset="0"/>
                <a:cs typeface="Garamond" panose="02020404030301010803" charset="0"/>
                <a:sym typeface="+mn-ea"/>
              </a:rPr>
              <a:t>END OF DAY 1</a:t>
            </a:r>
            <a:endParaRPr lang="en-US" b="1" dirty="0">
              <a:solidFill>
                <a:schemeClr val="tx1"/>
              </a:solidFill>
              <a:latin typeface="Garamond" panose="02020404030301010803" charset="0"/>
              <a:cs typeface="Garamond" panose="02020404030301010803" charset="0"/>
              <a:sym typeface="+mn-ea"/>
            </a:endParaRPr>
          </a:p>
          <a:p>
            <a:pPr marL="0" indent="0" algn="ctr" eaLnBrk="1" hangingPunct="1">
              <a:buClr>
                <a:schemeClr val="accent1"/>
              </a:buClr>
              <a:buSzPct val="85000"/>
              <a:buFont typeface="Wingdings" panose="05000000000000000000" charset="0"/>
              <a:buNone/>
            </a:pPr>
            <a:endParaRPr lang="en-US" b="1" dirty="0">
              <a:solidFill>
                <a:schemeClr val="tx1"/>
              </a:solidFill>
              <a:latin typeface="Garamond" panose="02020404030301010803" charset="0"/>
              <a:cs typeface="Garamond" panose="02020404030301010803" charset="0"/>
              <a:sym typeface="+mn-ea"/>
            </a:endParaRPr>
          </a:p>
          <a:p>
            <a:pPr marL="0" indent="0" algn="ctr" eaLnBrk="1" hangingPunct="1">
              <a:buClr>
                <a:schemeClr val="accent1"/>
              </a:buClr>
              <a:buSzPct val="85000"/>
              <a:buFont typeface="Wingdings" panose="05000000000000000000" charset="0"/>
              <a:buNone/>
            </a:pPr>
            <a:r>
              <a:rPr lang="en-US" b="1" dirty="0">
                <a:solidFill>
                  <a:schemeClr val="tx1"/>
                </a:solidFill>
                <a:latin typeface="Garamond" panose="02020404030301010803" charset="0"/>
                <a:cs typeface="Garamond" panose="02020404030301010803" charset="0"/>
                <a:sym typeface="+mn-ea"/>
              </a:rPr>
              <a:t>HAVE A BLESSED EVENING! SEE YOU ALL TOMORROW MORNING</a:t>
            </a:r>
            <a:br>
              <a:rPr b="1" dirty="0">
                <a:solidFill>
                  <a:schemeClr val="tx1"/>
                </a:solidFill>
                <a:latin typeface="Garamond" panose="02020404030301010803" charset="0"/>
                <a:cs typeface="Garamond" panose="02020404030301010803" charset="0"/>
                <a:sym typeface="+mn-ea"/>
              </a:rPr>
            </a:br>
            <a:endParaRPr sz="2800" b="1" kern="1200" dirty="0">
              <a:solidFill>
                <a:schemeClr val="tx1"/>
              </a:solidFill>
              <a:latin typeface="Garamond" panose="02020404030301010803" charset="0"/>
              <a:ea typeface="+mj-ea"/>
              <a:cs typeface="Garamond" panose="02020404030301010803" charset="0"/>
            </a:endParaRPr>
          </a:p>
          <a:p>
            <a:pPr marL="0" indent="0" algn="just" eaLnBrk="1" hangingPunct="1">
              <a:buClr>
                <a:schemeClr val="accent1"/>
              </a:buClr>
              <a:buSzPct val="85000"/>
              <a:buFont typeface="Wingdings" panose="05000000000000000000" charset="0"/>
              <a:buNone/>
            </a:pPr>
            <a:endParaRPr sz="2800" dirty="0">
              <a:solidFill>
                <a:schemeClr val="tx1"/>
              </a:solidFill>
              <a:latin typeface="Garamond" panose="02020404030301010803" charset="0"/>
              <a:cs typeface="Garamond" panose="02020404030301010803" charset="0"/>
            </a:endParaRPr>
          </a:p>
          <a:p>
            <a:pPr algn="just" eaLnBrk="1" hangingPunct="1">
              <a:buClr>
                <a:schemeClr val="accent1"/>
              </a:buClr>
              <a:buSzPct val="85000"/>
              <a:buFont typeface="Wingdings" panose="05000000000000000000" charset="0"/>
              <a:buChar char="ü"/>
            </a:pPr>
            <a:endParaRPr sz="2800" dirty="0">
              <a:solidFill>
                <a:schemeClr val="tx1"/>
              </a:solidFill>
              <a:latin typeface="Garamond" panose="02020404030301010803" charset="0"/>
              <a:cs typeface="Garamond" panose="02020404030301010803" charset="0"/>
            </a:endParaRPr>
          </a:p>
          <a:p>
            <a:pPr algn="just">
              <a:buFont typeface="Wingdings" panose="05000000000000000000" charset="0"/>
              <a:buChar char="ü"/>
            </a:pPr>
            <a:endParaRPr lang="en-US" sz="2800" b="1" dirty="0">
              <a:solidFill>
                <a:schemeClr val="tx1"/>
              </a:solidFill>
              <a:latin typeface="Garamond" panose="02020404030301010803" charset="0"/>
              <a:cs typeface="Garamond" panose="02020404030301010803"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349885"/>
            <a:ext cx="10972800" cy="758825"/>
          </a:xfrm>
        </p:spPr>
        <p:txBody>
          <a:bodyPr/>
          <a:p>
            <a:r>
              <a:rPr lang="en-US" sz="4000" b="1">
                <a:latin typeface="Garamond" panose="02020404030301010803" charset="0"/>
                <a:cs typeface="Garamond" panose="02020404030301010803" charset="0"/>
              </a:rPr>
              <a:t>The Keyboard </a:t>
            </a:r>
            <a:r>
              <a:rPr lang="en-US" sz="4000" b="1">
                <a:highlight>
                  <a:srgbClr val="FFFF00"/>
                </a:highlight>
                <a:latin typeface="Garamond" panose="02020404030301010803" charset="0"/>
                <a:cs typeface="Garamond" panose="02020404030301010803" charset="0"/>
              </a:rPr>
              <a:t>(Parts &amp; Functions)</a:t>
            </a:r>
            <a:endParaRPr lang="en-US" sz="4000" b="1">
              <a:highlight>
                <a:srgbClr val="FFFF00"/>
              </a:highlight>
              <a:latin typeface="Garamond" panose="02020404030301010803" charset="0"/>
              <a:cs typeface="Garamond" panose="02020404030301010803" charset="0"/>
            </a:endParaRPr>
          </a:p>
        </p:txBody>
      </p:sp>
      <p:sp>
        <p:nvSpPr>
          <p:cNvPr id="2" name="Content Placeholder 1"/>
          <p:cNvSpPr>
            <a:spLocks noGrp="1"/>
          </p:cNvSpPr>
          <p:nvPr>
            <p:ph idx="1"/>
          </p:nvPr>
        </p:nvSpPr>
        <p:spPr>
          <a:xfrm>
            <a:off x="215900" y="1226820"/>
            <a:ext cx="11759565" cy="4899660"/>
          </a:xfrm>
        </p:spPr>
        <p:txBody>
          <a:bodyPr/>
          <a:p>
            <a:pPr>
              <a:buFont typeface="Wingdings" panose="05000000000000000000" charset="0"/>
              <a:buChar char="ü"/>
            </a:pPr>
            <a:r>
              <a:rPr lang="en-US">
                <a:latin typeface="Garamond" panose="02020404030301010803" charset="0"/>
                <a:cs typeface="Garamond" panose="02020404030301010803" charset="0"/>
              </a:rPr>
              <a:t>Used to enter information into the computer.</a:t>
            </a:r>
            <a:endParaRPr lang="en-US">
              <a:latin typeface="Garamond" panose="02020404030301010803" charset="0"/>
              <a:cs typeface="Garamond" panose="02020404030301010803" charset="0"/>
            </a:endParaRPr>
          </a:p>
          <a:p>
            <a:pPr>
              <a:buFont typeface="Wingdings" panose="05000000000000000000" charset="0"/>
              <a:buChar char="ü"/>
            </a:pPr>
            <a:r>
              <a:rPr lang="en-US">
                <a:latin typeface="Garamond" panose="02020404030301010803" charset="0"/>
                <a:cs typeface="Garamond" panose="02020404030301010803" charset="0"/>
              </a:rPr>
              <a:t>Also used to control the computer.</a:t>
            </a:r>
            <a:endParaRPr lang="en-US">
              <a:latin typeface="Garamond" panose="02020404030301010803" charset="0"/>
              <a:cs typeface="Garamond" panose="02020404030301010803" charset="0"/>
            </a:endParaRPr>
          </a:p>
          <a:p>
            <a:pPr>
              <a:buFont typeface="Wingdings" panose="05000000000000000000" charset="0"/>
              <a:buChar char="ü"/>
            </a:pPr>
            <a:r>
              <a:rPr lang="en-US">
                <a:latin typeface="Garamond" panose="02020404030301010803" charset="0"/>
                <a:cs typeface="Garamond" panose="02020404030301010803" charset="0"/>
              </a:rPr>
              <a:t>A knowledge of a few simple keyboard commands can help you work more efficiently.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3" name="Picture 2"/>
          <p:cNvPicPr>
            <a:picLocks noChangeAspect="1"/>
          </p:cNvPicPr>
          <p:nvPr/>
        </p:nvPicPr>
        <p:blipFill>
          <a:blip r:embed="rId1"/>
          <a:stretch>
            <a:fillRect/>
          </a:stretch>
        </p:blipFill>
        <p:spPr>
          <a:xfrm>
            <a:off x="3454400" y="3107055"/>
            <a:ext cx="6335395" cy="29444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346710" y="2557145"/>
            <a:ext cx="11466830" cy="1397635"/>
          </a:xfrm>
        </p:spPr>
        <p:txBody>
          <a:bodyPr/>
          <a:p>
            <a:r>
              <a:rPr lang="en-US" sz="3600" b="1">
                <a:latin typeface="Garamond" panose="02020404030301010803" charset="0"/>
                <a:cs typeface="Garamond" panose="02020404030301010803" charset="0"/>
              </a:rPr>
              <a:t>Session 1.1: </a:t>
            </a:r>
            <a:r>
              <a:rPr lang="en-US" sz="3600" b="1" dirty="0">
                <a:latin typeface="Garamond" panose="02020404030301010803" charset="0"/>
                <a:cs typeface="Garamond" panose="02020404030301010803" charset="0"/>
                <a:sym typeface="+mn-ea"/>
              </a:rPr>
              <a:t>Navigating the Operating System </a:t>
            </a:r>
            <a:br>
              <a:rPr lang="en-US" sz="3600" dirty="0">
                <a:latin typeface="Garamond" panose="02020404030301010803" charset="0"/>
                <a:cs typeface="Garamond" panose="02020404030301010803" charset="0"/>
                <a:sym typeface="+mn-ea"/>
              </a:rPr>
            </a:br>
            <a:r>
              <a:rPr lang="en-US" sz="3600" dirty="0">
                <a:latin typeface="Garamond" panose="02020404030301010803" charset="0"/>
                <a:cs typeface="Garamond" panose="02020404030301010803" charset="0"/>
                <a:sym typeface="+mn-ea"/>
              </a:rPr>
              <a:t>(</a:t>
            </a:r>
            <a:r>
              <a:rPr lang="en-US" altLang="en-US" sz="3600" dirty="0">
                <a:latin typeface="Garamond" panose="02020404030301010803" charset="0"/>
                <a:cs typeface="Garamond" panose="02020404030301010803" charset="0"/>
                <a:sym typeface="+mn-ea"/>
              </a:rPr>
              <a:t>using a mouse, keyboard) </a:t>
            </a:r>
            <a:endParaRPr lang="en-US" altLang="en-US" sz="3600" dirty="0">
              <a:latin typeface="Garamond" panose="02020404030301010803" charset="0"/>
              <a:cs typeface="Garamond" panose="02020404030301010803" charset="0"/>
              <a:sym typeface="+mn-ea"/>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349885"/>
            <a:ext cx="10972800" cy="937260"/>
          </a:xfrm>
        </p:spPr>
        <p:txBody>
          <a:bodyPr/>
          <a:p>
            <a:r>
              <a:rPr lang="en-US" sz="4000" b="1">
                <a:latin typeface="Garamond" panose="02020404030301010803" charset="0"/>
                <a:cs typeface="Garamond" panose="02020404030301010803" charset="0"/>
              </a:rPr>
              <a:t>The Keyboard </a:t>
            </a:r>
            <a:r>
              <a:rPr lang="en-US" sz="4000" b="1">
                <a:highlight>
                  <a:srgbClr val="FFFF00"/>
                </a:highlight>
                <a:latin typeface="Garamond" panose="02020404030301010803" charset="0"/>
                <a:cs typeface="Garamond" panose="02020404030301010803" charset="0"/>
                <a:sym typeface="+mn-ea"/>
              </a:rPr>
              <a:t>(Parts &amp; Functions)</a:t>
            </a:r>
            <a:endParaRPr lang="en-US" sz="4000" b="1">
              <a:latin typeface="Garamond" panose="02020404030301010803" charset="0"/>
              <a:cs typeface="Garamond" panose="02020404030301010803" charset="0"/>
            </a:endParaRPr>
          </a:p>
        </p:txBody>
      </p:sp>
      <p:sp>
        <p:nvSpPr>
          <p:cNvPr id="2" name="Content Placeholder 1"/>
          <p:cNvSpPr>
            <a:spLocks noGrp="1"/>
          </p:cNvSpPr>
          <p:nvPr>
            <p:ph idx="1"/>
          </p:nvPr>
        </p:nvSpPr>
        <p:spPr>
          <a:xfrm>
            <a:off x="4399915" y="2552700"/>
            <a:ext cx="2037715" cy="876300"/>
          </a:xfrm>
        </p:spPr>
        <p:txBody>
          <a:bodyPr/>
          <a:p>
            <a:pPr marL="0" indent="0">
              <a:buFont typeface="Wingdings" panose="05000000000000000000" charset="0"/>
              <a:buNone/>
            </a:pP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5" name="Picture 4"/>
          <p:cNvPicPr/>
          <p:nvPr/>
        </p:nvPicPr>
        <p:blipFill>
          <a:blip r:embed="rId1"/>
          <a:stretch>
            <a:fillRect/>
          </a:stretch>
        </p:blipFill>
        <p:spPr>
          <a:xfrm>
            <a:off x="1202690" y="1286510"/>
            <a:ext cx="10241280" cy="47993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349885"/>
            <a:ext cx="10972800" cy="758825"/>
          </a:xfrm>
        </p:spPr>
        <p:txBody>
          <a:bodyPr/>
          <a:p>
            <a:r>
              <a:rPr lang="en-US" sz="4000" b="1">
                <a:latin typeface="Garamond" panose="02020404030301010803" charset="0"/>
                <a:cs typeface="Garamond" panose="02020404030301010803" charset="0"/>
              </a:rPr>
              <a:t>The Keyboard </a:t>
            </a:r>
            <a:r>
              <a:rPr lang="en-US" sz="4000" b="1">
                <a:highlight>
                  <a:srgbClr val="FFFF00"/>
                </a:highlight>
                <a:latin typeface="Garamond" panose="02020404030301010803" charset="0"/>
                <a:cs typeface="Garamond" panose="02020404030301010803" charset="0"/>
                <a:sym typeface="+mn-ea"/>
              </a:rPr>
              <a:t>(Parts &amp; Functions)</a:t>
            </a:r>
            <a:endParaRPr lang="en-US" sz="4000" b="1">
              <a:latin typeface="Garamond" panose="02020404030301010803" charset="0"/>
              <a:cs typeface="Garamond" panose="02020404030301010803" charset="0"/>
            </a:endParaRPr>
          </a:p>
        </p:txBody>
      </p:sp>
      <p:sp>
        <p:nvSpPr>
          <p:cNvPr id="2" name="Content Placeholder 1"/>
          <p:cNvSpPr>
            <a:spLocks noGrp="1"/>
          </p:cNvSpPr>
          <p:nvPr>
            <p:ph idx="1"/>
          </p:nvPr>
        </p:nvSpPr>
        <p:spPr>
          <a:xfrm>
            <a:off x="321945" y="1367155"/>
            <a:ext cx="11587480" cy="4878070"/>
          </a:xfrm>
        </p:spPr>
        <p:txBody>
          <a:bodyPr/>
          <a:p>
            <a:pPr>
              <a:buFont typeface="Wingdings" panose="05000000000000000000" charset="0"/>
              <a:buChar char="ü"/>
            </a:pPr>
            <a:r>
              <a:rPr lang="en-US" altLang="en-US" sz="2800" b="1">
                <a:latin typeface="Garamond" panose="02020404030301010803" charset="0"/>
                <a:cs typeface="Garamond" panose="02020404030301010803" charset="0"/>
              </a:rPr>
              <a:t>Tab</a:t>
            </a:r>
            <a:r>
              <a:rPr lang="en-US" altLang="en-US" sz="2800">
                <a:latin typeface="Garamond" panose="02020404030301010803" charset="0"/>
                <a:cs typeface="Garamond" panose="02020404030301010803" charset="0"/>
              </a:rPr>
              <a:t> - For indenting words in a document or for moving forward through options in a dialog box.</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b="1">
                <a:latin typeface="Garamond" panose="02020404030301010803" charset="0"/>
                <a:cs typeface="Garamond" panose="02020404030301010803" charset="0"/>
              </a:rPr>
              <a:t>CapsLock </a:t>
            </a:r>
            <a:r>
              <a:rPr lang="en-US" altLang="en-US" sz="2800">
                <a:latin typeface="Garamond" panose="02020404030301010803" charset="0"/>
                <a:cs typeface="Garamond" panose="02020404030301010803" charset="0"/>
              </a:rPr>
              <a:t>- Locks the keyboard in capitals mode, allowing you to type in capital letters.</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b="1">
                <a:latin typeface="Garamond" panose="02020404030301010803" charset="0"/>
                <a:cs typeface="Garamond" panose="02020404030301010803" charset="0"/>
              </a:rPr>
              <a:t>Esc</a:t>
            </a:r>
            <a:r>
              <a:rPr lang="en-US" altLang="en-US" sz="2800">
                <a:latin typeface="Garamond" panose="02020404030301010803" charset="0"/>
                <a:cs typeface="Garamond" panose="02020404030301010803" charset="0"/>
              </a:rPr>
              <a:t> - For cancelling or quitting certain tasks in some programs.</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a:p>
            <a:pPr algn="just">
              <a:buFont typeface="Wingdings" panose="05000000000000000000" charset="0"/>
              <a:buChar char="ü"/>
            </a:pPr>
            <a:r>
              <a:rPr lang="en-US" altLang="en-US" sz="2800" b="1">
                <a:latin typeface="Garamond" panose="02020404030301010803" charset="0"/>
                <a:cs typeface="Garamond" panose="02020404030301010803" charset="0"/>
                <a:sym typeface="+mn-ea"/>
              </a:rPr>
              <a:t>Enter</a:t>
            </a:r>
            <a:r>
              <a:rPr lang="en-US" altLang="en-US" sz="2800">
                <a:latin typeface="Garamond" panose="02020404030301010803" charset="0"/>
                <a:cs typeface="Garamond" panose="02020404030301010803" charset="0"/>
                <a:sym typeface="+mn-ea"/>
              </a:rPr>
              <a:t> - Also known as the “Hard Return”, the Enter key is used for creating a new line in a document or for selecting/pressing a dialog box button.</a:t>
            </a: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endParaRPr lang="en-US" altLang="en-US">
              <a:latin typeface="Garamond" panose="02020404030301010803" charset="0"/>
              <a:cs typeface="Garamond" panose="02020404030301010803" charset="0"/>
            </a:endParaRPr>
          </a:p>
          <a:p>
            <a:pPr marL="0" indent="0">
              <a:buFont typeface="Wingdings" panose="05000000000000000000" charset="0"/>
              <a:buNone/>
            </a:pPr>
            <a:endParaRPr lang="en-US" alt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349885"/>
            <a:ext cx="10972800" cy="758825"/>
          </a:xfrm>
        </p:spPr>
        <p:txBody>
          <a:bodyPr/>
          <a:p>
            <a:r>
              <a:rPr lang="en-US" sz="4000" b="1">
                <a:latin typeface="Garamond" panose="02020404030301010803" charset="0"/>
                <a:cs typeface="Garamond" panose="02020404030301010803" charset="0"/>
              </a:rPr>
              <a:t>The Keyboard </a:t>
            </a:r>
            <a:r>
              <a:rPr lang="en-US" sz="4000" b="1">
                <a:highlight>
                  <a:srgbClr val="FFFF00"/>
                </a:highlight>
                <a:latin typeface="Garamond" panose="02020404030301010803" charset="0"/>
                <a:cs typeface="Garamond" panose="02020404030301010803" charset="0"/>
                <a:sym typeface="+mn-ea"/>
              </a:rPr>
              <a:t>(Parts &amp; Functions)</a:t>
            </a:r>
            <a:endParaRPr lang="en-US" sz="4000" b="1">
              <a:latin typeface="Garamond" panose="02020404030301010803" charset="0"/>
              <a:cs typeface="Garamond" panose="02020404030301010803" charset="0"/>
            </a:endParaRPr>
          </a:p>
        </p:txBody>
      </p:sp>
      <p:sp>
        <p:nvSpPr>
          <p:cNvPr id="2" name="Content Placeholder 1"/>
          <p:cNvSpPr>
            <a:spLocks noGrp="1"/>
          </p:cNvSpPr>
          <p:nvPr>
            <p:ph idx="1"/>
          </p:nvPr>
        </p:nvSpPr>
        <p:spPr>
          <a:xfrm>
            <a:off x="321945" y="1562100"/>
            <a:ext cx="11471275" cy="4453890"/>
          </a:xfrm>
        </p:spPr>
        <p:txBody>
          <a:bodyPr/>
          <a:p>
            <a:pPr algn="just">
              <a:buFont typeface="Wingdings" panose="05000000000000000000" charset="0"/>
              <a:buChar char="ü"/>
            </a:pPr>
            <a:r>
              <a:rPr lang="en-US" altLang="en-US" sz="2800" b="1">
                <a:latin typeface="Garamond" panose="02020404030301010803" charset="0"/>
                <a:cs typeface="Garamond" panose="02020404030301010803" charset="0"/>
              </a:rPr>
              <a:t>Function keys</a:t>
            </a:r>
            <a:r>
              <a:rPr lang="en-US" altLang="en-US" sz="2800">
                <a:latin typeface="Garamond" panose="02020404030301010803" charset="0"/>
                <a:cs typeface="Garamond" panose="02020404030301010803" charset="0"/>
              </a:rPr>
              <a:t> - These have a variety of uses depending upon the program e.g. F1 offers help in many application programs.</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a:latin typeface="Garamond" panose="02020404030301010803" charset="0"/>
              <a:cs typeface="Garamond" panose="02020404030301010803" charset="0"/>
            </a:endParaRPr>
          </a:p>
          <a:p>
            <a:pPr>
              <a:buFont typeface="Wingdings" panose="05000000000000000000" charset="0"/>
              <a:buChar char="ü"/>
            </a:pPr>
            <a:r>
              <a:rPr lang="en-US" altLang="en-US" sz="2800" b="1">
                <a:latin typeface="Garamond" panose="02020404030301010803" charset="0"/>
                <a:cs typeface="Garamond" panose="02020404030301010803" charset="0"/>
              </a:rPr>
              <a:t>Arrow keys</a:t>
            </a:r>
            <a:r>
              <a:rPr lang="en-US" altLang="en-US" sz="2800">
                <a:latin typeface="Garamond" panose="02020404030301010803" charset="0"/>
                <a:cs typeface="Garamond" panose="02020404030301010803" charset="0"/>
              </a:rPr>
              <a:t> - To move your cursor and move in specific directions: up, down, left or right.</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a:latin typeface="Garamond" panose="02020404030301010803" charset="0"/>
              <a:cs typeface="Garamond" panose="02020404030301010803" charset="0"/>
            </a:endParaRPr>
          </a:p>
          <a:p>
            <a:pPr algn="just">
              <a:buFont typeface="Wingdings" panose="05000000000000000000" charset="0"/>
              <a:buChar char="ü"/>
            </a:pPr>
            <a:r>
              <a:rPr lang="en-US" altLang="en-US" sz="2800" b="1">
                <a:latin typeface="Garamond" panose="02020404030301010803" charset="0"/>
                <a:cs typeface="Garamond" panose="02020404030301010803" charset="0"/>
              </a:rPr>
              <a:t>Numeric keys</a:t>
            </a:r>
            <a:r>
              <a:rPr lang="en-US" altLang="en-US" sz="2800">
                <a:latin typeface="Garamond" panose="02020404030301010803" charset="0"/>
                <a:cs typeface="Garamond" panose="02020404030301010803" charset="0"/>
              </a:rPr>
              <a:t> - Most of these keys can be used for performing calculations. Some repeat themselves on the keyboard e.g. the number keys are found below the Function keys as well.</a:t>
            </a:r>
            <a:endParaRPr lang="en-US" altLang="en-US" sz="280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3568065" y="934720"/>
            <a:ext cx="3148330" cy="249555"/>
          </a:xfrm>
        </p:spPr>
        <p:txBody>
          <a:bodyPr/>
          <a:p>
            <a:endParaRPr lang="en-US" sz="4000" b="1">
              <a:latin typeface="Garamond" panose="02020404030301010803" charset="0"/>
              <a:cs typeface="Garamond" panose="02020404030301010803" charset="0"/>
            </a:endParaRPr>
          </a:p>
        </p:txBody>
      </p:sp>
      <p:pic>
        <p:nvPicPr>
          <p:cNvPr id="4" name="Content Placeholder 3"/>
          <p:cNvPicPr>
            <a:picLocks noChangeAspect="1"/>
          </p:cNvPicPr>
          <p:nvPr>
            <p:ph idx="1"/>
          </p:nvPr>
        </p:nvPicPr>
        <p:blipFill>
          <a:blip r:embed="rId1"/>
          <a:stretch>
            <a:fillRect/>
          </a:stretch>
        </p:blipFill>
        <p:spPr>
          <a:xfrm>
            <a:off x="5773420" y="3514090"/>
            <a:ext cx="1793240" cy="303530"/>
          </a:xfrm>
          <a:prstGeom prst="rect">
            <a:avLst/>
          </a:prstGeom>
        </p:spPr>
      </p:pic>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3" name="Picture 2"/>
          <p:cNvPicPr/>
          <p:nvPr/>
        </p:nvPicPr>
        <p:blipFill>
          <a:blip r:embed="rId2"/>
          <a:srcRect l="12966" t="2521" r="11969" b="8684"/>
          <a:stretch>
            <a:fillRect/>
          </a:stretch>
        </p:blipFill>
        <p:spPr>
          <a:xfrm>
            <a:off x="3143250" y="160020"/>
            <a:ext cx="5904865" cy="5979160"/>
          </a:xfrm>
          <a:prstGeom prst="rect">
            <a:avLst/>
          </a:prstGeom>
        </p:spPr>
      </p:pic>
      <p:pic>
        <p:nvPicPr>
          <p:cNvPr id="5" name="Picture 4"/>
          <p:cNvPicPr>
            <a:picLocks noChangeAspect="1"/>
          </p:cNvPicPr>
          <p:nvPr/>
        </p:nvPicPr>
        <p:blipFill>
          <a:blip r:embed="rId1"/>
          <a:stretch>
            <a:fillRect/>
          </a:stretch>
        </p:blipFill>
        <p:spPr>
          <a:xfrm>
            <a:off x="403225" y="346075"/>
            <a:ext cx="2391410" cy="405130"/>
          </a:xfrm>
          <a:prstGeom prst="rect">
            <a:avLst/>
          </a:prstGeom>
        </p:spPr>
      </p:pic>
      <p:sp>
        <p:nvSpPr>
          <p:cNvPr id="9" name="Text Box 8"/>
          <p:cNvSpPr txBox="1"/>
          <p:nvPr/>
        </p:nvSpPr>
        <p:spPr>
          <a:xfrm>
            <a:off x="9267190" y="501650"/>
            <a:ext cx="2166620" cy="433705"/>
          </a:xfrm>
          <a:prstGeom prst="rect">
            <a:avLst/>
          </a:prstGeom>
          <a:noFill/>
        </p:spPr>
        <p:txBody>
          <a:bodyPr wrap="square" rtlCol="0" anchor="t">
            <a:noAutofit/>
          </a:bodyPr>
          <a:p>
            <a:r>
              <a:rPr lang="en-US" sz="2400" b="1">
                <a:highlight>
                  <a:srgbClr val="FFFF00"/>
                </a:highlight>
                <a:latin typeface="Garamond" panose="02020404030301010803" charset="0"/>
                <a:cs typeface="Garamond" panose="02020404030301010803" charset="0"/>
                <a:sym typeface="+mn-ea"/>
              </a:rPr>
              <a:t>(Parts </a:t>
            </a:r>
            <a:endParaRPr lang="en-US" sz="2400" b="1">
              <a:highlight>
                <a:srgbClr val="FFFF00"/>
              </a:highlight>
              <a:latin typeface="Garamond" panose="02020404030301010803" charset="0"/>
              <a:cs typeface="Garamond" panose="02020404030301010803" charset="0"/>
              <a:sym typeface="+mn-ea"/>
            </a:endParaRPr>
          </a:p>
          <a:p>
            <a:r>
              <a:rPr lang="en-US" sz="2400" b="1">
                <a:highlight>
                  <a:srgbClr val="FFFF00"/>
                </a:highlight>
                <a:latin typeface="Garamond" panose="02020404030301010803" charset="0"/>
                <a:cs typeface="Garamond" panose="02020404030301010803" charset="0"/>
                <a:sym typeface="+mn-ea"/>
              </a:rPr>
              <a:t>&amp; Functions)</a:t>
            </a:r>
            <a:endParaRPr lang="en-US" sz="2400" b="1">
              <a:highlight>
                <a:srgbClr val="FFFF00"/>
              </a:highlight>
              <a:latin typeface="Garamond" panose="02020404030301010803" charset="0"/>
              <a:cs typeface="Garamond" panose="02020404030301010803"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349885"/>
            <a:ext cx="10972800" cy="758825"/>
          </a:xfrm>
        </p:spPr>
        <p:txBody>
          <a:bodyPr/>
          <a:p>
            <a:r>
              <a:rPr lang="en-US" sz="3600" b="1">
                <a:latin typeface="Garamond" panose="02020404030301010803" charset="0"/>
                <a:cs typeface="Garamond" panose="02020404030301010803" charset="0"/>
              </a:rPr>
              <a:t>The Keyboard </a:t>
            </a:r>
            <a:r>
              <a:rPr lang="en-US" sz="3600" b="1">
                <a:highlight>
                  <a:srgbClr val="FFFF00"/>
                </a:highlight>
                <a:latin typeface="Garamond" panose="02020404030301010803" charset="0"/>
                <a:cs typeface="Garamond" panose="02020404030301010803" charset="0"/>
                <a:sym typeface="+mn-ea"/>
              </a:rPr>
              <a:t>(Key Combinations &amp; Their Uses)</a:t>
            </a:r>
            <a:endParaRPr lang="en-US" sz="3600" b="1">
              <a:highlight>
                <a:srgbClr val="FFFF00"/>
              </a:highlight>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679575"/>
            <a:ext cx="11471275" cy="4357370"/>
          </a:xfrm>
        </p:spPr>
        <p:txBody>
          <a:bodyPr/>
          <a:p>
            <a:pPr algn="just">
              <a:buFont typeface="Arial" panose="020B0604020202020204" pitchFamily="34" charset="0"/>
              <a:buChar char="•"/>
            </a:pPr>
            <a:r>
              <a:rPr lang="en-US" altLang="en-US">
                <a:latin typeface="Garamond" panose="02020404030301010803" charset="0"/>
                <a:cs typeface="Garamond" panose="02020404030301010803" charset="0"/>
              </a:rPr>
              <a:t>Press </a:t>
            </a:r>
            <a:r>
              <a:rPr lang="en-US" altLang="en-US" b="1">
                <a:latin typeface="Garamond" panose="02020404030301010803" charset="0"/>
                <a:cs typeface="Garamond" panose="02020404030301010803" charset="0"/>
              </a:rPr>
              <a:t>Alt+Prtscr</a:t>
            </a:r>
            <a:r>
              <a:rPr lang="en-US" altLang="en-US">
                <a:latin typeface="Garamond" panose="02020404030301010803" charset="0"/>
                <a:cs typeface="Garamond" panose="02020404030301010803" charset="0"/>
              </a:rPr>
              <a:t> Or </a:t>
            </a:r>
            <a:r>
              <a:rPr lang="en-US" altLang="en-US" b="1">
                <a:latin typeface="Garamond" panose="02020404030301010803" charset="0"/>
                <a:cs typeface="Garamond" panose="02020404030301010803" charset="0"/>
                <a:sym typeface="+mn-ea"/>
              </a:rPr>
              <a:t>Alt+PrtScn </a:t>
            </a:r>
            <a:r>
              <a:rPr lang="en-US" altLang="en-US">
                <a:latin typeface="Garamond" panose="02020404030301010803" charset="0"/>
                <a:cs typeface="Garamond" panose="02020404030301010803" charset="0"/>
                <a:sym typeface="+mn-ea"/>
              </a:rPr>
              <a:t>to capture an image of just the active window, instead of the entire screen.</a:t>
            </a:r>
            <a:endParaRPr lang="en-US" altLang="en-US">
              <a:latin typeface="Garamond" panose="02020404030301010803" charset="0"/>
              <a:cs typeface="Garamond" panose="02020404030301010803" charset="0"/>
              <a:sym typeface="+mn-ea"/>
            </a:endParaRPr>
          </a:p>
          <a:p>
            <a:pPr algn="just">
              <a:buFont typeface="Arial" panose="020B0604020202020204" pitchFamily="34" charset="0"/>
              <a:buChar char="•"/>
            </a:pPr>
            <a:r>
              <a:rPr lang="en-US" altLang="en-US">
                <a:latin typeface="Garamond" panose="02020404030301010803" charset="0"/>
                <a:cs typeface="Garamond" panose="02020404030301010803" charset="0"/>
              </a:rPr>
              <a:t>Press </a:t>
            </a:r>
            <a:r>
              <a:rPr lang="en-US" altLang="en-US" b="1">
                <a:latin typeface="Garamond" panose="02020404030301010803" charset="0"/>
                <a:cs typeface="Garamond" panose="02020404030301010803" charset="0"/>
              </a:rPr>
              <a:t>Ctrl Home</a:t>
            </a:r>
            <a:r>
              <a:rPr lang="en-US" altLang="en-US">
                <a:latin typeface="Garamond" panose="02020404030301010803" charset="0"/>
                <a:cs typeface="Garamond" panose="02020404030301010803" charset="0"/>
              </a:rPr>
              <a:t> to move to the top of a document and press </a:t>
            </a:r>
            <a:r>
              <a:rPr lang="en-US" altLang="en-US" b="1">
                <a:latin typeface="Garamond" panose="02020404030301010803" charset="0"/>
                <a:cs typeface="Garamond" panose="02020404030301010803" charset="0"/>
              </a:rPr>
              <a:t>Ctrl End</a:t>
            </a:r>
            <a:r>
              <a:rPr lang="en-US" altLang="en-US">
                <a:latin typeface="Garamond" panose="02020404030301010803" charset="0"/>
                <a:cs typeface="Garamond" panose="02020404030301010803" charset="0"/>
              </a:rPr>
              <a:t> to move to the end of a document.</a:t>
            </a:r>
            <a:endParaRPr lang="en-US" altLang="en-US">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rPr>
              <a:t>Alt+Tab</a:t>
            </a:r>
            <a:r>
              <a:rPr lang="en-US" altLang="en-US">
                <a:latin typeface="Garamond" panose="02020404030301010803" charset="0"/>
                <a:cs typeface="Garamond" panose="02020404030301010803" charset="0"/>
              </a:rPr>
              <a:t> to switch between open programs or windows.</a:t>
            </a:r>
            <a:endParaRPr lang="en-US" altLang="en-US">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rPr>
              <a:t>Ctrl+A </a:t>
            </a:r>
            <a:r>
              <a:rPr lang="en-US" altLang="en-US">
                <a:latin typeface="Garamond" panose="02020404030301010803" charset="0"/>
                <a:cs typeface="Garamond" panose="02020404030301010803" charset="0"/>
              </a:rPr>
              <a:t>to select all items in a document or window.</a:t>
            </a:r>
            <a:endParaRPr lang="en-US" altLang="en-US">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rPr>
              <a:t>Alt+F4</a:t>
            </a:r>
            <a:r>
              <a:rPr lang="en-US" altLang="en-US">
                <a:latin typeface="Garamond" panose="02020404030301010803" charset="0"/>
                <a:cs typeface="Garamond" panose="02020404030301010803" charset="0"/>
              </a:rPr>
              <a:t> to close the active item, or exit the active program.</a:t>
            </a:r>
            <a:endParaRPr lang="en-US" altLang="en-US">
              <a:latin typeface="Garamond" panose="02020404030301010803" charset="0"/>
              <a:cs typeface="Garamond" panose="02020404030301010803" charset="0"/>
            </a:endParaRPr>
          </a:p>
          <a:p>
            <a:pPr marL="0" indent="0" algn="just">
              <a:buFont typeface="Arial" panose="020B0604020202020204" pitchFamily="34" charset="0"/>
              <a:buNone/>
            </a:pPr>
            <a:endParaRPr lang="en-US" alt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349885"/>
            <a:ext cx="10972800" cy="758825"/>
          </a:xfrm>
        </p:spPr>
        <p:txBody>
          <a:bodyPr/>
          <a:p>
            <a:r>
              <a:rPr lang="en-US" sz="3600" b="1">
                <a:latin typeface="Garamond" panose="02020404030301010803" charset="0"/>
                <a:cs typeface="Garamond" panose="02020404030301010803" charset="0"/>
              </a:rPr>
              <a:t>The Keyboard </a:t>
            </a:r>
            <a:r>
              <a:rPr lang="en-US" sz="3600" b="1">
                <a:highlight>
                  <a:srgbClr val="FFFF00"/>
                </a:highlight>
                <a:latin typeface="Garamond" panose="02020404030301010803" charset="0"/>
                <a:cs typeface="Garamond" panose="02020404030301010803" charset="0"/>
                <a:sym typeface="+mn-ea"/>
              </a:rPr>
              <a:t>(Key Combinations &amp; Their Uses)</a:t>
            </a:r>
            <a:endParaRPr lang="en-US" sz="3600" b="1">
              <a:highlight>
                <a:srgbClr val="FFFF00"/>
              </a:highlight>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508760"/>
            <a:ext cx="11471275" cy="4528185"/>
          </a:xfrm>
        </p:spPr>
        <p:txBody>
          <a:bodyPr/>
          <a:p>
            <a:pPr algn="just">
              <a:buFont typeface="Arial" panose="020B0604020202020204" pitchFamily="34" charset="0"/>
              <a:buChar char="•"/>
            </a:pPr>
            <a:r>
              <a:rPr lang="en-US" altLang="en-US" b="1">
                <a:latin typeface="Garamond" panose="02020404030301010803" charset="0"/>
                <a:cs typeface="Garamond" panose="02020404030301010803" charset="0"/>
                <a:sym typeface="+mn-ea"/>
              </a:rPr>
              <a:t>Ctrl+S</a:t>
            </a:r>
            <a:r>
              <a:rPr lang="en-US" altLang="en-US">
                <a:latin typeface="Garamond" panose="02020404030301010803" charset="0"/>
                <a:cs typeface="Garamond" panose="02020404030301010803" charset="0"/>
                <a:sym typeface="+mn-ea"/>
              </a:rPr>
              <a:t> to save the current file or document.</a:t>
            </a:r>
            <a:endParaRPr lang="en-US" altLang="en-US">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sym typeface="+mn-ea"/>
              </a:rPr>
              <a:t>Ctrl+C</a:t>
            </a:r>
            <a:r>
              <a:rPr lang="en-US" altLang="en-US">
                <a:latin typeface="Garamond" panose="02020404030301010803" charset="0"/>
                <a:cs typeface="Garamond" panose="02020404030301010803" charset="0"/>
                <a:sym typeface="+mn-ea"/>
              </a:rPr>
              <a:t> to copy the selected item.</a:t>
            </a:r>
            <a:endParaRPr lang="en-US" altLang="en-US" b="1">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rPr>
              <a:t>Ctrl+X</a:t>
            </a:r>
            <a:r>
              <a:rPr lang="en-US" altLang="en-US" b="1">
                <a:latin typeface="Garamond" panose="02020404030301010803" charset="0"/>
                <a:cs typeface="Garamond" panose="02020404030301010803" charset="0"/>
                <a:sym typeface="+mn-ea"/>
              </a:rPr>
              <a:t> </a:t>
            </a:r>
            <a:r>
              <a:rPr lang="en-US" altLang="en-US">
                <a:latin typeface="Garamond" panose="02020404030301010803" charset="0"/>
                <a:cs typeface="Garamond" panose="02020404030301010803" charset="0"/>
                <a:sym typeface="+mn-ea"/>
              </a:rPr>
              <a:t>to cut the selected item.</a:t>
            </a:r>
            <a:endParaRPr lang="en-US" altLang="en-US">
              <a:latin typeface="Garamond" panose="02020404030301010803" charset="0"/>
              <a:cs typeface="Garamond" panose="02020404030301010803" charset="0"/>
              <a:sym typeface="+mn-ea"/>
            </a:endParaRPr>
          </a:p>
          <a:p>
            <a:pPr algn="just"/>
            <a:r>
              <a:rPr lang="en-US" altLang="en-US" b="1">
                <a:latin typeface="Garamond" panose="02020404030301010803" charset="0"/>
                <a:cs typeface="Garamond" panose="02020404030301010803" charset="0"/>
              </a:rPr>
              <a:t>Ctrl +V</a:t>
            </a:r>
            <a:r>
              <a:rPr lang="en-US" altLang="en-US">
                <a:latin typeface="Garamond" panose="02020404030301010803" charset="0"/>
                <a:cs typeface="Garamond" panose="02020404030301010803" charset="0"/>
              </a:rPr>
              <a:t> to paste the selected item.</a:t>
            </a:r>
            <a:endParaRPr lang="en-US" altLang="en-US">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sym typeface="+mn-ea"/>
              </a:rPr>
              <a:t>Ctrl +Z</a:t>
            </a:r>
            <a:r>
              <a:rPr lang="en-US" altLang="en-US">
                <a:latin typeface="Garamond" panose="02020404030301010803" charset="0"/>
                <a:cs typeface="Garamond" panose="02020404030301010803" charset="0"/>
              </a:rPr>
              <a:t> to undo an action.</a:t>
            </a:r>
            <a:endParaRPr lang="en-US" altLang="en-US">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rPr>
              <a:t>F1</a:t>
            </a:r>
            <a:r>
              <a:rPr lang="en-US" altLang="en-US">
                <a:latin typeface="Garamond" panose="02020404030301010803" charset="0"/>
                <a:cs typeface="Garamond" panose="02020404030301010803" charset="0"/>
              </a:rPr>
              <a:t> to get Help.</a:t>
            </a:r>
            <a:endParaRPr lang="en-US" altLang="en-US">
              <a:latin typeface="Garamond" panose="02020404030301010803" charset="0"/>
              <a:cs typeface="Garamond" panose="02020404030301010803" charset="0"/>
            </a:endParaRPr>
          </a:p>
          <a:p>
            <a:pPr algn="just">
              <a:buFont typeface="Arial" panose="020B0604020202020204" pitchFamily="34" charset="0"/>
              <a:buChar char="•"/>
            </a:pPr>
            <a:r>
              <a:rPr lang="en-US" altLang="en-US" b="1">
                <a:latin typeface="Garamond" panose="02020404030301010803" charset="0"/>
                <a:cs typeface="Garamond" panose="02020404030301010803" charset="0"/>
                <a:sym typeface="+mn-ea"/>
              </a:rPr>
              <a:t>F2</a:t>
            </a:r>
            <a:r>
              <a:rPr lang="en-US" altLang="en-US">
                <a:latin typeface="Garamond" panose="02020404030301010803" charset="0"/>
                <a:cs typeface="Garamond" panose="02020404030301010803" charset="0"/>
              </a:rPr>
              <a:t> to rename a selected item.</a:t>
            </a:r>
            <a:endParaRPr lang="en-US" altLang="en-US">
              <a:latin typeface="Garamond" panose="02020404030301010803" charset="0"/>
              <a:cs typeface="Garamond" panose="02020404030301010803" charset="0"/>
            </a:endParaRPr>
          </a:p>
          <a:p>
            <a:pPr marL="0" indent="0" algn="just">
              <a:buFont typeface="Arial" panose="020B0604020202020204" pitchFamily="34" charset="0"/>
              <a:buNone/>
            </a:pPr>
            <a:endParaRPr lang="en-US" alt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349885"/>
            <a:ext cx="10972800" cy="758825"/>
          </a:xfrm>
        </p:spPr>
        <p:txBody>
          <a:bodyPr/>
          <a:p>
            <a:r>
              <a:rPr lang="en-US" sz="3600" b="1">
                <a:latin typeface="Garamond" panose="02020404030301010803" charset="0"/>
                <a:cs typeface="Garamond" panose="02020404030301010803" charset="0"/>
              </a:rPr>
              <a:t>The Keyboard </a:t>
            </a:r>
            <a:r>
              <a:rPr lang="en-US" sz="3600" b="1">
                <a:highlight>
                  <a:srgbClr val="FFFF00"/>
                </a:highlight>
                <a:latin typeface="Garamond" panose="02020404030301010803" charset="0"/>
                <a:cs typeface="Garamond" panose="02020404030301010803" charset="0"/>
                <a:sym typeface="+mn-ea"/>
              </a:rPr>
              <a:t>(Exercise)</a:t>
            </a:r>
            <a:endParaRPr lang="en-US" sz="3600" b="1">
              <a:highlight>
                <a:srgbClr val="FFFF00"/>
              </a:highlight>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392555"/>
            <a:ext cx="11471275" cy="4644390"/>
          </a:xfrm>
        </p:spPr>
        <p:txBody>
          <a:bodyPr/>
          <a:p>
            <a:pPr algn="just"/>
            <a:r>
              <a:rPr lang="en-US" altLang="en-US">
                <a:highlight>
                  <a:srgbClr val="FFFF00"/>
                </a:highlight>
                <a:latin typeface="Garamond" panose="02020404030301010803" charset="0"/>
                <a:cs typeface="Garamond" panose="02020404030301010803" charset="0"/>
              </a:rPr>
              <a:t>Individually type a one-page document (Autobiography) and take the following actions using key combinations:</a:t>
            </a:r>
            <a:endParaRPr lang="en-US" altLang="en-US">
              <a:highlight>
                <a:srgbClr val="FFFF00"/>
              </a:highlight>
              <a:latin typeface="Garamond" panose="02020404030301010803" charset="0"/>
              <a:cs typeface="Garamond" panose="02020404030301010803" charset="0"/>
            </a:endParaRPr>
          </a:p>
          <a:p>
            <a:pPr marL="0" indent="0" algn="just">
              <a:buFont typeface="Wingdings" panose="05000000000000000000" charset="0"/>
              <a:buNone/>
            </a:pPr>
            <a:r>
              <a:rPr lang="en-US" altLang="en-US" b="1">
                <a:latin typeface="Garamond" panose="02020404030301010803" charset="0"/>
                <a:cs typeface="Garamond" panose="02020404030301010803" charset="0"/>
              </a:rPr>
              <a:t>1) S</a:t>
            </a:r>
            <a:r>
              <a:rPr lang="en-US" altLang="en-US" b="1">
                <a:latin typeface="Garamond" panose="02020404030301010803" charset="0"/>
                <a:cs typeface="Garamond" panose="02020404030301010803" charset="0"/>
                <a:sym typeface="+mn-ea"/>
              </a:rPr>
              <a:t>elect all items in the document.</a:t>
            </a:r>
            <a:endParaRPr lang="en-US" altLang="en-US" b="1">
              <a:latin typeface="Garamond" panose="02020404030301010803" charset="0"/>
              <a:cs typeface="Garamond" panose="02020404030301010803" charset="0"/>
              <a:sym typeface="+mn-ea"/>
            </a:endParaRPr>
          </a:p>
          <a:p>
            <a:pPr marL="0" indent="0" algn="just">
              <a:buFont typeface="Wingdings" panose="05000000000000000000" charset="0"/>
              <a:buNone/>
            </a:pPr>
            <a:r>
              <a:rPr lang="en-US" altLang="en-US" b="1">
                <a:latin typeface="Garamond" panose="02020404030301010803" charset="0"/>
                <a:cs typeface="Garamond" panose="02020404030301010803" charset="0"/>
              </a:rPr>
              <a:t>2) Cut and Paste the selected items of the document into a new document.</a:t>
            </a:r>
            <a:endParaRPr lang="en-US" altLang="en-US" b="1">
              <a:latin typeface="Garamond" panose="02020404030301010803" charset="0"/>
              <a:cs typeface="Garamond" panose="02020404030301010803" charset="0"/>
            </a:endParaRPr>
          </a:p>
          <a:p>
            <a:pPr marL="0" indent="0" algn="just">
              <a:buFont typeface="Wingdings" panose="05000000000000000000" charset="0"/>
              <a:buNone/>
            </a:pPr>
            <a:r>
              <a:rPr lang="en-US" altLang="en-US" b="1">
                <a:latin typeface="Garamond" panose="02020404030301010803" charset="0"/>
                <a:cs typeface="Garamond" panose="02020404030301010803" charset="0"/>
              </a:rPr>
              <a:t>3) Rename the document.</a:t>
            </a:r>
            <a:endParaRPr lang="en-US" altLang="en-US" b="1">
              <a:latin typeface="Garamond" panose="02020404030301010803" charset="0"/>
              <a:cs typeface="Garamond" panose="02020404030301010803" charset="0"/>
            </a:endParaRPr>
          </a:p>
          <a:p>
            <a:pPr marL="0" indent="0" algn="just">
              <a:buFont typeface="Wingdings" panose="05000000000000000000" charset="0"/>
              <a:buNone/>
            </a:pPr>
            <a:r>
              <a:rPr lang="en-US" altLang="en-US" b="1">
                <a:latin typeface="Garamond" panose="02020404030301010803" charset="0"/>
                <a:cs typeface="Garamond" panose="02020404030301010803" charset="0"/>
              </a:rPr>
              <a:t>4) Save the file or document on the desktop</a:t>
            </a:r>
            <a:r>
              <a:rPr lang="en-US" altLang="en-US" sz="2800">
                <a:latin typeface="Garamond" panose="02020404030301010803" charset="0"/>
                <a:cs typeface="Garamond" panose="02020404030301010803" charset="0"/>
              </a:rPr>
              <a:t>.</a:t>
            </a:r>
            <a:endParaRPr lang="en-US" altLang="en-US" sz="280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425450"/>
            <a:ext cx="10972800" cy="758825"/>
          </a:xfrm>
        </p:spPr>
        <p:txBody>
          <a:bodyPr/>
          <a:p>
            <a:r>
              <a:rPr lang="en-US" sz="3600" b="1">
                <a:highlight>
                  <a:srgbClr val="FFFF00"/>
                </a:highlight>
                <a:latin typeface="Garamond" panose="02020404030301010803" charset="0"/>
                <a:cs typeface="Garamond" panose="02020404030301010803" charset="0"/>
                <a:sym typeface="+mn-ea"/>
              </a:rPr>
              <a:t>Small Group Exercises</a:t>
            </a:r>
            <a:endParaRPr lang="en-US" sz="3600" b="1">
              <a:highlight>
                <a:srgbClr val="FFFF00"/>
              </a:highlight>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108075"/>
            <a:ext cx="11471275" cy="4928870"/>
          </a:xfrm>
        </p:spPr>
        <p:txBody>
          <a:bodyPr/>
          <a:p>
            <a:pPr algn="just">
              <a:buFont typeface="Wingdings" panose="05000000000000000000" charset="0"/>
              <a:buChar char="v"/>
            </a:pPr>
            <a:r>
              <a:rPr lang="en-US" altLang="en-US" sz="2800" b="1">
                <a:latin typeface="Garamond" panose="02020404030301010803" charset="0"/>
                <a:cs typeface="Garamond" panose="02020404030301010803" charset="0"/>
              </a:rPr>
              <a:t>Instruction: </a:t>
            </a:r>
            <a:r>
              <a:rPr lang="en-US" altLang="en-US" sz="2800">
                <a:latin typeface="Garamond" panose="02020404030301010803" charset="0"/>
                <a:cs typeface="Garamond" panose="02020404030301010803" charset="0"/>
              </a:rPr>
              <a:t>Facilitators Divide Participants into 3 smaller groups, 4 participants per group (Random selection).</a:t>
            </a: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endParaRPr lang="en-US" altLang="en-US" sz="2800">
              <a:latin typeface="Garamond" panose="02020404030301010803" charset="0"/>
              <a:cs typeface="Garamond" panose="02020404030301010803" charset="0"/>
            </a:endParaRPr>
          </a:p>
          <a:p>
            <a:pPr algn="just">
              <a:buFont typeface="Wingdings" panose="05000000000000000000" charset="0"/>
              <a:buChar char="v"/>
            </a:pPr>
            <a:r>
              <a:rPr lang="en-US" altLang="en-US" sz="2800" b="1">
                <a:latin typeface="Garamond" panose="02020404030301010803" charset="0"/>
                <a:cs typeface="Garamond" panose="02020404030301010803" charset="0"/>
              </a:rPr>
              <a:t>Tasks:</a:t>
            </a:r>
            <a:r>
              <a:rPr lang="en-US" altLang="en-US" sz="2800">
                <a:latin typeface="Garamond" panose="02020404030301010803" charset="0"/>
                <a:cs typeface="Garamond" panose="02020404030301010803" charset="0"/>
              </a:rPr>
              <a:t> to do small group excercises (putting knowledge gained to practice).</a:t>
            </a: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endParaRPr lang="en-US" altLang="en-US" sz="2800">
              <a:latin typeface="Garamond" panose="02020404030301010803" charset="0"/>
              <a:cs typeface="Garamond" panose="02020404030301010803" charset="0"/>
            </a:endParaRPr>
          </a:p>
          <a:p>
            <a:pPr algn="just">
              <a:buFont typeface="Wingdings" panose="05000000000000000000" charset="0"/>
              <a:buChar char="v"/>
            </a:pPr>
            <a:r>
              <a:rPr lang="en-US" altLang="en-US" sz="2800" b="1">
                <a:latin typeface="Garamond" panose="02020404030301010803" charset="0"/>
                <a:cs typeface="Garamond" panose="02020404030301010803" charset="0"/>
              </a:rPr>
              <a:t>Materials: </a:t>
            </a:r>
            <a:r>
              <a:rPr lang="en-US" altLang="en-US" sz="2800">
                <a:latin typeface="Garamond" panose="02020404030301010803" charset="0"/>
                <a:cs typeface="Garamond" panose="02020404030301010803" charset="0"/>
              </a:rPr>
              <a:t>Individual Project Computers, Internect Connection, etc... </a:t>
            </a: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r>
              <a:rPr lang="en-US" altLang="en-US" sz="2800" b="1">
                <a:latin typeface="Garamond" panose="02020404030301010803" charset="0"/>
                <a:cs typeface="Garamond" panose="02020404030301010803" charset="0"/>
              </a:rPr>
              <a:t>Group 1: </a:t>
            </a:r>
            <a:r>
              <a:rPr lang="en-US" altLang="en-US" sz="2800">
                <a:latin typeface="Garamond" panose="02020404030301010803" charset="0"/>
                <a:cs typeface="Garamond" panose="02020404030301010803" charset="0"/>
              </a:rPr>
              <a:t>Have some fun with mouse practice. Use your mouse to assemble puzzles using this link:  </a:t>
            </a:r>
            <a:r>
              <a:rPr lang="en-US" altLang="en-US" sz="2800" u="sng">
                <a:solidFill>
                  <a:srgbClr val="0070C0"/>
                </a:solidFill>
                <a:latin typeface="Garamond" panose="02020404030301010803" charset="0"/>
                <a:cs typeface="Garamond" panose="02020404030301010803" charset="0"/>
              </a:rPr>
              <a:t>http://www.jigzone.com</a:t>
            </a:r>
            <a:r>
              <a:rPr lang="en-US" altLang="en-US" sz="2800">
                <a:solidFill>
                  <a:schemeClr val="tx1"/>
                </a:solidFill>
                <a:latin typeface="Garamond" panose="02020404030301010803" charset="0"/>
                <a:cs typeface="Garamond" panose="02020404030301010803" charset="0"/>
              </a:rPr>
              <a:t> . Copy the link and paste in a browser after opening the browser and click “ENTER”.</a:t>
            </a: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endParaRPr lang="en-US" altLang="en-US" sz="2800">
              <a:latin typeface="Garamond" panose="02020404030301010803" charset="0"/>
              <a:cs typeface="Garamond" panose="02020404030301010803" charset="0"/>
            </a:endParaRPr>
          </a:p>
          <a:p>
            <a:pPr marL="0" indent="0" algn="just">
              <a:buFont typeface="Wingdings" panose="05000000000000000000" charset="0"/>
              <a:buNone/>
            </a:pPr>
            <a:endParaRPr lang="en-US" altLang="en-US" sz="280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425450"/>
            <a:ext cx="10972800" cy="758825"/>
          </a:xfrm>
        </p:spPr>
        <p:txBody>
          <a:bodyPr/>
          <a:p>
            <a:r>
              <a:rPr lang="en-US" sz="3600" b="1">
                <a:highlight>
                  <a:srgbClr val="FFFF00"/>
                </a:highlight>
                <a:latin typeface="Garamond" panose="02020404030301010803" charset="0"/>
                <a:cs typeface="Garamond" panose="02020404030301010803" charset="0"/>
                <a:sym typeface="+mn-ea"/>
              </a:rPr>
              <a:t>Small Group Exercises</a:t>
            </a:r>
            <a:endParaRPr lang="en-US" sz="3600" b="1">
              <a:highlight>
                <a:srgbClr val="FFFF00"/>
              </a:highlight>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392555"/>
            <a:ext cx="11471275" cy="4644390"/>
          </a:xfrm>
        </p:spPr>
        <p:txBody>
          <a:bodyPr/>
          <a:p>
            <a:pPr marL="0" indent="0" algn="just">
              <a:buFont typeface="Wingdings" panose="05000000000000000000" charset="0"/>
              <a:buNone/>
            </a:pPr>
            <a:r>
              <a:rPr lang="en-US" altLang="en-US" sz="2800" b="1">
                <a:latin typeface="Garamond" panose="02020404030301010803" charset="0"/>
                <a:cs typeface="Garamond" panose="02020404030301010803" charset="0"/>
              </a:rPr>
              <a:t>Group 2: Practice Basic Hand Placement on a Keyboard!</a:t>
            </a:r>
            <a:endParaRPr lang="en-US" altLang="en-US" sz="2800"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3" name="Picture 2"/>
          <p:cNvPicPr>
            <a:picLocks noChangeAspect="1"/>
          </p:cNvPicPr>
          <p:nvPr/>
        </p:nvPicPr>
        <p:blipFill>
          <a:blip r:embed="rId1"/>
          <a:stretch>
            <a:fillRect/>
          </a:stretch>
        </p:blipFill>
        <p:spPr>
          <a:xfrm>
            <a:off x="1393190" y="1989455"/>
            <a:ext cx="9184005" cy="38671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425450"/>
            <a:ext cx="10972800" cy="758825"/>
          </a:xfrm>
        </p:spPr>
        <p:txBody>
          <a:bodyPr/>
          <a:p>
            <a:r>
              <a:rPr lang="en-US" sz="3600" b="1">
                <a:highlight>
                  <a:srgbClr val="FFFF00"/>
                </a:highlight>
                <a:latin typeface="Garamond" panose="02020404030301010803" charset="0"/>
                <a:cs typeface="Garamond" panose="02020404030301010803" charset="0"/>
                <a:sym typeface="+mn-ea"/>
              </a:rPr>
              <a:t>Small Group Exercises</a:t>
            </a:r>
            <a:endParaRPr lang="en-US" sz="3600" b="1">
              <a:highlight>
                <a:srgbClr val="FFFF00"/>
              </a:highlight>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392555"/>
            <a:ext cx="11471275" cy="4644390"/>
          </a:xfrm>
        </p:spPr>
        <p:txBody>
          <a:bodyPr/>
          <a:p>
            <a:pPr marL="0" indent="0" algn="just">
              <a:buFont typeface="Wingdings" panose="05000000000000000000" charset="0"/>
              <a:buNone/>
            </a:pPr>
            <a:r>
              <a:rPr lang="en-US" altLang="en-US" sz="2800" b="1">
                <a:latin typeface="Garamond" panose="02020404030301010803" charset="0"/>
                <a:cs typeface="Garamond" panose="02020404030301010803" charset="0"/>
              </a:rPr>
              <a:t>Group 2: Practice Basic Hand Placement on a Keyboard!</a:t>
            </a:r>
            <a:endParaRPr lang="en-US" altLang="en-US" sz="2800"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4" name="Text Box 3"/>
          <p:cNvSpPr txBox="1"/>
          <p:nvPr/>
        </p:nvSpPr>
        <p:spPr>
          <a:xfrm>
            <a:off x="253365" y="1977390"/>
            <a:ext cx="11539220" cy="4059555"/>
          </a:xfrm>
          <a:prstGeom prst="rect">
            <a:avLst/>
          </a:prstGeom>
        </p:spPr>
        <p:txBody>
          <a:bodyPr>
            <a:noAutofit/>
          </a:bodyPr>
          <a:p>
            <a:pPr marL="285750" indent="-285750" algn="just">
              <a:buFont typeface="Arial" panose="020B0604020202020204" pitchFamily="34" charset="0"/>
              <a:buChar char="•"/>
            </a:pPr>
            <a:r>
              <a:rPr sz="2400">
                <a:solidFill>
                  <a:schemeClr val="tx1"/>
                </a:solidFill>
                <a:latin typeface="Garamond" panose="02020404030301010803" charset="0"/>
                <a:cs typeface="Garamond" panose="02020404030301010803" charset="0"/>
              </a:rPr>
              <a:t>Rest both thumbs on the space bar. </a:t>
            </a:r>
            <a:endParaRPr sz="24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endParaRPr sz="24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r>
              <a:rPr sz="2400">
                <a:solidFill>
                  <a:schemeClr val="tx1"/>
                </a:solidFill>
                <a:latin typeface="Garamond" panose="02020404030301010803" charset="0"/>
                <a:cs typeface="Garamond" panose="02020404030301010803" charset="0"/>
              </a:rPr>
              <a:t>Starting with the little finger of your left hand on the letter “A”. The other three fingers will rest on the next three letters “S” “D” and “F”. </a:t>
            </a:r>
            <a:endParaRPr sz="24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endParaRPr sz="24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r>
              <a:rPr sz="2400">
                <a:solidFill>
                  <a:schemeClr val="tx1"/>
                </a:solidFill>
                <a:latin typeface="Garamond" panose="02020404030301010803" charset="0"/>
                <a:cs typeface="Garamond" panose="02020404030301010803" charset="0"/>
              </a:rPr>
              <a:t>Skip “G” and “H” and put the index finger of your right hand on the “J” key. The other three fingers of your right hand will rest on “K” “L” and the semi-colon key. </a:t>
            </a:r>
            <a:endParaRPr sz="24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endParaRPr sz="24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endParaRPr sz="24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r>
              <a:rPr sz="2400" b="1">
                <a:solidFill>
                  <a:schemeClr val="tx1"/>
                </a:solidFill>
                <a:latin typeface="Garamond" panose="02020404030301010803" charset="0"/>
                <a:cs typeface="Garamond" panose="02020404030301010803" charset="0"/>
              </a:rPr>
              <a:t>Note: Hunting and pecking </a:t>
            </a:r>
            <a:r>
              <a:rPr lang="en-US" sz="2400" b="1">
                <a:solidFill>
                  <a:schemeClr val="tx1"/>
                </a:solidFill>
                <a:latin typeface="Garamond" panose="02020404030301010803" charset="0"/>
                <a:cs typeface="Garamond" panose="02020404030301010803" charset="0"/>
              </a:rPr>
              <a:t>typing </a:t>
            </a:r>
            <a:r>
              <a:rPr sz="2400" b="1">
                <a:solidFill>
                  <a:schemeClr val="tx1"/>
                </a:solidFill>
                <a:latin typeface="Garamond" panose="02020404030301010803" charset="0"/>
                <a:cs typeface="Garamond" panose="02020404030301010803" charset="0"/>
              </a:rPr>
              <a:t>is good, too</a:t>
            </a:r>
            <a:r>
              <a:rPr sz="2400">
                <a:solidFill>
                  <a:schemeClr val="tx1"/>
                </a:solidFill>
                <a:latin typeface="Garamond" panose="02020404030301010803" charset="0"/>
                <a:cs typeface="Garamond" panose="02020404030301010803" charset="0"/>
              </a:rPr>
              <a:t>. Use whatever is most comfortable to you!</a:t>
            </a:r>
            <a:r>
              <a:rPr sz="2400">
                <a:solidFill>
                  <a:schemeClr val="tx1"/>
                </a:solidFill>
              </a:rPr>
              <a:t> </a:t>
            </a:r>
            <a:endParaRPr sz="240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675005"/>
          </a:xfrm>
        </p:spPr>
        <p:txBody>
          <a:bodyPr/>
          <a:p>
            <a:r>
              <a:rPr lang="en-US"/>
              <a:t>Obectives</a:t>
            </a:r>
            <a:endParaRPr lang="en-US"/>
          </a:p>
        </p:txBody>
      </p:sp>
      <p:sp>
        <p:nvSpPr>
          <p:cNvPr id="3" name="Content Placeholder 2"/>
          <p:cNvSpPr>
            <a:spLocks noGrp="1"/>
          </p:cNvSpPr>
          <p:nvPr>
            <p:ph idx="1"/>
          </p:nvPr>
        </p:nvSpPr>
        <p:spPr>
          <a:xfrm>
            <a:off x="375285" y="1227455"/>
            <a:ext cx="11483975" cy="4899025"/>
          </a:xfrm>
        </p:spPr>
        <p:txBody>
          <a:bodyPr/>
          <a:p>
            <a:r>
              <a:rPr lang="en-US" sz="3600" b="1">
                <a:latin typeface="Garamond" panose="02020404030301010803" charset="0"/>
                <a:cs typeface="Garamond" panose="02020404030301010803" charset="0"/>
              </a:rPr>
              <a:t>At the end of this session, participants will be able to:</a:t>
            </a:r>
            <a:endParaRPr lang="en-US"/>
          </a:p>
          <a:p>
            <a:pPr algn="just">
              <a:buFont typeface="Wingdings" panose="05000000000000000000" charset="0"/>
              <a:buChar char="v"/>
            </a:pPr>
            <a:r>
              <a:rPr lang="en-US">
                <a:latin typeface="Garamond" panose="02020404030301010803" charset="0"/>
                <a:cs typeface="Garamond" panose="02020404030301010803" charset="0"/>
              </a:rPr>
              <a:t>Use the keyboard and navigate tools:</a:t>
            </a:r>
            <a:endParaRPr lang="en-US">
              <a:latin typeface="Garamond" panose="02020404030301010803" charset="0"/>
              <a:cs typeface="Garamond" panose="02020404030301010803" charset="0"/>
            </a:endParaRPr>
          </a:p>
          <a:p>
            <a:pPr marL="0" indent="0" algn="just">
              <a:buFont typeface="Wingdings" panose="05000000000000000000" charset="0"/>
              <a:buNone/>
            </a:pPr>
            <a:endParaRPr lang="en-US">
              <a:latin typeface="Garamond" panose="02020404030301010803" charset="0"/>
              <a:cs typeface="Garamond" panose="02020404030301010803" charset="0"/>
            </a:endParaRPr>
          </a:p>
          <a:p>
            <a:pPr marL="0" indent="0" algn="just">
              <a:buFont typeface="Wingdings" panose="05000000000000000000" charset="0"/>
              <a:buNone/>
            </a:pPr>
            <a:r>
              <a:rPr lang="en-US" b="1">
                <a:latin typeface="Garamond" panose="02020404030301010803" charset="0"/>
                <a:cs typeface="Garamond" panose="02020404030301010803" charset="0"/>
              </a:rPr>
              <a:t>A.</a:t>
            </a:r>
            <a:r>
              <a:rPr lang="en-US">
                <a:highlight>
                  <a:srgbClr val="FFFF00"/>
                </a:highlight>
                <a:latin typeface="Garamond" panose="02020404030301010803" charset="0"/>
                <a:cs typeface="Garamond" panose="02020404030301010803" charset="0"/>
              </a:rPr>
              <a:t> The Mouse</a:t>
            </a:r>
            <a:r>
              <a:rPr lang="en-US">
                <a:latin typeface="Garamond" panose="02020404030301010803" charset="0"/>
                <a:cs typeface="Garamond" panose="02020404030301010803" charset="0"/>
              </a:rPr>
              <a:t> (Structure of the standard mouse, uses of buttons on a mouse)</a:t>
            </a:r>
            <a:endParaRPr lang="en-US">
              <a:latin typeface="Garamond" panose="02020404030301010803" charset="0"/>
              <a:cs typeface="Garamond" panose="02020404030301010803" charset="0"/>
            </a:endParaRPr>
          </a:p>
          <a:p>
            <a:pPr marL="0" indent="0" algn="just">
              <a:buFont typeface="Wingdings" panose="05000000000000000000" charset="0"/>
              <a:buNone/>
            </a:pPr>
            <a:endParaRPr lang="en-US">
              <a:latin typeface="Garamond" panose="02020404030301010803" charset="0"/>
              <a:cs typeface="Garamond" panose="02020404030301010803" charset="0"/>
            </a:endParaRPr>
          </a:p>
          <a:p>
            <a:pPr marL="0" indent="0" algn="just">
              <a:buFont typeface="Wingdings" panose="05000000000000000000" charset="0"/>
              <a:buNone/>
            </a:pPr>
            <a:r>
              <a:rPr lang="en-US" b="1">
                <a:latin typeface="Garamond" panose="02020404030301010803" charset="0"/>
                <a:cs typeface="Garamond" panose="02020404030301010803" charset="0"/>
              </a:rPr>
              <a:t>B.</a:t>
            </a:r>
            <a:r>
              <a:rPr lang="en-US">
                <a:latin typeface="Garamond" panose="02020404030301010803" charset="0"/>
                <a:cs typeface="Garamond" panose="02020404030301010803" charset="0"/>
              </a:rPr>
              <a:t> </a:t>
            </a:r>
            <a:r>
              <a:rPr lang="en-US">
                <a:highlight>
                  <a:srgbClr val="FFFF00"/>
                </a:highlight>
                <a:latin typeface="Garamond" panose="02020404030301010803" charset="0"/>
                <a:cs typeface="Garamond" panose="02020404030301010803" charset="0"/>
              </a:rPr>
              <a:t>Keyboard</a:t>
            </a:r>
            <a:r>
              <a:rPr lang="en-US">
                <a:latin typeface="Garamond" panose="02020404030301010803" charset="0"/>
                <a:cs typeface="Garamond" panose="02020404030301010803" charset="0"/>
              </a:rPr>
              <a:t> (</a:t>
            </a:r>
            <a:r>
              <a:rPr lang="en-US" b="1">
                <a:latin typeface="Garamond" panose="02020404030301010803" charset="0"/>
                <a:cs typeface="Garamond" panose="02020404030301010803" charset="0"/>
              </a:rPr>
              <a:t>structure of the standard keyboard</a:t>
            </a:r>
            <a:r>
              <a:rPr lang="en-US">
                <a:latin typeface="Garamond" panose="02020404030301010803" charset="0"/>
                <a:cs typeface="Garamond" panose="02020404030301010803" charset="0"/>
              </a:rPr>
              <a:t>, </a:t>
            </a:r>
            <a:r>
              <a:rPr lang="en-US" b="1">
                <a:latin typeface="Garamond" panose="02020404030301010803" charset="0"/>
                <a:cs typeface="Garamond" panose="02020404030301010803" charset="0"/>
              </a:rPr>
              <a:t>sections of the keyboard and uses</a:t>
            </a:r>
            <a:r>
              <a:rPr lang="en-US">
                <a:latin typeface="Garamond" panose="02020404030301010803" charset="0"/>
                <a:cs typeface="Garamond" panose="02020404030301010803" charset="0"/>
              </a:rPr>
              <a:t>, </a:t>
            </a:r>
            <a:r>
              <a:rPr lang="en-US" b="1">
                <a:latin typeface="Garamond" panose="02020404030301010803" charset="0"/>
                <a:cs typeface="Garamond" panose="02020404030301010803" charset="0"/>
              </a:rPr>
              <a:t>key combinations and their uses</a:t>
            </a:r>
            <a:r>
              <a:rPr lang="en-US">
                <a:latin typeface="Garamond" panose="02020404030301010803" charset="0"/>
                <a:cs typeface="Garamond" panose="02020404030301010803" charset="0"/>
              </a:rPr>
              <a:t>)</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425450"/>
            <a:ext cx="10972800" cy="758825"/>
          </a:xfrm>
        </p:spPr>
        <p:txBody>
          <a:bodyPr/>
          <a:p>
            <a:r>
              <a:rPr lang="en-US" sz="3600" b="1">
                <a:highlight>
                  <a:srgbClr val="FFFF00"/>
                </a:highlight>
                <a:latin typeface="Garamond" panose="02020404030301010803" charset="0"/>
                <a:cs typeface="Garamond" panose="02020404030301010803" charset="0"/>
                <a:sym typeface="+mn-ea"/>
              </a:rPr>
              <a:t>Small Group Exercises</a:t>
            </a:r>
            <a:endParaRPr lang="en-US" sz="3600" b="1">
              <a:highlight>
                <a:srgbClr val="FFFF00"/>
              </a:highlight>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392555"/>
            <a:ext cx="11471275" cy="4644390"/>
          </a:xfrm>
        </p:spPr>
        <p:txBody>
          <a:bodyPr/>
          <a:p>
            <a:pPr marL="0" indent="0" algn="just">
              <a:buFont typeface="Wingdings" panose="05000000000000000000" charset="0"/>
              <a:buNone/>
            </a:pPr>
            <a:r>
              <a:rPr lang="en-US" altLang="en-US" b="1">
                <a:latin typeface="Garamond" panose="02020404030301010803" charset="0"/>
                <a:cs typeface="Garamond" panose="02020404030301010803" charset="0"/>
              </a:rPr>
              <a:t>Group 3: Keyboard Shortcut Challenge!</a:t>
            </a:r>
            <a:endParaRPr lang="en-US" altLang="en-US" b="1">
              <a:latin typeface="Garamond" panose="02020404030301010803" charset="0"/>
              <a:cs typeface="Garamond" panose="02020404030301010803" charset="0"/>
            </a:endParaRPr>
          </a:p>
          <a:p>
            <a:pPr marL="0" indent="0" algn="just">
              <a:buFont typeface="Wingdings" panose="05000000000000000000" charset="0"/>
              <a:buNone/>
            </a:pPr>
            <a:endParaRPr lang="en-US" altLang="en-US" b="1">
              <a:latin typeface="Garamond" panose="02020404030301010803" charset="0"/>
              <a:cs typeface="Garamond" panose="02020404030301010803" charset="0"/>
            </a:endParaRPr>
          </a:p>
          <a:p>
            <a:pPr marL="0" indent="0" algn="just">
              <a:buFont typeface="Wingdings" panose="05000000000000000000" charset="0"/>
              <a:buNone/>
            </a:pPr>
            <a:endParaRPr lang="en-US" altLang="en-US" b="1">
              <a:latin typeface="Garamond" panose="02020404030301010803" charset="0"/>
              <a:cs typeface="Garamond" panose="02020404030301010803" charset="0"/>
            </a:endParaRPr>
          </a:p>
          <a:p>
            <a:pPr marL="0" indent="0" algn="just">
              <a:buFont typeface="Wingdings" panose="05000000000000000000" charset="0"/>
              <a:buNone/>
            </a:pPr>
            <a:endParaRPr lang="en-US" altLang="en-US" b="1">
              <a:latin typeface="Garamond" panose="02020404030301010803" charset="0"/>
              <a:cs typeface="Garamond" panose="02020404030301010803" charset="0"/>
            </a:endParaRPr>
          </a:p>
          <a:p>
            <a:pPr marL="0" indent="0" algn="just">
              <a:buFont typeface="Wingdings" panose="05000000000000000000" charset="0"/>
              <a:buNone/>
            </a:pPr>
            <a:endParaRPr lang="en-US" altLang="en-US" b="1">
              <a:latin typeface="Garamond" panose="02020404030301010803" charset="0"/>
              <a:cs typeface="Garamond" panose="02020404030301010803" charset="0"/>
            </a:endParaRPr>
          </a:p>
          <a:p>
            <a:pPr marL="0" indent="0" algn="just">
              <a:buFont typeface="Wingdings" panose="05000000000000000000" charset="0"/>
              <a:buNone/>
            </a:pPr>
            <a:endParaRPr lang="en-US" altLang="en-US"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4" name="Text Box 3"/>
          <p:cNvSpPr txBox="1"/>
          <p:nvPr/>
        </p:nvSpPr>
        <p:spPr>
          <a:xfrm>
            <a:off x="253365" y="2387600"/>
            <a:ext cx="11539220" cy="3649345"/>
          </a:xfrm>
          <a:prstGeom prst="rect">
            <a:avLst/>
          </a:prstGeom>
        </p:spPr>
        <p:txBody>
          <a:bodyPr>
            <a:noAutofit/>
          </a:bodyPr>
          <a:p>
            <a:pPr marL="285750" indent="-285750" algn="just">
              <a:buFont typeface="Arial" panose="020B0604020202020204" pitchFamily="34" charset="0"/>
              <a:buChar char="•"/>
            </a:pPr>
            <a:r>
              <a:rPr lang="en-US" altLang="en-US" sz="2800">
                <a:solidFill>
                  <a:schemeClr val="tx1"/>
                </a:solidFill>
                <a:latin typeface="Garamond" panose="02020404030301010803" charset="0"/>
                <a:cs typeface="Garamond" panose="02020404030301010803" charset="0"/>
              </a:rPr>
              <a:t>In this group, participants are provided with a list of tasks that can be done with keyboard shortcuts (e.g., copy, paste, save, print). </a:t>
            </a:r>
            <a:endParaRPr lang="en-US" altLang="en-US" sz="28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endParaRPr lang="en-US" altLang="en-US" sz="2800">
              <a:solidFill>
                <a:schemeClr val="tx1"/>
              </a:solidFill>
              <a:latin typeface="Garamond" panose="02020404030301010803" charset="0"/>
              <a:cs typeface="Garamond" panose="02020404030301010803" charset="0"/>
            </a:endParaRPr>
          </a:p>
          <a:p>
            <a:pPr marL="285750" indent="-285750" algn="just">
              <a:buFont typeface="Arial" panose="020B0604020202020204" pitchFamily="34" charset="0"/>
              <a:buChar char="•"/>
            </a:pPr>
            <a:r>
              <a:rPr lang="en-US" altLang="en-US" sz="2800">
                <a:solidFill>
                  <a:schemeClr val="tx1"/>
                </a:solidFill>
                <a:latin typeface="Garamond" panose="02020404030301010803" charset="0"/>
                <a:cs typeface="Garamond" panose="02020404030301010803" charset="0"/>
              </a:rPr>
              <a:t>The first person out of four (4) in the group to correctly execute the command and explain the shortcut combination (e.g., Ctrl+C for copy) earns a prize.</a:t>
            </a:r>
            <a:endParaRPr lang="en-US" altLang="en-US" sz="2800">
              <a:solidFill>
                <a:schemeClr val="tx1"/>
              </a:solidFill>
              <a:latin typeface="Garamond" panose="02020404030301010803" charset="0"/>
              <a:cs typeface="Garamond" panose="02020404030301010803"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425450"/>
            <a:ext cx="10972800" cy="758825"/>
          </a:xfrm>
        </p:spPr>
        <p:txBody>
          <a:bodyPr/>
          <a:p>
            <a:r>
              <a:rPr lang="en-US" sz="3600" b="1">
                <a:latin typeface="Garamond" panose="02020404030301010803" charset="0"/>
                <a:cs typeface="Garamond" panose="02020404030301010803" charset="0"/>
                <a:sym typeface="+mn-ea"/>
              </a:rPr>
              <a:t>Session Closure &amp; Discussion</a:t>
            </a:r>
            <a:endParaRPr lang="en-US" sz="3600" b="1">
              <a:latin typeface="Garamond" panose="02020404030301010803" charset="0"/>
              <a:cs typeface="Garamond" panose="02020404030301010803" charset="0"/>
              <a:sym typeface="+mn-ea"/>
            </a:endParaRPr>
          </a:p>
        </p:txBody>
      </p:sp>
      <p:sp>
        <p:nvSpPr>
          <p:cNvPr id="2" name="Content Placeholder 1"/>
          <p:cNvSpPr>
            <a:spLocks noGrp="1"/>
          </p:cNvSpPr>
          <p:nvPr>
            <p:ph idx="1"/>
          </p:nvPr>
        </p:nvSpPr>
        <p:spPr>
          <a:xfrm>
            <a:off x="321945" y="1392555"/>
            <a:ext cx="11471275" cy="4644390"/>
          </a:xfrm>
        </p:spPr>
        <p:txBody>
          <a:bodyPr/>
          <a:p>
            <a:pPr algn="just"/>
            <a:r>
              <a:rPr lang="en-US" altLang="en-US">
                <a:latin typeface="Garamond" panose="02020404030301010803" charset="0"/>
                <a:cs typeface="Garamond" panose="02020404030301010803" charset="0"/>
              </a:rPr>
              <a:t>From the lectures and excercises on Navigating the operating system with emphasis on the mouse and keyboard,</a:t>
            </a: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Font typeface="Wingdings" panose="05000000000000000000" charset="0"/>
              <a:buNone/>
            </a:pPr>
            <a:r>
              <a:rPr lang="en-US" altLang="en-US" sz="2800" b="1">
                <a:latin typeface="Garamond" panose="02020404030301010803" charset="0"/>
                <a:cs typeface="Garamond" panose="02020404030301010803" charset="0"/>
              </a:rPr>
              <a:t>1) What did you learn new that can change your manegerial scope?</a:t>
            </a:r>
            <a:endParaRPr lang="en-US" altLang="en-US" sz="2800" b="1">
              <a:latin typeface="Garamond" panose="02020404030301010803" charset="0"/>
              <a:cs typeface="Garamond" panose="02020404030301010803" charset="0"/>
            </a:endParaRPr>
          </a:p>
          <a:p>
            <a:pPr marL="0" indent="0" algn="just">
              <a:buFont typeface="Wingdings" panose="05000000000000000000" charset="0"/>
              <a:buNone/>
            </a:pPr>
            <a:endParaRPr lang="en-US" altLang="en-US" sz="2800" b="1">
              <a:latin typeface="Garamond" panose="02020404030301010803" charset="0"/>
              <a:cs typeface="Garamond" panose="02020404030301010803" charset="0"/>
              <a:sym typeface="+mn-ea"/>
            </a:endParaRPr>
          </a:p>
          <a:p>
            <a:pPr marL="0" indent="0" algn="just">
              <a:buFont typeface="Wingdings" panose="05000000000000000000" charset="0"/>
              <a:buNone/>
            </a:pPr>
            <a:r>
              <a:rPr lang="en-US" altLang="en-US" sz="2800" b="1">
                <a:latin typeface="Garamond" panose="02020404030301010803" charset="0"/>
                <a:cs typeface="Garamond" panose="02020404030301010803" charset="0"/>
              </a:rPr>
              <a:t>2) Were there challenges? (Responses from each participant)</a:t>
            </a:r>
            <a:endParaRPr lang="en-US" altLang="en-US" sz="2800" b="1">
              <a:latin typeface="Garamond" panose="02020404030301010803" charset="0"/>
              <a:cs typeface="Garamond" panose="02020404030301010803" charset="0"/>
            </a:endParaRPr>
          </a:p>
          <a:p>
            <a:pPr marL="0" indent="0" algn="just">
              <a:buFont typeface="Wingdings" panose="05000000000000000000" charset="0"/>
              <a:buNone/>
            </a:pPr>
            <a:endParaRPr lang="en-US" altLang="en-US" sz="2800" b="1">
              <a:latin typeface="Garamond" panose="02020404030301010803" charset="0"/>
              <a:cs typeface="Garamond" panose="02020404030301010803" charset="0"/>
            </a:endParaRPr>
          </a:p>
          <a:p>
            <a:pPr marL="0" indent="0" algn="just">
              <a:buFont typeface="Wingdings" panose="05000000000000000000" charset="0"/>
              <a:buNone/>
            </a:pPr>
            <a:r>
              <a:rPr lang="en-US" altLang="en-US" sz="2800" b="1">
                <a:latin typeface="Garamond" panose="02020404030301010803" charset="0"/>
                <a:cs typeface="Garamond" panose="02020404030301010803" charset="0"/>
              </a:rPr>
              <a:t>3) Any Recommendations </a:t>
            </a:r>
            <a:r>
              <a:rPr lang="en-US" altLang="en-US" sz="2800" b="1">
                <a:latin typeface="Garamond" panose="02020404030301010803" charset="0"/>
                <a:cs typeface="Garamond" panose="02020404030301010803" charset="0"/>
                <a:sym typeface="+mn-ea"/>
              </a:rPr>
              <a:t>(Responses from each participant)</a:t>
            </a:r>
            <a:endParaRPr lang="en-US" altLang="en-US" sz="2800" b="1">
              <a:latin typeface="Garamond" panose="02020404030301010803" charset="0"/>
              <a:cs typeface="Garamond" panose="02020404030301010803" charset="0"/>
            </a:endParaRPr>
          </a:p>
          <a:p>
            <a:pPr marL="0" indent="0" algn="just">
              <a:buFont typeface="Wingdings" panose="05000000000000000000" charset="0"/>
              <a:buNone/>
            </a:pPr>
            <a:endParaRPr lang="en-US" altLang="en-US" sz="2800"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609600" y="2378393"/>
            <a:ext cx="10972800" cy="1143000"/>
          </a:xfrm>
        </p:spPr>
        <p:txBody>
          <a:bodyPr/>
          <a:p>
            <a:r>
              <a:rPr lang="en-US" b="1">
                <a:latin typeface="Garamond" panose="02020404030301010803" charset="0"/>
                <a:cs typeface="Garamond" panose="02020404030301010803" charset="0"/>
              </a:rPr>
              <a:t>BREAK</a:t>
            </a:r>
            <a:endParaRPr lang="en-US"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504190" y="2388870"/>
            <a:ext cx="10972800" cy="1440815"/>
          </a:xfrm>
        </p:spPr>
        <p:txBody>
          <a:bodyPr/>
          <a:p>
            <a:pPr algn="ctr"/>
            <a:r>
              <a:rPr lang="en-US" sz="4000" b="1">
                <a:latin typeface="Garamond" panose="02020404030301010803" charset="0"/>
                <a:cs typeface="Garamond" panose="02020404030301010803" charset="0"/>
              </a:rPr>
              <a:t>Session 1.2: Understanding File Systems </a:t>
            </a:r>
            <a:br>
              <a:rPr lang="en-US" sz="4000" b="1">
                <a:latin typeface="Garamond" panose="02020404030301010803" charset="0"/>
                <a:cs typeface="Garamond" panose="02020404030301010803" charset="0"/>
              </a:rPr>
            </a:br>
            <a:r>
              <a:rPr lang="en-US" sz="4000" b="1">
                <a:latin typeface="Garamond" panose="02020404030301010803" charset="0"/>
                <a:cs typeface="Garamond" panose="02020404030301010803" charset="0"/>
              </a:rPr>
              <a:t>(File &amp; Folder Management)</a:t>
            </a:r>
            <a:endParaRPr lang="en-US" sz="4000" b="1">
              <a:latin typeface="Garamond" panose="02020404030301010803" charset="0"/>
              <a:cs typeface="Garamond" panose="02020404030301010803" charset="0"/>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09600" y="349250"/>
            <a:ext cx="10972800" cy="792480"/>
          </a:xfrm>
        </p:spPr>
        <p:txBody>
          <a:bodyPr/>
          <a:p>
            <a:r>
              <a:rPr lang="en-US" b="1">
                <a:latin typeface="Garamond" panose="02020404030301010803" charset="0"/>
                <a:cs typeface="Garamond" panose="02020404030301010803" charset="0"/>
              </a:rPr>
              <a:t>Objectives</a:t>
            </a:r>
            <a:endParaRPr lang="en-US" b="1">
              <a:latin typeface="Garamond" panose="02020404030301010803" charset="0"/>
              <a:cs typeface="Garamond" panose="02020404030301010803" charset="0"/>
            </a:endParaRPr>
          </a:p>
        </p:txBody>
      </p:sp>
      <p:sp>
        <p:nvSpPr>
          <p:cNvPr id="7" name="Content Placeholder 6"/>
          <p:cNvSpPr>
            <a:spLocks noGrp="1"/>
          </p:cNvSpPr>
          <p:nvPr>
            <p:ph idx="1"/>
          </p:nvPr>
        </p:nvSpPr>
        <p:spPr>
          <a:xfrm>
            <a:off x="290830" y="1440815"/>
            <a:ext cx="11546840" cy="4185920"/>
          </a:xfrm>
        </p:spPr>
        <p:txBody>
          <a:bodyPr/>
          <a:p>
            <a:r>
              <a:rPr lang="en-US" b="1">
                <a:latin typeface="Garamond" panose="02020404030301010803" charset="0"/>
                <a:cs typeface="Garamond" panose="02020404030301010803" charset="0"/>
              </a:rPr>
              <a:t>To provide participants with basic skills in,</a:t>
            </a:r>
            <a:endParaRPr lang="en-US" b="1">
              <a:latin typeface="Garamond" panose="02020404030301010803" charset="0"/>
              <a:cs typeface="Garamond" panose="02020404030301010803" charset="0"/>
            </a:endParaRPr>
          </a:p>
          <a:p>
            <a:pPr marL="0" indent="0">
              <a:buNone/>
            </a:pPr>
            <a:endParaRPr lang="en-US" b="1">
              <a:latin typeface="Garamond" panose="02020404030301010803" charset="0"/>
              <a:cs typeface="Garamond" panose="02020404030301010803" charset="0"/>
            </a:endParaRPr>
          </a:p>
          <a:p>
            <a:pPr>
              <a:buFont typeface="Wingdings" panose="05000000000000000000" charset="0"/>
              <a:buChar char="ü"/>
            </a:pPr>
            <a:r>
              <a:rPr lang="en-US" altLang="en-US" sz="3600" dirty="0">
                <a:latin typeface="Garamond" panose="02020404030301010803" charset="0"/>
                <a:cs typeface="Garamond" panose="02020404030301010803" charset="0"/>
                <a:sym typeface="+mn-ea"/>
              </a:rPr>
              <a:t>Opening files and folders</a:t>
            </a:r>
            <a:endParaRPr lang="en-US" altLang="en-US" sz="3600" dirty="0">
              <a:latin typeface="Garamond" panose="02020404030301010803" charset="0"/>
              <a:cs typeface="Garamond" panose="02020404030301010803" charset="0"/>
              <a:sym typeface="+mn-ea"/>
            </a:endParaRPr>
          </a:p>
          <a:p>
            <a:pPr marL="0" indent="0">
              <a:buFont typeface="Wingdings" panose="05000000000000000000" charset="0"/>
              <a:buNone/>
            </a:pPr>
            <a:endParaRPr lang="en-US" altLang="en-US" sz="3600" dirty="0">
              <a:latin typeface="Garamond" panose="02020404030301010803" charset="0"/>
              <a:cs typeface="Garamond" panose="02020404030301010803" charset="0"/>
              <a:sym typeface="+mn-ea"/>
            </a:endParaRPr>
          </a:p>
          <a:p>
            <a:pPr>
              <a:buFont typeface="Wingdings" panose="05000000000000000000" charset="0"/>
              <a:buChar char="ü"/>
            </a:pPr>
            <a:r>
              <a:rPr lang="en-US" altLang="en-US" sz="3600" dirty="0">
                <a:latin typeface="Garamond" panose="02020404030301010803" charset="0"/>
                <a:cs typeface="Garamond" panose="02020404030301010803" charset="0"/>
                <a:sym typeface="+mn-ea"/>
              </a:rPr>
              <a:t>Saving and managing files and folders</a:t>
            </a:r>
            <a:endParaRPr lang="en-US" altLang="en-US" sz="3600" dirty="0">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Definitions</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503555" y="1216025"/>
            <a:ext cx="11323320" cy="4852035"/>
          </a:xfrm>
        </p:spPr>
        <p:txBody>
          <a:bodyPr/>
          <a:p>
            <a:pPr algn="just"/>
            <a:r>
              <a:rPr lang="en-US">
                <a:latin typeface="Garamond" panose="02020404030301010803" charset="0"/>
                <a:cs typeface="Garamond" panose="02020404030301010803" charset="0"/>
              </a:rPr>
              <a:t>A </a:t>
            </a:r>
            <a:r>
              <a:rPr lang="en-US" b="1">
                <a:latin typeface="Garamond" panose="02020404030301010803" charset="0"/>
                <a:cs typeface="Garamond" panose="02020404030301010803" charset="0"/>
              </a:rPr>
              <a:t>File</a:t>
            </a:r>
            <a:r>
              <a:rPr lang="en-US">
                <a:latin typeface="Garamond" panose="02020404030301010803" charset="0"/>
                <a:cs typeface="Garamond" panose="02020404030301010803" charset="0"/>
              </a:rPr>
              <a:t> or Document has a collection of data that has a name and stored in a computer.</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A </a:t>
            </a:r>
            <a:r>
              <a:rPr lang="en-US" b="1">
                <a:latin typeface="Garamond" panose="02020404030301010803" charset="0"/>
                <a:cs typeface="Garamond" panose="02020404030301010803" charset="0"/>
              </a:rPr>
              <a:t>folder</a:t>
            </a:r>
            <a:r>
              <a:rPr lang="en-US">
                <a:latin typeface="Garamond" panose="02020404030301010803" charset="0"/>
                <a:cs typeface="Garamond" panose="02020404030301010803" charset="0"/>
              </a:rPr>
              <a:t> is just like a container for storing programs and files, similar to a folder in a file cabinet.</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r>
              <a:rPr lang="en-US" b="1">
                <a:latin typeface="Garamond" panose="02020404030301010803" charset="0"/>
                <a:cs typeface="Garamond" panose="02020404030301010803" charset="0"/>
              </a:rPr>
              <a:t>File Management</a:t>
            </a:r>
            <a:r>
              <a:rPr lang="en-US">
                <a:latin typeface="Garamond" panose="02020404030301010803" charset="0"/>
                <a:cs typeface="Garamond" panose="02020404030301010803" charset="0"/>
              </a:rPr>
              <a:t> is organizing and keeping track of files and folders helping us to stay organized so that information can be easily located.</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503555" y="1216025"/>
            <a:ext cx="11323320" cy="4852035"/>
          </a:xfrm>
        </p:spPr>
        <p:txBody>
          <a:bodyPr/>
          <a:p>
            <a:pPr algn="just"/>
            <a:r>
              <a:rPr lang="en-US" altLang="en-US" sz="2800">
                <a:latin typeface="Garamond" panose="02020404030301010803" charset="0"/>
                <a:cs typeface="Garamond" panose="02020404030301010803" charset="0"/>
              </a:rPr>
              <a:t>There are many different types of files you can use. For example, </a:t>
            </a:r>
            <a:r>
              <a:rPr lang="en-US" altLang="en-US" sz="2800" b="1">
                <a:latin typeface="Garamond" panose="02020404030301010803" charset="0"/>
                <a:cs typeface="Garamond" panose="02020404030301010803" charset="0"/>
              </a:rPr>
              <a:t>Microsoft Word documents</a:t>
            </a:r>
            <a:r>
              <a:rPr lang="en-US" altLang="en-US" sz="2800">
                <a:latin typeface="Garamond" panose="02020404030301010803" charset="0"/>
                <a:cs typeface="Garamond" panose="02020404030301010803" charset="0"/>
              </a:rPr>
              <a:t>, </a:t>
            </a:r>
            <a:r>
              <a:rPr lang="en-US" altLang="en-US" sz="2800" b="1">
                <a:latin typeface="Garamond" panose="02020404030301010803" charset="0"/>
                <a:cs typeface="Garamond" panose="02020404030301010803" charset="0"/>
              </a:rPr>
              <a:t>digital photos</a:t>
            </a:r>
            <a:r>
              <a:rPr lang="en-US" altLang="en-US" sz="2800">
                <a:latin typeface="Garamond" panose="02020404030301010803" charset="0"/>
                <a:cs typeface="Garamond" panose="02020404030301010803" charset="0"/>
              </a:rPr>
              <a:t>,</a:t>
            </a:r>
            <a:r>
              <a:rPr lang="en-US" altLang="en-US" sz="2800" b="1">
                <a:latin typeface="Garamond" panose="02020404030301010803" charset="0"/>
                <a:cs typeface="Garamond" panose="02020404030301010803" charset="0"/>
              </a:rPr>
              <a:t> digital music</a:t>
            </a:r>
            <a:r>
              <a:rPr lang="en-US" altLang="en-US" sz="2800">
                <a:latin typeface="Garamond" panose="02020404030301010803" charset="0"/>
                <a:cs typeface="Garamond" panose="02020404030301010803" charset="0"/>
              </a:rPr>
              <a:t>, and </a:t>
            </a:r>
            <a:r>
              <a:rPr lang="en-US" altLang="en-US" sz="2800" b="1">
                <a:latin typeface="Garamond" panose="02020404030301010803" charset="0"/>
                <a:cs typeface="Garamond" panose="02020404030301010803" charset="0"/>
              </a:rPr>
              <a:t>digital videos</a:t>
            </a:r>
            <a:r>
              <a:rPr lang="en-US" altLang="en-US" sz="2800">
                <a:latin typeface="Garamond" panose="02020404030301010803" charset="0"/>
                <a:cs typeface="Garamond" panose="02020404030301010803" charset="0"/>
              </a:rPr>
              <a:t> are all types of files. </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You might even think of a file as a digital version of a real-world thing you can interact with on your computer. When you use different applications, you'll often be viewing, creating, or editing files.</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Files are usually represented by an icon. In the image below, you can see a few different types of files below the Recycle Bin on the desktop.</a:t>
            </a:r>
            <a:endParaRPr lang="en-US" altLang="en-US" sz="280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a:t>
            </a:r>
            <a:endParaRPr lang="en-US" b="1">
              <a:latin typeface="Garamond" panose="02020404030301010803" charset="0"/>
              <a:cs typeface="Garamond" panose="02020404030301010803" charset="0"/>
            </a:endParaRPr>
          </a:p>
        </p:txBody>
      </p:sp>
      <p:pic>
        <p:nvPicPr>
          <p:cNvPr id="5" name="Content Placeholder 4"/>
          <p:cNvPicPr>
            <a:picLocks noChangeAspect="1"/>
          </p:cNvPicPr>
          <p:nvPr>
            <p:ph idx="1"/>
          </p:nvPr>
        </p:nvPicPr>
        <p:blipFill>
          <a:blip r:embed="rId1"/>
          <a:stretch>
            <a:fillRect/>
          </a:stretch>
        </p:blipFill>
        <p:spPr>
          <a:xfrm>
            <a:off x="858520" y="2063115"/>
            <a:ext cx="5074285" cy="3408045"/>
          </a:xfrm>
          <a:prstGeom prst="rect">
            <a:avLst/>
          </a:prstGeom>
        </p:spPr>
      </p:pic>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8"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34455" y="2063115"/>
            <a:ext cx="5234940" cy="34080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r>
              <a:rPr lang="en-US" b="1">
                <a:latin typeface="Garamond" panose="02020404030301010803" charset="0"/>
                <a:cs typeface="Garamond" panose="02020404030301010803" charset="0"/>
              </a:rPr>
              <a:t>Opening Files (Method 1): </a:t>
            </a:r>
            <a:r>
              <a:rPr lang="en-US" altLang="en-US" b="1">
                <a:highlight>
                  <a:srgbClr val="FFFF00"/>
                </a:highlight>
                <a:latin typeface="Garamond" panose="02020404030301010803" charset="0"/>
                <a:cs typeface="Garamond" panose="02020404030301010803" charset="0"/>
                <a:sym typeface="+mn-ea"/>
              </a:rPr>
              <a:t>Double-click the file </a:t>
            </a:r>
            <a:endParaRPr lang="en-US" altLang="en-US" b="1">
              <a:highlight>
                <a:srgbClr val="FFFF00"/>
              </a:highlight>
              <a:latin typeface="Garamond" panose="02020404030301010803" charset="0"/>
              <a:cs typeface="Garamond" panose="02020404030301010803" charset="0"/>
              <a:sym typeface="+mn-ea"/>
            </a:endParaRPr>
          </a:p>
          <a:p>
            <a:pPr marL="0" indent="0">
              <a:buNone/>
            </a:pPr>
            <a:endParaRPr lang="en-US" altLang="en-US" b="1">
              <a:highlight>
                <a:srgbClr val="FFFF00"/>
              </a:highlight>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Find the .ppt file on your computer.</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Double-click the file to open it. The file maybe WORD, PPT, PDF, or Excel file or Document.</a:t>
            </a:r>
            <a:endParaRPr lang="en-US" altLang="en-US" sz="2800">
              <a:latin typeface="Garamond" panose="02020404030301010803" charset="0"/>
              <a:cs typeface="Garamond" panose="02020404030301010803" charset="0"/>
            </a:endParaRPr>
          </a:p>
          <a:p>
            <a:pPr marL="0" indent="0">
              <a:buFont typeface="Wingdings" panose="05000000000000000000" charset="0"/>
              <a:buNone/>
            </a:pPr>
            <a:endParaRPr lang="en-US" altLang="en-US" sz="2800">
              <a:latin typeface="Garamond" panose="02020404030301010803" charset="0"/>
              <a:cs typeface="Garamond" panose="02020404030301010803" charset="0"/>
            </a:endParaRPr>
          </a:p>
          <a:p>
            <a:pPr>
              <a:buFont typeface="Wingdings" panose="05000000000000000000" charset="0"/>
              <a:buChar char="ü"/>
            </a:pPr>
            <a:r>
              <a:rPr lang="en-US" altLang="en-US" sz="2800">
                <a:latin typeface="Garamond" panose="02020404030301010803" charset="0"/>
                <a:cs typeface="Garamond" panose="02020404030301010803" charset="0"/>
              </a:rPr>
              <a:t>If it doesn't open, right-click the file, select "Open with," and choose the program you want to use from the list. </a:t>
            </a:r>
            <a:endParaRPr lang="en-US" altLang="en-US" sz="2800">
              <a:latin typeface="Garamond" panose="02020404030301010803" charset="0"/>
              <a:cs typeface="Garamond" panose="02020404030301010803"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r>
              <a:rPr lang="en-US" b="1">
                <a:latin typeface="Garamond" panose="02020404030301010803" charset="0"/>
                <a:cs typeface="Garamond" panose="02020404030301010803" charset="0"/>
              </a:rPr>
              <a:t>Opening Files (Method 2): </a:t>
            </a:r>
            <a:r>
              <a:rPr lang="en-US" altLang="en-US" b="1">
                <a:highlight>
                  <a:srgbClr val="FFFF00"/>
                </a:highlight>
                <a:latin typeface="Garamond" panose="02020404030301010803" charset="0"/>
                <a:cs typeface="Garamond" panose="02020404030301010803" charset="0"/>
                <a:sym typeface="+mn-ea"/>
              </a:rPr>
              <a:t>Open from within File</a:t>
            </a:r>
            <a:endParaRPr lang="en-US" altLang="en-US" b="1">
              <a:highlight>
                <a:srgbClr val="FFFF00"/>
              </a:highlight>
              <a:latin typeface="Garamond" panose="02020404030301010803" charset="0"/>
              <a:cs typeface="Garamond" panose="02020404030301010803" charset="0"/>
              <a:sym typeface="+mn-ea"/>
            </a:endParaRPr>
          </a:p>
          <a:p>
            <a:pPr algn="just">
              <a:buFont typeface="Wingdings" panose="05000000000000000000" charset="0"/>
              <a:buChar char="ü"/>
            </a:pPr>
            <a:r>
              <a:rPr lang="en-US" altLang="en-US">
                <a:latin typeface="Garamond" panose="02020404030301010803" charset="0"/>
                <a:cs typeface="Garamond" panose="02020404030301010803" charset="0"/>
              </a:rPr>
              <a:t>Open the desired file first.</a:t>
            </a:r>
            <a:endParaRPr lang="en-US" altLang="en-US">
              <a:latin typeface="Garamond" panose="02020404030301010803" charset="0"/>
              <a:cs typeface="Garamond" panose="02020404030301010803" charset="0"/>
            </a:endParaRPr>
          </a:p>
          <a:p>
            <a:pPr algn="just">
              <a:buFont typeface="Wingdings" panose="05000000000000000000" charset="0"/>
              <a:buChar char="ü"/>
            </a:pPr>
            <a:r>
              <a:rPr lang="en-US" altLang="en-US">
                <a:latin typeface="Garamond" panose="02020404030301010803" charset="0"/>
                <a:cs typeface="Garamond" panose="02020404030301010803" charset="0"/>
              </a:rPr>
              <a:t>Click on the File tab in the top-left corner.</a:t>
            </a:r>
            <a:endParaRPr lang="en-US" altLang="en-US">
              <a:latin typeface="Garamond" panose="02020404030301010803" charset="0"/>
              <a:cs typeface="Garamond" panose="02020404030301010803" charset="0"/>
            </a:endParaRPr>
          </a:p>
          <a:p>
            <a:pPr algn="just">
              <a:buFont typeface="Wingdings" panose="05000000000000000000" charset="0"/>
              <a:buChar char="ü"/>
            </a:pPr>
            <a:r>
              <a:rPr lang="en-US" altLang="en-US">
                <a:latin typeface="Garamond" panose="02020404030301010803" charset="0"/>
                <a:cs typeface="Garamond" panose="02020404030301010803" charset="0"/>
              </a:rPr>
              <a:t>Select Open from the menu that appears.</a:t>
            </a:r>
            <a:endParaRPr lang="en-US" altLang="en-US">
              <a:latin typeface="Garamond" panose="02020404030301010803" charset="0"/>
              <a:cs typeface="Garamond" panose="02020404030301010803" charset="0"/>
            </a:endParaRPr>
          </a:p>
          <a:p>
            <a:pPr algn="just">
              <a:buFont typeface="Wingdings" panose="05000000000000000000" charset="0"/>
              <a:buChar char="ü"/>
            </a:pPr>
            <a:r>
              <a:rPr lang="en-US" altLang="en-US">
                <a:latin typeface="Garamond" panose="02020404030301010803" charset="0"/>
                <a:cs typeface="Garamond" panose="02020404030301010803" charset="0"/>
              </a:rPr>
              <a:t>Click Browse to find and select your file, or check the Recent or Shared with Me lists.</a:t>
            </a:r>
            <a:endParaRPr lang="en-US" altLang="en-US">
              <a:latin typeface="Garamond" panose="02020404030301010803" charset="0"/>
              <a:cs typeface="Garamond" panose="02020404030301010803" charset="0"/>
            </a:endParaRPr>
          </a:p>
          <a:p>
            <a:pPr algn="just">
              <a:buFont typeface="Wingdings" panose="05000000000000000000" charset="0"/>
              <a:buChar char="ü"/>
            </a:pPr>
            <a:r>
              <a:rPr lang="en-US" altLang="en-US">
                <a:latin typeface="Garamond" panose="02020404030301010803" charset="0"/>
                <a:cs typeface="Garamond" panose="02020404030301010803" charset="0"/>
              </a:rPr>
              <a:t>Click the file and then click Open.  </a:t>
            </a:r>
            <a:endParaRPr lang="en-US" altLang="en-US">
              <a:latin typeface="Garamond" panose="02020404030301010803" charset="0"/>
              <a:cs typeface="Garamond" panose="02020404030301010803"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823085" y="497840"/>
            <a:ext cx="8300720" cy="654685"/>
          </a:xfrm>
        </p:spPr>
        <p:txBody>
          <a:bodyPr/>
          <a:p>
            <a:r>
              <a:rPr lang="en-US" b="1">
                <a:latin typeface="Garamond" panose="02020404030301010803" charset="0"/>
                <a:cs typeface="Garamond" panose="02020404030301010803" charset="0"/>
              </a:rPr>
              <a:t>The Mouse</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608965" y="1503680"/>
            <a:ext cx="11153775" cy="4538345"/>
          </a:xfrm>
        </p:spPr>
        <p:txBody>
          <a:bodyPr/>
          <a:p>
            <a:pPr algn="just"/>
            <a:r>
              <a:rPr lang="en-US" b="1">
                <a:latin typeface="Garamond" panose="02020404030301010803" charset="0"/>
                <a:cs typeface="Garamond" panose="02020404030301010803" charset="0"/>
              </a:rPr>
              <a:t>Mouse:</a:t>
            </a:r>
            <a:r>
              <a:rPr lang="en-US">
                <a:latin typeface="Garamond" panose="02020404030301010803" charset="0"/>
                <a:cs typeface="Garamond" panose="02020404030301010803" charset="0"/>
              </a:rPr>
              <a:t> a pointing device which allows users to move the cursor and make selections on the computer screen.</a:t>
            </a: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Just as use would use your hands to interact with objects in the physical world, you can use your mouse to interact with items on your computer screen.</a:t>
            </a: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Using the mouse, you can move objects, open them, change them, throw them away (delete), and perform other actions. All these can be done by pointing, clicking (Single/Double, Right or Left), and dragging.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pPr algn="just"/>
            <a:r>
              <a:rPr lang="en-US" altLang="en-US" sz="2800">
                <a:latin typeface="Garamond" panose="02020404030301010803" charset="0"/>
                <a:cs typeface="Garamond" panose="02020404030301010803" charset="0"/>
              </a:rPr>
              <a:t>When you first create your file or document, save it right away. There are many ways to save a file, but we will consider a few in this training.</a:t>
            </a:r>
            <a:endParaRPr lang="en-US" altLang="en-US" sz="2800">
              <a:latin typeface="Garamond" panose="02020404030301010803" charset="0"/>
              <a:cs typeface="Garamond" panose="02020404030301010803" charset="0"/>
            </a:endParaRPr>
          </a:p>
          <a:p>
            <a:pPr marL="0" indent="0">
              <a:buNone/>
            </a:pPr>
            <a:r>
              <a:rPr lang="en-US" altLang="en-US" sz="2800" b="1">
                <a:latin typeface="Garamond" panose="02020404030301010803" charset="0"/>
                <a:cs typeface="Garamond" panose="02020404030301010803" charset="0"/>
              </a:rPr>
              <a:t>1) </a:t>
            </a:r>
            <a:r>
              <a:rPr lang="en-US" altLang="en-US" sz="2800">
                <a:latin typeface="Garamond" panose="02020404030301010803" charset="0"/>
                <a:cs typeface="Garamond" panose="02020404030301010803" charset="0"/>
              </a:rPr>
              <a:t>When your file is opened, click the </a:t>
            </a:r>
            <a:r>
              <a:rPr lang="en-US" altLang="en-US" sz="2800" b="1">
                <a:latin typeface="Garamond" panose="02020404030301010803" charset="0"/>
                <a:cs typeface="Garamond" panose="02020404030301010803" charset="0"/>
              </a:rPr>
              <a:t>“disk”</a:t>
            </a:r>
            <a:r>
              <a:rPr lang="en-US" altLang="en-US" sz="2800">
                <a:latin typeface="Garamond" panose="02020404030301010803" charset="0"/>
                <a:cs typeface="Garamond" panose="02020404030301010803" charset="0"/>
              </a:rPr>
              <a:t> symbol at the top left.</a:t>
            </a:r>
            <a:endParaRPr lang="en-US" altLang="en-US" sz="2800">
              <a:latin typeface="Garamond" panose="02020404030301010803" charset="0"/>
              <a:cs typeface="Garamond" panose="02020404030301010803" charset="0"/>
            </a:endParaRPr>
          </a:p>
        </p:txBody>
      </p:sp>
      <p:pic>
        <p:nvPicPr>
          <p:cNvPr id="4" name="Picture 3"/>
          <p:cNvPicPr>
            <a:picLocks noChangeAspect="1"/>
          </p:cNvPicPr>
          <p:nvPr/>
        </p:nvPicPr>
        <p:blipFill>
          <a:blip r:embed="rId1"/>
          <a:srcRect t="3250"/>
          <a:stretch>
            <a:fillRect/>
          </a:stretch>
        </p:blipFill>
        <p:spPr>
          <a:xfrm>
            <a:off x="3326765" y="3099435"/>
            <a:ext cx="5208270" cy="30264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pPr algn="just"/>
            <a:r>
              <a:rPr lang="en-US" altLang="en-US" sz="2800">
                <a:latin typeface="Garamond" panose="02020404030301010803" charset="0"/>
                <a:cs typeface="Garamond" panose="02020404030301010803" charset="0"/>
              </a:rPr>
              <a:t>After you have clicked the “disk”, a window will open. First you need to say </a:t>
            </a:r>
            <a:r>
              <a:rPr lang="en-US" altLang="en-US" sz="2800" b="1">
                <a:latin typeface="Garamond" panose="02020404030301010803" charset="0"/>
                <a:cs typeface="Garamond" panose="02020404030301010803" charset="0"/>
              </a:rPr>
              <a:t>where </a:t>
            </a:r>
            <a:r>
              <a:rPr lang="en-US" altLang="en-US" sz="2800">
                <a:latin typeface="Garamond" panose="02020404030301010803" charset="0"/>
                <a:cs typeface="Garamond" panose="02020404030301010803" charset="0"/>
              </a:rPr>
              <a:t>to save the file, if you have a USB Drive, you need to find it first. </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Click on the drop-down list at the top to find your USB drive.</a:t>
            </a:r>
            <a:endParaRPr lang="en-US" altLang="en-US" sz="2800">
              <a:latin typeface="Garamond" panose="02020404030301010803" charset="0"/>
              <a:cs typeface="Garamond" panose="02020404030301010803" charset="0"/>
            </a:endParaRPr>
          </a:p>
        </p:txBody>
      </p:sp>
      <p:pic>
        <p:nvPicPr>
          <p:cNvPr id="5" name="Picture 4"/>
          <p:cNvPicPr>
            <a:picLocks noChangeAspect="1"/>
          </p:cNvPicPr>
          <p:nvPr/>
        </p:nvPicPr>
        <p:blipFill>
          <a:blip r:embed="rId1"/>
          <a:stretch>
            <a:fillRect/>
          </a:stretch>
        </p:blipFill>
        <p:spPr>
          <a:xfrm>
            <a:off x="3186430" y="2934335"/>
            <a:ext cx="4679315" cy="31908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pPr algn="just"/>
            <a:r>
              <a:rPr lang="en-US" altLang="en-US" sz="2800">
                <a:latin typeface="Garamond" panose="02020404030301010803" charset="0"/>
                <a:cs typeface="Garamond" panose="02020404030301010803" charset="0"/>
              </a:rPr>
              <a:t>Find your USB drive (or any other drive or folder you need), and click.</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Click on the drop-down list at the top to find your USB drive.</a:t>
            </a:r>
            <a:endParaRPr lang="en-US" altLang="en-US" sz="2800">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2212340" y="2542540"/>
            <a:ext cx="7478395" cy="35083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pPr algn="just"/>
            <a:r>
              <a:rPr lang="en-US" altLang="en-US" sz="2800">
                <a:latin typeface="Garamond" panose="02020404030301010803" charset="0"/>
                <a:cs typeface="Garamond" panose="02020404030301010803" charset="0"/>
              </a:rPr>
              <a:t>The place where you want to save the file should appear at the top of the window.</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You might want to double-click on one of the folders to save your file to a specific folder. </a:t>
            </a:r>
            <a:endParaRPr lang="en-US" altLang="en-US" sz="2800">
              <a:latin typeface="Garamond" panose="02020404030301010803" charset="0"/>
              <a:cs typeface="Garamond" panose="02020404030301010803" charset="0"/>
            </a:endParaRPr>
          </a:p>
        </p:txBody>
      </p:sp>
      <p:pic>
        <p:nvPicPr>
          <p:cNvPr id="5" name="Picture 4"/>
          <p:cNvPicPr>
            <a:picLocks noChangeAspect="1"/>
          </p:cNvPicPr>
          <p:nvPr/>
        </p:nvPicPr>
        <p:blipFill>
          <a:blip r:embed="rId1"/>
          <a:stretch>
            <a:fillRect/>
          </a:stretch>
        </p:blipFill>
        <p:spPr>
          <a:xfrm>
            <a:off x="2957195" y="3082290"/>
            <a:ext cx="4244340" cy="2969260"/>
          </a:xfrm>
          <a:prstGeom prst="rect">
            <a:avLst/>
          </a:prstGeom>
        </p:spPr>
      </p:pic>
      <p:pic>
        <p:nvPicPr>
          <p:cNvPr id="7" name="Picture 6"/>
          <p:cNvPicPr>
            <a:picLocks noChangeAspect="1"/>
          </p:cNvPicPr>
          <p:nvPr/>
        </p:nvPicPr>
        <p:blipFill>
          <a:blip r:embed="rId2"/>
          <a:stretch>
            <a:fillRect/>
          </a:stretch>
        </p:blipFill>
        <p:spPr>
          <a:xfrm>
            <a:off x="7509510" y="3082290"/>
            <a:ext cx="3743325" cy="29686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pPr algn="just"/>
            <a:r>
              <a:rPr lang="en-US" altLang="en-US" sz="2800">
                <a:latin typeface="Garamond" panose="02020404030301010803" charset="0"/>
                <a:cs typeface="Garamond" panose="02020404030301010803" charset="0"/>
              </a:rPr>
              <a:t>Choose a good name for your document and type it next to “file Name”.</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Click “Save” after you have named your document.</a:t>
            </a:r>
            <a:endParaRPr lang="en-US" altLang="en-US" sz="2800">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2091055" y="2796540"/>
            <a:ext cx="3104515" cy="3127375"/>
          </a:xfrm>
          <a:prstGeom prst="rect">
            <a:avLst/>
          </a:prstGeom>
        </p:spPr>
      </p:pic>
      <p:pic>
        <p:nvPicPr>
          <p:cNvPr id="8" name="Picture 7"/>
          <p:cNvPicPr>
            <a:picLocks noChangeAspect="1"/>
          </p:cNvPicPr>
          <p:nvPr/>
        </p:nvPicPr>
        <p:blipFill>
          <a:blip r:embed="rId2"/>
          <a:stretch>
            <a:fillRect/>
          </a:stretch>
        </p:blipFill>
        <p:spPr>
          <a:xfrm>
            <a:off x="6653530" y="3429000"/>
            <a:ext cx="4247515" cy="223139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pPr algn="just"/>
            <a:r>
              <a:rPr lang="en-US" altLang="en-US" sz="2800">
                <a:latin typeface="Garamond" panose="02020404030301010803" charset="0"/>
                <a:cs typeface="Garamond" panose="02020404030301010803" charset="0"/>
              </a:rPr>
              <a:t>Once you have named and save your file the first time, it is easy to save it after that.</a:t>
            </a:r>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Just click the disk agian at the top left, and it will automatically save it with the same name, and in the same place.</a:t>
            </a:r>
            <a:endParaRPr lang="en-US" altLang="en-US" sz="2800">
              <a:latin typeface="Garamond" panose="02020404030301010803" charset="0"/>
              <a:cs typeface="Garamond" panose="02020404030301010803" charset="0"/>
            </a:endParaRPr>
          </a:p>
        </p:txBody>
      </p:sp>
      <p:pic>
        <p:nvPicPr>
          <p:cNvPr id="5" name="Picture 4"/>
          <p:cNvPicPr>
            <a:picLocks noChangeAspect="1"/>
          </p:cNvPicPr>
          <p:nvPr/>
        </p:nvPicPr>
        <p:blipFill>
          <a:blip r:embed="rId1"/>
          <a:srcRect t="2536"/>
          <a:stretch>
            <a:fillRect/>
          </a:stretch>
        </p:blipFill>
        <p:spPr>
          <a:xfrm>
            <a:off x="5787390" y="3258820"/>
            <a:ext cx="4547235" cy="279336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Opening &amp; Saving Files </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3" name="Content Placeholder 2"/>
          <p:cNvSpPr/>
          <p:nvPr>
            <p:ph idx="1"/>
          </p:nvPr>
        </p:nvSpPr>
        <p:spPr>
          <a:xfrm>
            <a:off x="354965" y="1483360"/>
            <a:ext cx="11450955" cy="4568190"/>
          </a:xfrm>
        </p:spPr>
        <p:txBody>
          <a:bodyPr/>
          <a:p>
            <a:pPr marL="0" indent="0" algn="just">
              <a:buNone/>
            </a:pPr>
            <a:r>
              <a:rPr lang="en-US" altLang="en-US" sz="2800" b="1">
                <a:latin typeface="Garamond" panose="02020404030301010803" charset="0"/>
                <a:cs typeface="Garamond" panose="02020404030301010803" charset="0"/>
              </a:rPr>
              <a:t>2) </a:t>
            </a:r>
            <a:r>
              <a:rPr lang="en-US" altLang="en-US" sz="2800">
                <a:latin typeface="Garamond" panose="02020404030301010803" charset="0"/>
                <a:cs typeface="Garamond" panose="02020404030301010803" charset="0"/>
              </a:rPr>
              <a:t>The Use of</a:t>
            </a:r>
            <a:r>
              <a:rPr lang="en-US" altLang="en-US" sz="2800" b="1">
                <a:latin typeface="Garamond" panose="02020404030301010803" charset="0"/>
                <a:cs typeface="Garamond" panose="02020404030301010803" charset="0"/>
              </a:rPr>
              <a:t> “Save As”</a:t>
            </a:r>
            <a:endParaRPr lang="en-US" altLang="en-US" sz="2800" b="1">
              <a:latin typeface="Garamond" panose="02020404030301010803" charset="0"/>
              <a:cs typeface="Garamond" panose="02020404030301010803" charset="0"/>
            </a:endParaRPr>
          </a:p>
          <a:p>
            <a:pPr marL="0" indent="0" algn="just">
              <a:buNone/>
            </a:pPr>
            <a:r>
              <a:rPr lang="en-US" altLang="en-US" sz="2800">
                <a:latin typeface="Garamond" panose="02020404030301010803" charset="0"/>
                <a:cs typeface="Garamond" panose="02020404030301010803" charset="0"/>
              </a:rPr>
              <a:t>Click on the window circle at the top left and find the “Save” option on the list.</a:t>
            </a:r>
            <a:endParaRPr lang="en-US" altLang="en-US" sz="2800">
              <a:latin typeface="Garamond" panose="02020404030301010803" charset="0"/>
              <a:cs typeface="Garamond" panose="02020404030301010803" charset="0"/>
            </a:endParaRPr>
          </a:p>
        </p:txBody>
      </p:sp>
      <p:pic>
        <p:nvPicPr>
          <p:cNvPr id="4" name="Picture 3"/>
          <p:cNvPicPr>
            <a:picLocks noChangeAspect="1"/>
          </p:cNvPicPr>
          <p:nvPr/>
        </p:nvPicPr>
        <p:blipFill>
          <a:blip r:embed="rId1"/>
          <a:stretch>
            <a:fillRect/>
          </a:stretch>
        </p:blipFill>
        <p:spPr>
          <a:xfrm>
            <a:off x="1170305" y="3121660"/>
            <a:ext cx="4112260" cy="2397125"/>
          </a:xfrm>
          <a:prstGeom prst="rect">
            <a:avLst/>
          </a:prstGeom>
        </p:spPr>
      </p:pic>
      <p:pic>
        <p:nvPicPr>
          <p:cNvPr id="7" name="Picture 6"/>
          <p:cNvPicPr>
            <a:picLocks noChangeAspect="1"/>
          </p:cNvPicPr>
          <p:nvPr/>
        </p:nvPicPr>
        <p:blipFill>
          <a:blip r:embed="rId2"/>
          <a:srcRect l="9535"/>
          <a:stretch>
            <a:fillRect/>
          </a:stretch>
        </p:blipFill>
        <p:spPr>
          <a:xfrm>
            <a:off x="7479030" y="2588895"/>
            <a:ext cx="1423035" cy="3462655"/>
          </a:xfrm>
          <a:prstGeom prst="rect">
            <a:avLst/>
          </a:prstGeom>
        </p:spPr>
      </p:pic>
      <p:sp>
        <p:nvSpPr>
          <p:cNvPr id="8" name="Right Arrow 7"/>
          <p:cNvSpPr/>
          <p:nvPr/>
        </p:nvSpPr>
        <p:spPr>
          <a:xfrm>
            <a:off x="5444490" y="3954780"/>
            <a:ext cx="1854200" cy="485775"/>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Files Explorer</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p:txBody>
          <a:bodyPr/>
          <a:p>
            <a:pPr algn="just"/>
            <a:r>
              <a:rPr lang="en-US" altLang="en-US">
                <a:latin typeface="Garamond" panose="02020404030301010803" charset="0"/>
                <a:cs typeface="Garamond" panose="02020404030301010803" charset="0"/>
              </a:rPr>
              <a:t>You can view and organize files and folders using a built-in application known as File Explorer (called Windows Explorer in Windows 7 and earlier versions).</a:t>
            </a:r>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r>
              <a:rPr lang="en-US" altLang="en-US">
                <a:latin typeface="Garamond" panose="02020404030301010803" charset="0"/>
                <a:cs typeface="Garamond" panose="02020404030301010803" charset="0"/>
              </a:rPr>
              <a:t>To open File Explorer, click the File Explorer icon on the taskbar, or double-click any folder on your desktop. A new File Explorer window will appear. Now you're ready to start working with your files and folders.</a:t>
            </a:r>
            <a:endParaRPr lang="en-US" altLang="en-US">
              <a:latin typeface="Garamond" panose="02020404030301010803" charset="0"/>
              <a:cs typeface="Garamond" panose="02020404030301010803"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Files Explorer</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794885"/>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algn="just"/>
            <a:r>
              <a:rPr lang="en-US" altLang="en-US" sz="2400" b="1">
                <a:latin typeface="Garamond" panose="02020404030301010803" charset="0"/>
                <a:cs typeface="Garamond" panose="02020404030301010803" charset="0"/>
              </a:rPr>
              <a:t>From File Explorer, double-click a folder to open it. You can then see all of the files stored in that folder.</a:t>
            </a:r>
            <a:endParaRPr lang="en-US" altLang="en-US" sz="2800">
              <a:latin typeface="Garamond" panose="02020404030301010803" charset="0"/>
              <a:cs typeface="Garamond" panose="02020404030301010803" charset="0"/>
            </a:endParaRPr>
          </a:p>
        </p:txBody>
      </p:sp>
      <p:pic>
        <p:nvPicPr>
          <p:cNvPr id="3" name="Picture 2"/>
          <p:cNvPicPr/>
          <p:nvPr/>
        </p:nvPicPr>
        <p:blipFill>
          <a:blip r:embed="rId1"/>
          <a:stretch>
            <a:fillRect/>
          </a:stretch>
        </p:blipFill>
        <p:spPr>
          <a:xfrm>
            <a:off x="2164080" y="1417320"/>
            <a:ext cx="6993255" cy="354520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Files Explorer</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174115"/>
            <a:ext cx="11675745" cy="5005705"/>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algn="just"/>
            <a:r>
              <a:rPr lang="en-US" altLang="en-US" sz="2800" b="1">
                <a:latin typeface="Garamond" panose="02020404030301010803" charset="0"/>
                <a:cs typeface="Garamond" panose="02020404030301010803" charset="0"/>
              </a:rPr>
              <a:t>Notice that you can also see the location of a folder in the address bar near the top of the window.</a:t>
            </a:r>
            <a:endParaRPr lang="en-US" altLang="en-US" sz="2800">
              <a:latin typeface="Garamond" panose="02020404030301010803" charset="0"/>
              <a:cs typeface="Garamond" panose="02020404030301010803" charset="0"/>
            </a:endParaRPr>
          </a:p>
        </p:txBody>
      </p:sp>
      <p:pic>
        <p:nvPicPr>
          <p:cNvPr id="5" name="Picture 4"/>
          <p:cNvPicPr/>
          <p:nvPr/>
        </p:nvPicPr>
        <p:blipFill>
          <a:blip r:embed="rId1"/>
          <a:stretch>
            <a:fillRect/>
          </a:stretch>
        </p:blipFill>
        <p:spPr>
          <a:xfrm>
            <a:off x="2729230" y="1417955"/>
            <a:ext cx="6885305" cy="38785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823085" y="497840"/>
            <a:ext cx="8300720" cy="654685"/>
          </a:xfrm>
        </p:spPr>
        <p:txBody>
          <a:bodyPr/>
          <a:p>
            <a:r>
              <a:rPr lang="en-US" b="1">
                <a:latin typeface="Garamond" panose="02020404030301010803" charset="0"/>
                <a:cs typeface="Garamond" panose="02020404030301010803" charset="0"/>
              </a:rPr>
              <a:t>Basic Parts of a Mouse</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358775" y="1503680"/>
            <a:ext cx="11403965" cy="4538345"/>
          </a:xfrm>
        </p:spPr>
        <p:txBody>
          <a:bodyPr/>
          <a:p>
            <a:pPr algn="just"/>
            <a:r>
              <a:rPr lang="en-US" b="1">
                <a:latin typeface="Garamond" panose="02020404030301010803" charset="0"/>
                <a:cs typeface="Garamond" panose="02020404030301010803" charset="0"/>
              </a:rPr>
              <a:t>A mouse typically has two buttons:</a:t>
            </a:r>
            <a:endParaRPr lang="en-US" b="1">
              <a:latin typeface="Garamond" panose="02020404030301010803" charset="0"/>
              <a:cs typeface="Garamond" panose="02020404030301010803" charset="0"/>
            </a:endParaRPr>
          </a:p>
          <a:p>
            <a:pPr algn="just">
              <a:buFont typeface="Wingdings" panose="05000000000000000000" charset="0"/>
              <a:buChar char="ü"/>
            </a:pPr>
            <a:r>
              <a:rPr lang="en-US" b="1">
                <a:latin typeface="Garamond" panose="02020404030301010803" charset="0"/>
                <a:cs typeface="Garamond" panose="02020404030301010803" charset="0"/>
              </a:rPr>
              <a:t>Primary Button</a:t>
            </a:r>
            <a:r>
              <a:rPr lang="en-US">
                <a:latin typeface="Garamond" panose="02020404030301010803" charset="0"/>
                <a:cs typeface="Garamond" panose="02020404030301010803" charset="0"/>
              </a:rPr>
              <a:t> - usually the left button. Most often used.</a:t>
            </a:r>
            <a:endParaRPr lang="en-US">
              <a:latin typeface="Garamond" panose="02020404030301010803" charset="0"/>
              <a:cs typeface="Garamond" panose="02020404030301010803" charset="0"/>
            </a:endParaRPr>
          </a:p>
          <a:p>
            <a:pPr algn="just">
              <a:buFont typeface="Wingdings" panose="05000000000000000000" charset="0"/>
              <a:buChar char="ü"/>
            </a:pPr>
            <a:r>
              <a:rPr lang="en-US" b="1">
                <a:latin typeface="Garamond" panose="02020404030301010803" charset="0"/>
                <a:cs typeface="Garamond" panose="02020404030301010803" charset="0"/>
              </a:rPr>
              <a:t>Secondary Button</a:t>
            </a:r>
            <a:r>
              <a:rPr lang="en-US">
                <a:latin typeface="Garamond" panose="02020404030301010803" charset="0"/>
                <a:cs typeface="Garamond" panose="02020404030301010803" charset="0"/>
              </a:rPr>
              <a:t> - usually the right button</a:t>
            </a:r>
            <a:endParaRPr lang="en-US">
              <a:latin typeface="Garamond" panose="02020404030301010803" charset="0"/>
              <a:cs typeface="Garamond" panose="02020404030301010803" charset="0"/>
            </a:endParaRPr>
          </a:p>
          <a:p>
            <a:pPr algn="just">
              <a:buFont typeface="Wingdings" panose="05000000000000000000" charset="0"/>
              <a:buChar char="ü"/>
            </a:pPr>
            <a:r>
              <a:rPr lang="en-US" b="1">
                <a:latin typeface="Garamond" panose="02020404030301010803" charset="0"/>
                <a:cs typeface="Garamond" panose="02020404030301010803" charset="0"/>
              </a:rPr>
              <a:t>Scroll Wheel </a:t>
            </a:r>
            <a:r>
              <a:rPr lang="en-US">
                <a:latin typeface="Garamond" panose="02020404030301010803" charset="0"/>
                <a:cs typeface="Garamond" panose="02020404030301010803" charset="0"/>
              </a:rPr>
              <a:t>- between the two buttons</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4" name="Picture 3"/>
          <p:cNvPicPr/>
          <p:nvPr/>
        </p:nvPicPr>
        <p:blipFill>
          <a:blip r:embed="rId1"/>
          <a:stretch>
            <a:fillRect/>
          </a:stretch>
        </p:blipFill>
        <p:spPr>
          <a:xfrm>
            <a:off x="8047990" y="2866390"/>
            <a:ext cx="3853180" cy="324040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b="1">
                <a:highlight>
                  <a:srgbClr val="FFFF00"/>
                </a:highlight>
                <a:latin typeface="Garamond" panose="02020404030301010803" charset="0"/>
                <a:cs typeface="Garamond" panose="02020404030301010803" charset="0"/>
              </a:rPr>
              <a:t>Files Explorer</a:t>
            </a:r>
            <a:endParaRPr 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83235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pic>
        <p:nvPicPr>
          <p:cNvPr id="3" name="Picture 2"/>
          <p:cNvPicPr/>
          <p:nvPr/>
        </p:nvPicPr>
        <p:blipFill>
          <a:blip r:embed="rId1"/>
          <a:stretch>
            <a:fillRect/>
          </a:stretch>
        </p:blipFill>
        <p:spPr>
          <a:xfrm>
            <a:off x="2175510" y="1418590"/>
            <a:ext cx="8152130" cy="468312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altLang="en-US" b="1">
                <a:highlight>
                  <a:srgbClr val="FFFF00"/>
                </a:highlight>
                <a:latin typeface="Garamond" panose="02020404030301010803" charset="0"/>
                <a:cs typeface="Garamond" panose="02020404030301010803" charset="0"/>
              </a:rPr>
              <a:t>Opening A File</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5" name="Text Box 4"/>
          <p:cNvSpPr txBox="1"/>
          <p:nvPr/>
        </p:nvSpPr>
        <p:spPr>
          <a:xfrm>
            <a:off x="340995" y="1343660"/>
            <a:ext cx="11592560" cy="4698365"/>
          </a:xfrm>
          <a:prstGeom prst="rect">
            <a:avLst/>
          </a:prstGeom>
        </p:spPr>
        <p:txBody>
          <a:bodyPr>
            <a:noAutofit/>
          </a:bodyPr>
          <a:p>
            <a:pPr marL="0" indent="0" algn="just" fontAlgn="base">
              <a:lnSpc>
                <a:spcPts val="1575"/>
              </a:lnSpc>
              <a:spcBef>
                <a:spcPts val="1300"/>
              </a:spcBef>
              <a:spcAft>
                <a:spcPts val="1300"/>
              </a:spcAft>
            </a:pPr>
            <a:endParaRPr sz="2800" b="1" i="0">
              <a:solidFill>
                <a:schemeClr val="tx1"/>
              </a:solidFill>
              <a:latin typeface="Garamond" panose="02020404030301010803" charset="0"/>
              <a:ea typeface="Source Sans Pro"/>
              <a:cs typeface="Garamond" panose="02020404030301010803" charset="0"/>
            </a:endParaRPr>
          </a:p>
          <a:p>
            <a:pPr marL="0" indent="0" algn="just" fontAlgn="base">
              <a:lnSpc>
                <a:spcPts val="1575"/>
              </a:lnSpc>
              <a:spcBef>
                <a:spcPts val="1300"/>
              </a:spcBef>
              <a:spcAft>
                <a:spcPts val="1300"/>
              </a:spcAft>
            </a:pPr>
            <a:r>
              <a:rPr sz="2400" b="1" i="0">
                <a:solidFill>
                  <a:schemeClr val="tx1"/>
                </a:solidFill>
                <a:latin typeface="Garamond" panose="02020404030301010803" charset="0"/>
                <a:ea typeface="Source Sans Pro"/>
                <a:cs typeface="Garamond" panose="02020404030301010803" charset="0"/>
              </a:rPr>
              <a:t>There are two main ways to open a file:</a:t>
            </a:r>
            <a:endParaRPr sz="2400" b="1" i="0">
              <a:solidFill>
                <a:schemeClr val="tx1"/>
              </a:solidFill>
              <a:latin typeface="Garamond" panose="02020404030301010803" charset="0"/>
              <a:ea typeface="Source Sans Pro"/>
              <a:cs typeface="Garamond" panose="02020404030301010803" charset="0"/>
            </a:endParaRPr>
          </a:p>
          <a:p>
            <a:pPr marL="0" indent="0" algn="just" fontAlgn="base">
              <a:spcBef>
                <a:spcPct val="0"/>
              </a:spcBef>
              <a:spcAft>
                <a:spcPts val="700"/>
              </a:spcAft>
              <a:buFont typeface="Arial" panose="020B0604020202020204"/>
              <a:buNone/>
            </a:pPr>
            <a:r>
              <a:rPr lang="en-US" sz="2400" b="1" i="0">
                <a:solidFill>
                  <a:schemeClr val="tx1"/>
                </a:solidFill>
                <a:latin typeface="Garamond" panose="02020404030301010803" charset="0"/>
                <a:ea typeface="Source Sans Pro"/>
                <a:cs typeface="Garamond" panose="02020404030301010803" charset="0"/>
              </a:rPr>
              <a:t>1) </a:t>
            </a:r>
            <a:r>
              <a:rPr sz="2400" b="1" i="0">
                <a:solidFill>
                  <a:schemeClr val="tx1"/>
                </a:solidFill>
                <a:latin typeface="Garamond" panose="02020404030301010803" charset="0"/>
                <a:ea typeface="Source Sans Pro"/>
                <a:cs typeface="Garamond" panose="02020404030301010803" charset="0"/>
              </a:rPr>
              <a:t>Find the file on your computer and double-click it</a:t>
            </a:r>
            <a:r>
              <a:rPr sz="2400" b="0" i="0">
                <a:solidFill>
                  <a:schemeClr val="tx1"/>
                </a:solidFill>
                <a:latin typeface="Garamond" panose="02020404030301010803" charset="0"/>
                <a:ea typeface="Source Sans Pro"/>
                <a:cs typeface="Garamond" panose="02020404030301010803" charset="0"/>
              </a:rPr>
              <a:t>. This will open the file in its </a:t>
            </a:r>
            <a:r>
              <a:rPr sz="2400" b="1" i="0">
                <a:solidFill>
                  <a:schemeClr val="tx1"/>
                </a:solidFill>
                <a:latin typeface="Garamond" panose="02020404030301010803" charset="0"/>
                <a:ea typeface="Source Sans Pro"/>
                <a:cs typeface="Garamond" panose="02020404030301010803" charset="0"/>
              </a:rPr>
              <a:t>default application</a:t>
            </a:r>
            <a:r>
              <a:rPr sz="2400" b="0" i="0">
                <a:solidFill>
                  <a:schemeClr val="tx1"/>
                </a:solidFill>
                <a:latin typeface="Garamond" panose="02020404030301010803" charset="0"/>
                <a:ea typeface="Source Sans Pro"/>
                <a:cs typeface="Garamond" panose="02020404030301010803" charset="0"/>
              </a:rPr>
              <a:t>. In our example, we'll open a Microsoft Word document (</a:t>
            </a:r>
            <a:r>
              <a:rPr sz="2400" b="1" i="0">
                <a:solidFill>
                  <a:schemeClr val="tx1"/>
                </a:solidFill>
                <a:latin typeface="Garamond" panose="02020404030301010803" charset="0"/>
                <a:ea typeface="Source Sans Pro"/>
                <a:cs typeface="Garamond" panose="02020404030301010803" charset="0"/>
              </a:rPr>
              <a:t>Cover Letter.docx</a:t>
            </a:r>
            <a:r>
              <a:rPr sz="2400" b="0" i="0">
                <a:solidFill>
                  <a:schemeClr val="tx1"/>
                </a:solidFill>
                <a:latin typeface="Garamond" panose="02020404030301010803" charset="0"/>
                <a:ea typeface="Source Sans Pro"/>
                <a:cs typeface="Garamond" panose="02020404030301010803" charset="0"/>
              </a:rPr>
              <a:t>), which will open in </a:t>
            </a:r>
            <a:r>
              <a:rPr sz="2400" b="1" i="0">
                <a:solidFill>
                  <a:schemeClr val="tx1"/>
                </a:solidFill>
                <a:latin typeface="Garamond" panose="02020404030301010803" charset="0"/>
                <a:ea typeface="Source Sans Pro"/>
                <a:cs typeface="Garamond" panose="02020404030301010803" charset="0"/>
              </a:rPr>
              <a:t>Microsoft Word</a:t>
            </a:r>
            <a:r>
              <a:rPr sz="2400" b="0" i="0">
                <a:solidFill>
                  <a:schemeClr val="tx1"/>
                </a:solidFill>
                <a:latin typeface="Garamond" panose="02020404030301010803" charset="0"/>
                <a:ea typeface="Source Sans Pro"/>
                <a:cs typeface="Garamond" panose="02020404030301010803" charset="0"/>
              </a:rPr>
              <a:t>.</a:t>
            </a:r>
            <a:endParaRPr sz="2400" b="0" i="0">
              <a:solidFill>
                <a:schemeClr val="tx1"/>
              </a:solidFill>
              <a:latin typeface="Garamond" panose="02020404030301010803" charset="0"/>
              <a:ea typeface="Source Sans Pro"/>
              <a:cs typeface="Garamond" panose="02020404030301010803" charset="0"/>
            </a:endParaRPr>
          </a:p>
        </p:txBody>
      </p:sp>
      <p:pic>
        <p:nvPicPr>
          <p:cNvPr id="8" name="Picture 7"/>
          <p:cNvPicPr/>
          <p:nvPr/>
        </p:nvPicPr>
        <p:blipFill>
          <a:blip r:embed="rId1"/>
          <a:stretch>
            <a:fillRect/>
          </a:stretch>
        </p:blipFill>
        <p:spPr>
          <a:xfrm>
            <a:off x="5060315" y="3093085"/>
            <a:ext cx="5810250" cy="304609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altLang="en-US" b="1">
                <a:highlight>
                  <a:srgbClr val="FFFF00"/>
                </a:highlight>
                <a:latin typeface="Garamond" panose="02020404030301010803" charset="0"/>
                <a:cs typeface="Garamond" panose="02020404030301010803" charset="0"/>
              </a:rPr>
              <a:t>Opening A File</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5" name="Text Box 4"/>
          <p:cNvSpPr txBox="1"/>
          <p:nvPr/>
        </p:nvSpPr>
        <p:spPr>
          <a:xfrm>
            <a:off x="340995" y="1343660"/>
            <a:ext cx="11592560" cy="4698365"/>
          </a:xfrm>
          <a:prstGeom prst="rect">
            <a:avLst/>
          </a:prstGeom>
        </p:spPr>
        <p:txBody>
          <a:bodyPr>
            <a:noAutofit/>
          </a:bodyPr>
          <a:p>
            <a:pPr marL="0" indent="0" algn="just" fontAlgn="base">
              <a:lnSpc>
                <a:spcPts val="1575"/>
              </a:lnSpc>
              <a:spcBef>
                <a:spcPts val="1300"/>
              </a:spcBef>
              <a:spcAft>
                <a:spcPts val="1300"/>
              </a:spcAft>
            </a:pPr>
            <a:endParaRPr sz="2800" b="1" i="0">
              <a:solidFill>
                <a:schemeClr val="tx1"/>
              </a:solidFill>
              <a:latin typeface="Garamond" panose="02020404030301010803" charset="0"/>
              <a:ea typeface="Source Sans Pro"/>
              <a:cs typeface="Garamond" panose="02020404030301010803" charset="0"/>
            </a:endParaRPr>
          </a:p>
          <a:p>
            <a:pPr marL="0" indent="0" algn="just" fontAlgn="base">
              <a:lnSpc>
                <a:spcPts val="1575"/>
              </a:lnSpc>
              <a:spcBef>
                <a:spcPts val="1300"/>
              </a:spcBef>
              <a:spcAft>
                <a:spcPts val="1300"/>
              </a:spcAft>
            </a:pPr>
            <a:r>
              <a:rPr sz="2400" b="1" i="0">
                <a:solidFill>
                  <a:schemeClr val="tx1"/>
                </a:solidFill>
                <a:latin typeface="Garamond" panose="02020404030301010803" charset="0"/>
                <a:ea typeface="Source Sans Pro"/>
                <a:cs typeface="Garamond" panose="02020404030301010803" charset="0"/>
              </a:rPr>
              <a:t>There are two main ways to open a file:</a:t>
            </a:r>
            <a:endParaRPr sz="2400" b="1" i="0">
              <a:solidFill>
                <a:schemeClr val="tx1"/>
              </a:solidFill>
              <a:latin typeface="Garamond" panose="02020404030301010803" charset="0"/>
              <a:ea typeface="Source Sans Pro"/>
              <a:cs typeface="Garamond" panose="02020404030301010803" charset="0"/>
            </a:endParaRPr>
          </a:p>
          <a:p>
            <a:pPr marL="0" indent="0" algn="just" fontAlgn="base">
              <a:spcBef>
                <a:spcPct val="0"/>
              </a:spcBef>
              <a:spcAft>
                <a:spcPts val="700"/>
              </a:spcAft>
              <a:buFont typeface="Arial" panose="020B0604020202020204"/>
              <a:buNone/>
            </a:pPr>
            <a:r>
              <a:rPr lang="en-US" sz="2400" b="1" i="0">
                <a:solidFill>
                  <a:schemeClr val="tx1"/>
                </a:solidFill>
                <a:latin typeface="Garamond" panose="02020404030301010803" charset="0"/>
                <a:ea typeface="Source Sans Pro"/>
                <a:cs typeface="Garamond" panose="02020404030301010803" charset="0"/>
              </a:rPr>
              <a:t>2) </a:t>
            </a:r>
            <a:r>
              <a:rPr lang="en-US" altLang="en-US" sz="2400" b="0" i="0">
                <a:solidFill>
                  <a:schemeClr val="tx1"/>
                </a:solidFill>
                <a:latin typeface="Garamond" panose="02020404030301010803" charset="0"/>
                <a:ea typeface="Source Sans Pro"/>
                <a:cs typeface="Garamond" panose="02020404030301010803" charset="0"/>
              </a:rPr>
              <a:t>Open the application, then use the application to open the file. Once the application is open, you can go to the File menu at the top of the window and select Open.</a:t>
            </a:r>
            <a:endParaRPr lang="en-US" altLang="en-US" sz="2400" b="0" i="0">
              <a:solidFill>
                <a:schemeClr val="tx1"/>
              </a:solidFill>
              <a:latin typeface="Garamond" panose="02020404030301010803" charset="0"/>
              <a:ea typeface="Source Sans Pro"/>
              <a:cs typeface="Garamond" panose="02020404030301010803" charset="0"/>
            </a:endParaRPr>
          </a:p>
        </p:txBody>
      </p:sp>
      <p:pic>
        <p:nvPicPr>
          <p:cNvPr id="3" name="Picture 2"/>
          <p:cNvPicPr/>
          <p:nvPr/>
        </p:nvPicPr>
        <p:blipFill>
          <a:blip r:embed="rId1"/>
          <a:stretch>
            <a:fillRect/>
          </a:stretch>
        </p:blipFill>
        <p:spPr>
          <a:xfrm>
            <a:off x="4403090" y="3054350"/>
            <a:ext cx="3340100" cy="311531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altLang="en-US" b="1">
                <a:highlight>
                  <a:srgbClr val="FFFF00"/>
                </a:highlight>
                <a:latin typeface="Garamond" panose="02020404030301010803" charset="0"/>
                <a:cs typeface="Garamond" panose="02020404030301010803" charset="0"/>
              </a:rPr>
              <a:t>Moving and deleting files</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257810" y="1417955"/>
            <a:ext cx="11753850" cy="4700270"/>
          </a:xfrm>
          <a:prstGeom prst="rect">
            <a:avLst/>
          </a:prstGeom>
        </p:spPr>
        <p:txBody>
          <a:bodyPr>
            <a:noAutofit/>
          </a:bodyPr>
          <a:p>
            <a:pPr marL="0" indent="0"/>
            <a:endParaRPr sz="2400" b="0" i="0">
              <a:solidFill>
                <a:schemeClr val="tx1"/>
              </a:solidFill>
              <a:latin typeface="Garamond" panose="02020404030301010803" charset="0"/>
              <a:ea typeface="Source Sans Pro"/>
              <a:cs typeface="Garamond" panose="02020404030301010803" charset="0"/>
            </a:endParaRPr>
          </a:p>
          <a:p>
            <a:pPr marL="0" indent="0"/>
            <a:r>
              <a:rPr sz="2400" b="0" i="0">
                <a:solidFill>
                  <a:schemeClr val="tx1"/>
                </a:solidFill>
                <a:latin typeface="Garamond" panose="02020404030301010803" charset="0"/>
                <a:ea typeface="Source Sans Pro"/>
                <a:cs typeface="Garamond" panose="02020404030301010803" charset="0"/>
              </a:rPr>
              <a:t>It's easy to move a file from one location to another. For example, you might have a file on the </a:t>
            </a:r>
            <a:r>
              <a:rPr sz="2400" b="1" i="0">
                <a:solidFill>
                  <a:schemeClr val="tx1"/>
                </a:solidFill>
                <a:latin typeface="Garamond" panose="02020404030301010803" charset="0"/>
                <a:ea typeface="Source Sans Pro"/>
                <a:cs typeface="Garamond" panose="02020404030301010803" charset="0"/>
              </a:rPr>
              <a:t>desktop</a:t>
            </a:r>
            <a:r>
              <a:rPr sz="2400" b="0" i="0">
                <a:solidFill>
                  <a:schemeClr val="tx1"/>
                </a:solidFill>
                <a:latin typeface="Garamond" panose="02020404030301010803" charset="0"/>
                <a:ea typeface="Source Sans Pro"/>
                <a:cs typeface="Garamond" panose="02020404030301010803" charset="0"/>
              </a:rPr>
              <a:t> that you want to move to your </a:t>
            </a:r>
            <a:r>
              <a:rPr sz="2400" b="1" i="0">
                <a:solidFill>
                  <a:schemeClr val="tx1"/>
                </a:solidFill>
                <a:latin typeface="Garamond" panose="02020404030301010803" charset="0"/>
                <a:ea typeface="Source Sans Pro"/>
                <a:cs typeface="Garamond" panose="02020404030301010803" charset="0"/>
              </a:rPr>
              <a:t>Documents</a:t>
            </a:r>
            <a:r>
              <a:rPr sz="2400" b="0" i="0">
                <a:solidFill>
                  <a:schemeClr val="tx1"/>
                </a:solidFill>
                <a:latin typeface="Garamond" panose="02020404030301010803" charset="0"/>
                <a:ea typeface="Source Sans Pro"/>
                <a:cs typeface="Garamond" panose="02020404030301010803" charset="0"/>
              </a:rPr>
              <a:t> folder.</a:t>
            </a:r>
            <a:endParaRPr sz="2400" b="0" i="0">
              <a:solidFill>
                <a:schemeClr val="tx1"/>
              </a:solidFill>
              <a:latin typeface="Garamond" panose="02020404030301010803" charset="0"/>
              <a:ea typeface="Source Sans Pro"/>
              <a:cs typeface="Garamond" panose="02020404030301010803" charset="0"/>
            </a:endParaRPr>
          </a:p>
          <a:p>
            <a:pPr marL="0" indent="0"/>
            <a:endParaRPr sz="2400" b="0" i="0">
              <a:solidFill>
                <a:schemeClr val="tx1"/>
              </a:solidFill>
              <a:latin typeface="Garamond" panose="02020404030301010803" charset="0"/>
              <a:ea typeface="Source Sans Pro"/>
              <a:cs typeface="Garamond" panose="02020404030301010803" charset="0"/>
            </a:endParaRPr>
          </a:p>
          <a:p>
            <a:pPr marL="0" indent="0"/>
            <a:r>
              <a:rPr lang="en-US" sz="2400" b="0" i="0">
                <a:solidFill>
                  <a:schemeClr val="tx1"/>
                </a:solidFill>
                <a:latin typeface="Garamond" panose="02020404030301010803" charset="0"/>
                <a:ea typeface="Source Sans Pro"/>
                <a:cs typeface="Garamond" panose="02020404030301010803" charset="0"/>
              </a:rPr>
              <a:t>1) </a:t>
            </a:r>
            <a:r>
              <a:rPr lang="en-US" altLang="en-US" sz="2400" b="1" i="0">
                <a:solidFill>
                  <a:schemeClr val="tx1"/>
                </a:solidFill>
                <a:latin typeface="Garamond" panose="02020404030301010803" charset="0"/>
                <a:ea typeface="Source Sans Pro"/>
                <a:cs typeface="Garamond" panose="02020404030301010803" charset="0"/>
              </a:rPr>
              <a:t>Click and drag the file to the desired location.</a:t>
            </a:r>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1" i="0">
              <a:solidFill>
                <a:schemeClr val="tx1"/>
              </a:solidFill>
              <a:latin typeface="Garamond" panose="02020404030301010803" charset="0"/>
              <a:ea typeface="Source Sans Pro"/>
              <a:cs typeface="Garamond" panose="02020404030301010803" charset="0"/>
            </a:endParaRPr>
          </a:p>
        </p:txBody>
      </p:sp>
      <p:pic>
        <p:nvPicPr>
          <p:cNvPr id="10" name="Picture 9"/>
          <p:cNvPicPr/>
          <p:nvPr/>
        </p:nvPicPr>
        <p:blipFill>
          <a:blip r:embed="rId1"/>
          <a:stretch>
            <a:fillRect/>
          </a:stretch>
        </p:blipFill>
        <p:spPr>
          <a:xfrm>
            <a:off x="6797675" y="2792095"/>
            <a:ext cx="4937760" cy="332613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FILES : </a:t>
            </a:r>
            <a:r>
              <a:rPr lang="en-US" altLang="en-US" b="1">
                <a:highlight>
                  <a:srgbClr val="FFFF00"/>
                </a:highlight>
                <a:latin typeface="Garamond" panose="02020404030301010803" charset="0"/>
                <a:cs typeface="Garamond" panose="02020404030301010803" charset="0"/>
              </a:rPr>
              <a:t>Moving and deleting files</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257810" y="1417955"/>
            <a:ext cx="11753850" cy="4700270"/>
          </a:xfrm>
          <a:prstGeom prst="rect">
            <a:avLst/>
          </a:prstGeom>
        </p:spPr>
        <p:txBody>
          <a:bodyPr>
            <a:noAutofit/>
          </a:bodyPr>
          <a:p>
            <a:pPr marL="0" indent="0"/>
            <a:endParaRPr sz="2400" b="0" i="0">
              <a:solidFill>
                <a:schemeClr val="tx1"/>
              </a:solidFill>
              <a:latin typeface="Garamond" panose="02020404030301010803" charset="0"/>
              <a:ea typeface="Source Sans Pro"/>
              <a:cs typeface="Garamond" panose="02020404030301010803" charset="0"/>
            </a:endParaRPr>
          </a:p>
          <a:p>
            <a:pPr marL="0" indent="0"/>
            <a:r>
              <a:rPr lang="en-US" sz="2400" b="0" i="0">
                <a:solidFill>
                  <a:schemeClr val="tx1"/>
                </a:solidFill>
                <a:latin typeface="Garamond" panose="02020404030301010803" charset="0"/>
                <a:ea typeface="Source Sans Pro"/>
                <a:cs typeface="Garamond" panose="02020404030301010803" charset="0"/>
              </a:rPr>
              <a:t>2) </a:t>
            </a:r>
            <a:r>
              <a:rPr lang="en-US" altLang="en-US" sz="2400" b="1" i="0">
                <a:solidFill>
                  <a:schemeClr val="tx1"/>
                </a:solidFill>
                <a:latin typeface="Garamond" panose="02020404030301010803" charset="0"/>
                <a:ea typeface="Source Sans Pro"/>
                <a:cs typeface="Garamond" panose="02020404030301010803" charset="0"/>
              </a:rPr>
              <a:t>Release the mouse. </a:t>
            </a:r>
            <a:r>
              <a:rPr lang="en-US" altLang="en-US" sz="2400" b="0" i="0">
                <a:solidFill>
                  <a:schemeClr val="tx1"/>
                </a:solidFill>
                <a:latin typeface="Garamond" panose="02020404030301010803" charset="0"/>
                <a:ea typeface="Source Sans Pro"/>
                <a:cs typeface="Garamond" panose="02020404030301010803" charset="0"/>
              </a:rPr>
              <a:t>The file will appear in the new location. In this example, we have opened the folder to see the file in its new location.</a:t>
            </a:r>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342900" indent="-342900">
              <a:buFont typeface="Wingdings" panose="05000000000000000000" charset="0"/>
              <a:buChar char="v"/>
            </a:pPr>
            <a:r>
              <a:rPr lang="en-US" altLang="en-US" sz="2400" b="1" i="0">
                <a:solidFill>
                  <a:schemeClr val="tx1"/>
                </a:solidFill>
                <a:latin typeface="Garamond" panose="02020404030301010803" charset="0"/>
                <a:ea typeface="Source Sans Pro"/>
                <a:cs typeface="Garamond" panose="02020404030301010803" charset="0"/>
              </a:rPr>
              <a:t>You can use this same technique to move an entire folder. Note that moving a folder will also move all of the files within that folder.</a:t>
            </a:r>
            <a:endParaRPr lang="en-US" altLang="en-US" sz="2400" b="1" i="0">
              <a:solidFill>
                <a:schemeClr val="tx1"/>
              </a:solidFill>
              <a:latin typeface="Garamond" panose="02020404030301010803" charset="0"/>
              <a:ea typeface="Source Sans Pro"/>
              <a:cs typeface="Garamond" panose="02020404030301010803" charset="0"/>
            </a:endParaRPr>
          </a:p>
          <a:p>
            <a:pPr marL="342900" indent="-342900">
              <a:buFont typeface="Wingdings" panose="05000000000000000000" charset="0"/>
              <a:buChar char="v"/>
            </a:pPr>
            <a:endParaRPr lang="en-US" altLang="en-US" sz="2400" b="1" i="0">
              <a:solidFill>
                <a:schemeClr val="tx1"/>
              </a:solidFill>
              <a:latin typeface="Garamond" panose="02020404030301010803" charset="0"/>
              <a:ea typeface="Source Sans Pro"/>
              <a:cs typeface="Garamond" panose="02020404030301010803" charset="0"/>
            </a:endParaRPr>
          </a:p>
        </p:txBody>
      </p:sp>
      <p:pic>
        <p:nvPicPr>
          <p:cNvPr id="3" name="Picture 2"/>
          <p:cNvPicPr/>
          <p:nvPr/>
        </p:nvPicPr>
        <p:blipFill>
          <a:blip r:embed="rId1"/>
          <a:stretch>
            <a:fillRect/>
          </a:stretch>
        </p:blipFill>
        <p:spPr>
          <a:xfrm>
            <a:off x="5956935" y="2303145"/>
            <a:ext cx="3637915" cy="273875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 </a:t>
            </a:r>
            <a:r>
              <a:rPr lang="en-US" sz="4000" b="1">
                <a:highlight>
                  <a:srgbClr val="FFFF00"/>
                </a:highlight>
                <a:latin typeface="Garamond" panose="02020404030301010803" charset="0"/>
                <a:cs typeface="Garamond" panose="02020404030301010803" charset="0"/>
              </a:rPr>
              <a:t>Creating A New Folder</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257810" y="1417955"/>
            <a:ext cx="11753850" cy="4700270"/>
          </a:xfrm>
          <a:prstGeom prst="rect">
            <a:avLst/>
          </a:prstGeom>
        </p:spPr>
        <p:txBody>
          <a:bodyPr>
            <a:noAutofit/>
          </a:bodyPr>
          <a:p>
            <a:pPr marL="0" indent="0"/>
            <a:r>
              <a:rPr lang="en-US" altLang="en-US" sz="2800" b="1" i="0">
                <a:solidFill>
                  <a:schemeClr val="tx1"/>
                </a:solidFill>
                <a:latin typeface="Garamond" panose="02020404030301010803" charset="0"/>
                <a:ea typeface="Source Sans Pro"/>
                <a:cs typeface="Garamond" panose="02020404030301010803" charset="0"/>
              </a:rPr>
              <a:t>To create a new folder:</a:t>
            </a:r>
            <a:endParaRPr lang="en-US" altLang="en-US" sz="2800" b="1" i="0">
              <a:solidFill>
                <a:schemeClr val="tx1"/>
              </a:solidFill>
              <a:latin typeface="Garamond" panose="02020404030301010803" charset="0"/>
              <a:ea typeface="Source Sans Pro"/>
              <a:cs typeface="Garamond" panose="02020404030301010803" charset="0"/>
            </a:endParaRPr>
          </a:p>
          <a:p>
            <a:pPr marL="0" indent="0"/>
            <a:r>
              <a:rPr lang="en-US" sz="2400" b="1" i="0">
                <a:solidFill>
                  <a:schemeClr val="tx1"/>
                </a:solidFill>
                <a:latin typeface="Garamond" panose="02020404030301010803" charset="0"/>
                <a:ea typeface="Source Sans Pro"/>
                <a:cs typeface="Garamond" panose="02020404030301010803" charset="0"/>
              </a:rPr>
              <a:t>1)</a:t>
            </a:r>
            <a:r>
              <a:rPr lang="en-US" sz="2400" b="0" i="0">
                <a:solidFill>
                  <a:schemeClr val="tx1"/>
                </a:solidFill>
                <a:latin typeface="Garamond" panose="02020404030301010803" charset="0"/>
                <a:ea typeface="Source Sans Pro"/>
                <a:cs typeface="Garamond" panose="02020404030301010803" charset="0"/>
              </a:rPr>
              <a:t> </a:t>
            </a:r>
            <a:r>
              <a:rPr lang="en-US" altLang="en-US" sz="2400" b="0" i="0">
                <a:solidFill>
                  <a:schemeClr val="tx1"/>
                </a:solidFill>
                <a:latin typeface="Garamond" panose="02020404030301010803" charset="0"/>
                <a:ea typeface="Source Sans Pro"/>
                <a:cs typeface="Garamond" panose="02020404030301010803" charset="0"/>
              </a:rPr>
              <a:t>Within File Explorer, locate and select the </a:t>
            </a:r>
            <a:r>
              <a:rPr lang="en-US" altLang="en-US" sz="2400" b="1" i="0">
                <a:solidFill>
                  <a:schemeClr val="tx1"/>
                </a:solidFill>
                <a:latin typeface="Garamond" panose="02020404030301010803" charset="0"/>
                <a:ea typeface="Source Sans Pro"/>
                <a:cs typeface="Garamond" panose="02020404030301010803" charset="0"/>
              </a:rPr>
              <a:t>New folder</a:t>
            </a:r>
            <a:r>
              <a:rPr lang="en-US" altLang="en-US" sz="2400" b="0" i="0">
                <a:solidFill>
                  <a:schemeClr val="tx1"/>
                </a:solidFill>
                <a:latin typeface="Garamond" panose="02020404030301010803" charset="0"/>
                <a:ea typeface="Source Sans Pro"/>
                <a:cs typeface="Garamond" panose="02020404030301010803" charset="0"/>
              </a:rPr>
              <a:t> button. You can also right-click where you want the folder to appear, then select </a:t>
            </a:r>
            <a:r>
              <a:rPr lang="en-US" altLang="en-US" sz="2400" b="1" i="0">
                <a:solidFill>
                  <a:schemeClr val="tx1"/>
                </a:solidFill>
                <a:latin typeface="Garamond" panose="02020404030301010803" charset="0"/>
                <a:ea typeface="Source Sans Pro"/>
                <a:cs typeface="Garamond" panose="02020404030301010803" charset="0"/>
              </a:rPr>
              <a:t>New &gt; Folder</a:t>
            </a:r>
            <a:r>
              <a:rPr lang="en-US" altLang="en-US" sz="2400" b="0" i="0">
                <a:solidFill>
                  <a:schemeClr val="tx1"/>
                </a:solidFill>
                <a:latin typeface="Garamond" panose="02020404030301010803" charset="0"/>
                <a:ea typeface="Source Sans Pro"/>
                <a:cs typeface="Garamond" panose="02020404030301010803" charset="0"/>
              </a:rPr>
              <a:t>.</a:t>
            </a:r>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pic>
        <p:nvPicPr>
          <p:cNvPr id="5" name="Picture 4"/>
          <p:cNvPicPr/>
          <p:nvPr/>
        </p:nvPicPr>
        <p:blipFill>
          <a:blip r:embed="rId1"/>
          <a:stretch>
            <a:fillRect/>
          </a:stretch>
        </p:blipFill>
        <p:spPr>
          <a:xfrm>
            <a:off x="3239135" y="2675890"/>
            <a:ext cx="5129530" cy="337693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 </a:t>
            </a:r>
            <a:r>
              <a:rPr lang="en-US" sz="4000" b="1">
                <a:highlight>
                  <a:srgbClr val="FFFF00"/>
                </a:highlight>
                <a:latin typeface="Garamond" panose="02020404030301010803" charset="0"/>
                <a:cs typeface="Garamond" panose="02020404030301010803" charset="0"/>
              </a:rPr>
              <a:t>Creating A New Folder</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257810" y="1417955"/>
            <a:ext cx="11753850" cy="4700270"/>
          </a:xfrm>
          <a:prstGeom prst="rect">
            <a:avLst/>
          </a:prstGeom>
        </p:spPr>
        <p:txBody>
          <a:bodyPr>
            <a:noAutofit/>
          </a:bodyPr>
          <a:p>
            <a:pPr marL="0" indent="0"/>
            <a:r>
              <a:rPr lang="en-US" altLang="en-US" sz="2800" b="1" i="0">
                <a:solidFill>
                  <a:schemeClr val="tx1"/>
                </a:solidFill>
                <a:latin typeface="Garamond" panose="02020404030301010803" charset="0"/>
                <a:ea typeface="Source Sans Pro"/>
                <a:cs typeface="Garamond" panose="02020404030301010803" charset="0"/>
              </a:rPr>
              <a:t>To create a new folder:</a:t>
            </a:r>
            <a:endParaRPr lang="en-US" altLang="en-US" sz="2800" b="1" i="0">
              <a:solidFill>
                <a:schemeClr val="tx1"/>
              </a:solidFill>
              <a:latin typeface="Garamond" panose="02020404030301010803" charset="0"/>
              <a:ea typeface="Source Sans Pro"/>
              <a:cs typeface="Garamond" panose="02020404030301010803" charset="0"/>
            </a:endParaRPr>
          </a:p>
          <a:p>
            <a:pPr marL="0" indent="0"/>
            <a:r>
              <a:rPr lang="en-US" sz="2400" b="1" i="0">
                <a:solidFill>
                  <a:schemeClr val="tx1"/>
                </a:solidFill>
                <a:latin typeface="Garamond" panose="02020404030301010803" charset="0"/>
                <a:ea typeface="Source Sans Pro"/>
                <a:cs typeface="Garamond" panose="02020404030301010803" charset="0"/>
              </a:rPr>
              <a:t>2)</a:t>
            </a:r>
            <a:r>
              <a:rPr lang="en-US" sz="2400" b="0" i="0">
                <a:solidFill>
                  <a:schemeClr val="tx1"/>
                </a:solidFill>
                <a:latin typeface="Garamond" panose="02020404030301010803" charset="0"/>
                <a:ea typeface="Source Sans Pro"/>
                <a:cs typeface="Garamond" panose="02020404030301010803" charset="0"/>
              </a:rPr>
              <a:t> </a:t>
            </a:r>
            <a:r>
              <a:rPr lang="en-US" altLang="en-US" sz="2400" b="0" i="0">
                <a:solidFill>
                  <a:schemeClr val="tx1"/>
                </a:solidFill>
                <a:latin typeface="Garamond" panose="02020404030301010803" charset="0"/>
                <a:ea typeface="Source Sans Pro"/>
                <a:cs typeface="Garamond" panose="02020404030301010803" charset="0"/>
              </a:rPr>
              <a:t>The new folder will appear. Type the desired name for the folder and press Enter. In our example, we'll call it School Documents.</a:t>
            </a:r>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pic>
        <p:nvPicPr>
          <p:cNvPr id="3" name="Picture 2"/>
          <p:cNvPicPr/>
          <p:nvPr/>
        </p:nvPicPr>
        <p:blipFill>
          <a:blip r:embed="rId1"/>
          <a:stretch>
            <a:fillRect/>
          </a:stretch>
        </p:blipFill>
        <p:spPr>
          <a:xfrm>
            <a:off x="3387725" y="2714625"/>
            <a:ext cx="5416550" cy="34036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 </a:t>
            </a:r>
            <a:r>
              <a:rPr lang="en-US" sz="4000" b="1">
                <a:highlight>
                  <a:srgbClr val="FFFF00"/>
                </a:highlight>
                <a:latin typeface="Garamond" panose="02020404030301010803" charset="0"/>
                <a:cs typeface="Garamond" panose="02020404030301010803" charset="0"/>
              </a:rPr>
              <a:t>Creating A New Folder</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257810" y="1417955"/>
            <a:ext cx="11753850" cy="4572635"/>
          </a:xfrm>
          <a:prstGeom prst="rect">
            <a:avLst/>
          </a:prstGeom>
        </p:spPr>
        <p:txBody>
          <a:bodyPr>
            <a:noAutofit/>
          </a:bodyPr>
          <a:p>
            <a:pPr marL="0" indent="0"/>
            <a:r>
              <a:rPr lang="en-US" altLang="en-US" sz="2800" b="1" i="0">
                <a:solidFill>
                  <a:schemeClr val="tx1"/>
                </a:solidFill>
                <a:latin typeface="Garamond" panose="02020404030301010803" charset="0"/>
                <a:ea typeface="Source Sans Pro"/>
                <a:cs typeface="Garamond" panose="02020404030301010803" charset="0"/>
              </a:rPr>
              <a:t>To create a new folder:</a:t>
            </a:r>
            <a:endParaRPr lang="en-US" altLang="en-US" sz="2800" b="1" i="0">
              <a:solidFill>
                <a:schemeClr val="tx1"/>
              </a:solidFill>
              <a:latin typeface="Garamond" panose="02020404030301010803" charset="0"/>
              <a:ea typeface="Source Sans Pro"/>
              <a:cs typeface="Garamond" panose="02020404030301010803" charset="0"/>
            </a:endParaRPr>
          </a:p>
          <a:p>
            <a:pPr marL="0" indent="0"/>
            <a:r>
              <a:rPr lang="en-US" sz="2400" b="1" i="0">
                <a:solidFill>
                  <a:schemeClr val="tx1"/>
                </a:solidFill>
                <a:latin typeface="Garamond" panose="02020404030301010803" charset="0"/>
                <a:ea typeface="Source Sans Pro"/>
                <a:cs typeface="Garamond" panose="02020404030301010803" charset="0"/>
              </a:rPr>
              <a:t>2)</a:t>
            </a:r>
            <a:r>
              <a:rPr lang="en-US" sz="2400" b="0" i="0">
                <a:solidFill>
                  <a:schemeClr val="tx1"/>
                </a:solidFill>
                <a:latin typeface="Garamond" panose="02020404030301010803" charset="0"/>
                <a:ea typeface="Source Sans Pro"/>
                <a:cs typeface="Garamond" panose="02020404030301010803" charset="0"/>
              </a:rPr>
              <a:t> </a:t>
            </a:r>
            <a:r>
              <a:rPr lang="en-US" altLang="en-US" sz="2400" b="0" i="0">
                <a:solidFill>
                  <a:schemeClr val="tx1"/>
                </a:solidFill>
                <a:latin typeface="Garamond" panose="02020404030301010803" charset="0"/>
                <a:ea typeface="Source Sans Pro"/>
                <a:cs typeface="Garamond" panose="02020404030301010803" charset="0"/>
              </a:rPr>
              <a:t>The new folder will appear. Type the desired name for the folder and press Enter. In our example, we'll call it School Documents.</a:t>
            </a:r>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r>
              <a:rPr lang="en-US" altLang="en-US" sz="2400" b="1" i="0">
                <a:solidFill>
                  <a:schemeClr val="tx1"/>
                </a:solidFill>
                <a:latin typeface="Garamond" panose="02020404030301010803" charset="0"/>
                <a:ea typeface="Source Sans Pro"/>
                <a:cs typeface="Garamond" panose="02020404030301010803" charset="0"/>
              </a:rPr>
              <a:t>3)</a:t>
            </a:r>
            <a:r>
              <a:rPr lang="en-US" altLang="en-US" sz="2400" b="0" i="0">
                <a:solidFill>
                  <a:schemeClr val="tx1"/>
                </a:solidFill>
                <a:latin typeface="Garamond" panose="02020404030301010803" charset="0"/>
                <a:ea typeface="Source Sans Pro"/>
                <a:cs typeface="Garamond" panose="02020404030301010803" charset="0"/>
              </a:rPr>
              <a:t> The new folder will be created. You can now move files into this folder.</a:t>
            </a:r>
            <a:endParaRPr lang="en-US" altLang="en-US" sz="2400" b="1" i="0">
              <a:solidFill>
                <a:schemeClr val="tx1"/>
              </a:solidFill>
              <a:latin typeface="Garamond" panose="02020404030301010803" charset="0"/>
              <a:ea typeface="Source Sans Pro"/>
              <a:cs typeface="Garamond" panose="02020404030301010803" charset="0"/>
            </a:endParaRPr>
          </a:p>
        </p:txBody>
      </p:sp>
      <p:pic>
        <p:nvPicPr>
          <p:cNvPr id="3" name="Picture 2"/>
          <p:cNvPicPr/>
          <p:nvPr/>
        </p:nvPicPr>
        <p:blipFill>
          <a:blip r:embed="rId1"/>
          <a:stretch>
            <a:fillRect/>
          </a:stretch>
        </p:blipFill>
        <p:spPr>
          <a:xfrm>
            <a:off x="5570855" y="2512060"/>
            <a:ext cx="4288155" cy="28829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Tips for Naming OR Renaming A File</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179705" y="1461770"/>
            <a:ext cx="11753850" cy="4579620"/>
          </a:xfrm>
          <a:prstGeom prst="rect">
            <a:avLst/>
          </a:prstGeom>
        </p:spPr>
        <p:txBody>
          <a:bodyPr>
            <a:noAutofit/>
          </a:bodyPr>
          <a:p>
            <a:pPr marL="342900" indent="-342900" algn="just">
              <a:buFont typeface="Arial" panose="020B0604020202020204" pitchFamily="34" charset="0"/>
              <a:buChar char="•"/>
            </a:pPr>
            <a:r>
              <a:rPr lang="en-US" altLang="en-US" sz="2800" i="0">
                <a:solidFill>
                  <a:schemeClr val="tx1"/>
                </a:solidFill>
                <a:latin typeface="Garamond" panose="02020404030301010803" charset="0"/>
                <a:ea typeface="Source Sans Pro"/>
                <a:cs typeface="Garamond" panose="02020404030301010803" charset="0"/>
              </a:rPr>
              <a:t>To name files effectively, use descriptive, consistent names that include key information like a project name, date in YYYY-MM-DD format, and a version number. Avoid spaces by using underscores or hyphens, special characters, and excessively long names to improve compatibility across different systems.</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Arial" panose="020B0604020202020204" pitchFamily="34"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v"/>
            </a:pPr>
            <a:r>
              <a:rPr lang="en-US" altLang="en-US" sz="2800" b="1" i="0">
                <a:solidFill>
                  <a:schemeClr val="tx1"/>
                </a:solidFill>
                <a:latin typeface="Garamond" panose="02020404030301010803" charset="0"/>
                <a:ea typeface="Source Sans Pro"/>
                <a:cs typeface="Garamond" panose="02020404030301010803" charset="0"/>
              </a:rPr>
              <a:t>Structure and content</a:t>
            </a:r>
            <a:endParaRPr lang="en-US" altLang="en-US" sz="2800" b="1"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b="1"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Be descriptive but concise: </a:t>
            </a:r>
            <a:r>
              <a:rPr lang="en-US" altLang="en-US" sz="2800" i="0">
                <a:solidFill>
                  <a:schemeClr val="tx1"/>
                </a:solidFill>
                <a:latin typeface="Garamond" panose="02020404030301010803" charset="0"/>
                <a:ea typeface="Source Sans Pro"/>
                <a:cs typeface="Garamond" panose="02020404030301010803" charset="0"/>
              </a:rPr>
              <a:t>Keep names meaningful enough to understand the file's content but avoid making them excessively long. Aim for a length of around 30 characters.</a:t>
            </a:r>
            <a:endParaRPr lang="en-US" altLang="en-US" sz="2800" i="0">
              <a:solidFill>
                <a:schemeClr val="tx1"/>
              </a:solidFill>
              <a:latin typeface="Garamond" panose="02020404030301010803" charset="0"/>
              <a:ea typeface="Source Sans Pro"/>
              <a:cs typeface="Garamond" panose="02020404030301010803"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Tips for Naming OR Renaming A File</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179705" y="1461770"/>
            <a:ext cx="11753850" cy="4579620"/>
          </a:xfrm>
          <a:prstGeom prst="rect">
            <a:avLst/>
          </a:prstGeom>
        </p:spPr>
        <p:txBody>
          <a:bodyPr>
            <a:noAutofit/>
          </a:bodyPr>
          <a:p>
            <a:pPr marL="457200" indent="-457200" algn="just">
              <a:buFont typeface="Wingdings" panose="05000000000000000000" charset="0"/>
              <a:buChar char="v"/>
            </a:pPr>
            <a:r>
              <a:rPr lang="en-US" altLang="en-US" sz="2800" b="1" i="0">
                <a:solidFill>
                  <a:schemeClr val="tx1"/>
                </a:solidFill>
                <a:latin typeface="Garamond" panose="02020404030301010803" charset="0"/>
                <a:ea typeface="Source Sans Pro"/>
                <a:cs typeface="Garamond" panose="02020404030301010803" charset="0"/>
              </a:rPr>
              <a:t>Structure and content</a:t>
            </a:r>
            <a:endParaRPr lang="en-US" altLang="en-US" sz="2800" b="1"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Use a consistent format: </a:t>
            </a:r>
            <a:r>
              <a:rPr lang="en-US" altLang="en-US" sz="2800" i="0">
                <a:solidFill>
                  <a:schemeClr val="tx1"/>
                </a:solidFill>
                <a:latin typeface="Garamond" panose="02020404030301010803" charset="0"/>
                <a:ea typeface="Source Sans Pro"/>
                <a:cs typeface="Garamond" panose="02020404030301010803" charset="0"/>
              </a:rPr>
              <a:t>Decide on a structure and stick to it. A common format is ProjectName_Date_Description_Version.</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Use dates consistently:</a:t>
            </a:r>
            <a:r>
              <a:rPr lang="en-US" altLang="en-US" sz="2800" i="0">
                <a:solidFill>
                  <a:schemeClr val="tx1"/>
                </a:solidFill>
                <a:latin typeface="Garamond" panose="02020404030301010803" charset="0"/>
                <a:ea typeface="Source Sans Pro"/>
                <a:cs typeface="Garamond" panose="02020404030301010803" charset="0"/>
              </a:rPr>
              <a:t> Use the YYYY-MM-DD format to ensure files sort chronologically.</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Use numbers for ordering:</a:t>
            </a:r>
            <a:r>
              <a:rPr lang="en-US" altLang="en-US" sz="2800" i="0">
                <a:solidFill>
                  <a:schemeClr val="tx1"/>
                </a:solidFill>
                <a:latin typeface="Garamond" panose="02020404030301010803" charset="0"/>
                <a:ea typeface="Source Sans Pro"/>
                <a:cs typeface="Garamond" panose="02020404030301010803" charset="0"/>
              </a:rPr>
              <a:t> When numbering files, use leading zeros to ensure correct numerical order (e.g., 01, 02, ... 10).</a:t>
            </a:r>
            <a:endParaRPr lang="en-US" altLang="en-US" sz="2800" i="0">
              <a:solidFill>
                <a:schemeClr val="tx1"/>
              </a:solidFill>
              <a:latin typeface="Garamond" panose="02020404030301010803" charset="0"/>
              <a:ea typeface="Source Sans Pro"/>
              <a:cs typeface="Garamond" panose="02020404030301010803"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823085" y="497840"/>
            <a:ext cx="8300720" cy="654685"/>
          </a:xfrm>
        </p:spPr>
        <p:txBody>
          <a:bodyPr/>
          <a:p>
            <a:r>
              <a:rPr lang="en-US" b="1">
                <a:latin typeface="Garamond" panose="02020404030301010803" charset="0"/>
                <a:cs typeface="Garamond" panose="02020404030301010803" charset="0"/>
                <a:sym typeface="+mn-ea"/>
              </a:rPr>
              <a:t>Basic Parts of a Mouse</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358775" y="1503680"/>
            <a:ext cx="11403965" cy="4538345"/>
          </a:xfrm>
        </p:spPr>
        <p:txBody>
          <a:bodyPr/>
          <a:p>
            <a:pPr marL="0" indent="0" algn="just">
              <a:buNone/>
            </a:pPr>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7" name="Picture 6"/>
          <p:cNvPicPr>
            <a:picLocks noChangeAspect="1"/>
          </p:cNvPicPr>
          <p:nvPr/>
        </p:nvPicPr>
        <p:blipFill>
          <a:blip r:embed="rId1"/>
          <a:stretch>
            <a:fillRect/>
          </a:stretch>
        </p:blipFill>
        <p:spPr>
          <a:xfrm>
            <a:off x="2805430" y="1273810"/>
            <a:ext cx="6772275" cy="484187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Tips for Naming OR Renaming A File</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179705" y="1461770"/>
            <a:ext cx="11753850" cy="4579620"/>
          </a:xfrm>
          <a:prstGeom prst="rect">
            <a:avLst/>
          </a:prstGeom>
        </p:spPr>
        <p:txBody>
          <a:bodyPr>
            <a:noAutofit/>
          </a:bodyPr>
          <a:p>
            <a:pPr marL="457200" indent="-457200" algn="just">
              <a:buFont typeface="Wingdings" panose="05000000000000000000" charset="0"/>
              <a:buChar char="v"/>
            </a:pPr>
            <a:r>
              <a:rPr lang="en-US" altLang="en-US" sz="2800" b="1" i="0">
                <a:solidFill>
                  <a:schemeClr val="tx1"/>
                </a:solidFill>
                <a:latin typeface="Garamond" panose="02020404030301010803" charset="0"/>
                <a:ea typeface="Source Sans Pro"/>
                <a:cs typeface="Garamond" panose="02020404030301010803" charset="0"/>
              </a:rPr>
              <a:t>Structure and content</a:t>
            </a:r>
            <a:endParaRPr lang="en-US" altLang="en-US" sz="2800" b="1"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b="1"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Include versioning:</a:t>
            </a:r>
            <a:r>
              <a:rPr lang="en-US" altLang="en-US" sz="2800" i="0">
                <a:solidFill>
                  <a:schemeClr val="tx1"/>
                </a:solidFill>
                <a:latin typeface="Garamond" panose="02020404030301010803" charset="0"/>
                <a:ea typeface="Source Sans Pro"/>
                <a:cs typeface="Garamond" panose="02020404030301010803" charset="0"/>
              </a:rPr>
              <a:t> Use a v followed by the version number (e.g., v01, v02) to track changes.</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Add versioning and date as the final elements:</a:t>
            </a:r>
            <a:r>
              <a:rPr lang="en-US" altLang="en-US" sz="2800" i="0">
                <a:solidFill>
                  <a:schemeClr val="tx1"/>
                </a:solidFill>
                <a:latin typeface="Garamond" panose="02020404030301010803" charset="0"/>
                <a:ea typeface="Source Sans Pro"/>
                <a:cs typeface="Garamond" panose="02020404030301010803" charset="0"/>
              </a:rPr>
              <a:t> Placing version and date at the end makes it easy to find the latest version or to sort chronologically within a specific project. </a:t>
            </a:r>
            <a:endParaRPr lang="en-US" altLang="en-US" sz="2800" i="0">
              <a:solidFill>
                <a:schemeClr val="tx1"/>
              </a:solidFill>
              <a:latin typeface="Garamond" panose="02020404030301010803" charset="0"/>
              <a:ea typeface="Source Sans Pro"/>
              <a:cs typeface="Garamond" panose="02020404030301010803"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 </a:t>
            </a:r>
            <a:r>
              <a:rPr lang="en-US" b="1">
                <a:highlight>
                  <a:srgbClr val="FFFF00"/>
                </a:highlight>
                <a:latin typeface="Garamond" panose="02020404030301010803" charset="0"/>
                <a:cs typeface="Garamond" panose="02020404030301010803" charset="0"/>
              </a:rPr>
              <a:t>Tips for Naming OR Renaming A File</a:t>
            </a:r>
            <a:endParaRPr lang="en-US" altLang="en-US"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179705" y="1461770"/>
            <a:ext cx="11753850" cy="4853305"/>
          </a:xfrm>
          <a:prstGeom prst="rect">
            <a:avLst/>
          </a:prstGeom>
        </p:spPr>
        <p:txBody>
          <a:bodyPr>
            <a:noAutofit/>
          </a:bodyPr>
          <a:p>
            <a:pPr marL="457200" indent="-457200" algn="just">
              <a:buFont typeface="Wingdings" panose="05000000000000000000" charset="0"/>
              <a:buChar char="v"/>
            </a:pPr>
            <a:r>
              <a:rPr lang="en-US" altLang="en-US" sz="2800" b="1" i="0">
                <a:solidFill>
                  <a:schemeClr val="tx1"/>
                </a:solidFill>
                <a:latin typeface="Garamond" panose="02020404030301010803" charset="0"/>
                <a:ea typeface="Source Sans Pro"/>
                <a:cs typeface="Garamond" panose="02020404030301010803" charset="0"/>
              </a:rPr>
              <a:t>Formatting and characters</a:t>
            </a:r>
            <a:endParaRPr lang="en-US" altLang="en-US" sz="2800" b="1"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Avoid spaces:</a:t>
            </a:r>
            <a:r>
              <a:rPr lang="en-US" altLang="en-US" sz="2800" i="0">
                <a:solidFill>
                  <a:schemeClr val="tx1"/>
                </a:solidFill>
                <a:latin typeface="Garamond" panose="02020404030301010803" charset="0"/>
                <a:ea typeface="Source Sans Pro"/>
                <a:cs typeface="Garamond" panose="02020404030301010803" charset="0"/>
              </a:rPr>
              <a:t> Replace spaces with hyphens (-) or underscores (_) to prevent compatibility issues, especially on web servers.</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Avoid special characters: </a:t>
            </a:r>
            <a:r>
              <a:rPr lang="en-US" altLang="en-US" sz="2800" i="0">
                <a:solidFill>
                  <a:schemeClr val="tx1"/>
                </a:solidFill>
                <a:latin typeface="Garamond" panose="02020404030301010803" charset="0"/>
                <a:ea typeface="Source Sans Pro"/>
                <a:cs typeface="Garamond" panose="02020404030301010803" charset="0"/>
              </a:rPr>
              <a:t>Do not use characters like *, ?, \, /, :, #, %, or ~ as they can cause errors or be changed by other systems.</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Use alphanumeric characters: </a:t>
            </a:r>
            <a:r>
              <a:rPr lang="en-US" altLang="en-US" sz="2800" i="0">
                <a:solidFill>
                  <a:schemeClr val="tx1"/>
                </a:solidFill>
                <a:latin typeface="Garamond" panose="02020404030301010803" charset="0"/>
                <a:ea typeface="Source Sans Pro"/>
                <a:cs typeface="Garamond" panose="02020404030301010803" charset="0"/>
              </a:rPr>
              <a:t>Stick to letters (A-Z) and numbers (0-9).</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Maintain case consistency: </a:t>
            </a:r>
            <a:r>
              <a:rPr lang="en-US" altLang="en-US" sz="2800" i="0">
                <a:solidFill>
                  <a:schemeClr val="tx1"/>
                </a:solidFill>
                <a:latin typeface="Garamond" panose="02020404030301010803" charset="0"/>
                <a:ea typeface="Source Sans Pro"/>
                <a:cs typeface="Garamond" panose="02020404030301010803" charset="0"/>
              </a:rPr>
              <a:t>Be consistent with capitalization, especially if working in a team, as some operating systems are case-sensitive. </a:t>
            </a:r>
            <a:endParaRPr lang="en-US" altLang="en-US" sz="2800" i="0">
              <a:solidFill>
                <a:schemeClr val="tx1"/>
              </a:solidFill>
              <a:latin typeface="Garamond" panose="02020404030301010803" charset="0"/>
              <a:ea typeface="Source Sans Pro"/>
              <a:cs typeface="Garamond" panose="02020404030301010803"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658495"/>
          </a:xfrm>
        </p:spPr>
        <p:txBody>
          <a:bodyPr/>
          <a:p>
            <a:r>
              <a:rPr lang="en-US" sz="3200" b="1">
                <a:latin typeface="Garamond" panose="02020404030301010803" charset="0"/>
                <a:cs typeface="Garamond" panose="02020404030301010803" charset="0"/>
              </a:rPr>
              <a:t> </a:t>
            </a:r>
            <a:r>
              <a:rPr lang="en-US" sz="3600" b="1">
                <a:highlight>
                  <a:srgbClr val="FFFF00"/>
                </a:highlight>
                <a:latin typeface="Garamond" panose="02020404030301010803" charset="0"/>
                <a:cs typeface="Garamond" panose="02020404030301010803" charset="0"/>
              </a:rPr>
              <a:t>Tips for Naming OR Renaming A File</a:t>
            </a:r>
            <a:endParaRPr lang="en-US" altLang="en-US" sz="36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179705" y="933450"/>
            <a:ext cx="11753850" cy="5224145"/>
          </a:xfrm>
          <a:prstGeom prst="rect">
            <a:avLst/>
          </a:prstGeom>
        </p:spPr>
        <p:txBody>
          <a:bodyPr>
            <a:noAutofit/>
          </a:bodyPr>
          <a:p>
            <a:pPr marL="457200" indent="-457200" algn="just">
              <a:buFont typeface="Wingdings" panose="05000000000000000000" charset="0"/>
              <a:buChar char="v"/>
            </a:pPr>
            <a:r>
              <a:rPr lang="en-US" altLang="en-US" sz="2800" b="1" i="0">
                <a:solidFill>
                  <a:schemeClr val="tx1"/>
                </a:solidFill>
                <a:latin typeface="Garamond" panose="02020404030301010803" charset="0"/>
                <a:ea typeface="Source Sans Pro"/>
                <a:cs typeface="Garamond" panose="02020404030301010803" charset="0"/>
              </a:rPr>
              <a:t>What to avoid</a:t>
            </a:r>
            <a:endParaRPr lang="en-US" altLang="en-US" sz="2800" b="1"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Vague terms:</a:t>
            </a:r>
            <a:r>
              <a:rPr lang="en-US" altLang="en-US" sz="2800" i="0">
                <a:solidFill>
                  <a:schemeClr val="tx1"/>
                </a:solidFill>
                <a:latin typeface="Garamond" panose="02020404030301010803" charset="0"/>
                <a:ea typeface="Source Sans Pro"/>
                <a:cs typeface="Garamond" panose="02020404030301010803" charset="0"/>
              </a:rPr>
              <a:t> Avoid generic words like "miscellaneous," "final," or "draft" at the beginning of a filename.</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Redundancy:</a:t>
            </a:r>
            <a:r>
              <a:rPr lang="en-US" altLang="en-US" sz="2800" i="0">
                <a:solidFill>
                  <a:schemeClr val="tx1"/>
                </a:solidFill>
                <a:latin typeface="Garamond" panose="02020404030301010803" charset="0"/>
                <a:ea typeface="Source Sans Pro"/>
                <a:cs typeface="Garamond" panose="02020404030301010803" charset="0"/>
              </a:rPr>
              <a:t> Do not repeat information that is already clear from the folder structure or file contents.</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Excessively long names:</a:t>
            </a:r>
            <a:r>
              <a:rPr lang="en-US" altLang="en-US" sz="2800" i="0">
                <a:solidFill>
                  <a:schemeClr val="tx1"/>
                </a:solidFill>
                <a:latin typeface="Garamond" panose="02020404030301010803" charset="0"/>
                <a:ea typeface="Source Sans Pro"/>
                <a:cs typeface="Garamond" panose="02020404030301010803" charset="0"/>
              </a:rPr>
              <a:t> Stick to a reasonable length to avoid issues with file path length limits.</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marL="457200" indent="-457200" algn="just">
              <a:buFont typeface="Wingdings" panose="05000000000000000000" charset="0"/>
              <a:buChar char="ü"/>
            </a:pPr>
            <a:r>
              <a:rPr lang="en-US" altLang="en-US" sz="2800" b="1" i="0">
                <a:solidFill>
                  <a:schemeClr val="tx1"/>
                </a:solidFill>
                <a:latin typeface="Garamond" panose="02020404030301010803" charset="0"/>
                <a:ea typeface="Source Sans Pro"/>
                <a:cs typeface="Garamond" panose="02020404030301010803" charset="0"/>
              </a:rPr>
              <a:t>Unnecessary punctuation:</a:t>
            </a:r>
            <a:r>
              <a:rPr lang="en-US" altLang="en-US" sz="2800" i="0">
                <a:solidFill>
                  <a:schemeClr val="tx1"/>
                </a:solidFill>
                <a:latin typeface="Garamond" panose="02020404030301010803" charset="0"/>
                <a:ea typeface="Source Sans Pro"/>
                <a:cs typeface="Garamond" panose="02020404030301010803" charset="0"/>
              </a:rPr>
              <a:t> While hyphens and underscores are useful, avoid other punctuation marks that can cause problems. </a:t>
            </a: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a:p>
            <a:pPr indent="0" algn="just">
              <a:buFont typeface="Wingdings" panose="05000000000000000000" charset="0"/>
              <a:buNone/>
            </a:pPr>
            <a:endParaRPr lang="en-US" altLang="en-US" sz="2800" i="0">
              <a:solidFill>
                <a:schemeClr val="tx1"/>
              </a:solidFill>
              <a:latin typeface="Garamond" panose="02020404030301010803" charset="0"/>
              <a:ea typeface="Source Sans Pro"/>
              <a:cs typeface="Garamond" panose="02020404030301010803"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 </a:t>
            </a:r>
            <a:r>
              <a:rPr lang="en-US" sz="4000" b="1">
                <a:highlight>
                  <a:srgbClr val="FFFF00"/>
                </a:highlight>
                <a:latin typeface="Garamond" panose="02020404030301010803" charset="0"/>
                <a:cs typeface="Garamond" panose="02020404030301010803" charset="0"/>
              </a:rPr>
              <a:t>R</a:t>
            </a:r>
            <a:r>
              <a:rPr lang="en-US" altLang="en-US" sz="4000" b="1">
                <a:highlight>
                  <a:srgbClr val="FFFF00"/>
                </a:highlight>
                <a:latin typeface="Garamond" panose="02020404030301010803" charset="0"/>
                <a:cs typeface="Garamond" panose="02020404030301010803" charset="0"/>
              </a:rPr>
              <a:t>enaming A File OR Folder</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257810" y="1800860"/>
            <a:ext cx="11753850" cy="4050665"/>
          </a:xfrm>
          <a:prstGeom prst="rect">
            <a:avLst/>
          </a:prstGeom>
        </p:spPr>
        <p:txBody>
          <a:bodyPr>
            <a:noAutofit/>
          </a:bodyPr>
          <a:p>
            <a:pPr marL="0" indent="0"/>
            <a:r>
              <a:rPr lang="en-US" altLang="en-US" sz="2400" b="1" i="0">
                <a:solidFill>
                  <a:schemeClr val="tx1"/>
                </a:solidFill>
                <a:latin typeface="Garamond" panose="02020404030301010803" charset="0"/>
                <a:ea typeface="Source Sans Pro"/>
                <a:cs typeface="Garamond" panose="02020404030301010803" charset="0"/>
              </a:rPr>
              <a:t>You can change the name of any file or folder. A unique name will make it easier to remember what type of information is saved in the file or folder.</a:t>
            </a:r>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r>
              <a:rPr lang="en-US" sz="2400" b="1" i="0">
                <a:solidFill>
                  <a:schemeClr val="tx1"/>
                </a:solidFill>
                <a:latin typeface="Garamond" panose="02020404030301010803" charset="0"/>
                <a:ea typeface="Source Sans Pro"/>
                <a:cs typeface="Garamond" panose="02020404030301010803" charset="0"/>
              </a:rPr>
              <a:t>1)</a:t>
            </a:r>
            <a:r>
              <a:rPr lang="en-US" sz="2400" b="0" i="0">
                <a:solidFill>
                  <a:schemeClr val="tx1"/>
                </a:solidFill>
                <a:latin typeface="Garamond" panose="02020404030301010803" charset="0"/>
                <a:ea typeface="Source Sans Pro"/>
                <a:cs typeface="Garamond" panose="02020404030301010803" charset="0"/>
              </a:rPr>
              <a:t> </a:t>
            </a:r>
            <a:r>
              <a:rPr lang="en-US" altLang="en-US" sz="2800" b="0" i="0">
                <a:solidFill>
                  <a:schemeClr val="tx1"/>
                </a:solidFill>
                <a:latin typeface="Garamond" panose="02020404030301010803" charset="0"/>
                <a:ea typeface="Source Sans Pro"/>
                <a:cs typeface="Garamond" panose="02020404030301010803" charset="0"/>
              </a:rPr>
              <a:t>Click the file or folder, wait about one second, and click again. An editable text field will appear.</a:t>
            </a:r>
            <a:endParaRPr lang="en-US" altLang="en-US" sz="2800" b="0" i="0">
              <a:solidFill>
                <a:schemeClr val="tx1"/>
              </a:solidFill>
              <a:latin typeface="Garamond" panose="02020404030301010803" charset="0"/>
              <a:ea typeface="Source Sans Pro"/>
              <a:cs typeface="Garamond" panose="02020404030301010803" charset="0"/>
            </a:endParaRPr>
          </a:p>
          <a:p>
            <a:pPr marL="0" indent="0"/>
            <a:endParaRPr lang="en-US" altLang="en-US" sz="2800" b="0" i="0">
              <a:solidFill>
                <a:schemeClr val="tx1"/>
              </a:solidFill>
              <a:latin typeface="Garamond" panose="02020404030301010803" charset="0"/>
              <a:ea typeface="Source Sans Pro"/>
              <a:cs typeface="Garamond" panose="02020404030301010803" charset="0"/>
            </a:endParaRPr>
          </a:p>
          <a:p>
            <a:pPr marL="0" indent="0"/>
            <a:r>
              <a:rPr lang="en-US" altLang="en-US" sz="2400" b="1" i="0">
                <a:solidFill>
                  <a:schemeClr val="tx1"/>
                </a:solidFill>
                <a:latin typeface="Garamond" panose="02020404030301010803" charset="0"/>
                <a:ea typeface="Source Sans Pro"/>
                <a:cs typeface="Garamond" panose="02020404030301010803" charset="0"/>
              </a:rPr>
              <a:t>2) </a:t>
            </a:r>
            <a:r>
              <a:rPr lang="en-US" altLang="en-US" sz="2800" b="0" i="0">
                <a:solidFill>
                  <a:schemeClr val="tx1"/>
                </a:solidFill>
                <a:latin typeface="Garamond" panose="02020404030301010803" charset="0"/>
                <a:ea typeface="Source Sans Pro"/>
                <a:cs typeface="Garamond" panose="02020404030301010803" charset="0"/>
              </a:rPr>
              <a:t>Type the desired name on your keyboard and press Enter. The name will be changed.</a:t>
            </a:r>
            <a:endParaRPr lang="en-US" altLang="en-US" sz="28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 </a:t>
            </a:r>
            <a:r>
              <a:rPr lang="en-US" sz="4000" b="1">
                <a:highlight>
                  <a:srgbClr val="FFFF00"/>
                </a:highlight>
                <a:latin typeface="Garamond" panose="02020404030301010803" charset="0"/>
                <a:cs typeface="Garamond" panose="02020404030301010803" charset="0"/>
              </a:rPr>
              <a:t>R</a:t>
            </a:r>
            <a:r>
              <a:rPr lang="en-US" altLang="en-US" sz="4000" b="1">
                <a:highlight>
                  <a:srgbClr val="FFFF00"/>
                </a:highlight>
                <a:latin typeface="Garamond" panose="02020404030301010803" charset="0"/>
                <a:cs typeface="Garamond" panose="02020404030301010803" charset="0"/>
              </a:rPr>
              <a:t>enaming A File OR Folder</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pic>
        <p:nvPicPr>
          <p:cNvPr id="3" name="Picture 2"/>
          <p:cNvPicPr/>
          <p:nvPr/>
        </p:nvPicPr>
        <p:blipFill>
          <a:blip r:embed="rId1"/>
          <a:stretch>
            <a:fillRect/>
          </a:stretch>
        </p:blipFill>
        <p:spPr>
          <a:xfrm>
            <a:off x="1526540" y="1363980"/>
            <a:ext cx="9462135" cy="480377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 </a:t>
            </a:r>
            <a:r>
              <a:rPr lang="en-US" sz="4000" b="1">
                <a:highlight>
                  <a:srgbClr val="FFFF00"/>
                </a:highlight>
                <a:latin typeface="Garamond" panose="02020404030301010803" charset="0"/>
                <a:cs typeface="Garamond" panose="02020404030301010803" charset="0"/>
              </a:rPr>
              <a:t>R</a:t>
            </a:r>
            <a:r>
              <a:rPr lang="en-US" altLang="en-US" sz="4000" b="1">
                <a:highlight>
                  <a:srgbClr val="FFFF00"/>
                </a:highlight>
                <a:latin typeface="Garamond" panose="02020404030301010803" charset="0"/>
                <a:cs typeface="Garamond" panose="02020404030301010803" charset="0"/>
              </a:rPr>
              <a:t>enaming A File OR Folder</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5" name="Text Box 4"/>
          <p:cNvSpPr txBox="1"/>
          <p:nvPr/>
        </p:nvSpPr>
        <p:spPr>
          <a:xfrm>
            <a:off x="257175" y="1291590"/>
            <a:ext cx="11541125" cy="4824095"/>
          </a:xfrm>
          <a:prstGeom prst="rect">
            <a:avLst/>
          </a:prstGeom>
        </p:spPr>
        <p:txBody>
          <a:bodyPr>
            <a:noAutofit/>
          </a:bodyPr>
          <a:p>
            <a:pPr marL="0" indent="0"/>
            <a:endParaRPr sz="2400" b="0" i="0">
              <a:solidFill>
                <a:schemeClr val="tx1"/>
              </a:solidFill>
              <a:latin typeface="Garamond" panose="02020404030301010803" charset="0"/>
              <a:ea typeface="Source Sans Pro"/>
              <a:cs typeface="Garamond" panose="02020404030301010803" charset="0"/>
            </a:endParaRPr>
          </a:p>
          <a:p>
            <a:pPr marL="342900" indent="-342900">
              <a:buFont typeface="Arial" panose="020B0604020202020204" pitchFamily="34" charset="0"/>
              <a:buChar char="•"/>
            </a:pPr>
            <a:r>
              <a:rPr sz="2800" b="0" i="0">
                <a:solidFill>
                  <a:schemeClr val="tx1"/>
                </a:solidFill>
                <a:latin typeface="Garamond" panose="02020404030301010803" charset="0"/>
                <a:ea typeface="Source Sans Pro"/>
                <a:cs typeface="Garamond" panose="02020404030301010803" charset="0"/>
              </a:rPr>
              <a:t>You can also </a:t>
            </a:r>
            <a:r>
              <a:rPr sz="2800" b="1" i="0">
                <a:solidFill>
                  <a:schemeClr val="tx1"/>
                </a:solidFill>
                <a:latin typeface="Garamond" panose="02020404030301010803" charset="0"/>
                <a:ea typeface="Source Sans Pro"/>
                <a:cs typeface="Garamond" panose="02020404030301010803" charset="0"/>
              </a:rPr>
              <a:t>right-click</a:t>
            </a:r>
            <a:r>
              <a:rPr sz="2800" b="0" i="0">
                <a:solidFill>
                  <a:schemeClr val="tx1"/>
                </a:solidFill>
                <a:latin typeface="Garamond" panose="02020404030301010803" charset="0"/>
                <a:ea typeface="Source Sans Pro"/>
                <a:cs typeface="Garamond" panose="02020404030301010803" charset="0"/>
              </a:rPr>
              <a:t> the folder and select </a:t>
            </a:r>
            <a:r>
              <a:rPr sz="2800" b="1" i="0">
                <a:solidFill>
                  <a:schemeClr val="tx1"/>
                </a:solidFill>
                <a:latin typeface="Garamond" panose="02020404030301010803" charset="0"/>
                <a:ea typeface="Source Sans Pro"/>
                <a:cs typeface="Garamond" panose="02020404030301010803" charset="0"/>
              </a:rPr>
              <a:t>Rename</a:t>
            </a:r>
            <a:r>
              <a:rPr sz="2800" b="0" i="0">
                <a:solidFill>
                  <a:schemeClr val="tx1"/>
                </a:solidFill>
                <a:latin typeface="Garamond" panose="02020404030301010803" charset="0"/>
                <a:ea typeface="Source Sans Pro"/>
                <a:cs typeface="Garamond" panose="02020404030301010803" charset="0"/>
              </a:rPr>
              <a:t> from the menu that appears.</a:t>
            </a:r>
            <a:endParaRPr sz="2800" b="0" i="0">
              <a:solidFill>
                <a:schemeClr val="tx1"/>
              </a:solidFill>
              <a:latin typeface="Garamond" panose="02020404030301010803" charset="0"/>
              <a:ea typeface="Source Sans Pro"/>
              <a:cs typeface="Garamond" panose="02020404030301010803" charset="0"/>
            </a:endParaRPr>
          </a:p>
        </p:txBody>
      </p:sp>
      <p:pic>
        <p:nvPicPr>
          <p:cNvPr id="9" name="Picture 8"/>
          <p:cNvPicPr/>
          <p:nvPr/>
        </p:nvPicPr>
        <p:blipFill>
          <a:blip r:embed="rId1"/>
          <a:stretch>
            <a:fillRect/>
          </a:stretch>
        </p:blipFill>
        <p:spPr>
          <a:xfrm>
            <a:off x="2961640" y="2418715"/>
            <a:ext cx="6981190" cy="369697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a:t>
            </a:r>
            <a:r>
              <a:rPr lang="en-US" sz="4000" b="1">
                <a:highlight>
                  <a:srgbClr val="FFFF00"/>
                </a:highlight>
                <a:latin typeface="Garamond" panose="02020404030301010803" charset="0"/>
                <a:cs typeface="Garamond" panose="02020404030301010803" charset="0"/>
              </a:rPr>
              <a:t> Deleting A Folder OR File</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329565" y="1290320"/>
            <a:ext cx="11603355" cy="4700270"/>
          </a:xfrm>
          <a:prstGeom prst="rect">
            <a:avLst/>
          </a:prstGeom>
        </p:spPr>
        <p:txBody>
          <a:bodyPr>
            <a:noAutofit/>
          </a:bodyPr>
          <a:p>
            <a:pPr marL="0" indent="0"/>
            <a:endParaRPr sz="1600" b="0" i="0">
              <a:solidFill>
                <a:srgbClr val="4E4E4E"/>
              </a:solidFill>
              <a:latin typeface="Source Sans Pro"/>
              <a:ea typeface="Source Sans Pro"/>
            </a:endParaRPr>
          </a:p>
          <a:p>
            <a:pPr marL="457200" indent="-457200" algn="just">
              <a:buFont typeface="Arial" panose="020B0604020202020204" pitchFamily="34" charset="0"/>
              <a:buChar char="•"/>
            </a:pPr>
            <a:r>
              <a:rPr sz="2800" b="0" i="0">
                <a:solidFill>
                  <a:schemeClr val="tx1"/>
                </a:solidFill>
                <a:latin typeface="Garamond" panose="02020404030301010803" charset="0"/>
                <a:ea typeface="Source Sans Pro"/>
                <a:cs typeface="Garamond" panose="02020404030301010803" charset="0"/>
              </a:rPr>
              <a:t>If you no longer need to use a file, you can delete it. When you delete a file, it is moved to the </a:t>
            </a:r>
            <a:r>
              <a:rPr sz="2800" b="1" i="0">
                <a:solidFill>
                  <a:schemeClr val="tx1"/>
                </a:solidFill>
                <a:latin typeface="Garamond" panose="02020404030301010803" charset="0"/>
                <a:ea typeface="Source Sans Pro"/>
                <a:cs typeface="Garamond" panose="02020404030301010803" charset="0"/>
              </a:rPr>
              <a:t>Recycle Bin</a:t>
            </a:r>
            <a:r>
              <a:rPr sz="2800" b="0" i="0">
                <a:solidFill>
                  <a:schemeClr val="tx1"/>
                </a:solidFill>
                <a:latin typeface="Garamond" panose="02020404030301010803" charset="0"/>
                <a:ea typeface="Source Sans Pro"/>
                <a:cs typeface="Garamond" panose="02020404030301010803" charset="0"/>
              </a:rPr>
              <a:t>. If you change your mind, you can move the file from the Recycle Bin back to its original location. If you're sure you want to permanently delete the file, you will need to </a:t>
            </a:r>
            <a:r>
              <a:rPr sz="2800" b="1" i="0">
                <a:solidFill>
                  <a:schemeClr val="tx1"/>
                </a:solidFill>
                <a:latin typeface="Garamond" panose="02020404030301010803" charset="0"/>
                <a:ea typeface="Source Sans Pro"/>
                <a:cs typeface="Garamond" panose="02020404030301010803" charset="0"/>
              </a:rPr>
              <a:t>empty the Recycle Bin</a:t>
            </a:r>
            <a:r>
              <a:rPr sz="2800" b="0" i="0">
                <a:solidFill>
                  <a:schemeClr val="tx1"/>
                </a:solidFill>
                <a:latin typeface="Garamond" panose="02020404030301010803" charset="0"/>
                <a:ea typeface="Source Sans Pro"/>
                <a:cs typeface="Garamond" panose="02020404030301010803" charset="0"/>
              </a:rPr>
              <a:t>.</a:t>
            </a:r>
            <a:endParaRPr sz="2800" b="0" i="0">
              <a:solidFill>
                <a:schemeClr val="tx1"/>
              </a:solidFill>
              <a:latin typeface="Garamond" panose="02020404030301010803" charset="0"/>
              <a:ea typeface="Source Sans Pro"/>
              <a:cs typeface="Garamond" panose="02020404030301010803" charset="0"/>
            </a:endParaRPr>
          </a:p>
          <a:p>
            <a:pPr marL="0" indent="0" algn="just"/>
            <a:endParaRPr sz="2800" b="0" i="0">
              <a:solidFill>
                <a:schemeClr val="tx1"/>
              </a:solidFill>
              <a:latin typeface="Garamond" panose="02020404030301010803" charset="0"/>
              <a:ea typeface="Source Sans Pro"/>
              <a:cs typeface="Garamond" panose="02020404030301010803" charset="0"/>
            </a:endParaRPr>
          </a:p>
          <a:p>
            <a:pPr marL="0" indent="0" algn="just"/>
            <a:r>
              <a:rPr lang="en-US" sz="2800" b="1" i="0">
                <a:solidFill>
                  <a:schemeClr val="tx1"/>
                </a:solidFill>
                <a:latin typeface="Garamond" panose="02020404030301010803" charset="0"/>
                <a:ea typeface="Source Sans Pro"/>
                <a:cs typeface="Garamond" panose="02020404030301010803" charset="0"/>
              </a:rPr>
              <a:t>1)</a:t>
            </a:r>
            <a:r>
              <a:rPr lang="en-US" sz="2800" b="0" i="0">
                <a:solidFill>
                  <a:schemeClr val="tx1"/>
                </a:solidFill>
                <a:latin typeface="Garamond" panose="02020404030301010803" charset="0"/>
                <a:ea typeface="Source Sans Pro"/>
                <a:cs typeface="Garamond" panose="02020404030301010803" charset="0"/>
              </a:rPr>
              <a:t> </a:t>
            </a:r>
            <a:r>
              <a:rPr lang="en-US" altLang="en-US" sz="2800" b="1" i="0">
                <a:solidFill>
                  <a:schemeClr val="tx1"/>
                </a:solidFill>
                <a:latin typeface="Garamond" panose="02020404030301010803" charset="0"/>
                <a:ea typeface="Source Sans Pro"/>
                <a:cs typeface="Garamond" panose="02020404030301010803" charset="0"/>
              </a:rPr>
              <a:t>Click and drag the file to the Recycle Bin icon on the desktop</a:t>
            </a:r>
            <a:r>
              <a:rPr lang="en-US" altLang="en-US" sz="2800" b="0" i="0">
                <a:solidFill>
                  <a:schemeClr val="tx1"/>
                </a:solidFill>
                <a:latin typeface="Garamond" panose="02020404030301010803" charset="0"/>
                <a:ea typeface="Source Sans Pro"/>
                <a:cs typeface="Garamond" panose="02020404030301010803" charset="0"/>
              </a:rPr>
              <a:t>. You can also click the file to select it and press the Delete key on your keyboard.</a:t>
            </a: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0200" y="6131560"/>
            <a:ext cx="11252200" cy="113665"/>
          </a:xfrm>
        </p:spPr>
        <p:txBody>
          <a:bodyPr/>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a:t>
            </a:r>
            <a:r>
              <a:rPr lang="en-US" sz="4000" b="1">
                <a:highlight>
                  <a:srgbClr val="FFFF00"/>
                </a:highlight>
                <a:latin typeface="Garamond" panose="02020404030301010803" charset="0"/>
                <a:cs typeface="Garamond" panose="02020404030301010803" charset="0"/>
              </a:rPr>
              <a:t> Deleting A Folder OR File</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pic>
        <p:nvPicPr>
          <p:cNvPr id="5" name="Picture 4"/>
          <p:cNvPicPr/>
          <p:nvPr/>
        </p:nvPicPr>
        <p:blipFill>
          <a:blip r:embed="rId1"/>
          <a:stretch>
            <a:fillRect/>
          </a:stretch>
        </p:blipFill>
        <p:spPr>
          <a:xfrm>
            <a:off x="2441575" y="1439545"/>
            <a:ext cx="8014335" cy="462534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sz="4000" b="1">
                <a:latin typeface="Garamond" panose="02020404030301010803" charset="0"/>
                <a:cs typeface="Garamond" panose="02020404030301010803" charset="0"/>
              </a:rPr>
              <a:t>FOLDERS :</a:t>
            </a:r>
            <a:r>
              <a:rPr lang="en-US" sz="4000" b="1">
                <a:highlight>
                  <a:srgbClr val="FFFF00"/>
                </a:highlight>
                <a:latin typeface="Garamond" panose="02020404030301010803" charset="0"/>
                <a:cs typeface="Garamond" panose="02020404030301010803" charset="0"/>
              </a:rPr>
              <a:t> Deleting A Folder OR File</a:t>
            </a:r>
            <a:endParaRPr lang="en-US" altLang="en-US" sz="4000" b="1">
              <a:highlight>
                <a:srgbClr val="FFFF00"/>
              </a:highlight>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7" name="Content Placeholder 6"/>
          <p:cNvSpPr/>
          <p:nvPr>
            <p:ph idx="1"/>
          </p:nvPr>
        </p:nvSpPr>
        <p:spPr>
          <a:xfrm>
            <a:off x="257810" y="1269365"/>
            <a:ext cx="11675745" cy="4975860"/>
          </a:xfrm>
        </p:spPr>
        <p:txBody>
          <a:bodyPr/>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algn="just"/>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r>
              <a:rPr lang="en-US" sz="2800" b="1" i="0">
                <a:solidFill>
                  <a:schemeClr val="tx1"/>
                </a:solidFill>
                <a:latin typeface="Garamond" panose="02020404030301010803" charset="0"/>
                <a:ea typeface="Source Sans Pro"/>
                <a:cs typeface="Garamond" panose="02020404030301010803" charset="0"/>
              </a:rPr>
              <a:t>2)</a:t>
            </a:r>
            <a:r>
              <a:rPr lang="en-US" sz="2800" b="0" i="0">
                <a:solidFill>
                  <a:schemeClr val="tx1"/>
                </a:solidFill>
                <a:latin typeface="Garamond" panose="02020404030301010803" charset="0"/>
                <a:ea typeface="Source Sans Pro"/>
                <a:cs typeface="Garamond" panose="02020404030301010803" charset="0"/>
              </a:rPr>
              <a:t> </a:t>
            </a:r>
            <a:r>
              <a:rPr sz="2800" b="0" i="0">
                <a:solidFill>
                  <a:schemeClr val="tx1"/>
                </a:solidFill>
                <a:latin typeface="Garamond" panose="02020404030301010803" charset="0"/>
                <a:ea typeface="Source Sans Pro"/>
                <a:cs typeface="Garamond" panose="02020404030301010803" charset="0"/>
              </a:rPr>
              <a:t>To permanently delete the file, right-click the </a:t>
            </a:r>
            <a:r>
              <a:rPr sz="2800" b="1" i="0">
                <a:solidFill>
                  <a:schemeClr val="tx1"/>
                </a:solidFill>
                <a:latin typeface="Garamond" panose="02020404030301010803" charset="0"/>
                <a:ea typeface="Source Sans Pro"/>
                <a:cs typeface="Garamond" panose="02020404030301010803" charset="0"/>
              </a:rPr>
              <a:t>Recycle Bin</a:t>
            </a:r>
            <a:r>
              <a:rPr sz="2800" b="0" i="0">
                <a:solidFill>
                  <a:schemeClr val="tx1"/>
                </a:solidFill>
                <a:latin typeface="Garamond" panose="02020404030301010803" charset="0"/>
                <a:ea typeface="Source Sans Pro"/>
                <a:cs typeface="Garamond" panose="02020404030301010803" charset="0"/>
              </a:rPr>
              <a:t> icon and select </a:t>
            </a:r>
            <a:r>
              <a:rPr sz="2800" b="1" i="0">
                <a:solidFill>
                  <a:schemeClr val="tx1"/>
                </a:solidFill>
                <a:latin typeface="Garamond" panose="02020404030301010803" charset="0"/>
                <a:ea typeface="Source Sans Pro"/>
                <a:cs typeface="Garamond" panose="02020404030301010803" charset="0"/>
              </a:rPr>
              <a:t>Empty Recycle Bin</a:t>
            </a:r>
            <a:r>
              <a:rPr sz="2800" b="0" i="0">
                <a:solidFill>
                  <a:schemeClr val="tx1"/>
                </a:solidFill>
                <a:latin typeface="Garamond" panose="02020404030301010803" charset="0"/>
                <a:ea typeface="Source Sans Pro"/>
                <a:cs typeface="Garamond" panose="02020404030301010803" charset="0"/>
              </a:rPr>
              <a:t>. All files in the Recycle Bin will be permanently deleted.</a:t>
            </a: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r>
              <a:rPr lang="en-US" altLang="en-US" sz="2800" b="1" i="0">
                <a:solidFill>
                  <a:schemeClr val="tx1"/>
                </a:solidFill>
                <a:latin typeface="Garamond" panose="02020404030301010803" charset="0"/>
                <a:ea typeface="Source Sans Pro"/>
                <a:cs typeface="Garamond" panose="02020404030301010803" charset="0"/>
              </a:rPr>
              <a:t>Note</a:t>
            </a:r>
            <a:r>
              <a:rPr lang="en-US" altLang="en-US" sz="2800" b="0" i="0">
                <a:solidFill>
                  <a:schemeClr val="tx1"/>
                </a:solidFill>
                <a:latin typeface="Garamond" panose="02020404030301010803" charset="0"/>
                <a:ea typeface="Source Sans Pro"/>
                <a:cs typeface="Garamond" panose="02020404030301010803" charset="0"/>
              </a:rPr>
              <a:t> that deleting a folder will also delete all of the files within that folder.</a:t>
            </a:r>
            <a:endParaRPr lang="en-US" altLang="en-US" sz="2800" b="0" i="0">
              <a:solidFill>
                <a:schemeClr val="tx1"/>
              </a:solidFill>
              <a:latin typeface="Garamond" panose="02020404030301010803" charset="0"/>
              <a:ea typeface="Source Sans Pro"/>
              <a:cs typeface="Garamond" panose="02020404030301010803" charset="0"/>
            </a:endParaRPr>
          </a:p>
        </p:txBody>
      </p:sp>
      <p:pic>
        <p:nvPicPr>
          <p:cNvPr id="10" name="Picture 9"/>
          <p:cNvPicPr/>
          <p:nvPr/>
        </p:nvPicPr>
        <p:blipFill>
          <a:blip r:embed="rId1"/>
          <a:stretch>
            <a:fillRect/>
          </a:stretch>
        </p:blipFill>
        <p:spPr>
          <a:xfrm>
            <a:off x="3454400" y="2437130"/>
            <a:ext cx="4824730" cy="319024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Selecting Multiple Files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3375" y="1600200"/>
            <a:ext cx="11249025" cy="4526280"/>
          </a:xfrm>
        </p:spPr>
        <p:txBody>
          <a:bodyPr/>
          <a:p>
            <a:pPr algn="just"/>
            <a:r>
              <a:rPr lang="en-US" altLang="en-US">
                <a:latin typeface="Garamond" panose="02020404030301010803" charset="0"/>
                <a:cs typeface="Garamond" panose="02020404030301010803" charset="0"/>
              </a:rPr>
              <a:t>Now that you know the basics, here are a few tips to help you move your files even faster.</a:t>
            </a:r>
            <a:endParaRPr lang="en-US" altLang="en-US">
              <a:latin typeface="Garamond" panose="02020404030301010803" charset="0"/>
              <a:cs typeface="Garamond" panose="02020404030301010803" charset="0"/>
            </a:endParaRPr>
          </a:p>
          <a:p>
            <a:pPr algn="just"/>
            <a:r>
              <a:rPr lang="en-US" altLang="en-US" b="1">
                <a:latin typeface="Garamond" panose="02020404030301010803" charset="0"/>
                <a:cs typeface="Garamond" panose="02020404030301010803" charset="0"/>
              </a:rPr>
              <a:t>There are a few ways to select more than one file at a time:</a:t>
            </a:r>
            <a:endParaRPr lang="en-US" altLang="en-US" b="1">
              <a:latin typeface="Garamond" panose="02020404030301010803" charset="0"/>
              <a:cs typeface="Garamond" panose="02020404030301010803" charset="0"/>
            </a:endParaRPr>
          </a:p>
          <a:p>
            <a:pPr marL="0" indent="0" algn="just">
              <a:buNone/>
            </a:pPr>
            <a:endParaRPr lang="en-US" altLang="en-US" b="1">
              <a:latin typeface="Garamond" panose="02020404030301010803" charset="0"/>
              <a:cs typeface="Garamond" panose="02020404030301010803" charset="0"/>
            </a:endParaRPr>
          </a:p>
          <a:p>
            <a:pPr marL="0" indent="0" algn="just">
              <a:buNone/>
            </a:pPr>
            <a:r>
              <a:rPr lang="en-US" altLang="en-US" b="1">
                <a:latin typeface="Garamond" panose="02020404030301010803" charset="0"/>
                <a:cs typeface="Garamond" panose="02020404030301010803" charset="0"/>
              </a:rPr>
              <a:t>1)</a:t>
            </a:r>
            <a:r>
              <a:rPr lang="en-US" altLang="en-US">
                <a:latin typeface="Garamond" panose="02020404030301010803" charset="0"/>
                <a:cs typeface="Garamond" panose="02020404030301010803" charset="0"/>
              </a:rPr>
              <a:t> If you're viewing your files as icons, you can click and drag the mouse to draw a box around the files you want to select. When you're done, release the mouse; the files will be selected. You can now move, copy, or delete all of these files at the same time.</a:t>
            </a:r>
            <a:endParaRPr lang="en-US" altLang="en-US">
              <a:latin typeface="Garamond" panose="02020404030301010803" charset="0"/>
              <a:cs typeface="Garamond" panose="02020404030301010803"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696085" y="497840"/>
            <a:ext cx="9396095" cy="771525"/>
          </a:xfrm>
        </p:spPr>
        <p:txBody>
          <a:bodyPr/>
          <a:p>
            <a:r>
              <a:rPr lang="en-US" b="1">
                <a:latin typeface="Garamond" panose="02020404030301010803" charset="0"/>
                <a:cs typeface="Garamond" panose="02020404030301010803" charset="0"/>
              </a:rPr>
              <a:t>Practice Session 1</a:t>
            </a:r>
            <a:r>
              <a:rPr lang="en-US" b="1">
                <a:latin typeface="Garamond" panose="02020404030301010803" charset="0"/>
                <a:cs typeface="Garamond" panose="02020404030301010803" charset="0"/>
                <a:sym typeface="+mn-ea"/>
              </a:rPr>
              <a:t>: Using the Mouse</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1860550" y="2222500"/>
            <a:ext cx="8411210" cy="3201670"/>
          </a:xfrm>
        </p:spPr>
        <p:txBody>
          <a:bodyPr/>
          <a:p>
            <a:pPr marL="0" indent="0" algn="just">
              <a:buNone/>
            </a:pP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pic>
        <p:nvPicPr>
          <p:cNvPr id="5" name="Picture 4"/>
          <p:cNvPicPr/>
          <p:nvPr/>
        </p:nvPicPr>
        <p:blipFill>
          <a:blip r:embed="rId1"/>
          <a:stretch>
            <a:fillRect/>
          </a:stretch>
        </p:blipFill>
        <p:spPr>
          <a:xfrm>
            <a:off x="3396615" y="1269365"/>
            <a:ext cx="5340985" cy="486918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Selecting Multiple Files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3375" y="1290955"/>
            <a:ext cx="11249025" cy="4835525"/>
          </a:xfrm>
        </p:spPr>
        <p:txBody>
          <a:bodyPr/>
          <a:p>
            <a:pPr marL="0" indent="0" algn="just">
              <a:buNone/>
            </a:pPr>
            <a:endParaRPr lang="en-US" altLang="en-US" sz="2800" b="1">
              <a:latin typeface="Garamond" panose="02020404030301010803" charset="0"/>
              <a:cs typeface="Garamond" panose="02020404030301010803" charset="0"/>
            </a:endParaRPr>
          </a:p>
          <a:p>
            <a:pPr marL="0" indent="0" algn="just">
              <a:buNone/>
            </a:pPr>
            <a:r>
              <a:rPr lang="en-US" altLang="en-US" sz="2800" b="1">
                <a:latin typeface="Garamond" panose="02020404030301010803" charset="0"/>
                <a:cs typeface="Garamond" panose="02020404030301010803" charset="0"/>
              </a:rPr>
              <a:t>1)</a:t>
            </a:r>
            <a:r>
              <a:rPr lang="en-US" altLang="en-US" sz="2800">
                <a:latin typeface="Garamond" panose="02020404030301010803" charset="0"/>
                <a:cs typeface="Garamond" panose="02020404030301010803" charset="0"/>
              </a:rPr>
              <a:t> If you're viewing your files as icons, you can click and drag the mouse to draw a box around the files you want to select. When you're done, release the mouse; the files will be selected. You can now move, copy, or delete all of these files at the same time.</a:t>
            </a:r>
            <a:endParaRPr lang="en-US" altLang="en-US" sz="2800">
              <a:latin typeface="Garamond" panose="02020404030301010803" charset="0"/>
              <a:cs typeface="Garamond" panose="02020404030301010803" charset="0"/>
            </a:endParaRPr>
          </a:p>
        </p:txBody>
      </p:sp>
      <p:pic>
        <p:nvPicPr>
          <p:cNvPr id="7" name="Picture 6"/>
          <p:cNvPicPr/>
          <p:nvPr/>
        </p:nvPicPr>
        <p:blipFill>
          <a:blip r:embed="rId1"/>
          <a:stretch>
            <a:fillRect/>
          </a:stretch>
        </p:blipFill>
        <p:spPr>
          <a:xfrm>
            <a:off x="5109845" y="3195320"/>
            <a:ext cx="5629275" cy="283908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Selecting Multiple Files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3375" y="1290955"/>
            <a:ext cx="11249025" cy="4835525"/>
          </a:xfrm>
        </p:spPr>
        <p:txBody>
          <a:bodyPr/>
          <a:p>
            <a:pPr marL="0" indent="0" algn="just">
              <a:buNone/>
            </a:pPr>
            <a:endParaRPr lang="en-US" altLang="en-US" sz="2800" b="1">
              <a:latin typeface="Garamond" panose="02020404030301010803" charset="0"/>
              <a:cs typeface="Garamond" panose="02020404030301010803" charset="0"/>
            </a:endParaRPr>
          </a:p>
          <a:p>
            <a:pPr marL="0" indent="0" algn="just">
              <a:buNone/>
            </a:pPr>
            <a:r>
              <a:rPr lang="en-US" altLang="en-US" sz="2800" b="1">
                <a:latin typeface="Garamond" panose="02020404030301010803" charset="0"/>
                <a:cs typeface="Garamond" panose="02020404030301010803" charset="0"/>
              </a:rPr>
              <a:t>2)</a:t>
            </a:r>
            <a:r>
              <a:rPr lang="en-US" altLang="en-US" sz="2800">
                <a:latin typeface="Garamond" panose="02020404030301010803" charset="0"/>
                <a:cs typeface="Garamond" panose="02020404030301010803" charset="0"/>
              </a:rPr>
              <a:t> To select specific files from a folder, press and hold the Control key on your keyboard, then click the files you want to select.</a:t>
            </a:r>
            <a:endParaRPr lang="en-US" altLang="en-US" sz="2800">
              <a:latin typeface="Garamond" panose="02020404030301010803" charset="0"/>
              <a:cs typeface="Garamond" panose="02020404030301010803" charset="0"/>
            </a:endParaRPr>
          </a:p>
        </p:txBody>
      </p:sp>
      <p:pic>
        <p:nvPicPr>
          <p:cNvPr id="10" name="Picture 9"/>
          <p:cNvPicPr/>
          <p:nvPr/>
        </p:nvPicPr>
        <p:blipFill>
          <a:blip r:embed="rId1"/>
          <a:stretch>
            <a:fillRect/>
          </a:stretch>
        </p:blipFill>
        <p:spPr>
          <a:xfrm>
            <a:off x="3390900" y="2866390"/>
            <a:ext cx="6213475" cy="316420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Selecting Multiple Files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3375" y="1290955"/>
            <a:ext cx="11249025" cy="4835525"/>
          </a:xfrm>
        </p:spPr>
        <p:txBody>
          <a:bodyPr/>
          <a:p>
            <a:pPr marL="0" indent="0" algn="just">
              <a:buNone/>
            </a:pPr>
            <a:r>
              <a:rPr lang="en-US" altLang="en-US" sz="2800" b="1">
                <a:latin typeface="Garamond" panose="02020404030301010803" charset="0"/>
                <a:cs typeface="Garamond" panose="02020404030301010803" charset="0"/>
              </a:rPr>
              <a:t>3)</a:t>
            </a:r>
            <a:r>
              <a:rPr lang="en-US" altLang="en-US" sz="2800">
                <a:latin typeface="Garamond" panose="02020404030301010803" charset="0"/>
                <a:cs typeface="Garamond" panose="02020404030301010803" charset="0"/>
              </a:rPr>
              <a:t> To select a group of files from a folder, click the first file, press and hold the Shift key on your keyboard, then click the last file. All of the files between the first and last ones will be selected.</a:t>
            </a:r>
            <a:endParaRPr lang="en-US" altLang="en-US" sz="2800">
              <a:latin typeface="Garamond" panose="02020404030301010803" charset="0"/>
              <a:cs typeface="Garamond" panose="02020404030301010803" charset="0"/>
            </a:endParaRPr>
          </a:p>
        </p:txBody>
      </p:sp>
      <p:pic>
        <p:nvPicPr>
          <p:cNvPr id="7" name="Picture 6"/>
          <p:cNvPicPr/>
          <p:nvPr/>
        </p:nvPicPr>
        <p:blipFill>
          <a:blip r:embed="rId1"/>
          <a:stretch>
            <a:fillRect/>
          </a:stretch>
        </p:blipFill>
        <p:spPr>
          <a:xfrm>
            <a:off x="3454400" y="2695575"/>
            <a:ext cx="5416550" cy="332232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Selecting All Files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3375" y="1290955"/>
            <a:ext cx="11249025" cy="4835525"/>
          </a:xfrm>
        </p:spPr>
        <p:txBody>
          <a:bodyPr/>
          <a:p>
            <a:pPr algn="just"/>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If you want to select all files in a folder at the same time, open the folder in File Explorer and press </a:t>
            </a:r>
            <a:r>
              <a:rPr lang="en-US" altLang="en-US" sz="2800" b="1">
                <a:latin typeface="Garamond" panose="02020404030301010803" charset="0"/>
                <a:cs typeface="Garamond" panose="02020404030301010803" charset="0"/>
              </a:rPr>
              <a:t>Ctrl+A</a:t>
            </a:r>
            <a:r>
              <a:rPr lang="en-US" altLang="en-US" sz="2800">
                <a:latin typeface="Garamond" panose="02020404030301010803" charset="0"/>
                <a:cs typeface="Garamond" panose="02020404030301010803" charset="0"/>
              </a:rPr>
              <a:t> (press and hold the Control key on your keyboard, then press A). All of the files in the folder will be selected.</a:t>
            </a: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pic>
        <p:nvPicPr>
          <p:cNvPr id="10" name="Picture 9"/>
          <p:cNvPicPr/>
          <p:nvPr/>
        </p:nvPicPr>
        <p:blipFill>
          <a:blip r:embed="rId1"/>
          <a:stretch>
            <a:fillRect/>
          </a:stretch>
        </p:blipFill>
        <p:spPr>
          <a:xfrm>
            <a:off x="4572000" y="3216910"/>
            <a:ext cx="4298950" cy="284289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Creating Shortcuts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3375" y="1290955"/>
            <a:ext cx="11249025" cy="4835525"/>
          </a:xfrm>
        </p:spPr>
        <p:txBody>
          <a:bodyPr/>
          <a:p>
            <a:pPr algn="just"/>
            <a:endParaRPr lang="en-US" altLang="en-US" sz="2800">
              <a:latin typeface="Garamond" panose="02020404030301010803" charset="0"/>
              <a:cs typeface="Garamond" panose="02020404030301010803" charset="0"/>
            </a:endParaRPr>
          </a:p>
          <a:p>
            <a:pPr algn="just"/>
            <a:r>
              <a:rPr lang="en-US" altLang="en-US" sz="2800" b="1">
                <a:latin typeface="Garamond" panose="02020404030301010803" charset="0"/>
                <a:cs typeface="Garamond" panose="02020404030301010803" charset="0"/>
              </a:rPr>
              <a:t>Note</a:t>
            </a:r>
            <a:r>
              <a:rPr lang="en-US" altLang="en-US" sz="2800">
                <a:latin typeface="Garamond" panose="02020404030301010803" charset="0"/>
                <a:cs typeface="Garamond" panose="02020404030301010803" charset="0"/>
              </a:rPr>
              <a:t> that creating a shortcut does not create a duplicate copy of the folder; it's simply a way to access the folder more quickly. </a:t>
            </a: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If you delete a shortcut, it will not delete the actual folder or the files it contains. </a:t>
            </a:r>
            <a:endParaRPr lang="en-US" altLang="en-US" sz="2800">
              <a:latin typeface="Garamond" panose="02020404030301010803" charset="0"/>
              <a:cs typeface="Garamond" panose="02020404030301010803" charset="0"/>
            </a:endParaRPr>
          </a:p>
          <a:p>
            <a:pPr algn="just"/>
            <a:endParaRPr lang="en-US" altLang="en-US" sz="2800">
              <a:latin typeface="Garamond" panose="02020404030301010803" charset="0"/>
              <a:cs typeface="Garamond" panose="02020404030301010803" charset="0"/>
            </a:endParaRPr>
          </a:p>
          <a:p>
            <a:pPr algn="just"/>
            <a:r>
              <a:rPr lang="en-US" altLang="en-US" sz="2800">
                <a:latin typeface="Garamond" panose="02020404030301010803" charset="0"/>
                <a:cs typeface="Garamond" panose="02020404030301010803" charset="0"/>
              </a:rPr>
              <a:t>Also note that copying a shortcut onto a flash drive will not work; if you want to bring a file with you, you'll need to navigate to the actual location of the file and copy it to the flash drive.</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Creating Shortcuts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333375" y="1290955"/>
            <a:ext cx="11249025" cy="4835525"/>
          </a:xfrm>
        </p:spPr>
        <p:txBody>
          <a:bodyPr/>
          <a:p>
            <a:pPr algn="just"/>
            <a:r>
              <a:rPr lang="en-US" altLang="en-US" sz="2800" b="1">
                <a:latin typeface="Garamond" panose="02020404030301010803" charset="0"/>
                <a:cs typeface="Garamond" panose="02020404030301010803" charset="0"/>
              </a:rPr>
              <a:t>To Create Shortcuts,</a:t>
            </a:r>
            <a:endParaRPr lang="en-US" altLang="en-US" sz="2800" b="1">
              <a:latin typeface="Garamond" panose="02020404030301010803" charset="0"/>
              <a:cs typeface="Garamond" panose="02020404030301010803" charset="0"/>
            </a:endParaRPr>
          </a:p>
          <a:p>
            <a:pPr marL="0" indent="0" algn="just">
              <a:buNone/>
            </a:pPr>
            <a:r>
              <a:rPr lang="en-US" altLang="en-US" sz="2800" b="1">
                <a:latin typeface="Garamond" panose="02020404030301010803" charset="0"/>
                <a:cs typeface="Garamond" panose="02020404030301010803" charset="0"/>
              </a:rPr>
              <a:t>1) </a:t>
            </a:r>
            <a:r>
              <a:rPr lang="en-US" altLang="en-US" sz="2800">
                <a:latin typeface="Garamond" panose="02020404030301010803" charset="0"/>
                <a:cs typeface="Garamond" panose="02020404030301010803" charset="0"/>
              </a:rPr>
              <a:t>Locate and right-click the desired folder, then select Send to Desktop (create shortcut).</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p:txBody>
      </p:sp>
      <p:pic>
        <p:nvPicPr>
          <p:cNvPr id="7" name="Picture 6"/>
          <p:cNvPicPr/>
          <p:nvPr/>
        </p:nvPicPr>
        <p:blipFill>
          <a:blip r:embed="rId1"/>
          <a:stretch>
            <a:fillRect/>
          </a:stretch>
        </p:blipFill>
        <p:spPr>
          <a:xfrm>
            <a:off x="3454400" y="2429510"/>
            <a:ext cx="5416550" cy="362013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274955"/>
            <a:ext cx="10972800" cy="1016000"/>
          </a:xfrm>
        </p:spPr>
        <p:txBody>
          <a:bodyPr/>
          <a:p>
            <a:r>
              <a:rPr lang="en-US" altLang="en-US" sz="4000" b="1">
                <a:solidFill>
                  <a:schemeClr val="tx1"/>
                </a:solidFill>
                <a:latin typeface="Garamond" panose="02020404030301010803" charset="0"/>
                <a:cs typeface="Garamond" panose="02020404030301010803" charset="0"/>
              </a:rPr>
              <a:t>Creating Shortcuts</a:t>
            </a:r>
            <a:endParaRPr lang="en-US" altLang="en-US" sz="4000" b="1">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8" name="Text Box 7"/>
          <p:cNvSpPr txBox="1"/>
          <p:nvPr/>
        </p:nvSpPr>
        <p:spPr>
          <a:xfrm>
            <a:off x="5015865" y="3056255"/>
            <a:ext cx="2033905" cy="932180"/>
          </a:xfrm>
          <a:prstGeom prst="rect">
            <a:avLst/>
          </a:prstGeom>
        </p:spPr>
        <p:txBody>
          <a:bodyPr>
            <a:noAutofit/>
          </a:bodyPr>
          <a:p>
            <a:pPr marL="0" indent="0"/>
            <a:endParaRPr lang="en-US" altLang="en-US" sz="2400" b="1"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marL="0" indent="0"/>
            <a:endParaRPr lang="en-US" altLang="en-US" sz="2400" b="0" i="0">
              <a:solidFill>
                <a:schemeClr val="tx1"/>
              </a:solidFill>
              <a:latin typeface="Garamond" panose="02020404030301010803" charset="0"/>
              <a:ea typeface="Source Sans Pro"/>
              <a:cs typeface="Garamond" panose="02020404030301010803" charset="0"/>
            </a:endParaRPr>
          </a:p>
          <a:p>
            <a:pPr indent="0">
              <a:buFont typeface="Wingdings" panose="05000000000000000000" charset="0"/>
              <a:buNone/>
            </a:pPr>
            <a:endParaRPr lang="en-US" altLang="en-US" sz="2400" b="1" i="0">
              <a:solidFill>
                <a:schemeClr val="tx1"/>
              </a:solidFill>
              <a:latin typeface="Garamond" panose="02020404030301010803" charset="0"/>
              <a:ea typeface="Source Sans Pro"/>
              <a:cs typeface="Garamond" panose="02020404030301010803" charset="0"/>
            </a:endParaRPr>
          </a:p>
        </p:txBody>
      </p:sp>
      <p:sp>
        <p:nvSpPr>
          <p:cNvPr id="3" name="Text Box 2"/>
          <p:cNvSpPr txBox="1"/>
          <p:nvPr/>
        </p:nvSpPr>
        <p:spPr>
          <a:xfrm>
            <a:off x="5729605" y="2962275"/>
            <a:ext cx="644525" cy="558800"/>
          </a:xfrm>
          <a:prstGeom prst="rect">
            <a:avLst/>
          </a:prstGeom>
        </p:spPr>
        <p:txBody>
          <a:bodyPr>
            <a:noAutofit/>
          </a:bodyPr>
          <a:p>
            <a:pPr marL="0" indent="0"/>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9" name="Text Box 8"/>
          <p:cNvSpPr txBox="1"/>
          <p:nvPr/>
        </p:nvSpPr>
        <p:spPr>
          <a:xfrm>
            <a:off x="257810" y="1363980"/>
            <a:ext cx="11675110" cy="4779010"/>
          </a:xfrm>
          <a:prstGeom prst="rect">
            <a:avLst/>
          </a:prstGeom>
        </p:spPr>
        <p:txBody>
          <a:bodyPr>
            <a:noAutofit/>
          </a:bodyPr>
          <a:p>
            <a:pPr indent="0">
              <a:buFont typeface="Arial" panose="020B0604020202020204" pitchFamily="34" charset="0"/>
              <a:buNone/>
            </a:pPr>
            <a:endParaRPr sz="2800" b="0"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sz="2800" b="0" i="0">
              <a:solidFill>
                <a:srgbClr val="4E4E4E"/>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1" i="0">
              <a:solidFill>
                <a:schemeClr val="tx1"/>
              </a:solidFill>
              <a:latin typeface="Garamond" panose="02020404030301010803" charset="0"/>
              <a:ea typeface="Source Sans Pro"/>
              <a:cs typeface="Garamond" panose="02020404030301010803" charset="0"/>
            </a:endParaRPr>
          </a:p>
          <a:p>
            <a:pPr indent="0">
              <a:buFont typeface="Arial" panose="020B0604020202020204" pitchFamily="34" charset="0"/>
              <a:buNone/>
            </a:pPr>
            <a:endParaRPr lang="en-US" altLang="en-US" sz="2800" b="0" i="0">
              <a:solidFill>
                <a:schemeClr val="tx1"/>
              </a:solidFill>
              <a:latin typeface="Garamond" panose="02020404030301010803" charset="0"/>
              <a:ea typeface="Source Sans Pro"/>
              <a:cs typeface="Garamond" panose="02020404030301010803" charset="0"/>
            </a:endParaRPr>
          </a:p>
        </p:txBody>
      </p:sp>
      <p:sp>
        <p:nvSpPr>
          <p:cNvPr id="5" name="Content Placeholder 4"/>
          <p:cNvSpPr/>
          <p:nvPr>
            <p:ph idx="1"/>
          </p:nvPr>
        </p:nvSpPr>
        <p:spPr>
          <a:xfrm>
            <a:off x="408305" y="1290955"/>
            <a:ext cx="11249025" cy="4835525"/>
          </a:xfrm>
        </p:spPr>
        <p:txBody>
          <a:bodyPr/>
          <a:p>
            <a:pPr algn="just"/>
            <a:r>
              <a:rPr lang="en-US" altLang="en-US" sz="2800" b="1">
                <a:latin typeface="Garamond" panose="02020404030301010803" charset="0"/>
                <a:cs typeface="Garamond" panose="02020404030301010803" charset="0"/>
              </a:rPr>
              <a:t>To Create Shortcuts,</a:t>
            </a:r>
            <a:endParaRPr lang="en-US" altLang="en-US" sz="2800" b="1">
              <a:latin typeface="Garamond" panose="02020404030301010803" charset="0"/>
              <a:cs typeface="Garamond" panose="02020404030301010803" charset="0"/>
            </a:endParaRPr>
          </a:p>
          <a:p>
            <a:pPr marL="0" indent="0" algn="just">
              <a:buNone/>
            </a:pPr>
            <a:r>
              <a:rPr lang="en-US" altLang="en-US" sz="2800" b="1">
                <a:latin typeface="Garamond" panose="02020404030301010803" charset="0"/>
                <a:cs typeface="Garamond" panose="02020404030301010803" charset="0"/>
              </a:rPr>
              <a:t>2) </a:t>
            </a:r>
            <a:r>
              <a:rPr lang="en-US" altLang="en-US" sz="2800">
                <a:latin typeface="Garamond" panose="02020404030301010803" charset="0"/>
                <a:cs typeface="Garamond" panose="02020404030301010803" charset="0"/>
              </a:rPr>
              <a:t>A shortcut to the folder will appear on the desktop. Notice the arrow in the lower-left corner of the icon. You can now double-click the shortcut to open the folder at any time.</a:t>
            </a: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marL="0" indent="0" algn="just">
              <a:buNone/>
            </a:pPr>
            <a:endParaRPr lang="en-US" altLang="en-US" sz="2800">
              <a:latin typeface="Garamond" panose="02020404030301010803" charset="0"/>
              <a:cs typeface="Garamond" panose="02020404030301010803" charset="0"/>
            </a:endParaRPr>
          </a:p>
          <a:p>
            <a:pPr algn="just">
              <a:buFont typeface="Wingdings" panose="05000000000000000000" charset="0"/>
              <a:buChar char="v"/>
            </a:pPr>
            <a:r>
              <a:rPr lang="en-US" altLang="en-US" sz="2800">
                <a:latin typeface="Garamond" panose="02020404030301010803" charset="0"/>
                <a:cs typeface="Garamond" panose="02020404030301010803" charset="0"/>
              </a:rPr>
              <a:t>You can also hold the </a:t>
            </a:r>
            <a:r>
              <a:rPr lang="en-US" altLang="en-US" sz="2800" b="1">
                <a:latin typeface="Garamond" panose="02020404030301010803" charset="0"/>
                <a:cs typeface="Garamond" panose="02020404030301010803" charset="0"/>
              </a:rPr>
              <a:t>Alt key</a:t>
            </a:r>
            <a:r>
              <a:rPr lang="en-US" altLang="en-US" sz="2800">
                <a:latin typeface="Garamond" panose="02020404030301010803" charset="0"/>
                <a:cs typeface="Garamond" panose="02020404030301010803" charset="0"/>
              </a:rPr>
              <a:t> on your keyboard, then click and drag the folder to the desktop to create a shortcut.</a:t>
            </a:r>
            <a:endParaRPr lang="en-US" altLang="en-US" sz="2800">
              <a:latin typeface="Garamond" panose="02020404030301010803" charset="0"/>
              <a:cs typeface="Garamond" panose="02020404030301010803" charset="0"/>
            </a:endParaRPr>
          </a:p>
        </p:txBody>
      </p:sp>
      <p:pic>
        <p:nvPicPr>
          <p:cNvPr id="10" name="Picture 9"/>
          <p:cNvPicPr/>
          <p:nvPr/>
        </p:nvPicPr>
        <p:blipFill>
          <a:blip r:embed="rId1"/>
          <a:stretch>
            <a:fillRect/>
          </a:stretch>
        </p:blipFill>
        <p:spPr>
          <a:xfrm>
            <a:off x="4284980" y="2789555"/>
            <a:ext cx="3079115" cy="240093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462915" y="2431098"/>
            <a:ext cx="10972800" cy="1143000"/>
          </a:xfrm>
        </p:spPr>
        <p:txBody>
          <a:bodyPr/>
          <a:p>
            <a:r>
              <a:rPr lang="en-US" b="1">
                <a:latin typeface="Garamond" panose="02020404030301010803" charset="0"/>
                <a:cs typeface="Garamond" panose="02020404030301010803" charset="0"/>
              </a:rPr>
              <a:t>BREAK, AFTER GROUP ACTIVITIES !</a:t>
            </a:r>
            <a:endParaRPr lang="en-US"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r>
              <a:rPr lang="en-US" sz="3600" b="1">
                <a:highlight>
                  <a:srgbClr val="FFFF00"/>
                </a:highlight>
                <a:latin typeface="Garamond" panose="02020404030301010803" charset="0"/>
                <a:cs typeface="Garamond" panose="02020404030301010803" charset="0"/>
                <a:sym typeface="+mn-ea"/>
              </a:rPr>
              <a:t>Group Activities On </a:t>
            </a:r>
            <a:r>
              <a:rPr lang="en-US" sz="3600" b="1">
                <a:highlight>
                  <a:srgbClr val="FFFF00"/>
                </a:highlight>
                <a:latin typeface="Garamond" panose="02020404030301010803" charset="0"/>
                <a:cs typeface="Garamond" panose="02020404030301010803" charset="0"/>
                <a:sym typeface="+mn-ea"/>
              </a:rPr>
              <a:t>Understanding File Systems</a:t>
            </a:r>
            <a:endParaRPr lang="en-US" sz="3600" b="1">
              <a:highlight>
                <a:srgbClr val="FFFF00"/>
              </a:highlight>
              <a:latin typeface="Garamond" panose="02020404030301010803" charset="0"/>
              <a:cs typeface="Garamond" panose="02020404030301010803" charset="0"/>
              <a:sym typeface="+mn-ea"/>
            </a:endParaRPr>
          </a:p>
        </p:txBody>
      </p:sp>
      <p:sp>
        <p:nvSpPr>
          <p:cNvPr id="7" name="Content Placeholder 6"/>
          <p:cNvSpPr>
            <a:spLocks noGrp="1"/>
          </p:cNvSpPr>
          <p:nvPr>
            <p:ph idx="1"/>
          </p:nvPr>
        </p:nvSpPr>
        <p:spPr>
          <a:xfrm>
            <a:off x="227330" y="1291590"/>
            <a:ext cx="11642090" cy="4834890"/>
          </a:xfrm>
        </p:spPr>
        <p:txBody>
          <a:bodyPr/>
          <a:p>
            <a:r>
              <a:rPr lang="en-US" b="1">
                <a:latin typeface="Garamond" panose="02020404030301010803" charset="0"/>
                <a:cs typeface="Garamond" panose="02020404030301010803" charset="0"/>
              </a:rPr>
              <a:t>Materials: </a:t>
            </a:r>
            <a:r>
              <a:rPr lang="en-US">
                <a:latin typeface="Garamond" panose="02020404030301010803" charset="0"/>
                <a:cs typeface="Garamond" panose="02020404030301010803" charset="0"/>
              </a:rPr>
              <a:t>Individual Computers, Notepads....</a:t>
            </a:r>
            <a:endParaRPr lang="en-US">
              <a:latin typeface="Garamond" panose="02020404030301010803" charset="0"/>
              <a:cs typeface="Garamond" panose="02020404030301010803" charset="0"/>
            </a:endParaRPr>
          </a:p>
          <a:p>
            <a:r>
              <a:rPr lang="en-US" b="1">
                <a:latin typeface="Garamond" panose="02020404030301010803" charset="0"/>
                <a:cs typeface="Garamond" panose="02020404030301010803" charset="0"/>
              </a:rPr>
              <a:t>Groups:</a:t>
            </a:r>
            <a:r>
              <a:rPr lang="en-US">
                <a:latin typeface="Garamond" panose="02020404030301010803" charset="0"/>
                <a:cs typeface="Garamond" panose="02020404030301010803" charset="0"/>
              </a:rPr>
              <a:t> 4 groups of 3 paarticpants to perform the following Tasks. Random slection of participants per group by the facilitator(s).</a:t>
            </a:r>
            <a:endParaRPr lang="en-US">
              <a:latin typeface="Garamond" panose="02020404030301010803" charset="0"/>
              <a:cs typeface="Garamond" panose="02020404030301010803" charset="0"/>
            </a:endParaRPr>
          </a:p>
          <a:p>
            <a:pPr marL="0" indent="0">
              <a:buNone/>
            </a:pPr>
            <a:r>
              <a:rPr lang="en-US" b="1">
                <a:latin typeface="Garamond" panose="02020404030301010803" charset="0"/>
                <a:cs typeface="Garamond" panose="02020404030301010803" charset="0"/>
              </a:rPr>
              <a:t>Group 1:</a:t>
            </a:r>
            <a:endParaRPr lang="en-US" b="1">
              <a:latin typeface="Garamond" panose="02020404030301010803" charset="0"/>
              <a:cs typeface="Garamond" panose="02020404030301010803" charset="0"/>
            </a:endParaRPr>
          </a:p>
          <a:p>
            <a:pPr marL="0" indent="0" algn="just">
              <a:buNone/>
            </a:pPr>
            <a:r>
              <a:rPr lang="en-US" sz="2800">
                <a:latin typeface="Garamond" panose="02020404030301010803" charset="0"/>
                <a:cs typeface="Garamond" panose="02020404030301010803" charset="0"/>
              </a:rPr>
              <a:t>On your desktop, create a word document, an excel, and a power point file/document in a folder. Name the word document</a:t>
            </a:r>
            <a:r>
              <a:rPr lang="en-US" sz="2800" b="1">
                <a:latin typeface="Garamond" panose="02020404030301010803" charset="0"/>
                <a:cs typeface="Garamond" panose="02020404030301010803" charset="0"/>
              </a:rPr>
              <a:t> “ANC Record Record”</a:t>
            </a:r>
            <a:r>
              <a:rPr lang="en-US" sz="2800">
                <a:latin typeface="Garamond" panose="02020404030301010803" charset="0"/>
                <a:cs typeface="Garamond" panose="02020404030301010803" charset="0"/>
              </a:rPr>
              <a:t>. Name the excel file </a:t>
            </a:r>
            <a:r>
              <a:rPr lang="en-US" sz="2800" b="1">
                <a:latin typeface="Garamond" panose="02020404030301010803" charset="0"/>
                <a:cs typeface="Garamond" panose="02020404030301010803" charset="0"/>
              </a:rPr>
              <a:t>“Training Participants”</a:t>
            </a:r>
            <a:r>
              <a:rPr lang="en-US" sz="2800">
                <a:latin typeface="Garamond" panose="02020404030301010803" charset="0"/>
                <a:cs typeface="Garamond" panose="02020404030301010803" charset="0"/>
              </a:rPr>
              <a:t>, and name the power point presentation </a:t>
            </a:r>
            <a:r>
              <a:rPr lang="en-US" sz="2800" b="1">
                <a:latin typeface="Garamond" panose="02020404030301010803" charset="0"/>
                <a:cs typeface="Garamond" panose="02020404030301010803" charset="0"/>
                <a:sym typeface="+mn-ea"/>
              </a:rPr>
              <a:t>“Facility Q3 Report”</a:t>
            </a:r>
            <a:r>
              <a:rPr lang="en-US" sz="2800">
                <a:latin typeface="Garamond" panose="02020404030301010803" charset="0"/>
                <a:cs typeface="Garamond" panose="02020404030301010803" charset="0"/>
                <a:sym typeface="+mn-ea"/>
              </a:rPr>
              <a:t>. Name the folder “Purity” and in the folder containing these files, create another folder (subfolder) titled </a:t>
            </a:r>
            <a:r>
              <a:rPr lang="en-US" sz="2800" b="1">
                <a:latin typeface="Garamond" panose="02020404030301010803" charset="0"/>
                <a:cs typeface="Garamond" panose="02020404030301010803" charset="0"/>
                <a:sym typeface="+mn-ea"/>
              </a:rPr>
              <a:t>“Important”</a:t>
            </a:r>
            <a:r>
              <a:rPr lang="en-US" sz="2800">
                <a:latin typeface="Garamond" panose="02020404030301010803" charset="0"/>
                <a:cs typeface="Garamond" panose="02020404030301010803" charset="0"/>
                <a:sym typeface="+mn-ea"/>
              </a:rPr>
              <a:t>, then copy the documents in it.</a:t>
            </a:r>
            <a:endParaRPr lang="en-US" sz="2800">
              <a:latin typeface="Garamond" panose="02020404030301010803" charset="0"/>
              <a:cs typeface="Garamond" panose="02020404030301010803" charset="0"/>
              <a:sym typeface="+mn-ea"/>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r>
              <a:rPr lang="en-US" sz="3600" b="1">
                <a:highlight>
                  <a:srgbClr val="FFFF00"/>
                </a:highlight>
                <a:latin typeface="Garamond" panose="02020404030301010803" charset="0"/>
                <a:cs typeface="Garamond" panose="02020404030301010803" charset="0"/>
                <a:sym typeface="+mn-ea"/>
              </a:rPr>
              <a:t>Group Activities On </a:t>
            </a:r>
            <a:r>
              <a:rPr lang="en-US" sz="3600" b="1">
                <a:highlight>
                  <a:srgbClr val="FFFF00"/>
                </a:highlight>
                <a:latin typeface="Garamond" panose="02020404030301010803" charset="0"/>
                <a:cs typeface="Garamond" panose="02020404030301010803" charset="0"/>
                <a:sym typeface="+mn-ea"/>
              </a:rPr>
              <a:t>Understanding File Systems</a:t>
            </a:r>
            <a:endParaRPr lang="en-US" sz="3600" b="1">
              <a:highlight>
                <a:srgbClr val="FFFF00"/>
              </a:highlight>
              <a:latin typeface="Garamond" panose="02020404030301010803" charset="0"/>
              <a:cs typeface="Garamond" panose="02020404030301010803" charset="0"/>
              <a:sym typeface="+mn-ea"/>
            </a:endParaRPr>
          </a:p>
        </p:txBody>
      </p:sp>
      <p:sp>
        <p:nvSpPr>
          <p:cNvPr id="7" name="Content Placeholder 6"/>
          <p:cNvSpPr>
            <a:spLocks noGrp="1"/>
          </p:cNvSpPr>
          <p:nvPr>
            <p:ph idx="1"/>
          </p:nvPr>
        </p:nvSpPr>
        <p:spPr>
          <a:xfrm>
            <a:off x="227330" y="1291590"/>
            <a:ext cx="11642090" cy="4834890"/>
          </a:xfrm>
        </p:spPr>
        <p:txBody>
          <a:bodyPr/>
          <a:p>
            <a:r>
              <a:rPr lang="en-US" b="1">
                <a:latin typeface="Garamond" panose="02020404030301010803" charset="0"/>
                <a:cs typeface="Garamond" panose="02020404030301010803" charset="0"/>
              </a:rPr>
              <a:t>Materials: </a:t>
            </a:r>
            <a:r>
              <a:rPr lang="en-US">
                <a:latin typeface="Garamond" panose="02020404030301010803" charset="0"/>
                <a:cs typeface="Garamond" panose="02020404030301010803" charset="0"/>
              </a:rPr>
              <a:t>Individual Computers, Notepads....</a:t>
            </a:r>
            <a:endParaRPr lang="en-US">
              <a:latin typeface="Garamond" panose="02020404030301010803" charset="0"/>
              <a:cs typeface="Garamond" panose="02020404030301010803" charset="0"/>
            </a:endParaRPr>
          </a:p>
          <a:p>
            <a:r>
              <a:rPr lang="en-US" b="1">
                <a:latin typeface="Garamond" panose="02020404030301010803" charset="0"/>
                <a:cs typeface="Garamond" panose="02020404030301010803" charset="0"/>
              </a:rPr>
              <a:t>Groups:</a:t>
            </a:r>
            <a:r>
              <a:rPr lang="en-US">
                <a:latin typeface="Garamond" panose="02020404030301010803" charset="0"/>
                <a:cs typeface="Garamond" panose="02020404030301010803" charset="0"/>
              </a:rPr>
              <a:t> 6 groups of 2 paarticpants to perform the following Tasks,</a:t>
            </a:r>
            <a:endParaRPr lang="en-US">
              <a:latin typeface="Garamond" panose="02020404030301010803" charset="0"/>
              <a:cs typeface="Garamond" panose="02020404030301010803" charset="0"/>
            </a:endParaRPr>
          </a:p>
          <a:p>
            <a:pPr marL="0" indent="0">
              <a:buNone/>
            </a:pPr>
            <a:r>
              <a:rPr lang="en-US" b="1">
                <a:latin typeface="Garamond" panose="02020404030301010803" charset="0"/>
                <a:cs typeface="Garamond" panose="02020404030301010803" charset="0"/>
              </a:rPr>
              <a:t>Group 2:</a:t>
            </a:r>
            <a:endParaRPr lang="en-US" b="1">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Create a word document in “Document” and save the file or document with the name “PHC Performance”. Delete the file and then restore it. After restoring the file, move the file to Desktop and save it in a folder titled “A000T2X” and rename the file “Justified” and save it.</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68070" y="381635"/>
            <a:ext cx="9630410" cy="898525"/>
          </a:xfrm>
        </p:spPr>
        <p:txBody>
          <a:bodyPr/>
          <a:p>
            <a:r>
              <a:rPr lang="en-US" sz="4000" b="1">
                <a:latin typeface="Garamond" panose="02020404030301010803" charset="0"/>
                <a:cs typeface="Garamond" panose="02020404030301010803" charset="0"/>
              </a:rPr>
              <a:t>Practice Session 1: Using the Mouse</a:t>
            </a:r>
            <a:endParaRPr lang="en-US" sz="4000" b="1">
              <a:latin typeface="Garamond" panose="02020404030301010803" charset="0"/>
              <a:cs typeface="Garamond" panose="02020404030301010803" charset="0"/>
            </a:endParaRPr>
          </a:p>
        </p:txBody>
      </p:sp>
      <p:sp>
        <p:nvSpPr>
          <p:cNvPr id="3" name="Content Placeholder 2"/>
          <p:cNvSpPr>
            <a:spLocks noGrp="1"/>
          </p:cNvSpPr>
          <p:nvPr>
            <p:ph idx="1"/>
          </p:nvPr>
        </p:nvSpPr>
        <p:spPr>
          <a:xfrm>
            <a:off x="358775" y="1179830"/>
            <a:ext cx="11403965" cy="4862195"/>
          </a:xfrm>
        </p:spPr>
        <p:txBody>
          <a:bodyPr/>
          <a:p>
            <a:pPr algn="just"/>
            <a:r>
              <a:rPr lang="en-US">
                <a:latin typeface="Garamond" panose="02020404030301010803" charset="0"/>
                <a:cs typeface="Garamond" panose="02020404030301010803" charset="0"/>
              </a:rPr>
              <a:t>Under the supervision of Facilitators, participants are to turn on their Laptops.</a:t>
            </a: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Place your mouse beside your keyboard on a clean, smooth surface, such as a mouse pad.</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Hold the mouse gently, with your index finger resting on the </a:t>
            </a:r>
            <a:r>
              <a:rPr lang="en-US" b="1">
                <a:latin typeface="Garamond" panose="02020404030301010803" charset="0"/>
                <a:cs typeface="Garamond" panose="02020404030301010803" charset="0"/>
              </a:rPr>
              <a:t>“primary button” </a:t>
            </a:r>
            <a:r>
              <a:rPr lang="en-US">
                <a:latin typeface="Garamond" panose="02020404030301010803" charset="0"/>
                <a:cs typeface="Garamond" panose="02020404030301010803" charset="0"/>
              </a:rPr>
              <a:t>and your thumb resting on the side.</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To move the mouse, slide it slowly in any direction.</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r>
              <a:rPr lang="en-US" sz="3600" b="1">
                <a:highlight>
                  <a:srgbClr val="FFFF00"/>
                </a:highlight>
                <a:latin typeface="Garamond" panose="02020404030301010803" charset="0"/>
                <a:cs typeface="Garamond" panose="02020404030301010803" charset="0"/>
                <a:sym typeface="+mn-ea"/>
              </a:rPr>
              <a:t>Group Activities On </a:t>
            </a:r>
            <a:r>
              <a:rPr lang="en-US" sz="3600" b="1">
                <a:highlight>
                  <a:srgbClr val="FFFF00"/>
                </a:highlight>
                <a:latin typeface="Garamond" panose="02020404030301010803" charset="0"/>
                <a:cs typeface="Garamond" panose="02020404030301010803" charset="0"/>
                <a:sym typeface="+mn-ea"/>
              </a:rPr>
              <a:t>Understanding File Systems</a:t>
            </a:r>
            <a:endParaRPr lang="en-US" sz="3600" b="1">
              <a:highlight>
                <a:srgbClr val="FFFF00"/>
              </a:highlight>
              <a:latin typeface="Garamond" panose="02020404030301010803" charset="0"/>
              <a:cs typeface="Garamond" panose="02020404030301010803" charset="0"/>
              <a:sym typeface="+mn-ea"/>
            </a:endParaRPr>
          </a:p>
        </p:txBody>
      </p:sp>
      <p:sp>
        <p:nvSpPr>
          <p:cNvPr id="7" name="Content Placeholder 6"/>
          <p:cNvSpPr>
            <a:spLocks noGrp="1"/>
          </p:cNvSpPr>
          <p:nvPr>
            <p:ph idx="1"/>
          </p:nvPr>
        </p:nvSpPr>
        <p:spPr>
          <a:xfrm>
            <a:off x="227330" y="1291590"/>
            <a:ext cx="11642090" cy="4834890"/>
          </a:xfrm>
        </p:spPr>
        <p:txBody>
          <a:bodyPr/>
          <a:p>
            <a:r>
              <a:rPr lang="en-US" b="1">
                <a:latin typeface="Garamond" panose="02020404030301010803" charset="0"/>
                <a:cs typeface="Garamond" panose="02020404030301010803" charset="0"/>
              </a:rPr>
              <a:t>Materials: </a:t>
            </a:r>
            <a:r>
              <a:rPr lang="en-US">
                <a:latin typeface="Garamond" panose="02020404030301010803" charset="0"/>
                <a:cs typeface="Garamond" panose="02020404030301010803" charset="0"/>
              </a:rPr>
              <a:t>Individual Computers, Notepads....</a:t>
            </a:r>
            <a:endParaRPr lang="en-US">
              <a:latin typeface="Garamond" panose="02020404030301010803" charset="0"/>
              <a:cs typeface="Garamond" panose="02020404030301010803" charset="0"/>
            </a:endParaRPr>
          </a:p>
          <a:p>
            <a:r>
              <a:rPr lang="en-US" b="1">
                <a:latin typeface="Garamond" panose="02020404030301010803" charset="0"/>
                <a:cs typeface="Garamond" panose="02020404030301010803" charset="0"/>
              </a:rPr>
              <a:t>Groups:</a:t>
            </a:r>
            <a:r>
              <a:rPr lang="en-US">
                <a:latin typeface="Garamond" panose="02020404030301010803" charset="0"/>
                <a:cs typeface="Garamond" panose="02020404030301010803" charset="0"/>
              </a:rPr>
              <a:t> 6 groups of 2 paarticpants to perform the following Tasks,</a:t>
            </a:r>
            <a:endParaRPr lang="en-US">
              <a:latin typeface="Garamond" panose="02020404030301010803" charset="0"/>
              <a:cs typeface="Garamond" panose="02020404030301010803" charset="0"/>
            </a:endParaRPr>
          </a:p>
          <a:p>
            <a:pPr marL="0" indent="0">
              <a:buNone/>
            </a:pPr>
            <a:r>
              <a:rPr lang="en-US" b="1">
                <a:latin typeface="Garamond" panose="02020404030301010803" charset="0"/>
                <a:cs typeface="Garamond" panose="02020404030301010803" charset="0"/>
              </a:rPr>
              <a:t>Group 3:</a:t>
            </a:r>
            <a:endParaRPr lang="en-US" b="1">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Create 3 power point files in drive C and name them AZ1, AZ2, and AZ3. Also create 3 folders in the same drive and name them AZ1,AZ2 and AZ3. Copy all files and AZ1, AZ3 folders only and move to Desktop and Save in a New Folder titled “UHC”. Move UHC to a new folder in “Document” and tiltle it “UHC Prime”, then create a shortcut for “UHC Prime” on the Desktop.</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r>
              <a:rPr lang="en-US" sz="3600" b="1">
                <a:highlight>
                  <a:srgbClr val="FFFF00"/>
                </a:highlight>
                <a:latin typeface="Garamond" panose="02020404030301010803" charset="0"/>
                <a:cs typeface="Garamond" panose="02020404030301010803" charset="0"/>
                <a:sym typeface="+mn-ea"/>
              </a:rPr>
              <a:t>Group Activities On </a:t>
            </a:r>
            <a:r>
              <a:rPr lang="en-US" sz="3600" b="1">
                <a:highlight>
                  <a:srgbClr val="FFFF00"/>
                </a:highlight>
                <a:latin typeface="Garamond" panose="02020404030301010803" charset="0"/>
                <a:cs typeface="Garamond" panose="02020404030301010803" charset="0"/>
                <a:sym typeface="+mn-ea"/>
              </a:rPr>
              <a:t>Understanding File Systems</a:t>
            </a:r>
            <a:endParaRPr lang="en-US" sz="3600" b="1">
              <a:highlight>
                <a:srgbClr val="FFFF00"/>
              </a:highlight>
              <a:latin typeface="Garamond" panose="02020404030301010803" charset="0"/>
              <a:cs typeface="Garamond" panose="02020404030301010803" charset="0"/>
              <a:sym typeface="+mn-ea"/>
            </a:endParaRPr>
          </a:p>
        </p:txBody>
      </p:sp>
      <p:sp>
        <p:nvSpPr>
          <p:cNvPr id="7" name="Content Placeholder 6"/>
          <p:cNvSpPr>
            <a:spLocks noGrp="1"/>
          </p:cNvSpPr>
          <p:nvPr>
            <p:ph idx="1"/>
          </p:nvPr>
        </p:nvSpPr>
        <p:spPr>
          <a:xfrm>
            <a:off x="227330" y="1291590"/>
            <a:ext cx="11642090" cy="4834890"/>
          </a:xfrm>
        </p:spPr>
        <p:txBody>
          <a:bodyPr/>
          <a:p>
            <a:r>
              <a:rPr lang="en-US" b="1">
                <a:latin typeface="Garamond" panose="02020404030301010803" charset="0"/>
                <a:cs typeface="Garamond" panose="02020404030301010803" charset="0"/>
              </a:rPr>
              <a:t>Materials: </a:t>
            </a:r>
            <a:r>
              <a:rPr lang="en-US">
                <a:latin typeface="Garamond" panose="02020404030301010803" charset="0"/>
                <a:cs typeface="Garamond" panose="02020404030301010803" charset="0"/>
              </a:rPr>
              <a:t>Individual Computers, Notepads....</a:t>
            </a:r>
            <a:endParaRPr lang="en-US">
              <a:latin typeface="Garamond" panose="02020404030301010803" charset="0"/>
              <a:cs typeface="Garamond" panose="02020404030301010803" charset="0"/>
            </a:endParaRPr>
          </a:p>
          <a:p>
            <a:r>
              <a:rPr lang="en-US" b="1">
                <a:latin typeface="Garamond" panose="02020404030301010803" charset="0"/>
                <a:cs typeface="Garamond" panose="02020404030301010803" charset="0"/>
              </a:rPr>
              <a:t>Groups:</a:t>
            </a:r>
            <a:r>
              <a:rPr lang="en-US">
                <a:latin typeface="Garamond" panose="02020404030301010803" charset="0"/>
                <a:cs typeface="Garamond" panose="02020404030301010803" charset="0"/>
              </a:rPr>
              <a:t> 6 groups of 2 paarticpants to perform the following Tasks,</a:t>
            </a:r>
            <a:endParaRPr lang="en-US">
              <a:latin typeface="Garamond" panose="02020404030301010803" charset="0"/>
              <a:cs typeface="Garamond" panose="02020404030301010803" charset="0"/>
            </a:endParaRPr>
          </a:p>
          <a:p>
            <a:pPr marL="0" indent="0">
              <a:buNone/>
            </a:pPr>
            <a:r>
              <a:rPr lang="en-US" b="1">
                <a:latin typeface="Garamond" panose="02020404030301010803" charset="0"/>
                <a:cs typeface="Garamond" panose="02020404030301010803" charset="0"/>
              </a:rPr>
              <a:t>Group 4:</a:t>
            </a:r>
            <a:endParaRPr lang="en-US" b="1">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Create 5 excel files on Destop and name them E1,E2,E3,E4,E5. Delete files E1, E3, E5. Empty Recycle Bin. Then create a folder titled “Survivors” and save files E2 and E4 in it. Open the new folder and create a folder tiltled “Pluto” and in Pluto create a world document titled “key notes” and safe it.</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1695450" y="2696210"/>
            <a:ext cx="9620885" cy="1228090"/>
          </a:xfrm>
        </p:spPr>
        <p:txBody>
          <a:bodyPr/>
          <a:p>
            <a:r>
              <a:rPr lang="en-US" b="1">
                <a:latin typeface="Garamond" panose="02020404030301010803" charset="0"/>
                <a:cs typeface="Garamond" panose="02020404030301010803" charset="0"/>
              </a:rPr>
              <a:t>WE TAKE  A SHORT BREAK </a:t>
            </a:r>
            <a:endParaRPr lang="en-US" b="1">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23875" y="2897505"/>
            <a:ext cx="11239500" cy="2238375"/>
          </a:xfrm>
        </p:spPr>
        <p:txBody>
          <a:bodyPr/>
          <a:p>
            <a:r>
              <a:rPr lang="en-US" sz="4000" b="1">
                <a:latin typeface="Garamond" panose="02020404030301010803" charset="0"/>
                <a:cs typeface="Garamond" panose="02020404030301010803" charset="0"/>
              </a:rPr>
              <a:t>Session 1.3: </a:t>
            </a:r>
            <a:r>
              <a:rPr lang="en-US" sz="4000" b="1" dirty="0">
                <a:latin typeface="Garamond" panose="02020404030301010803" charset="0"/>
                <a:cs typeface="Garamond" panose="02020404030301010803" charset="0"/>
                <a:sym typeface="+mn-ea"/>
              </a:rPr>
              <a:t>Using Word, Excel, PowerPoint</a:t>
            </a:r>
            <a:br>
              <a:rPr lang="en-US" sz="4000" b="1" dirty="0">
                <a:latin typeface="Garamond" panose="02020404030301010803" charset="0"/>
                <a:cs typeface="Garamond" panose="02020404030301010803" charset="0"/>
                <a:sym typeface="+mn-ea"/>
              </a:rPr>
            </a:br>
            <a:r>
              <a:rPr lang="en-US" sz="4000" b="1" dirty="0">
                <a:latin typeface="Garamond" panose="02020404030301010803" charset="0"/>
                <a:cs typeface="Garamond" panose="02020404030301010803" charset="0"/>
                <a:sym typeface="+mn-ea"/>
              </a:rPr>
              <a:t>(Including creating charts and Tables)</a:t>
            </a:r>
            <a:br>
              <a:rPr lang="en-US" sz="4000" b="1" dirty="0">
                <a:latin typeface="Garamond" panose="02020404030301010803" charset="0"/>
                <a:cs typeface="Garamond" panose="02020404030301010803" charset="0"/>
              </a:rPr>
            </a:br>
            <a:endParaRPr lang="en-US" sz="4000" b="1" dirty="0">
              <a:latin typeface="Garamond" panose="02020404030301010803" charset="0"/>
              <a:cs typeface="Garamond" panose="02020404030301010803" charset="0"/>
            </a:endParaRPr>
          </a:p>
        </p:txBody>
      </p:sp>
      <p:sp>
        <p:nvSpPr>
          <p:cNvPr id="5" name="Slide Number Placeholder 4"/>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atin typeface="Garamond" panose="02020404030301010803" charset="0"/>
                <a:cs typeface="Garamond" panose="02020404030301010803" charset="0"/>
              </a:rPr>
              <a:t>Objectives</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430530" y="1555750"/>
            <a:ext cx="11546840" cy="4375150"/>
          </a:xfrm>
        </p:spPr>
        <p:txBody>
          <a:bodyPr/>
          <a:p>
            <a:pPr algn="just"/>
            <a:r>
              <a:rPr lang="en-US" b="1">
                <a:latin typeface="Garamond" panose="02020404030301010803" charset="0"/>
                <a:cs typeface="Garamond" panose="02020404030301010803" charset="0"/>
              </a:rPr>
              <a:t>By the end of this session, it is expected that participants will:</a:t>
            </a:r>
            <a:endParaRPr lang="en-US" b="1">
              <a:latin typeface="Garamond" panose="02020404030301010803" charset="0"/>
              <a:cs typeface="Garamond" panose="02020404030301010803" charset="0"/>
            </a:endParaRPr>
          </a:p>
          <a:p>
            <a:pPr marL="0" indent="0" algn="just">
              <a:buNone/>
            </a:pPr>
            <a:endParaRPr lang="en-US" b="1">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Have basic understanding of using word, excel and powerpoint.</a:t>
            </a:r>
            <a:endParaRPr lang="en-US">
              <a:latin typeface="Garamond" panose="02020404030301010803" charset="0"/>
              <a:cs typeface="Garamond" panose="02020404030301010803" charset="0"/>
            </a:endParaRPr>
          </a:p>
          <a:p>
            <a:pPr marL="0" indent="0" algn="just">
              <a:buFont typeface="Wingdings" panose="05000000000000000000" charset="0"/>
              <a:buNone/>
            </a:pPr>
            <a:endParaRPr lang="en-US">
              <a:latin typeface="Garamond" panose="02020404030301010803" charset="0"/>
              <a:cs typeface="Garamond" panose="02020404030301010803" charset="0"/>
            </a:endParaRPr>
          </a:p>
          <a:p>
            <a:pPr algn="just">
              <a:buFont typeface="Wingdings" panose="05000000000000000000" charset="0"/>
              <a:buChar char="ü"/>
            </a:pPr>
            <a:r>
              <a:rPr lang="en-US">
                <a:latin typeface="Garamond" panose="02020404030301010803" charset="0"/>
                <a:cs typeface="Garamond" panose="02020404030301010803" charset="0"/>
              </a:rPr>
              <a:t>Have understanding of creating charts and Tables and their significance in the context of healthcare.</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endParaRPr lang="en-US" b="1">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3330"/>
            <a:ext cx="5619115" cy="4883150"/>
          </a:xfrm>
        </p:spPr>
        <p:txBody>
          <a:bodyPr/>
          <a:p>
            <a:pPr algn="just"/>
            <a:r>
              <a:rPr lang="en-US" b="1" dirty="0">
                <a:latin typeface="Garamond" panose="02020404030301010803" charset="0"/>
                <a:cs typeface="Garamond" panose="02020404030301010803" charset="0"/>
              </a:rPr>
              <a:t>Microsoft Word</a:t>
            </a:r>
            <a:r>
              <a:rPr lang="en-US" dirty="0">
                <a:latin typeface="Garamond" panose="02020404030301010803" charset="0"/>
                <a:cs typeface="Garamond" panose="02020404030301010803" charset="0"/>
              </a:rPr>
              <a:t> or MS-Word is a Graphical word processing program that users can type with.</a:t>
            </a:r>
            <a:endParaRPr lang="en-US" dirty="0">
              <a:latin typeface="Garamond" panose="02020404030301010803" charset="0"/>
              <a:cs typeface="Garamond" panose="02020404030301010803" charset="0"/>
            </a:endParaRPr>
          </a:p>
          <a:p>
            <a:pPr algn="just"/>
            <a:endParaRPr lang="en-US" dirty="0">
              <a:latin typeface="Garamond" panose="02020404030301010803" charset="0"/>
              <a:cs typeface="Garamond" panose="02020404030301010803" charset="0"/>
            </a:endParaRPr>
          </a:p>
          <a:p>
            <a:pPr algn="just"/>
            <a:r>
              <a:rPr lang="en-US" dirty="0">
                <a:latin typeface="Garamond" panose="02020404030301010803" charset="0"/>
                <a:cs typeface="Garamond" panose="02020404030301010803" charset="0"/>
              </a:rPr>
              <a:t>It is made by the computer company </a:t>
            </a:r>
            <a:r>
              <a:rPr lang="en-US" b="1" dirty="0">
                <a:latin typeface="Garamond" panose="02020404030301010803" charset="0"/>
                <a:cs typeface="Garamond" panose="02020404030301010803" charset="0"/>
              </a:rPr>
              <a:t>Microsoft</a:t>
            </a:r>
            <a:r>
              <a:rPr lang="en-US" dirty="0">
                <a:latin typeface="Garamond" panose="02020404030301010803" charset="0"/>
                <a:cs typeface="Garamond" panose="02020404030301010803" charset="0"/>
              </a:rPr>
              <a:t>. Its purpose is to allow users to type and save documents.</a:t>
            </a:r>
            <a:endParaRPr lang="en-US" dirty="0">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p:txBody>
      </p:sp>
      <p:pic>
        <p:nvPicPr>
          <p:cNvPr id="15" name="Content Placeholder 14"/>
          <p:cNvPicPr>
            <a:picLocks noChangeAspect="1"/>
          </p:cNvPicPr>
          <p:nvPr>
            <p:ph sz="half" idx="2"/>
          </p:nvPr>
        </p:nvPicPr>
        <p:blipFill>
          <a:blip r:embed="rId1"/>
          <a:stretch>
            <a:fillRect/>
          </a:stretch>
        </p:blipFill>
        <p:spPr>
          <a:xfrm>
            <a:off x="6395085" y="1852295"/>
            <a:ext cx="5282565" cy="3057525"/>
          </a:xfrm>
          <a:prstGeom prst="rect">
            <a:avLst/>
          </a:prstGeom>
        </p:spPr>
      </p:pic>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Features</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3330"/>
            <a:ext cx="5619115" cy="4883150"/>
          </a:xfrm>
        </p:spPr>
        <p:txBody>
          <a:bodyPr/>
          <a:p>
            <a:pPr algn="just"/>
            <a:r>
              <a:rPr lang="en-US" sz="3600" b="1" dirty="0">
                <a:latin typeface="Garamond" panose="02020404030301010803" charset="0"/>
                <a:cs typeface="Garamond" panose="02020404030301010803" charset="0"/>
              </a:rPr>
              <a:t>Speech Recognition</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rPr>
              <a:t>Spelling and Grammar</a:t>
            </a:r>
            <a:r>
              <a:rPr lang="en-US" sz="3600" dirty="0">
                <a:latin typeface="Garamond" panose="02020404030301010803" charset="0"/>
                <a:cs typeface="Garamond" panose="02020404030301010803" charset="0"/>
              </a:rPr>
              <a:t> checker, word count (this also counts letters and lines)</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rPr>
              <a:t>Inserts pictures</a:t>
            </a:r>
            <a:r>
              <a:rPr lang="en-US" sz="3600" dirty="0">
                <a:latin typeface="Garamond" panose="02020404030301010803" charset="0"/>
                <a:cs typeface="Garamond" panose="02020404030301010803" charset="0"/>
              </a:rPr>
              <a:t> in documents</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rPr>
              <a:t>Choice of type faces</a:t>
            </a:r>
            <a:endParaRPr lang="en-US" sz="3600" dirty="0">
              <a:latin typeface="Garamond" panose="02020404030301010803" charset="0"/>
              <a:cs typeface="Garamond" panose="02020404030301010803" charset="0"/>
            </a:endParaRPr>
          </a:p>
          <a:p>
            <a:pPr marL="0" indent="0" algn="just">
              <a:buNone/>
            </a:pPr>
            <a:endParaRPr lang="en-US" sz="36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6197600" y="1440815"/>
            <a:ext cx="5384800" cy="4685665"/>
          </a:xfrm>
        </p:spPr>
        <p:txBody>
          <a:bodyPr/>
          <a:p>
            <a:pPr algn="just"/>
            <a:r>
              <a:rPr lang="en-US" sz="3600" b="1">
                <a:latin typeface="Garamond" panose="02020404030301010803" charset="0"/>
                <a:cs typeface="Garamond" panose="02020404030301010803" charset="0"/>
              </a:rPr>
              <a:t>Displays synonyms</a:t>
            </a:r>
            <a:r>
              <a:rPr lang="en-US" sz="3600">
                <a:latin typeface="Garamond" panose="02020404030301010803" charset="0"/>
                <a:cs typeface="Garamond" panose="02020404030301010803" charset="0"/>
              </a:rPr>
              <a:t> of words and can read out the text</a:t>
            </a:r>
            <a:endParaRPr lang="en-US" sz="3600">
              <a:latin typeface="Garamond" panose="02020404030301010803" charset="0"/>
              <a:cs typeface="Garamond" panose="02020404030301010803" charset="0"/>
            </a:endParaRPr>
          </a:p>
          <a:p>
            <a:pPr algn="just"/>
            <a:r>
              <a:rPr lang="en-US" sz="3600" b="1">
                <a:latin typeface="Garamond" panose="02020404030301010803" charset="0"/>
                <a:cs typeface="Garamond" panose="02020404030301010803" charset="0"/>
              </a:rPr>
              <a:t>Prints</a:t>
            </a:r>
            <a:r>
              <a:rPr lang="en-US" sz="3600">
                <a:latin typeface="Garamond" panose="02020404030301010803" charset="0"/>
                <a:cs typeface="Garamond" panose="02020404030301010803" charset="0"/>
              </a:rPr>
              <a:t> in different ways</a:t>
            </a:r>
            <a:endParaRPr lang="en-US" sz="360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sym typeface="+mn-ea"/>
              </a:rPr>
              <a:t>Web pages</a:t>
            </a:r>
            <a:r>
              <a:rPr lang="en-US" sz="3600" dirty="0">
                <a:latin typeface="Garamond" panose="02020404030301010803" charset="0"/>
                <a:cs typeface="Garamond" panose="02020404030301010803" charset="0"/>
                <a:sym typeface="+mn-ea"/>
              </a:rPr>
              <a:t>, </a:t>
            </a:r>
            <a:r>
              <a:rPr lang="en-US" sz="3600" b="1" dirty="0">
                <a:latin typeface="Garamond" panose="02020404030301010803" charset="0"/>
                <a:cs typeface="Garamond" panose="02020404030301010803" charset="0"/>
                <a:sym typeface="+mn-ea"/>
              </a:rPr>
              <a:t>graphs</a:t>
            </a:r>
            <a:r>
              <a:rPr lang="en-US" sz="3600" dirty="0">
                <a:latin typeface="Garamond" panose="02020404030301010803" charset="0"/>
                <a:cs typeface="Garamond" panose="02020404030301010803" charset="0"/>
                <a:sym typeface="+mn-ea"/>
              </a:rPr>
              <a:t>, etc.</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sym typeface="+mn-ea"/>
              </a:rPr>
              <a:t>Tables</a:t>
            </a:r>
            <a:endParaRPr lang="en-US" sz="3600" b="1" dirty="0">
              <a:latin typeface="Garamond" panose="02020404030301010803" charset="0"/>
              <a:cs typeface="Garamond" panose="02020404030301010803" charset="0"/>
              <a:sym typeface="+mn-ea"/>
            </a:endParaRPr>
          </a:p>
          <a:p>
            <a:pPr algn="just"/>
            <a:r>
              <a:rPr lang="en-US" sz="3600" b="1" dirty="0">
                <a:latin typeface="Garamond" panose="02020404030301010803" charset="0"/>
                <a:cs typeface="Garamond" panose="02020404030301010803" charset="0"/>
                <a:sym typeface="+mn-ea"/>
              </a:rPr>
              <a:t>Special codes</a:t>
            </a:r>
            <a:endParaRPr lang="en-US" sz="3600" dirty="0">
              <a:latin typeface="Garamond" panose="02020404030301010803" charset="0"/>
              <a:cs typeface="Garamond" panose="02020404030301010803" charset="0"/>
            </a:endParaRPr>
          </a:p>
          <a:p>
            <a:pPr algn="just"/>
            <a:endParaRPr lang="en-US" sz="3600" dirty="0">
              <a:latin typeface="Garamond" panose="02020404030301010803" charset="0"/>
              <a:cs typeface="Garamond" panose="02020404030301010803" charset="0"/>
            </a:endParaRPr>
          </a:p>
          <a:p>
            <a:pPr algn="just"/>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Features</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3330"/>
            <a:ext cx="5619115" cy="4883150"/>
          </a:xfrm>
        </p:spPr>
        <p:txBody>
          <a:bodyPr/>
          <a:p>
            <a:pPr algn="just"/>
            <a:r>
              <a:rPr lang="en-US" sz="3600" b="1" dirty="0">
                <a:latin typeface="Garamond" panose="02020404030301010803" charset="0"/>
                <a:cs typeface="Garamond" panose="02020404030301010803" charset="0"/>
              </a:rPr>
              <a:t>Speech Recognition</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rPr>
              <a:t>Spelling and Grammar</a:t>
            </a:r>
            <a:r>
              <a:rPr lang="en-US" sz="3600" dirty="0">
                <a:latin typeface="Garamond" panose="02020404030301010803" charset="0"/>
                <a:cs typeface="Garamond" panose="02020404030301010803" charset="0"/>
              </a:rPr>
              <a:t> checker, word count (this also counts letters and lines)</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rPr>
              <a:t>Inserts pictures</a:t>
            </a:r>
            <a:r>
              <a:rPr lang="en-US" sz="3600" dirty="0">
                <a:latin typeface="Garamond" panose="02020404030301010803" charset="0"/>
                <a:cs typeface="Garamond" panose="02020404030301010803" charset="0"/>
              </a:rPr>
              <a:t> in documents</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rPr>
              <a:t>Choice of type faces</a:t>
            </a:r>
            <a:endParaRPr lang="en-US" sz="3600" dirty="0">
              <a:latin typeface="Garamond" panose="02020404030301010803" charset="0"/>
              <a:cs typeface="Garamond" panose="02020404030301010803" charset="0"/>
            </a:endParaRPr>
          </a:p>
          <a:p>
            <a:pPr marL="0" indent="0" algn="just">
              <a:buNone/>
            </a:pPr>
            <a:endParaRPr lang="en-US" sz="36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6197600" y="1440815"/>
            <a:ext cx="5384800" cy="4685665"/>
          </a:xfrm>
        </p:spPr>
        <p:txBody>
          <a:bodyPr/>
          <a:p>
            <a:pPr algn="just"/>
            <a:r>
              <a:rPr lang="en-US" sz="3600" b="1">
                <a:latin typeface="Garamond" panose="02020404030301010803" charset="0"/>
                <a:cs typeface="Garamond" panose="02020404030301010803" charset="0"/>
              </a:rPr>
              <a:t>Displays synonyms</a:t>
            </a:r>
            <a:r>
              <a:rPr lang="en-US" sz="3600">
                <a:latin typeface="Garamond" panose="02020404030301010803" charset="0"/>
                <a:cs typeface="Garamond" panose="02020404030301010803" charset="0"/>
              </a:rPr>
              <a:t> of words and can read out the text</a:t>
            </a:r>
            <a:endParaRPr lang="en-US" sz="3600">
              <a:latin typeface="Garamond" panose="02020404030301010803" charset="0"/>
              <a:cs typeface="Garamond" panose="02020404030301010803" charset="0"/>
            </a:endParaRPr>
          </a:p>
          <a:p>
            <a:pPr algn="just"/>
            <a:r>
              <a:rPr lang="en-US" sz="3600" b="1">
                <a:latin typeface="Garamond" panose="02020404030301010803" charset="0"/>
                <a:cs typeface="Garamond" panose="02020404030301010803" charset="0"/>
              </a:rPr>
              <a:t>Prints</a:t>
            </a:r>
            <a:r>
              <a:rPr lang="en-US" sz="3600">
                <a:latin typeface="Garamond" panose="02020404030301010803" charset="0"/>
                <a:cs typeface="Garamond" panose="02020404030301010803" charset="0"/>
              </a:rPr>
              <a:t> in different ways</a:t>
            </a:r>
            <a:endParaRPr lang="en-US" sz="360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sym typeface="+mn-ea"/>
              </a:rPr>
              <a:t>Web pages</a:t>
            </a:r>
            <a:r>
              <a:rPr lang="en-US" sz="3600" dirty="0">
                <a:latin typeface="Garamond" panose="02020404030301010803" charset="0"/>
                <a:cs typeface="Garamond" panose="02020404030301010803" charset="0"/>
                <a:sym typeface="+mn-ea"/>
              </a:rPr>
              <a:t>, </a:t>
            </a:r>
            <a:r>
              <a:rPr lang="en-US" sz="3600" b="1" dirty="0">
                <a:latin typeface="Garamond" panose="02020404030301010803" charset="0"/>
                <a:cs typeface="Garamond" panose="02020404030301010803" charset="0"/>
                <a:sym typeface="+mn-ea"/>
              </a:rPr>
              <a:t>graphs</a:t>
            </a:r>
            <a:r>
              <a:rPr lang="en-US" sz="3600" dirty="0">
                <a:latin typeface="Garamond" panose="02020404030301010803" charset="0"/>
                <a:cs typeface="Garamond" panose="02020404030301010803" charset="0"/>
                <a:sym typeface="+mn-ea"/>
              </a:rPr>
              <a:t>, etc.</a:t>
            </a:r>
            <a:endParaRPr lang="en-US" sz="3600" dirty="0">
              <a:latin typeface="Garamond" panose="02020404030301010803" charset="0"/>
              <a:cs typeface="Garamond" panose="02020404030301010803" charset="0"/>
            </a:endParaRPr>
          </a:p>
          <a:p>
            <a:pPr algn="just"/>
            <a:r>
              <a:rPr lang="en-US" sz="3600" b="1" dirty="0">
                <a:latin typeface="Garamond" panose="02020404030301010803" charset="0"/>
                <a:cs typeface="Garamond" panose="02020404030301010803" charset="0"/>
                <a:sym typeface="+mn-ea"/>
              </a:rPr>
              <a:t>Tables</a:t>
            </a:r>
            <a:endParaRPr lang="en-US" sz="3600" b="1" dirty="0">
              <a:latin typeface="Garamond" panose="02020404030301010803" charset="0"/>
              <a:cs typeface="Garamond" panose="02020404030301010803" charset="0"/>
              <a:sym typeface="+mn-ea"/>
            </a:endParaRPr>
          </a:p>
          <a:p>
            <a:pPr algn="just"/>
            <a:r>
              <a:rPr lang="en-US" sz="3600" b="1" dirty="0">
                <a:latin typeface="Garamond" panose="02020404030301010803" charset="0"/>
                <a:cs typeface="Garamond" panose="02020404030301010803" charset="0"/>
                <a:sym typeface="+mn-ea"/>
              </a:rPr>
              <a:t>Special codes</a:t>
            </a:r>
            <a:endParaRPr lang="en-US" sz="3600" dirty="0">
              <a:latin typeface="Garamond" panose="02020404030301010803" charset="0"/>
              <a:cs typeface="Garamond" panose="02020404030301010803" charset="0"/>
            </a:endParaRPr>
          </a:p>
          <a:p>
            <a:pPr algn="just"/>
            <a:endParaRPr lang="en-US" sz="3600" dirty="0">
              <a:latin typeface="Garamond" panose="02020404030301010803" charset="0"/>
              <a:cs typeface="Garamond" panose="02020404030301010803" charset="0"/>
            </a:endParaRPr>
          </a:p>
          <a:p>
            <a:pPr algn="just"/>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Advantages &amp; Uses</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3330"/>
            <a:ext cx="5619115" cy="4883150"/>
          </a:xfrm>
        </p:spPr>
        <p:txBody>
          <a:bodyPr/>
          <a:p>
            <a:pPr algn="just"/>
            <a:r>
              <a:rPr lang="en-US" sz="2800" b="1" dirty="0">
                <a:latin typeface="Garamond" panose="02020404030301010803" charset="0"/>
                <a:cs typeface="Garamond" panose="02020404030301010803" charset="0"/>
              </a:rPr>
              <a:t>Saves time</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Enhances document appearance</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Allows sharing of documents</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Copies can easily be made, which saves on printing, and it is much easier to do</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Can save multiple version of documents  and easily sort them so that user can go back to previous versions of the same document.</a:t>
            </a:r>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6197600" y="1440815"/>
            <a:ext cx="5384800" cy="4685665"/>
          </a:xfrm>
        </p:spPr>
        <p:txBody>
          <a:bodyPr/>
          <a:p>
            <a:pPr algn="just"/>
            <a:r>
              <a:rPr lang="en-US" sz="2800" dirty="0">
                <a:latin typeface="Garamond" panose="02020404030301010803" charset="0"/>
                <a:cs typeface="Garamond" panose="02020404030301010803" charset="0"/>
              </a:rPr>
              <a:t>Preparing Reports, Letters, Resumes, Notices, and Meeting Agendas</a:t>
            </a:r>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Preparing Calendars</a:t>
            </a:r>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Preparing Memorandum</a:t>
            </a:r>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Preparing Applications, etc.</a:t>
            </a:r>
            <a:endParaRPr lang="en-US" sz="2800" dirty="0">
              <a:latin typeface="Garamond" panose="02020404030301010803" charset="0"/>
              <a:cs typeface="Garamond" panose="02020404030301010803" charset="0"/>
            </a:endParaRPr>
          </a:p>
          <a:p>
            <a:pPr algn="just"/>
            <a:endParaRPr lang="en-US" sz="2800" dirty="0">
              <a:latin typeface="Garamond" panose="02020404030301010803" charset="0"/>
              <a:cs typeface="Garamond" panose="02020404030301010803" charset="0"/>
            </a:endParaRPr>
          </a:p>
          <a:p>
            <a:pPr algn="just"/>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Reference Guide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3330"/>
            <a:ext cx="5619115" cy="4883150"/>
          </a:xfrm>
        </p:spPr>
        <p:txBody>
          <a:bodyPr/>
          <a:p>
            <a:pPr algn="just"/>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6197600" y="1440815"/>
            <a:ext cx="5384800" cy="4685665"/>
          </a:xfrm>
        </p:spPr>
        <p:txBody>
          <a:bodyPr/>
          <a:p>
            <a:pPr algn="just"/>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534035" y="1131570"/>
            <a:ext cx="10858500" cy="49942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696085" y="497840"/>
            <a:ext cx="9396095" cy="771525"/>
          </a:xfrm>
        </p:spPr>
        <p:txBody>
          <a:bodyPr/>
          <a:p>
            <a:r>
              <a:rPr lang="en-US" b="1">
                <a:latin typeface="Garamond" panose="02020404030301010803" charset="0"/>
                <a:cs typeface="Garamond" panose="02020404030301010803" charset="0"/>
              </a:rPr>
              <a:t>Practice Session 1</a:t>
            </a:r>
            <a:r>
              <a:rPr lang="en-US" b="1">
                <a:latin typeface="Garamond" panose="02020404030301010803" charset="0"/>
                <a:cs typeface="Garamond" panose="02020404030301010803" charset="0"/>
                <a:sym typeface="+mn-ea"/>
              </a:rPr>
              <a:t>: Using the Mouse</a:t>
            </a:r>
            <a:endParaRPr lang="en-US" b="1">
              <a:latin typeface="Garamond" panose="02020404030301010803" charset="0"/>
              <a:cs typeface="Garamond" panose="02020404030301010803" charset="0"/>
            </a:endParaRPr>
          </a:p>
        </p:txBody>
      </p:sp>
      <p:sp>
        <p:nvSpPr>
          <p:cNvPr id="3" name="Content Placeholder 2"/>
          <p:cNvSpPr>
            <a:spLocks noGrp="1"/>
          </p:cNvSpPr>
          <p:nvPr>
            <p:ph idx="1"/>
          </p:nvPr>
        </p:nvSpPr>
        <p:spPr>
          <a:xfrm>
            <a:off x="358775" y="1679575"/>
            <a:ext cx="11403965" cy="4362450"/>
          </a:xfrm>
        </p:spPr>
        <p:txBody>
          <a:bodyPr/>
          <a:p>
            <a:pPr algn="just"/>
            <a:r>
              <a:rPr lang="en-US">
                <a:latin typeface="Garamond" panose="02020404030301010803" charset="0"/>
                <a:cs typeface="Garamond" panose="02020404030301010803" charset="0"/>
              </a:rPr>
              <a:t>Don’t twist it - keep the front of the mouse aimed away from you. As you move the mouse, a pointer on your screenmoves in the same direction.</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If you run out of space to move your mouse on your desk or mouse pad, just pick up the mouse and bring it back closer to you.</a:t>
            </a:r>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r>
              <a:rPr lang="en-US">
                <a:latin typeface="Garamond" panose="02020404030301010803" charset="0"/>
                <a:cs typeface="Garamond" panose="02020404030301010803" charset="0"/>
              </a:rPr>
              <a:t>Hold the mouse lightly, keeping your wrist stright.</a:t>
            </a: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a:p>
            <a:pPr algn="just"/>
            <a:endParaRPr lang="en-US">
              <a:latin typeface="Garamond" panose="02020404030301010803" charset="0"/>
              <a:cs typeface="Garamond" panose="02020404030301010803" charset="0"/>
            </a:endParaRPr>
          </a:p>
          <a:p>
            <a:pPr marL="0" indent="0" algn="just">
              <a:buNone/>
            </a:pPr>
            <a:r>
              <a:rPr lang="en-US">
                <a:latin typeface="Garamond" panose="02020404030301010803" charset="0"/>
                <a:cs typeface="Garamond" panose="02020404030301010803" charset="0"/>
              </a:rPr>
              <a:t> </a:t>
            </a:r>
            <a:endParaRPr lang="en-US">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Reference Guide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3330"/>
            <a:ext cx="5619115" cy="4883150"/>
          </a:xfrm>
        </p:spPr>
        <p:txBody>
          <a:bodyPr/>
          <a:p>
            <a:pPr algn="just"/>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6197600" y="1440815"/>
            <a:ext cx="5384800" cy="4685665"/>
          </a:xfrm>
        </p:spPr>
        <p:txBody>
          <a:bodyPr/>
          <a:p>
            <a:pPr algn="just"/>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5" name="Picture 4"/>
          <p:cNvPicPr>
            <a:picLocks noChangeAspect="1"/>
          </p:cNvPicPr>
          <p:nvPr/>
        </p:nvPicPr>
        <p:blipFill>
          <a:blip r:embed="rId1"/>
          <a:stretch>
            <a:fillRect/>
          </a:stretch>
        </p:blipFill>
        <p:spPr>
          <a:xfrm>
            <a:off x="836295" y="1130935"/>
            <a:ext cx="10613390" cy="499491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Reference Guide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3330"/>
            <a:ext cx="5619115" cy="4883150"/>
          </a:xfrm>
        </p:spPr>
        <p:txBody>
          <a:bodyPr/>
          <a:p>
            <a:pPr algn="just"/>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6197600" y="1440815"/>
            <a:ext cx="5384800" cy="4685665"/>
          </a:xfrm>
        </p:spPr>
        <p:txBody>
          <a:bodyPr/>
          <a:p>
            <a:pPr algn="just"/>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3" name="Picture 2"/>
          <p:cNvPicPr>
            <a:picLocks noChangeAspect="1"/>
          </p:cNvPicPr>
          <p:nvPr/>
        </p:nvPicPr>
        <p:blipFill>
          <a:blip r:embed="rId1"/>
          <a:stretch>
            <a:fillRect/>
          </a:stretch>
        </p:blipFill>
        <p:spPr>
          <a:xfrm>
            <a:off x="530225" y="1243330"/>
            <a:ext cx="11367135" cy="490537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Parts of Interface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marL="0" indent="0" algn="just">
              <a:buNone/>
            </a:pPr>
            <a:r>
              <a:rPr lang="en-US" sz="2800" b="1" dirty="0">
                <a:latin typeface="Garamond" panose="02020404030301010803" charset="0"/>
                <a:cs typeface="Garamond" panose="02020404030301010803" charset="0"/>
              </a:rPr>
              <a:t>1) RIBBON</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a user interface element which was introduced by Microsoft in 2007. </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Located below the Quick Access Tool Bar and the Title Bar.</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It comprises seven (7) tabs, namely: </a:t>
            </a:r>
            <a:r>
              <a:rPr lang="en-US" sz="2800" b="1" dirty="0">
                <a:latin typeface="Garamond" panose="02020404030301010803" charset="0"/>
                <a:cs typeface="Garamond" panose="02020404030301010803" charset="0"/>
              </a:rPr>
              <a:t>Home</a:t>
            </a:r>
            <a:r>
              <a:rPr lang="en-US" sz="2800" dirty="0">
                <a:latin typeface="Garamond" panose="02020404030301010803" charset="0"/>
                <a:cs typeface="Garamond" panose="02020404030301010803" charset="0"/>
              </a:rPr>
              <a:t>, </a:t>
            </a:r>
            <a:r>
              <a:rPr lang="en-US" sz="2800" b="1" dirty="0">
                <a:latin typeface="Garamond" panose="02020404030301010803" charset="0"/>
                <a:cs typeface="Garamond" panose="02020404030301010803" charset="0"/>
              </a:rPr>
              <a:t>Insert</a:t>
            </a:r>
            <a:r>
              <a:rPr lang="en-US" sz="2800" dirty="0">
                <a:latin typeface="Garamond" panose="02020404030301010803" charset="0"/>
                <a:cs typeface="Garamond" panose="02020404030301010803" charset="0"/>
              </a:rPr>
              <a:t>, </a:t>
            </a:r>
            <a:r>
              <a:rPr lang="en-US" sz="2800" b="1" dirty="0">
                <a:latin typeface="Garamond" panose="02020404030301010803" charset="0"/>
                <a:cs typeface="Garamond" panose="02020404030301010803" charset="0"/>
              </a:rPr>
              <a:t>Page layout</a:t>
            </a:r>
            <a:r>
              <a:rPr lang="en-US" sz="2800" dirty="0">
                <a:latin typeface="Garamond" panose="02020404030301010803" charset="0"/>
                <a:cs typeface="Garamond" panose="02020404030301010803" charset="0"/>
              </a:rPr>
              <a:t>, </a:t>
            </a:r>
            <a:r>
              <a:rPr lang="en-US" sz="2800" b="1" dirty="0">
                <a:latin typeface="Garamond" panose="02020404030301010803" charset="0"/>
                <a:cs typeface="Garamond" panose="02020404030301010803" charset="0"/>
              </a:rPr>
              <a:t>References</a:t>
            </a:r>
            <a:r>
              <a:rPr lang="en-US" sz="2800" dirty="0">
                <a:latin typeface="Garamond" panose="02020404030301010803" charset="0"/>
                <a:cs typeface="Garamond" panose="02020404030301010803" charset="0"/>
              </a:rPr>
              <a:t>, </a:t>
            </a:r>
            <a:r>
              <a:rPr lang="en-US" sz="2800" b="1" dirty="0">
                <a:latin typeface="Garamond" panose="02020404030301010803" charset="0"/>
                <a:cs typeface="Garamond" panose="02020404030301010803" charset="0"/>
              </a:rPr>
              <a:t>Mailing</a:t>
            </a:r>
            <a:r>
              <a:rPr lang="en-US" sz="2800" dirty="0">
                <a:latin typeface="Garamond" panose="02020404030301010803" charset="0"/>
                <a:cs typeface="Garamond" panose="02020404030301010803" charset="0"/>
              </a:rPr>
              <a:t>, </a:t>
            </a:r>
            <a:r>
              <a:rPr lang="en-US" sz="2800" b="1" dirty="0">
                <a:latin typeface="Garamond" panose="02020404030301010803" charset="0"/>
                <a:cs typeface="Garamond" panose="02020404030301010803" charset="0"/>
              </a:rPr>
              <a:t>Review</a:t>
            </a:r>
            <a:r>
              <a:rPr lang="en-US" sz="2800" dirty="0">
                <a:latin typeface="Garamond" panose="02020404030301010803" charset="0"/>
                <a:cs typeface="Garamond" panose="02020404030301010803" charset="0"/>
              </a:rPr>
              <a:t>, and </a:t>
            </a:r>
            <a:r>
              <a:rPr lang="en-US" sz="2800" b="1" dirty="0">
                <a:latin typeface="Garamond" panose="02020404030301010803" charset="0"/>
                <a:cs typeface="Garamond" panose="02020404030301010803" charset="0"/>
              </a:rPr>
              <a:t>View</a:t>
            </a:r>
            <a:r>
              <a:rPr lang="en-US" sz="2800" dirty="0">
                <a:latin typeface="Garamond" panose="02020404030301010803" charset="0"/>
                <a:cs typeface="Garamond" panose="02020404030301010803" charset="0"/>
              </a:rPr>
              <a:t>.</a:t>
            </a:r>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3" name="Picture 2"/>
          <p:cNvPicPr/>
          <p:nvPr/>
        </p:nvPicPr>
        <p:blipFill>
          <a:blip r:embed="rId1"/>
          <a:stretch>
            <a:fillRect/>
          </a:stretch>
        </p:blipFill>
        <p:spPr>
          <a:xfrm>
            <a:off x="5647690" y="3429000"/>
            <a:ext cx="6094730" cy="251777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Parts of Interface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marL="0" indent="0" algn="just">
              <a:buNone/>
            </a:pPr>
            <a:r>
              <a:rPr lang="en-US" sz="2800" b="1" dirty="0">
                <a:latin typeface="Garamond" panose="02020404030301010803" charset="0"/>
                <a:cs typeface="Garamond" panose="02020404030301010803" charset="0"/>
              </a:rPr>
              <a:t>2) TITLE BAR</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a bar located at the top of a window or a dialog box that displays the name of a window or software program being used.</a:t>
            </a:r>
            <a:endParaRPr lang="en-US" sz="2800" dirty="0">
              <a:latin typeface="Garamond" panose="02020404030301010803" charset="0"/>
              <a:cs typeface="Garamond" panose="02020404030301010803" charset="0"/>
            </a:endParaRPr>
          </a:p>
          <a:p>
            <a:pPr algn="just"/>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7" name="Picture 6"/>
          <p:cNvPicPr/>
          <p:nvPr/>
        </p:nvPicPr>
        <p:blipFill>
          <a:blip r:embed="rId1"/>
          <a:stretch>
            <a:fillRect/>
          </a:stretch>
        </p:blipFill>
        <p:spPr>
          <a:xfrm>
            <a:off x="5419090" y="2410460"/>
            <a:ext cx="6343650" cy="361569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Parts of Interface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marL="0" indent="0" algn="just">
              <a:buNone/>
            </a:pPr>
            <a:r>
              <a:rPr lang="en-US" sz="2800" b="1" dirty="0">
                <a:latin typeface="Garamond" panose="02020404030301010803" charset="0"/>
                <a:cs typeface="Garamond" panose="02020404030301010803" charset="0"/>
              </a:rPr>
              <a:t>3) MENU BAR</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when you first start word, the Menu and toolbars display basic commands and buttons that we use most often and are stored as personalized settings and displayed on menu and tool bars.</a:t>
            </a:r>
            <a:endParaRPr lang="en-US" sz="2800" dirty="0">
              <a:latin typeface="Garamond" panose="02020404030301010803" charset="0"/>
              <a:cs typeface="Garamond" panose="02020404030301010803" charset="0"/>
            </a:endParaRPr>
          </a:p>
          <a:p>
            <a:pPr algn="just"/>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8" name="Picture 7"/>
          <p:cNvPicPr>
            <a:picLocks noChangeAspect="1"/>
          </p:cNvPicPr>
          <p:nvPr/>
        </p:nvPicPr>
        <p:blipFill>
          <a:blip r:embed="rId1"/>
          <a:srcRect t="5472"/>
          <a:stretch>
            <a:fillRect/>
          </a:stretch>
        </p:blipFill>
        <p:spPr>
          <a:xfrm>
            <a:off x="5593080" y="2129155"/>
            <a:ext cx="6041390" cy="377761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Parts of Interface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marL="0" indent="0" algn="just">
              <a:buNone/>
            </a:pPr>
            <a:r>
              <a:rPr lang="en-US" sz="2800" b="1" dirty="0">
                <a:latin typeface="Garamond" panose="02020404030301010803" charset="0"/>
                <a:cs typeface="Garamond" panose="02020404030301010803" charset="0"/>
              </a:rPr>
              <a:t>4) TOOL BAR</a:t>
            </a: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below the Menu Bar are the Tool Bars. There are 16 different Toolbars in WORD.</a:t>
            </a:r>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The two most common ones are the </a:t>
            </a:r>
            <a:r>
              <a:rPr lang="en-US" sz="2800" b="1" dirty="0">
                <a:latin typeface="Garamond" panose="02020404030301010803" charset="0"/>
                <a:cs typeface="Garamond" panose="02020404030301010803" charset="0"/>
              </a:rPr>
              <a:t>Standard ToolBar</a:t>
            </a:r>
            <a:r>
              <a:rPr lang="en-US" sz="2800" dirty="0">
                <a:latin typeface="Garamond" panose="02020404030301010803" charset="0"/>
                <a:cs typeface="Garamond" panose="02020404030301010803" charset="0"/>
              </a:rPr>
              <a:t> and the </a:t>
            </a:r>
            <a:r>
              <a:rPr lang="en-US" sz="2800" b="1" dirty="0">
                <a:latin typeface="Garamond" panose="02020404030301010803" charset="0"/>
                <a:cs typeface="Garamond" panose="02020404030301010803" charset="0"/>
              </a:rPr>
              <a:t>Formatting ToolBar</a:t>
            </a:r>
            <a:r>
              <a:rPr lang="en-US" sz="2800" dirty="0">
                <a:latin typeface="Garamond" panose="02020404030301010803" charset="0"/>
                <a:cs typeface="Garamond" panose="02020404030301010803" charset="0"/>
              </a:rPr>
              <a:t>.</a:t>
            </a:r>
            <a:endParaRPr lang="en-US" sz="2800" dirty="0">
              <a:latin typeface="Garamond" panose="02020404030301010803" charset="0"/>
              <a:cs typeface="Garamond" panose="02020404030301010803" charset="0"/>
            </a:endParaRPr>
          </a:p>
          <a:p>
            <a:pPr algn="just"/>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3" name="Picture 2"/>
          <p:cNvPicPr/>
          <p:nvPr/>
        </p:nvPicPr>
        <p:blipFill>
          <a:blip r:embed="rId1"/>
          <a:stretch>
            <a:fillRect/>
          </a:stretch>
        </p:blipFill>
        <p:spPr>
          <a:xfrm>
            <a:off x="6250940" y="1468120"/>
            <a:ext cx="5540375" cy="45339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Parts of Interface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marL="0" indent="0" algn="just">
              <a:buNone/>
            </a:pPr>
            <a:r>
              <a:rPr lang="en-US" sz="2800" b="1" dirty="0">
                <a:latin typeface="Garamond" panose="02020404030301010803" charset="0"/>
                <a:cs typeface="Garamond" panose="02020404030301010803" charset="0"/>
              </a:rPr>
              <a:t>4) TOOL BAR</a:t>
            </a:r>
            <a:endParaRPr lang="en-US" sz="2800" dirty="0">
              <a:latin typeface="Garamond" panose="02020404030301010803" charset="0"/>
              <a:cs typeface="Garamond" panose="02020404030301010803" charset="0"/>
            </a:endParaRPr>
          </a:p>
          <a:p>
            <a:pPr algn="just"/>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8" name="Picture 7"/>
          <p:cNvPicPr/>
          <p:nvPr/>
        </p:nvPicPr>
        <p:blipFill>
          <a:blip r:embed="rId1"/>
          <a:stretch>
            <a:fillRect/>
          </a:stretch>
        </p:blipFill>
        <p:spPr>
          <a:xfrm>
            <a:off x="3828415" y="1131570"/>
            <a:ext cx="7466965" cy="4998085"/>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Parts of Interface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marL="0" indent="0" algn="just">
              <a:buNone/>
            </a:pPr>
            <a:r>
              <a:rPr lang="en-US" sz="2800" b="1" dirty="0">
                <a:latin typeface="Garamond" panose="02020404030301010803" charset="0"/>
                <a:cs typeface="Garamond" panose="02020404030301010803" charset="0"/>
              </a:rPr>
              <a:t>5) SCROLL BAR</a:t>
            </a:r>
            <a:endParaRPr lang="en-US" sz="2800" b="1"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allows you to move the window viewing area up, down, left, or right.</a:t>
            </a:r>
            <a:endParaRPr lang="en-US" sz="2800" dirty="0">
              <a:latin typeface="Garamond" panose="02020404030301010803" charset="0"/>
              <a:cs typeface="Garamond" panose="02020404030301010803" charset="0"/>
            </a:endParaRPr>
          </a:p>
          <a:p>
            <a:pPr marL="0" indent="0" algn="just">
              <a:buNone/>
            </a:pPr>
            <a:endParaRPr lang="en-US" sz="2800" dirty="0">
              <a:latin typeface="Garamond" panose="02020404030301010803" charset="0"/>
              <a:cs typeface="Garamond" panose="02020404030301010803" charset="0"/>
            </a:endParaRPr>
          </a:p>
          <a:p>
            <a:pPr algn="just"/>
            <a:r>
              <a:rPr lang="en-US" sz="2800" dirty="0">
                <a:latin typeface="Garamond" panose="02020404030301010803" charset="0"/>
                <a:cs typeface="Garamond" panose="02020404030301010803" charset="0"/>
              </a:rPr>
              <a:t>Two Types: </a:t>
            </a:r>
            <a:r>
              <a:rPr lang="en-US" sz="2800" b="1" dirty="0">
                <a:latin typeface="Garamond" panose="02020404030301010803" charset="0"/>
                <a:cs typeface="Garamond" panose="02020404030301010803" charset="0"/>
              </a:rPr>
              <a:t>Horizontal</a:t>
            </a:r>
            <a:r>
              <a:rPr lang="en-US" sz="2800" dirty="0">
                <a:latin typeface="Garamond" panose="02020404030301010803" charset="0"/>
                <a:cs typeface="Garamond" panose="02020404030301010803" charset="0"/>
              </a:rPr>
              <a:t> and </a:t>
            </a:r>
            <a:r>
              <a:rPr lang="en-US" sz="2800" b="1" dirty="0">
                <a:latin typeface="Garamond" panose="02020404030301010803" charset="0"/>
                <a:cs typeface="Garamond" panose="02020404030301010803" charset="0"/>
              </a:rPr>
              <a:t>Vertical Scroll Bars</a:t>
            </a:r>
            <a:r>
              <a:rPr lang="en-US" sz="2800" dirty="0">
                <a:latin typeface="Garamond" panose="02020404030301010803" charset="0"/>
                <a:cs typeface="Garamond" panose="02020404030301010803" charset="0"/>
              </a:rPr>
              <a:t>.</a:t>
            </a:r>
            <a:endParaRPr lang="en-US" sz="2800" dirty="0">
              <a:latin typeface="Garamond" panose="02020404030301010803" charset="0"/>
              <a:cs typeface="Garamond" panose="02020404030301010803" charset="0"/>
            </a:endParaRPr>
          </a:p>
          <a:p>
            <a:pPr algn="just"/>
            <a:endParaRPr lang="en-US" sz="2800" dirty="0">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3" name="Picture 2"/>
          <p:cNvPicPr/>
          <p:nvPr/>
        </p:nvPicPr>
        <p:blipFill>
          <a:blip r:embed="rId1"/>
          <a:stretch>
            <a:fillRect/>
          </a:stretch>
        </p:blipFill>
        <p:spPr>
          <a:xfrm>
            <a:off x="5683250" y="1464945"/>
            <a:ext cx="6026785" cy="44704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Parts of Interface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marL="0" indent="0" algn="just">
              <a:buNone/>
            </a:pPr>
            <a:r>
              <a:rPr lang="en-US" sz="2800" b="1" dirty="0">
                <a:solidFill>
                  <a:schemeClr val="tx1"/>
                </a:solidFill>
                <a:latin typeface="Garamond" panose="02020404030301010803" charset="0"/>
                <a:cs typeface="Garamond" panose="02020404030301010803" charset="0"/>
              </a:rPr>
              <a:t>6) STATUS BAR</a:t>
            </a:r>
            <a:endParaRPr lang="en-US" sz="2800" b="1" dirty="0">
              <a:solidFill>
                <a:schemeClr val="tx1"/>
              </a:solidFill>
              <a:latin typeface="Garamond" panose="02020404030301010803" charset="0"/>
              <a:cs typeface="Garamond" panose="02020404030301010803" charset="0"/>
            </a:endParaRPr>
          </a:p>
          <a:p>
            <a:pPr algn="just"/>
            <a:r>
              <a:rPr lang="en-US" dirty="0">
                <a:solidFill>
                  <a:schemeClr val="tx1"/>
                </a:solidFill>
                <a:latin typeface="Garamond" panose="02020404030301010803" charset="0"/>
                <a:cs typeface="Garamond" panose="02020404030301010803" charset="0"/>
              </a:rPr>
              <a:t>indicates information about the current file or document. It displays information about what </a:t>
            </a:r>
            <a:r>
              <a:rPr lang="en-US" b="1" dirty="0">
                <a:solidFill>
                  <a:schemeClr val="tx1"/>
                </a:solidFill>
                <a:latin typeface="Garamond" panose="02020404030301010803" charset="0"/>
                <a:cs typeface="Garamond" panose="02020404030301010803" charset="0"/>
              </a:rPr>
              <a:t>page</a:t>
            </a:r>
            <a:r>
              <a:rPr lang="en-US" dirty="0">
                <a:solidFill>
                  <a:schemeClr val="tx1"/>
                </a:solidFill>
                <a:latin typeface="Garamond" panose="02020404030301010803" charset="0"/>
                <a:cs typeface="Garamond" panose="02020404030301010803" charset="0"/>
              </a:rPr>
              <a:t> you are on, as well as your </a:t>
            </a:r>
            <a:r>
              <a:rPr lang="en-US" b="1" dirty="0">
                <a:solidFill>
                  <a:schemeClr val="tx1"/>
                </a:solidFill>
                <a:latin typeface="Garamond" panose="02020404030301010803" charset="0"/>
                <a:cs typeface="Garamond" panose="02020404030301010803" charset="0"/>
              </a:rPr>
              <a:t>line number</a:t>
            </a:r>
            <a:r>
              <a:rPr lang="en-US" dirty="0">
                <a:solidFill>
                  <a:schemeClr val="tx1"/>
                </a:solidFill>
                <a:latin typeface="Garamond" panose="02020404030301010803" charset="0"/>
                <a:cs typeface="Garamond" panose="02020404030301010803" charset="0"/>
              </a:rPr>
              <a:t> on the page and </a:t>
            </a:r>
            <a:r>
              <a:rPr lang="en-US" b="1" dirty="0">
                <a:solidFill>
                  <a:schemeClr val="tx1"/>
                </a:solidFill>
                <a:latin typeface="Garamond" panose="02020404030301010803" charset="0"/>
                <a:cs typeface="Garamond" panose="02020404030301010803" charset="0"/>
              </a:rPr>
              <a:t>character number</a:t>
            </a:r>
            <a:r>
              <a:rPr lang="en-US" dirty="0">
                <a:solidFill>
                  <a:schemeClr val="tx1"/>
                </a:solidFill>
                <a:latin typeface="Garamond" panose="02020404030301010803" charset="0"/>
                <a:cs typeface="Garamond" panose="02020404030301010803" charset="0"/>
              </a:rPr>
              <a:t> on the line.</a:t>
            </a:r>
            <a:endParaRPr lang="en-US" dirty="0">
              <a:solidFill>
                <a:schemeClr val="tx1"/>
              </a:solidFill>
              <a:latin typeface="Garamond" panose="02020404030301010803" charset="0"/>
              <a:cs typeface="Garamond" panose="02020404030301010803" charset="0"/>
            </a:endParaRPr>
          </a:p>
          <a:p>
            <a:pPr marL="0" indent="0" algn="just">
              <a:buNone/>
            </a:pPr>
            <a:endParaRPr lang="en-US" dirty="0">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7" name="Picture 6"/>
          <p:cNvPicPr/>
          <p:nvPr/>
        </p:nvPicPr>
        <p:blipFill>
          <a:blip r:embed="rId1"/>
          <a:stretch>
            <a:fillRect/>
          </a:stretch>
        </p:blipFill>
        <p:spPr>
          <a:xfrm>
            <a:off x="6000115" y="1387475"/>
            <a:ext cx="5486400" cy="474154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a:xfrm>
            <a:off x="609600" y="328295"/>
            <a:ext cx="10972800" cy="802640"/>
          </a:xfrm>
        </p:spPr>
        <p:txBody>
          <a:bodyPr/>
          <a:p>
            <a:r>
              <a:rPr lang="en-US" b="1">
                <a:latin typeface="Garamond" panose="02020404030301010803" charset="0"/>
                <a:cs typeface="Garamond" panose="02020404030301010803" charset="0"/>
              </a:rPr>
              <a:t>WORD:</a:t>
            </a:r>
            <a:r>
              <a:rPr lang="en-US" b="1">
                <a:highlight>
                  <a:srgbClr val="FFFF00"/>
                </a:highlight>
                <a:latin typeface="Garamond" panose="02020404030301010803" charset="0"/>
                <a:cs typeface="Garamond" panose="02020404030301010803" charset="0"/>
              </a:rPr>
              <a:t> Whole Group Exercise</a:t>
            </a:r>
            <a:endParaRPr lang="en-US" b="1">
              <a:highlight>
                <a:srgbClr val="FFFF00"/>
              </a:highlight>
              <a:latin typeface="Garamond" panose="02020404030301010803" charset="0"/>
              <a:cs typeface="Garamond" panose="02020404030301010803" charset="0"/>
            </a:endParaRPr>
          </a:p>
        </p:txBody>
      </p:sp>
      <p:sp>
        <p:nvSpPr>
          <p:cNvPr id="13" name="Content Placeholder 12"/>
          <p:cNvSpPr>
            <a:spLocks noGrp="1"/>
          </p:cNvSpPr>
          <p:nvPr>
            <p:ph sz="half" idx="1"/>
          </p:nvPr>
        </p:nvSpPr>
        <p:spPr>
          <a:xfrm>
            <a:off x="375285" y="1246505"/>
            <a:ext cx="4935220" cy="4883150"/>
          </a:xfrm>
        </p:spPr>
        <p:txBody>
          <a:bodyPr/>
          <a:p>
            <a:pPr algn="just"/>
            <a:r>
              <a:rPr lang="en-US" sz="2800" b="1" dirty="0">
                <a:solidFill>
                  <a:schemeClr val="tx1"/>
                </a:solidFill>
                <a:latin typeface="Garamond" panose="02020404030301010803" charset="0"/>
                <a:cs typeface="Garamond" panose="02020404030301010803" charset="0"/>
              </a:rPr>
              <a:t>Materials: </a:t>
            </a:r>
            <a:r>
              <a:rPr lang="en-US" sz="2800" dirty="0">
                <a:solidFill>
                  <a:schemeClr val="tx1"/>
                </a:solidFill>
                <a:latin typeface="Garamond" panose="02020404030301010803" charset="0"/>
                <a:cs typeface="Garamond" panose="02020404030301010803" charset="0"/>
              </a:rPr>
              <a:t>Computers and Notepads, Pen.</a:t>
            </a:r>
            <a:endParaRPr lang="en-US" sz="2800" dirty="0">
              <a:solidFill>
                <a:schemeClr val="tx1"/>
              </a:solidFill>
              <a:latin typeface="Garamond" panose="02020404030301010803" charset="0"/>
              <a:cs typeface="Garamond" panose="02020404030301010803" charset="0"/>
            </a:endParaRPr>
          </a:p>
          <a:p>
            <a:pPr marL="0" indent="0" algn="just">
              <a:buNone/>
            </a:pPr>
            <a:endParaRPr lang="en-US" sz="2800" dirty="0">
              <a:solidFill>
                <a:schemeClr val="tx1"/>
              </a:solidFill>
              <a:latin typeface="Garamond" panose="02020404030301010803" charset="0"/>
              <a:cs typeface="Garamond" panose="02020404030301010803" charset="0"/>
            </a:endParaRPr>
          </a:p>
          <a:p>
            <a:pPr algn="just"/>
            <a:r>
              <a:rPr lang="en-US" sz="2800" b="1" dirty="0">
                <a:solidFill>
                  <a:schemeClr val="tx1"/>
                </a:solidFill>
                <a:latin typeface="Garamond" panose="02020404030301010803" charset="0"/>
                <a:cs typeface="Garamond" panose="02020404030301010803" charset="0"/>
              </a:rPr>
              <a:t>Task:</a:t>
            </a:r>
            <a:r>
              <a:rPr lang="en-US" sz="2800" dirty="0">
                <a:solidFill>
                  <a:schemeClr val="tx1"/>
                </a:solidFill>
                <a:latin typeface="Garamond" panose="02020404030301010803" charset="0"/>
                <a:cs typeface="Garamond" panose="02020404030301010803" charset="0"/>
              </a:rPr>
              <a:t> Open a Blank Word Document on your computer (each participant). Type 3 pages on The Management of PPH at your individual facility. With the file opened, </a:t>
            </a:r>
            <a:r>
              <a:rPr lang="en-US" sz="2800" b="1" dirty="0">
                <a:solidFill>
                  <a:schemeClr val="tx1"/>
                </a:solidFill>
                <a:latin typeface="Garamond" panose="02020404030301010803" charset="0"/>
                <a:cs typeface="Garamond" panose="02020404030301010803" charset="0"/>
              </a:rPr>
              <a:t>identify the parts of the Word interface.</a:t>
            </a:r>
            <a:endParaRPr lang="en-US" sz="2800" b="1" dirty="0">
              <a:solidFill>
                <a:schemeClr val="tx1"/>
              </a:solidFill>
              <a:latin typeface="Garamond" panose="02020404030301010803" charset="0"/>
              <a:cs typeface="Garamond" panose="02020404030301010803" charset="0"/>
            </a:endParaRPr>
          </a:p>
        </p:txBody>
      </p:sp>
      <p:sp>
        <p:nvSpPr>
          <p:cNvPr id="6" name="Slide Number Placeholder 5"/>
          <p:cNvSpPr>
            <a:spLocks noGrp="1"/>
          </p:cNvSpPr>
          <p:nvPr>
            <p:ph type="sldNum" sz="quarter" idx="12"/>
          </p:nvPr>
        </p:nvSpPr>
        <p:spPr/>
        <p:txBody>
          <a:bodyPr/>
          <a:p>
            <a:fld id="{28E28741-7410-7744-AFB9-DFBD77C3598F}" type="slidenum">
              <a:rPr lang="en-US" smtClean="0"/>
            </a:fld>
            <a:endParaRPr lang="en-US"/>
          </a:p>
        </p:txBody>
      </p:sp>
      <p:sp>
        <p:nvSpPr>
          <p:cNvPr id="2" name="Content Placeholder 1"/>
          <p:cNvSpPr/>
          <p:nvPr>
            <p:ph sz="half" idx="2"/>
          </p:nvPr>
        </p:nvSpPr>
        <p:spPr>
          <a:xfrm>
            <a:off x="8625840" y="2750185"/>
            <a:ext cx="486410" cy="678815"/>
          </a:xfrm>
        </p:spPr>
        <p:txBody>
          <a:bodyPr/>
          <a:p>
            <a:pPr marL="0" indent="0" algn="just">
              <a:buNone/>
            </a:pPr>
            <a:endParaRPr lang="en-US" dirty="0">
              <a:latin typeface="Garamond" panose="02020404030301010803" charset="0"/>
              <a:cs typeface="Garamond" panose="02020404030301010803" charset="0"/>
            </a:endParaRPr>
          </a:p>
          <a:p>
            <a:pPr marL="0" indent="0" algn="just">
              <a:buNone/>
            </a:pPr>
            <a:endParaRPr lang="en-US">
              <a:latin typeface="Garamond" panose="02020404030301010803" charset="0"/>
              <a:cs typeface="Garamond" panose="02020404030301010803" charset="0"/>
            </a:endParaRPr>
          </a:p>
        </p:txBody>
      </p:sp>
      <p:pic>
        <p:nvPicPr>
          <p:cNvPr id="3" name="Picture 2"/>
          <p:cNvPicPr/>
          <p:nvPr/>
        </p:nvPicPr>
        <p:blipFill>
          <a:blip r:embed="rId1"/>
          <a:stretch>
            <a:fillRect/>
          </a:stretch>
        </p:blipFill>
        <p:spPr>
          <a:xfrm>
            <a:off x="5478780" y="1359535"/>
            <a:ext cx="6454140" cy="4665345"/>
          </a:xfrm>
          <a:prstGeom prst="rect">
            <a:avLst/>
          </a:prstGeom>
        </p:spPr>
      </p:pic>
    </p:spTree>
  </p:cSld>
  <p:clrMapOvr>
    <a:masterClrMapping/>
  </p:clrMapOvr>
</p:sld>
</file>

<file path=ppt/tags/tag1.xml><?xml version="1.0" encoding="utf-8"?>
<p:tagLst xmlns:p="http://schemas.openxmlformats.org/presentationml/2006/main">
  <p:tag name="TABLE_ENDDRAG_ORIGIN_RECT" val="801*240"/>
  <p:tag name="TABLE_ENDDRAG_RECT" val="110*231*801*240"/>
</p:tagLst>
</file>

<file path=ppt/theme/theme1.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37744</Words>
  <Application>WPS Presentation</Application>
  <PresentationFormat>Widescreen</PresentationFormat>
  <Paragraphs>1969</Paragraphs>
  <Slides>184</Slides>
  <Notes>0</Notes>
  <HiddenSlides>0</HiddenSlides>
  <MMClips>0</MMClips>
  <ScaleCrop>false</ScaleCrop>
  <HeadingPairs>
    <vt:vector size="6" baseType="variant">
      <vt:variant>
        <vt:lpstr>已用的字体</vt:lpstr>
      </vt:variant>
      <vt:variant>
        <vt:i4>14</vt:i4>
      </vt:variant>
      <vt:variant>
        <vt:lpstr>主题</vt:lpstr>
      </vt:variant>
      <vt:variant>
        <vt:i4>9</vt:i4>
      </vt:variant>
      <vt:variant>
        <vt:lpstr>幻灯片标题</vt:lpstr>
      </vt:variant>
      <vt:variant>
        <vt:i4>184</vt:i4>
      </vt:variant>
    </vt:vector>
  </HeadingPairs>
  <TitlesOfParts>
    <vt:vector size="207" baseType="lpstr">
      <vt:lpstr>Arial</vt:lpstr>
      <vt:lpstr>SimSun</vt:lpstr>
      <vt:lpstr>Wingdings</vt:lpstr>
      <vt:lpstr>Garamond</vt:lpstr>
      <vt:lpstr>Wingdings</vt:lpstr>
      <vt:lpstr>Microsoft YaHei</vt:lpstr>
      <vt:lpstr>Arial Unicode MS</vt:lpstr>
      <vt:lpstr>Aptos</vt:lpstr>
      <vt:lpstr>Segoe UI</vt:lpstr>
      <vt:lpstr>Source Sans Pro</vt:lpstr>
      <vt:lpstr>Arial</vt:lpstr>
      <vt:lpstr>Wingdings 2</vt:lpstr>
      <vt:lpstr>Neutraface Display Medium</vt:lpstr>
      <vt:lpstr>Segoe Print</vt:lpstr>
      <vt:lpstr>Business Cooperate</vt:lpstr>
      <vt:lpstr>1_Business Cooperate</vt:lpstr>
      <vt:lpstr>2_Business Cooperate</vt:lpstr>
      <vt:lpstr>3_Business Cooperate</vt:lpstr>
      <vt:lpstr>4_Business Cooperate</vt:lpstr>
      <vt:lpstr>5_Business Cooperate</vt:lpstr>
      <vt:lpstr>6_Business Cooperate</vt:lpstr>
      <vt:lpstr>7_Business Cooperate</vt:lpstr>
      <vt:lpstr>8_Business Cooperate</vt:lpstr>
      <vt:lpstr>Basic IT Skills for PHC Managers In Liberia</vt:lpstr>
      <vt:lpstr>Session 1.1: Navigating the Operating System  (using a mouse, keyboard) </vt:lpstr>
      <vt:lpstr>Obectives</vt:lpstr>
      <vt:lpstr>The Mouse</vt:lpstr>
      <vt:lpstr>Basic Parts of a Mouse</vt:lpstr>
      <vt:lpstr>Basic Parts of a Mouse</vt:lpstr>
      <vt:lpstr>Practice Session 1: Using the Mouse</vt:lpstr>
      <vt:lpstr>Practice Session 1: Using the Mouse</vt:lpstr>
      <vt:lpstr>Practice Session 1: Using the Mouse</vt:lpstr>
      <vt:lpstr>Practice Session 1: Using the Mouse (Pointing)</vt:lpstr>
      <vt:lpstr>Practice Session 1: Using the Mouse (Clicking - Single Clicking)</vt:lpstr>
      <vt:lpstr>Practice Session 1: Using the Mouse (Clicking - Double Clicking)</vt:lpstr>
      <vt:lpstr>Practice Session 1: Using the Mouse (Right Clicking)</vt:lpstr>
      <vt:lpstr>Practice Session 1: Using the Mouse (Dragging)</vt:lpstr>
      <vt:lpstr>Practice Session 1: Using the Mouse (Dragging)</vt:lpstr>
      <vt:lpstr>Practice Session 1: Using the Mouse (Scrolling)</vt:lpstr>
      <vt:lpstr>Practice Session 1: Using the Mouse (Scrolling)</vt:lpstr>
      <vt:lpstr>BREAK</vt:lpstr>
      <vt:lpstr>The Keyboard (Parts &amp; Functions)</vt:lpstr>
      <vt:lpstr>The Keyboard (Parts &amp; Functions)</vt:lpstr>
      <vt:lpstr>The Keyboard (Parts &amp; Functions)</vt:lpstr>
      <vt:lpstr>The Keyboard (Parts &amp; Functions)</vt:lpstr>
      <vt:lpstr>PowerPoint 演示文稿</vt:lpstr>
      <vt:lpstr>The Keyboard (Key Combinations &amp; Their Uses)</vt:lpstr>
      <vt:lpstr>The Keyboard (Key Combinations &amp; Their Uses)</vt:lpstr>
      <vt:lpstr>The Keyboard (Exercise)</vt:lpstr>
      <vt:lpstr>Small Group Exercises</vt:lpstr>
      <vt:lpstr>Small Group Exercises</vt:lpstr>
      <vt:lpstr>Small Group Exercises</vt:lpstr>
      <vt:lpstr>Small Group Exercises</vt:lpstr>
      <vt:lpstr>Session Closure &amp; Discussion</vt:lpstr>
      <vt:lpstr>BREAK</vt:lpstr>
      <vt:lpstr>Session 1.2: Understanding File Systems  (File &amp; Folder Management)</vt:lpstr>
      <vt:lpstr>Objectives</vt:lpstr>
      <vt:lpstr>Definitions</vt:lpstr>
      <vt:lpstr>FILES</vt:lpstr>
      <vt:lpstr>FILES</vt:lpstr>
      <vt:lpstr>FILES - Opening &amp; Saving Files </vt:lpstr>
      <vt:lpstr>FILES - Opening &amp; Saving Files </vt:lpstr>
      <vt:lpstr>FILES - Opening &amp; Saving Files </vt:lpstr>
      <vt:lpstr>FILES - Opening &amp; Saving Files </vt:lpstr>
      <vt:lpstr>FILES - Opening &amp; Saving Files </vt:lpstr>
      <vt:lpstr>FILES - Opening &amp; Saving Files </vt:lpstr>
      <vt:lpstr>FILES - Opening &amp; Saving Files </vt:lpstr>
      <vt:lpstr>FILES - Opening &amp; Saving Files </vt:lpstr>
      <vt:lpstr>FILES - Opening &amp; Saving Files </vt:lpstr>
      <vt:lpstr>FILES : Files Explorer</vt:lpstr>
      <vt:lpstr>FILES : Files Explorer</vt:lpstr>
      <vt:lpstr>FILES : Files Explorer</vt:lpstr>
      <vt:lpstr>FILES : Files Explorer</vt:lpstr>
      <vt:lpstr>FILES : Opening A File</vt:lpstr>
      <vt:lpstr>FILES : Opening A File</vt:lpstr>
      <vt:lpstr>FILES : Moving and deleting files</vt:lpstr>
      <vt:lpstr>FILES : Moving and deleting files</vt:lpstr>
      <vt:lpstr>FOLDERS : Creating A New Folder</vt:lpstr>
      <vt:lpstr>FOLDERS : Creating A New Folder</vt:lpstr>
      <vt:lpstr>FOLDERS : Creating A New Folder</vt:lpstr>
      <vt:lpstr> Tips for Naming OR Renaming A File</vt:lpstr>
      <vt:lpstr> Tips for Naming OR Renaming A File</vt:lpstr>
      <vt:lpstr> Tips for Naming OR Renaming A File</vt:lpstr>
      <vt:lpstr> Tips for Naming OR Renaming A File</vt:lpstr>
      <vt:lpstr> Tips for Naming OR Renaming A File</vt:lpstr>
      <vt:lpstr>FOLDERS : Renaming A File OR Folder</vt:lpstr>
      <vt:lpstr>FOLDERS : Renaming A File OR Folder</vt:lpstr>
      <vt:lpstr>FOLDERS : Renaming A File OR Folder</vt:lpstr>
      <vt:lpstr>FOLDERS : Deleting A Folder OR File</vt:lpstr>
      <vt:lpstr>FOLDERS : Deleting A Folder OR File</vt:lpstr>
      <vt:lpstr>FOLDERS : Deleting A Folder OR File</vt:lpstr>
      <vt:lpstr>Selecting Multiple Files</vt:lpstr>
      <vt:lpstr>Selecting Multiple Files</vt:lpstr>
      <vt:lpstr>Selecting Multiple Files</vt:lpstr>
      <vt:lpstr>Selecting Multiple Files</vt:lpstr>
      <vt:lpstr>Selecting All Files</vt:lpstr>
      <vt:lpstr>Creating Shortcuts</vt:lpstr>
      <vt:lpstr>Creating Shortcuts</vt:lpstr>
      <vt:lpstr>Creating Shortcuts</vt:lpstr>
      <vt:lpstr>BREAK, AFTER GROUP ACTIVITIES !</vt:lpstr>
      <vt:lpstr>Group Activities On Understanding File Systems</vt:lpstr>
      <vt:lpstr>Group Activities On Understanding File Systems</vt:lpstr>
      <vt:lpstr>Group Activities On Understanding File Systems</vt:lpstr>
      <vt:lpstr>Group Activities On Understanding File Systems</vt:lpstr>
      <vt:lpstr>PowerPoint 演示文稿</vt:lpstr>
      <vt:lpstr>Session 1.3: Using Word, Excel, PowerPoint (Including creating charts and Tables) </vt:lpstr>
      <vt:lpstr>Objectives</vt:lpstr>
      <vt:lpstr>WORD</vt:lpstr>
      <vt:lpstr>WORD: Features</vt:lpstr>
      <vt:lpstr>WORD: Features</vt:lpstr>
      <vt:lpstr>WORD: Advantages &amp; Uses</vt:lpstr>
      <vt:lpstr>WORD: Reference Guide</vt:lpstr>
      <vt:lpstr>WORD: Reference Guide</vt:lpstr>
      <vt:lpstr>WORD: Reference Guide</vt:lpstr>
      <vt:lpstr>WORD: Parts of Interface</vt:lpstr>
      <vt:lpstr>WORD: Parts of Interface</vt:lpstr>
      <vt:lpstr>WORD: Parts of Interface</vt:lpstr>
      <vt:lpstr>WORD: Parts of Interface</vt:lpstr>
      <vt:lpstr>WORD: Parts of Interface</vt:lpstr>
      <vt:lpstr>WORD: Parts of Interface</vt:lpstr>
      <vt:lpstr>WORD: Parts of Interface</vt:lpstr>
      <vt:lpstr>WORD: Whole Group Exercise</vt:lpstr>
      <vt:lpstr>EXCEL: Introduction</vt:lpstr>
      <vt:lpstr>EXCEL: Application &amp; Importance</vt:lpstr>
      <vt:lpstr>EXCEL: Reference Guide</vt:lpstr>
      <vt:lpstr>EXCEL: Reference Guide</vt:lpstr>
      <vt:lpstr>EXCEL: Application &amp; Importance</vt:lpstr>
      <vt:lpstr>EXCEL: Basic Features</vt:lpstr>
      <vt:lpstr>EXCEL: Operations</vt:lpstr>
      <vt:lpstr>EXCEL: Basic Terms</vt:lpstr>
      <vt:lpstr>EXCEL: Basic Terms</vt:lpstr>
      <vt:lpstr>EXCEL: Basic Terms</vt:lpstr>
      <vt:lpstr>EXCEL: Basic Terms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Screen Components</vt:lpstr>
      <vt:lpstr>EXCEL: Whole Group Activity</vt:lpstr>
      <vt:lpstr>EXCEL: Whole Group Activities (Creating Tables &amp; Calculating In Excel)</vt:lpstr>
      <vt:lpstr>EXCEL: Whole Group Activities (Creating Charts- Bar Charts In Excel)</vt:lpstr>
      <vt:lpstr>EXCEL: Whole Group Activities (Creating Charts- Bar Charts In Excel)</vt:lpstr>
      <vt:lpstr>EXCEL: Whole Group Activities (Creating Charts- Bar Charts In Excel)</vt:lpstr>
      <vt:lpstr>EXCEL: Whole Group Activities (Creating Charts- Bar Charts In Excel)</vt:lpstr>
      <vt:lpstr>EXCEL: Whole Group Activities (Creating Charts- Bar Charts In Excel)</vt:lpstr>
      <vt:lpstr>EXCEL: Whole Group Activities (Creating Charts- Bar Charts In Excel)</vt:lpstr>
      <vt:lpstr>BREAK, AFTER WE LOOK AT EXCEL</vt:lpstr>
      <vt:lpstr>Brain Teasers</vt:lpstr>
      <vt:lpstr>Powerpoint: Definition</vt:lpstr>
      <vt:lpstr>Powerpoint: Reference Guide</vt:lpstr>
      <vt:lpstr>Powerpoint: Reference Guide</vt:lpstr>
      <vt:lpstr>Powerpoint: Reference Guide</vt:lpstr>
      <vt:lpstr>Powerpoint: Creating Tables In Excel (Group Exercise)</vt:lpstr>
      <vt:lpstr>Powerpoint: Creating Tables In Excel (Group Exercise)</vt:lpstr>
      <vt:lpstr>Powerpoint: Creating Tables In Excel (Group Exercise)</vt:lpstr>
      <vt:lpstr>PowerPoint 演示文稿</vt:lpstr>
      <vt:lpstr>PowerPoint 演示文稿</vt:lpstr>
      <vt:lpstr>Session 1.4 : Understanding Email management   </vt:lpstr>
      <vt:lpstr>Objectives</vt:lpstr>
      <vt:lpstr> Understanding Email management   </vt:lpstr>
      <vt:lpstr> Understanding Email management   </vt:lpstr>
      <vt:lpstr> Understanding Email management - Anatomy of an Email Address  </vt:lpstr>
      <vt:lpstr> Understanding Email management - Webmail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Creating An Email Account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Understanding Email management - Sending &amp; Receiving  Email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Calvin Coleman</dc:creator>
  <cp:lastModifiedBy>Teyah Sackie Moore</cp:lastModifiedBy>
  <cp:revision>152</cp:revision>
  <dcterms:created xsi:type="dcterms:W3CDTF">2025-10-31T11:36:00Z</dcterms:created>
  <dcterms:modified xsi:type="dcterms:W3CDTF">2025-12-08T07:19:29Z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91FD52B5F826460AB7C2120FBBC1012E_13</vt:lpwstr>
  </property>
  <property fmtid="{D5CDD505-2E9C-101B-9397-08002B2CF9AE}" pid="3" name="KSOProductBuildVer">
    <vt:lpwstr>1033-12.2.0.23155</vt:lpwstr>
  </property>
</Properties>
</file>