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Lst>
  <p:notesMasterIdLst>
    <p:notesMasterId r:id="rId96"/>
  </p:notesMasterIdLst>
  <p:sldIdLst>
    <p:sldId id="256" r:id="rId3"/>
    <p:sldId id="257" r:id="rId4"/>
    <p:sldId id="2598" r:id="rId5"/>
    <p:sldId id="259" r:id="rId6"/>
    <p:sldId id="260" r:id="rId7"/>
    <p:sldId id="261" r:id="rId8"/>
    <p:sldId id="2599" r:id="rId9"/>
    <p:sldId id="263" r:id="rId10"/>
    <p:sldId id="264" r:id="rId11"/>
    <p:sldId id="265" r:id="rId12"/>
    <p:sldId id="2622" r:id="rId13"/>
    <p:sldId id="266" r:id="rId14"/>
    <p:sldId id="267" r:id="rId15"/>
    <p:sldId id="2623" r:id="rId16"/>
    <p:sldId id="2617" r:id="rId17"/>
    <p:sldId id="2619" r:id="rId18"/>
    <p:sldId id="2600" r:id="rId19"/>
    <p:sldId id="2613" r:id="rId20"/>
    <p:sldId id="269" r:id="rId21"/>
    <p:sldId id="270" r:id="rId22"/>
    <p:sldId id="2624" r:id="rId23"/>
    <p:sldId id="2625"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628" r:id="rId39"/>
    <p:sldId id="2627" r:id="rId40"/>
    <p:sldId id="2629" r:id="rId41"/>
    <p:sldId id="2612" r:id="rId42"/>
    <p:sldId id="2601" r:id="rId43"/>
    <p:sldId id="2614" r:id="rId44"/>
    <p:sldId id="286" r:id="rId45"/>
    <p:sldId id="287" r:id="rId46"/>
    <p:sldId id="288" r:id="rId47"/>
    <p:sldId id="289" r:id="rId48"/>
    <p:sldId id="2630" r:id="rId49"/>
    <p:sldId id="2631" r:id="rId50"/>
    <p:sldId id="290" r:id="rId51"/>
    <p:sldId id="291" r:id="rId52"/>
    <p:sldId id="292" r:id="rId53"/>
    <p:sldId id="293" r:id="rId54"/>
    <p:sldId id="294" r:id="rId55"/>
    <p:sldId id="295" r:id="rId56"/>
    <p:sldId id="2602" r:id="rId57"/>
    <p:sldId id="2615" r:id="rId58"/>
    <p:sldId id="297" r:id="rId59"/>
    <p:sldId id="298" r:id="rId60"/>
    <p:sldId id="299" r:id="rId61"/>
    <p:sldId id="300" r:id="rId62"/>
    <p:sldId id="2632" r:id="rId63"/>
    <p:sldId id="301" r:id="rId64"/>
    <p:sldId id="302" r:id="rId65"/>
    <p:sldId id="303" r:id="rId66"/>
    <p:sldId id="304" r:id="rId67"/>
    <p:sldId id="305" r:id="rId68"/>
    <p:sldId id="2603" r:id="rId69"/>
    <p:sldId id="2620" r:id="rId70"/>
    <p:sldId id="307" r:id="rId71"/>
    <p:sldId id="308" r:id="rId72"/>
    <p:sldId id="309" r:id="rId73"/>
    <p:sldId id="2604" r:id="rId74"/>
    <p:sldId id="2610" r:id="rId75"/>
    <p:sldId id="311" r:id="rId76"/>
    <p:sldId id="312" r:id="rId77"/>
    <p:sldId id="313" r:id="rId78"/>
    <p:sldId id="314" r:id="rId79"/>
    <p:sldId id="315" r:id="rId80"/>
    <p:sldId id="2605" r:id="rId81"/>
    <p:sldId id="317" r:id="rId82"/>
    <p:sldId id="318" r:id="rId83"/>
    <p:sldId id="319" r:id="rId84"/>
    <p:sldId id="320" r:id="rId85"/>
    <p:sldId id="321" r:id="rId86"/>
    <p:sldId id="322" r:id="rId87"/>
    <p:sldId id="323" r:id="rId88"/>
    <p:sldId id="324" r:id="rId89"/>
    <p:sldId id="325" r:id="rId90"/>
    <p:sldId id="327" r:id="rId91"/>
    <p:sldId id="328" r:id="rId92"/>
    <p:sldId id="329" r:id="rId93"/>
    <p:sldId id="330" r:id="rId94"/>
    <p:sldId id="2596" r:id="rId95"/>
  </p:sldIdLst>
  <p:sldSz cx="9144000" cy="6858000" type="screen4x3"/>
  <p:notesSz cx="6797675" cy="9926638"/>
  <p:embeddedFontLst>
    <p:embeddedFont>
      <p:font typeface="Arimo" panose="020B0604020202020204" charset="0"/>
      <p:regular r:id="rId97"/>
      <p:bold r:id="rId98"/>
      <p:italic r:id="rId99"/>
      <p:boldItalic r:id="rId1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1" roundtripDataSignature="AMtx7mjXrkXA57bF6aiOlEe4hg85r8k1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8B727F-DA3F-4DB7-BED7-A8042F46FB77}">
  <a:tblStyle styleId="{A58B727F-DA3F-4DB7-BED7-A8042F46FB7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335405-4801-4216-A499-B35C4FDA6BE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73" autoAdjust="0"/>
  </p:normalViewPr>
  <p:slideViewPr>
    <p:cSldViewPr snapToGrid="0">
      <p:cViewPr varScale="1">
        <p:scale>
          <a:sx n="66" d="100"/>
          <a:sy n="66" d="100"/>
        </p:scale>
        <p:origin x="1930" y="62"/>
      </p:cViewPr>
      <p:guideLst>
        <p:guide orient="horz" pos="2160"/>
        <p:guide pos="2880"/>
      </p:guideLst>
    </p:cSldViewPr>
  </p:slideViewPr>
  <p:notesTextViewPr>
    <p:cViewPr>
      <p:scale>
        <a:sx n="3" d="2"/>
        <a:sy n="3" d="2"/>
      </p:scale>
      <p:origin x="0" y="0"/>
    </p:cViewPr>
  </p:notesTextViewPr>
  <p:notesViewPr>
    <p:cSldViewPr snapToGrid="0">
      <p:cViewPr varScale="1">
        <p:scale>
          <a:sx n="100" d="100"/>
          <a:sy n="100"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font" Target="fonts/font3.fntdata"/><Relationship Id="rId10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fntdata"/><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font" Target="fonts/font4.fntdata"/><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font" Target="fonts/font2.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luthando Ndlovu" userId="91b0931d-a03d-433f-a426-bd09022bbd79" providerId="ADAL" clId="{9BFD8FAF-9BC3-4344-8EA6-F1739891C2B4}"/>
    <pc:docChg chg="modSld">
      <pc:chgData name="Noluthando Ndlovu" userId="91b0931d-a03d-433f-a426-bd09022bbd79" providerId="ADAL" clId="{9BFD8FAF-9BC3-4344-8EA6-F1739891C2B4}" dt="2026-04-08T19:09:01.419" v="9" actId="2711"/>
      <pc:docMkLst>
        <pc:docMk/>
      </pc:docMkLst>
      <pc:sldChg chg="modSp mod">
        <pc:chgData name="Noluthando Ndlovu" userId="91b0931d-a03d-433f-a426-bd09022bbd79" providerId="ADAL" clId="{9BFD8FAF-9BC3-4344-8EA6-F1739891C2B4}" dt="2026-04-08T19:06:40.300" v="1" actId="20577"/>
        <pc:sldMkLst>
          <pc:docMk/>
          <pc:sldMk cId="0" sldId="256"/>
        </pc:sldMkLst>
        <pc:spChg chg="mod">
          <ac:chgData name="Noluthando Ndlovu" userId="91b0931d-a03d-433f-a426-bd09022bbd79" providerId="ADAL" clId="{9BFD8FAF-9BC3-4344-8EA6-F1739891C2B4}" dt="2026-04-08T19:06:40.300" v="1" actId="20577"/>
          <ac:spMkLst>
            <pc:docMk/>
            <pc:sldMk cId="0" sldId="256"/>
            <ac:spMk id="49" creationId="{00000000-0000-0000-0000-000000000000}"/>
          </ac:spMkLst>
        </pc:spChg>
      </pc:sldChg>
      <pc:sldChg chg="modSp mod">
        <pc:chgData name="Noluthando Ndlovu" userId="91b0931d-a03d-433f-a426-bd09022bbd79" providerId="ADAL" clId="{9BFD8FAF-9BC3-4344-8EA6-F1739891C2B4}" dt="2026-04-08T19:08:13.634" v="3" actId="2711"/>
        <pc:sldMkLst>
          <pc:docMk/>
          <pc:sldMk cId="0" sldId="297"/>
        </pc:sldMkLst>
        <pc:spChg chg="mod">
          <ac:chgData name="Noluthando Ndlovu" userId="91b0931d-a03d-433f-a426-bd09022bbd79" providerId="ADAL" clId="{9BFD8FAF-9BC3-4344-8EA6-F1739891C2B4}" dt="2026-04-08T19:08:13.634" v="3" actId="2711"/>
          <ac:spMkLst>
            <pc:docMk/>
            <pc:sldMk cId="0" sldId="297"/>
            <ac:spMk id="346" creationId="{00000000-0000-0000-0000-000000000000}"/>
          </ac:spMkLst>
        </pc:spChg>
      </pc:sldChg>
      <pc:sldChg chg="modSp mod">
        <pc:chgData name="Noluthando Ndlovu" userId="91b0931d-a03d-433f-a426-bd09022bbd79" providerId="ADAL" clId="{9BFD8FAF-9BC3-4344-8EA6-F1739891C2B4}" dt="2026-04-08T19:08:33.709" v="7" actId="1036"/>
        <pc:sldMkLst>
          <pc:docMk/>
          <pc:sldMk cId="0" sldId="307"/>
        </pc:sldMkLst>
        <pc:spChg chg="mod">
          <ac:chgData name="Noluthando Ndlovu" userId="91b0931d-a03d-433f-a426-bd09022bbd79" providerId="ADAL" clId="{9BFD8FAF-9BC3-4344-8EA6-F1739891C2B4}" dt="2026-04-08T19:08:33.709" v="7" actId="1036"/>
          <ac:spMkLst>
            <pc:docMk/>
            <pc:sldMk cId="0" sldId="307"/>
            <ac:spMk id="411" creationId="{00000000-0000-0000-0000-000000000000}"/>
          </ac:spMkLst>
        </pc:spChg>
      </pc:sldChg>
      <pc:sldChg chg="modSp mod">
        <pc:chgData name="Noluthando Ndlovu" userId="91b0931d-a03d-433f-a426-bd09022bbd79" providerId="ADAL" clId="{9BFD8FAF-9BC3-4344-8EA6-F1739891C2B4}" dt="2026-04-08T19:08:50.207" v="8" actId="2711"/>
        <pc:sldMkLst>
          <pc:docMk/>
          <pc:sldMk cId="0" sldId="318"/>
        </pc:sldMkLst>
        <pc:spChg chg="mod">
          <ac:chgData name="Noluthando Ndlovu" userId="91b0931d-a03d-433f-a426-bd09022bbd79" providerId="ADAL" clId="{9BFD8FAF-9BC3-4344-8EA6-F1739891C2B4}" dt="2026-04-08T19:08:50.207" v="8" actId="2711"/>
          <ac:spMkLst>
            <pc:docMk/>
            <pc:sldMk cId="0" sldId="318"/>
            <ac:spMk id="512" creationId="{00000000-0000-0000-0000-000000000000}"/>
          </ac:spMkLst>
        </pc:spChg>
      </pc:sldChg>
      <pc:sldChg chg="modSp mod">
        <pc:chgData name="Noluthando Ndlovu" userId="91b0931d-a03d-433f-a426-bd09022bbd79" providerId="ADAL" clId="{9BFD8FAF-9BC3-4344-8EA6-F1739891C2B4}" dt="2026-04-08T19:09:01.419" v="9" actId="2711"/>
        <pc:sldMkLst>
          <pc:docMk/>
          <pc:sldMk cId="0" sldId="321"/>
        </pc:sldMkLst>
        <pc:spChg chg="mod">
          <ac:chgData name="Noluthando Ndlovu" userId="91b0931d-a03d-433f-a426-bd09022bbd79" providerId="ADAL" clId="{9BFD8FAF-9BC3-4344-8EA6-F1739891C2B4}" dt="2026-04-08T19:09:01.419" v="9" actId="2711"/>
          <ac:spMkLst>
            <pc:docMk/>
            <pc:sldMk cId="0" sldId="321"/>
            <ac:spMk id="533" creationId="{00000000-0000-0000-0000-000000000000}"/>
          </ac:spMkLst>
        </pc:spChg>
      </pc:sldChg>
      <pc:sldChg chg="modSp mod">
        <pc:chgData name="Noluthando Ndlovu" userId="91b0931d-a03d-433f-a426-bd09022bbd79" providerId="ADAL" clId="{9BFD8FAF-9BC3-4344-8EA6-F1739891C2B4}" dt="2026-04-08T19:07:40.477" v="2" actId="2711"/>
        <pc:sldMkLst>
          <pc:docMk/>
          <pc:sldMk cId="467427378" sldId="2631"/>
        </pc:sldMkLst>
        <pc:spChg chg="mod">
          <ac:chgData name="Noluthando Ndlovu" userId="91b0931d-a03d-433f-a426-bd09022bbd79" providerId="ADAL" clId="{9BFD8FAF-9BC3-4344-8EA6-F1739891C2B4}" dt="2026-04-08T19:07:40.477" v="2" actId="2711"/>
          <ac:spMkLst>
            <pc:docMk/>
            <pc:sldMk cId="467427378" sldId="2631"/>
            <ac:spMk id="283" creationId="{14A4F550-89A0-AE9A-5675-6699BDB244FA}"/>
          </ac:spMkLst>
        </pc:spChg>
      </pc:sldChg>
    </pc:docChg>
  </pc:docChgLst>
  <pc:docChgLst>
    <pc:chgData name="Kagiso Monchwe" userId="55f96ca2-544a-40c3-ac2f-cda171fe3de4" providerId="ADAL" clId="{697A585F-D5FC-4966-AE2B-C8DDF3C98DCC}"/>
    <pc:docChg chg="undo redo custSel addSld delSld modSld sldOrd">
      <pc:chgData name="Kagiso Monchwe" userId="55f96ca2-544a-40c3-ac2f-cda171fe3de4" providerId="ADAL" clId="{697A585F-D5FC-4966-AE2B-C8DDF3C98DCC}" dt="2026-04-06T19:35:03.503" v="2648" actId="729"/>
      <pc:docMkLst>
        <pc:docMk/>
      </pc:docMkLst>
      <pc:sldChg chg="modSp mod">
        <pc:chgData name="Kagiso Monchwe" userId="55f96ca2-544a-40c3-ac2f-cda171fe3de4" providerId="ADAL" clId="{697A585F-D5FC-4966-AE2B-C8DDF3C98DCC}" dt="2026-04-06T16:31:38.052" v="1315" actId="27636"/>
        <pc:sldMkLst>
          <pc:docMk/>
          <pc:sldMk cId="0" sldId="257"/>
        </pc:sldMkLst>
        <pc:spChg chg="mod">
          <ac:chgData name="Kagiso Monchwe" userId="55f96ca2-544a-40c3-ac2f-cda171fe3de4" providerId="ADAL" clId="{697A585F-D5FC-4966-AE2B-C8DDF3C98DCC}" dt="2026-04-06T16:31:38.052" v="1315" actId="27636"/>
          <ac:spMkLst>
            <pc:docMk/>
            <pc:sldMk cId="0" sldId="257"/>
            <ac:spMk id="58" creationId="{00000000-0000-0000-0000-000000000000}"/>
          </ac:spMkLst>
        </pc:spChg>
      </pc:sldChg>
      <pc:sldChg chg="add del mod modShow">
        <pc:chgData name="Kagiso Monchwe" userId="55f96ca2-544a-40c3-ac2f-cda171fe3de4" providerId="ADAL" clId="{697A585F-D5FC-4966-AE2B-C8DDF3C98DCC}" dt="2026-04-06T15:06:42.786" v="93" actId="729"/>
        <pc:sldMkLst>
          <pc:docMk/>
          <pc:sldMk cId="0" sldId="270"/>
        </pc:sldMkLst>
      </pc:sldChg>
      <pc:sldChg chg="modSp mod">
        <pc:chgData name="Kagiso Monchwe" userId="55f96ca2-544a-40c3-ac2f-cda171fe3de4" providerId="ADAL" clId="{697A585F-D5FC-4966-AE2B-C8DDF3C98DCC}" dt="2026-03-24T06:40:31.267" v="5" actId="255"/>
        <pc:sldMkLst>
          <pc:docMk/>
          <pc:sldMk cId="0" sldId="272"/>
        </pc:sldMkLst>
        <pc:spChg chg="mod">
          <ac:chgData name="Kagiso Monchwe" userId="55f96ca2-544a-40c3-ac2f-cda171fe3de4" providerId="ADAL" clId="{697A585F-D5FC-4966-AE2B-C8DDF3C98DCC}" dt="2026-03-24T06:40:31.267" v="5" actId="255"/>
          <ac:spMkLst>
            <pc:docMk/>
            <pc:sldMk cId="0" sldId="272"/>
            <ac:spMk id="155" creationId="{00000000-0000-0000-0000-000000000000}"/>
          </ac:spMkLst>
        </pc:spChg>
        <pc:spChg chg="mod">
          <ac:chgData name="Kagiso Monchwe" userId="55f96ca2-544a-40c3-ac2f-cda171fe3de4" providerId="ADAL" clId="{697A585F-D5FC-4966-AE2B-C8DDF3C98DCC}" dt="2026-03-24T06:40:15.583" v="3" actId="1076"/>
          <ac:spMkLst>
            <pc:docMk/>
            <pc:sldMk cId="0" sldId="272"/>
            <ac:spMk id="157" creationId="{00000000-0000-0000-0000-000000000000}"/>
          </ac:spMkLst>
        </pc:spChg>
      </pc:sldChg>
      <pc:sldChg chg="modSp mod">
        <pc:chgData name="Kagiso Monchwe" userId="55f96ca2-544a-40c3-ac2f-cda171fe3de4" providerId="ADAL" clId="{697A585F-D5FC-4966-AE2B-C8DDF3C98DCC}" dt="2026-03-24T06:41:00.260" v="6" actId="255"/>
        <pc:sldMkLst>
          <pc:docMk/>
          <pc:sldMk cId="0" sldId="274"/>
        </pc:sldMkLst>
        <pc:spChg chg="mod">
          <ac:chgData name="Kagiso Monchwe" userId="55f96ca2-544a-40c3-ac2f-cda171fe3de4" providerId="ADAL" clId="{697A585F-D5FC-4966-AE2B-C8DDF3C98DCC}" dt="2026-03-24T06:41:00.260" v="6" actId="255"/>
          <ac:spMkLst>
            <pc:docMk/>
            <pc:sldMk cId="0" sldId="274"/>
            <ac:spMk id="171" creationId="{00000000-0000-0000-0000-000000000000}"/>
          </ac:spMkLst>
        </pc:spChg>
      </pc:sldChg>
      <pc:sldChg chg="modSp mod">
        <pc:chgData name="Kagiso Monchwe" userId="55f96ca2-544a-40c3-ac2f-cda171fe3de4" providerId="ADAL" clId="{697A585F-D5FC-4966-AE2B-C8DDF3C98DCC}" dt="2026-04-06T15:08:21.713" v="97" actId="1076"/>
        <pc:sldMkLst>
          <pc:docMk/>
          <pc:sldMk cId="0" sldId="275"/>
        </pc:sldMkLst>
        <pc:spChg chg="mod">
          <ac:chgData name="Kagiso Monchwe" userId="55f96ca2-544a-40c3-ac2f-cda171fe3de4" providerId="ADAL" clId="{697A585F-D5FC-4966-AE2B-C8DDF3C98DCC}" dt="2026-04-06T15:08:09.891" v="96" actId="33524"/>
          <ac:spMkLst>
            <pc:docMk/>
            <pc:sldMk cId="0" sldId="275"/>
            <ac:spMk id="176" creationId="{00000000-0000-0000-0000-000000000000}"/>
          </ac:spMkLst>
        </pc:spChg>
        <pc:spChg chg="mod">
          <ac:chgData name="Kagiso Monchwe" userId="55f96ca2-544a-40c3-ac2f-cda171fe3de4" providerId="ADAL" clId="{697A585F-D5FC-4966-AE2B-C8DDF3C98DCC}" dt="2026-04-06T15:08:21.713" v="97" actId="1076"/>
          <ac:spMkLst>
            <pc:docMk/>
            <pc:sldMk cId="0" sldId="275"/>
            <ac:spMk id="178" creationId="{00000000-0000-0000-0000-000000000000}"/>
          </ac:spMkLst>
        </pc:spChg>
      </pc:sldChg>
      <pc:sldChg chg="addSp delSp modSp mod">
        <pc:chgData name="Kagiso Monchwe" userId="55f96ca2-544a-40c3-ac2f-cda171fe3de4" providerId="ADAL" clId="{697A585F-D5FC-4966-AE2B-C8DDF3C98DCC}" dt="2026-04-06T15:10:45.238" v="112" actId="1076"/>
        <pc:sldMkLst>
          <pc:docMk/>
          <pc:sldMk cId="0" sldId="278"/>
        </pc:sldMkLst>
        <pc:spChg chg="mod">
          <ac:chgData name="Kagiso Monchwe" userId="55f96ca2-544a-40c3-ac2f-cda171fe3de4" providerId="ADAL" clId="{697A585F-D5FC-4966-AE2B-C8DDF3C98DCC}" dt="2026-04-06T15:10:23.326" v="109" actId="20577"/>
          <ac:spMkLst>
            <pc:docMk/>
            <pc:sldMk cId="0" sldId="278"/>
            <ac:spMk id="200" creationId="{00000000-0000-0000-0000-000000000000}"/>
          </ac:spMkLst>
        </pc:spChg>
        <pc:spChg chg="mod">
          <ac:chgData name="Kagiso Monchwe" userId="55f96ca2-544a-40c3-ac2f-cda171fe3de4" providerId="ADAL" clId="{697A585F-D5FC-4966-AE2B-C8DDF3C98DCC}" dt="2026-04-06T15:10:45.238" v="112" actId="1076"/>
          <ac:spMkLst>
            <pc:docMk/>
            <pc:sldMk cId="0" sldId="278"/>
            <ac:spMk id="202" creationId="{00000000-0000-0000-0000-000000000000}"/>
          </ac:spMkLst>
        </pc:spChg>
      </pc:sldChg>
      <pc:sldChg chg="addSp delSp modSp mod">
        <pc:chgData name="Kagiso Monchwe" userId="55f96ca2-544a-40c3-ac2f-cda171fe3de4" providerId="ADAL" clId="{697A585F-D5FC-4966-AE2B-C8DDF3C98DCC}" dt="2026-04-06T15:14:46.657" v="150" actId="14100"/>
        <pc:sldMkLst>
          <pc:docMk/>
          <pc:sldMk cId="0" sldId="279"/>
        </pc:sldMkLst>
        <pc:spChg chg="mod">
          <ac:chgData name="Kagiso Monchwe" userId="55f96ca2-544a-40c3-ac2f-cda171fe3de4" providerId="ADAL" clId="{697A585F-D5FC-4966-AE2B-C8DDF3C98DCC}" dt="2026-04-06T15:14:06.526" v="145" actId="20577"/>
          <ac:spMkLst>
            <pc:docMk/>
            <pc:sldMk cId="0" sldId="279"/>
            <ac:spMk id="208" creationId="{00000000-0000-0000-0000-000000000000}"/>
          </ac:spMkLst>
        </pc:spChg>
        <pc:graphicFrameChg chg="mod modGraphic">
          <ac:chgData name="Kagiso Monchwe" userId="55f96ca2-544a-40c3-ac2f-cda171fe3de4" providerId="ADAL" clId="{697A585F-D5FC-4966-AE2B-C8DDF3C98DCC}" dt="2026-04-06T15:14:46.657" v="150" actId="14100"/>
          <ac:graphicFrameMkLst>
            <pc:docMk/>
            <pc:sldMk cId="0" sldId="279"/>
            <ac:graphicFrameMk id="212" creationId="{00000000-0000-0000-0000-000000000000}"/>
          </ac:graphicFrameMkLst>
        </pc:graphicFrameChg>
      </pc:sldChg>
      <pc:sldChg chg="addSp delSp modSp mod">
        <pc:chgData name="Kagiso Monchwe" userId="55f96ca2-544a-40c3-ac2f-cda171fe3de4" providerId="ADAL" clId="{697A585F-D5FC-4966-AE2B-C8DDF3C98DCC}" dt="2026-04-06T15:15:54.475" v="171" actId="20577"/>
        <pc:sldMkLst>
          <pc:docMk/>
          <pc:sldMk cId="0" sldId="280"/>
        </pc:sldMkLst>
        <pc:spChg chg="mod">
          <ac:chgData name="Kagiso Monchwe" userId="55f96ca2-544a-40c3-ac2f-cda171fe3de4" providerId="ADAL" clId="{697A585F-D5FC-4966-AE2B-C8DDF3C98DCC}" dt="2026-04-06T15:15:11.419" v="161" actId="20577"/>
          <ac:spMkLst>
            <pc:docMk/>
            <pc:sldMk cId="0" sldId="280"/>
            <ac:spMk id="217" creationId="{00000000-0000-0000-0000-000000000000}"/>
          </ac:spMkLst>
        </pc:spChg>
        <pc:spChg chg="mod">
          <ac:chgData name="Kagiso Monchwe" userId="55f96ca2-544a-40c3-ac2f-cda171fe3de4" providerId="ADAL" clId="{697A585F-D5FC-4966-AE2B-C8DDF3C98DCC}" dt="2026-04-06T15:15:54.475" v="171" actId="20577"/>
          <ac:spMkLst>
            <pc:docMk/>
            <pc:sldMk cId="0" sldId="280"/>
            <ac:spMk id="219" creationId="{00000000-0000-0000-0000-000000000000}"/>
          </ac:spMkLst>
        </pc:spChg>
      </pc:sldChg>
      <pc:sldChg chg="addSp delSp modSp mod">
        <pc:chgData name="Kagiso Monchwe" userId="55f96ca2-544a-40c3-ac2f-cda171fe3de4" providerId="ADAL" clId="{697A585F-D5FC-4966-AE2B-C8DDF3C98DCC}" dt="2026-04-06T15:17:08.174" v="186" actId="33524"/>
        <pc:sldMkLst>
          <pc:docMk/>
          <pc:sldMk cId="0" sldId="281"/>
        </pc:sldMkLst>
        <pc:spChg chg="mod">
          <ac:chgData name="Kagiso Monchwe" userId="55f96ca2-544a-40c3-ac2f-cda171fe3de4" providerId="ADAL" clId="{697A585F-D5FC-4966-AE2B-C8DDF3C98DCC}" dt="2026-04-06T15:16:29.804" v="182" actId="20577"/>
          <ac:spMkLst>
            <pc:docMk/>
            <pc:sldMk cId="0" sldId="281"/>
            <ac:spMk id="225" creationId="{00000000-0000-0000-0000-000000000000}"/>
          </ac:spMkLst>
        </pc:spChg>
        <pc:spChg chg="mod">
          <ac:chgData name="Kagiso Monchwe" userId="55f96ca2-544a-40c3-ac2f-cda171fe3de4" providerId="ADAL" clId="{697A585F-D5FC-4966-AE2B-C8DDF3C98DCC}" dt="2026-04-06T15:17:08.174" v="186" actId="33524"/>
          <ac:spMkLst>
            <pc:docMk/>
            <pc:sldMk cId="0" sldId="281"/>
            <ac:spMk id="227" creationId="{00000000-0000-0000-0000-000000000000}"/>
          </ac:spMkLst>
        </pc:spChg>
      </pc:sldChg>
      <pc:sldChg chg="modSp mod">
        <pc:chgData name="Kagiso Monchwe" userId="55f96ca2-544a-40c3-ac2f-cda171fe3de4" providerId="ADAL" clId="{697A585F-D5FC-4966-AE2B-C8DDF3C98DCC}" dt="2026-04-06T15:18:49.849" v="193" actId="14100"/>
        <pc:sldMkLst>
          <pc:docMk/>
          <pc:sldMk cId="0" sldId="282"/>
        </pc:sldMkLst>
        <pc:spChg chg="mod">
          <ac:chgData name="Kagiso Monchwe" userId="55f96ca2-544a-40c3-ac2f-cda171fe3de4" providerId="ADAL" clId="{697A585F-D5FC-4966-AE2B-C8DDF3C98DCC}" dt="2026-04-06T15:18:49.849" v="193" actId="14100"/>
          <ac:spMkLst>
            <pc:docMk/>
            <pc:sldMk cId="0" sldId="282"/>
            <ac:spMk id="234" creationId="{00000000-0000-0000-0000-000000000000}"/>
          </ac:spMkLst>
        </pc:spChg>
        <pc:graphicFrameChg chg="modGraphic">
          <ac:chgData name="Kagiso Monchwe" userId="55f96ca2-544a-40c3-ac2f-cda171fe3de4" providerId="ADAL" clId="{697A585F-D5FC-4966-AE2B-C8DDF3C98DCC}" dt="2026-03-24T06:42:03.013" v="8" actId="14100"/>
          <ac:graphicFrameMkLst>
            <pc:docMk/>
            <pc:sldMk cId="0" sldId="282"/>
            <ac:graphicFrameMk id="235" creationId="{00000000-0000-0000-0000-000000000000}"/>
          </ac:graphicFrameMkLst>
        </pc:graphicFrameChg>
      </pc:sldChg>
      <pc:sldChg chg="modSp mod">
        <pc:chgData name="Kagiso Monchwe" userId="55f96ca2-544a-40c3-ac2f-cda171fe3de4" providerId="ADAL" clId="{697A585F-D5FC-4966-AE2B-C8DDF3C98DCC}" dt="2026-03-24T06:41:52.569" v="7" actId="255"/>
        <pc:sldMkLst>
          <pc:docMk/>
          <pc:sldMk cId="0" sldId="283"/>
        </pc:sldMkLst>
        <pc:graphicFrameChg chg="modGraphic">
          <ac:chgData name="Kagiso Monchwe" userId="55f96ca2-544a-40c3-ac2f-cda171fe3de4" providerId="ADAL" clId="{697A585F-D5FC-4966-AE2B-C8DDF3C98DCC}" dt="2026-03-24T06:41:52.569" v="7" actId="255"/>
          <ac:graphicFrameMkLst>
            <pc:docMk/>
            <pc:sldMk cId="0" sldId="283"/>
            <ac:graphicFrameMk id="242" creationId="{00000000-0000-0000-0000-000000000000}"/>
          </ac:graphicFrameMkLst>
        </pc:graphicFrameChg>
      </pc:sldChg>
      <pc:sldChg chg="modSp mod">
        <pc:chgData name="Kagiso Monchwe" userId="55f96ca2-544a-40c3-ac2f-cda171fe3de4" providerId="ADAL" clId="{697A585F-D5FC-4966-AE2B-C8DDF3C98DCC}" dt="2026-04-06T15:20:15.195" v="214" actId="27636"/>
        <pc:sldMkLst>
          <pc:docMk/>
          <pc:sldMk cId="0" sldId="284"/>
        </pc:sldMkLst>
        <pc:spChg chg="mod">
          <ac:chgData name="Kagiso Monchwe" userId="55f96ca2-544a-40c3-ac2f-cda171fe3de4" providerId="ADAL" clId="{697A585F-D5FC-4966-AE2B-C8DDF3C98DCC}" dt="2026-04-06T15:20:00.779" v="212" actId="255"/>
          <ac:spMkLst>
            <pc:docMk/>
            <pc:sldMk cId="0" sldId="284"/>
            <ac:spMk id="247" creationId="{00000000-0000-0000-0000-000000000000}"/>
          </ac:spMkLst>
        </pc:spChg>
        <pc:spChg chg="mod">
          <ac:chgData name="Kagiso Monchwe" userId="55f96ca2-544a-40c3-ac2f-cda171fe3de4" providerId="ADAL" clId="{697A585F-D5FC-4966-AE2B-C8DDF3C98DCC}" dt="2026-04-06T15:20:15.195" v="214" actId="27636"/>
          <ac:spMkLst>
            <pc:docMk/>
            <pc:sldMk cId="0" sldId="284"/>
            <ac:spMk id="249" creationId="{00000000-0000-0000-0000-000000000000}"/>
          </ac:spMkLst>
        </pc:spChg>
      </pc:sldChg>
      <pc:sldChg chg="modSp mod">
        <pc:chgData name="Kagiso Monchwe" userId="55f96ca2-544a-40c3-ac2f-cda171fe3de4" providerId="ADAL" clId="{697A585F-D5FC-4966-AE2B-C8DDF3C98DCC}" dt="2026-04-06T15:31:18.265" v="227" actId="255"/>
        <pc:sldMkLst>
          <pc:docMk/>
          <pc:sldMk cId="0" sldId="287"/>
        </pc:sldMkLst>
        <pc:spChg chg="mod">
          <ac:chgData name="Kagiso Monchwe" userId="55f96ca2-544a-40c3-ac2f-cda171fe3de4" providerId="ADAL" clId="{697A585F-D5FC-4966-AE2B-C8DDF3C98DCC}" dt="2026-04-06T15:31:18.265" v="227" actId="255"/>
          <ac:spMkLst>
            <pc:docMk/>
            <pc:sldMk cId="0" sldId="287"/>
            <ac:spMk id="267" creationId="{00000000-0000-0000-0000-000000000000}"/>
          </ac:spMkLst>
        </pc:spChg>
        <pc:spChg chg="mod">
          <ac:chgData name="Kagiso Monchwe" userId="55f96ca2-544a-40c3-ac2f-cda171fe3de4" providerId="ADAL" clId="{697A585F-D5FC-4966-AE2B-C8DDF3C98DCC}" dt="2026-04-06T15:27:24.066" v="221" actId="27636"/>
          <ac:spMkLst>
            <pc:docMk/>
            <pc:sldMk cId="0" sldId="287"/>
            <ac:spMk id="269" creationId="{00000000-0000-0000-0000-000000000000}"/>
          </ac:spMkLst>
        </pc:spChg>
      </pc:sldChg>
      <pc:sldChg chg="modSp mod">
        <pc:chgData name="Kagiso Monchwe" userId="55f96ca2-544a-40c3-ac2f-cda171fe3de4" providerId="ADAL" clId="{697A585F-D5FC-4966-AE2B-C8DDF3C98DCC}" dt="2026-04-06T19:24:45.649" v="2562" actId="20577"/>
        <pc:sldMkLst>
          <pc:docMk/>
          <pc:sldMk cId="0" sldId="288"/>
        </pc:sldMkLst>
        <pc:spChg chg="mod">
          <ac:chgData name="Kagiso Monchwe" userId="55f96ca2-544a-40c3-ac2f-cda171fe3de4" providerId="ADAL" clId="{697A585F-D5FC-4966-AE2B-C8DDF3C98DCC}" dt="2026-04-06T19:24:45.649" v="2562" actId="20577"/>
          <ac:spMkLst>
            <pc:docMk/>
            <pc:sldMk cId="0" sldId="288"/>
            <ac:spMk id="274" creationId="{00000000-0000-0000-0000-000000000000}"/>
          </ac:spMkLst>
        </pc:spChg>
      </pc:sldChg>
      <pc:sldChg chg="modSp mod">
        <pc:chgData name="Kagiso Monchwe" userId="55f96ca2-544a-40c3-ac2f-cda171fe3de4" providerId="ADAL" clId="{697A585F-D5FC-4966-AE2B-C8DDF3C98DCC}" dt="2026-04-06T19:24:54.192" v="2576" actId="20577"/>
        <pc:sldMkLst>
          <pc:docMk/>
          <pc:sldMk cId="0" sldId="289"/>
        </pc:sldMkLst>
        <pc:spChg chg="mod">
          <ac:chgData name="Kagiso Monchwe" userId="55f96ca2-544a-40c3-ac2f-cda171fe3de4" providerId="ADAL" clId="{697A585F-D5FC-4966-AE2B-C8DDF3C98DCC}" dt="2026-04-06T19:24:54.192" v="2576" actId="20577"/>
          <ac:spMkLst>
            <pc:docMk/>
            <pc:sldMk cId="0" sldId="289"/>
            <ac:spMk id="281" creationId="{00000000-0000-0000-0000-000000000000}"/>
          </ac:spMkLst>
        </pc:spChg>
      </pc:sldChg>
      <pc:sldChg chg="modSp mod">
        <pc:chgData name="Kagiso Monchwe" userId="55f96ca2-544a-40c3-ac2f-cda171fe3de4" providerId="ADAL" clId="{697A585F-D5FC-4966-AE2B-C8DDF3C98DCC}" dt="2026-04-06T19:25:35.318" v="2618" actId="20577"/>
        <pc:sldMkLst>
          <pc:docMk/>
          <pc:sldMk cId="0" sldId="290"/>
        </pc:sldMkLst>
        <pc:spChg chg="mod">
          <ac:chgData name="Kagiso Monchwe" userId="55f96ca2-544a-40c3-ac2f-cda171fe3de4" providerId="ADAL" clId="{697A585F-D5FC-4966-AE2B-C8DDF3C98DCC}" dt="2026-04-06T19:25:35.318" v="2618" actId="20577"/>
          <ac:spMkLst>
            <pc:docMk/>
            <pc:sldMk cId="0" sldId="290"/>
            <ac:spMk id="288" creationId="{00000000-0000-0000-0000-000000000000}"/>
          </ac:spMkLst>
        </pc:spChg>
        <pc:spChg chg="mod">
          <ac:chgData name="Kagiso Monchwe" userId="55f96ca2-544a-40c3-ac2f-cda171fe3de4" providerId="ADAL" clId="{697A585F-D5FC-4966-AE2B-C8DDF3C98DCC}" dt="2026-04-06T15:37:54.640" v="268" actId="14100"/>
          <ac:spMkLst>
            <pc:docMk/>
            <pc:sldMk cId="0" sldId="290"/>
            <ac:spMk id="290" creationId="{00000000-0000-0000-0000-000000000000}"/>
          </ac:spMkLst>
        </pc:spChg>
        <pc:spChg chg="mod">
          <ac:chgData name="Kagiso Monchwe" userId="55f96ca2-544a-40c3-ac2f-cda171fe3de4" providerId="ADAL" clId="{697A585F-D5FC-4966-AE2B-C8DDF3C98DCC}" dt="2026-04-06T15:37:48.402" v="266" actId="1076"/>
          <ac:spMkLst>
            <pc:docMk/>
            <pc:sldMk cId="0" sldId="290"/>
            <ac:spMk id="291" creationId="{00000000-0000-0000-0000-000000000000}"/>
          </ac:spMkLst>
        </pc:spChg>
      </pc:sldChg>
      <pc:sldChg chg="modSp mod">
        <pc:chgData name="Kagiso Monchwe" userId="55f96ca2-544a-40c3-ac2f-cda171fe3de4" providerId="ADAL" clId="{697A585F-D5FC-4966-AE2B-C8DDF3C98DCC}" dt="2026-04-06T19:25:56.829" v="2632" actId="20577"/>
        <pc:sldMkLst>
          <pc:docMk/>
          <pc:sldMk cId="0" sldId="291"/>
        </pc:sldMkLst>
        <pc:spChg chg="mod">
          <ac:chgData name="Kagiso Monchwe" userId="55f96ca2-544a-40c3-ac2f-cda171fe3de4" providerId="ADAL" clId="{697A585F-D5FC-4966-AE2B-C8DDF3C98DCC}" dt="2026-04-06T19:25:56.829" v="2632" actId="20577"/>
          <ac:spMkLst>
            <pc:docMk/>
            <pc:sldMk cId="0" sldId="291"/>
            <ac:spMk id="296" creationId="{00000000-0000-0000-0000-000000000000}"/>
          </ac:spMkLst>
        </pc:spChg>
        <pc:spChg chg="mod">
          <ac:chgData name="Kagiso Monchwe" userId="55f96ca2-544a-40c3-ac2f-cda171fe3de4" providerId="ADAL" clId="{697A585F-D5FC-4966-AE2B-C8DDF3C98DCC}" dt="2026-04-06T15:40:09.228" v="277" actId="1076"/>
          <ac:spMkLst>
            <pc:docMk/>
            <pc:sldMk cId="0" sldId="291"/>
            <ac:spMk id="298" creationId="{00000000-0000-0000-0000-000000000000}"/>
          </ac:spMkLst>
        </pc:spChg>
        <pc:spChg chg="mod">
          <ac:chgData name="Kagiso Monchwe" userId="55f96ca2-544a-40c3-ac2f-cda171fe3de4" providerId="ADAL" clId="{697A585F-D5FC-4966-AE2B-C8DDF3C98DCC}" dt="2026-04-06T15:40:01.908" v="275" actId="1076"/>
          <ac:spMkLst>
            <pc:docMk/>
            <pc:sldMk cId="0" sldId="291"/>
            <ac:spMk id="299" creationId="{00000000-0000-0000-0000-000000000000}"/>
          </ac:spMkLst>
        </pc:spChg>
      </pc:sldChg>
      <pc:sldChg chg="addSp modSp mod modShow modNotesTx">
        <pc:chgData name="Kagiso Monchwe" userId="55f96ca2-544a-40c3-ac2f-cda171fe3de4" providerId="ADAL" clId="{697A585F-D5FC-4966-AE2B-C8DDF3C98DCC}" dt="2026-04-06T19:26:15.029" v="2646" actId="20577"/>
        <pc:sldMkLst>
          <pc:docMk/>
          <pc:sldMk cId="0" sldId="292"/>
        </pc:sldMkLst>
        <pc:spChg chg="mod">
          <ac:chgData name="Kagiso Monchwe" userId="55f96ca2-544a-40c3-ac2f-cda171fe3de4" providerId="ADAL" clId="{697A585F-D5FC-4966-AE2B-C8DDF3C98DCC}" dt="2026-04-06T19:26:15.029" v="2646" actId="20577"/>
          <ac:spMkLst>
            <pc:docMk/>
            <pc:sldMk cId="0" sldId="292"/>
            <ac:spMk id="304" creationId="{00000000-0000-0000-0000-000000000000}"/>
          </ac:spMkLst>
        </pc:spChg>
        <pc:spChg chg="mod">
          <ac:chgData name="Kagiso Monchwe" userId="55f96ca2-544a-40c3-ac2f-cda171fe3de4" providerId="ADAL" clId="{697A585F-D5FC-4966-AE2B-C8DDF3C98DCC}" dt="2026-04-06T16:03:11.278" v="1257" actId="20577"/>
          <ac:spMkLst>
            <pc:docMk/>
            <pc:sldMk cId="0" sldId="292"/>
            <ac:spMk id="306" creationId="{00000000-0000-0000-0000-000000000000}"/>
          </ac:spMkLst>
        </pc:spChg>
        <pc:spChg chg="mod">
          <ac:chgData name="Kagiso Monchwe" userId="55f96ca2-544a-40c3-ac2f-cda171fe3de4" providerId="ADAL" clId="{697A585F-D5FC-4966-AE2B-C8DDF3C98DCC}" dt="2026-04-06T16:02:23.158" v="1222" actId="1076"/>
          <ac:spMkLst>
            <pc:docMk/>
            <pc:sldMk cId="0" sldId="292"/>
            <ac:spMk id="307" creationId="{00000000-0000-0000-0000-000000000000}"/>
          </ac:spMkLst>
        </pc:spChg>
        <pc:graphicFrameChg chg="add mod modGraphic">
          <ac:chgData name="Kagiso Monchwe" userId="55f96ca2-544a-40c3-ac2f-cda171fe3de4" providerId="ADAL" clId="{697A585F-D5FC-4966-AE2B-C8DDF3C98DCC}" dt="2026-04-06T15:59:02.306" v="1059" actId="20577"/>
          <ac:graphicFrameMkLst>
            <pc:docMk/>
            <pc:sldMk cId="0" sldId="292"/>
            <ac:graphicFrameMk id="2" creationId="{4937F6AC-C0F0-9904-250E-1FD0F6976986}"/>
          </ac:graphicFrameMkLst>
        </pc:graphicFrameChg>
        <pc:graphicFrameChg chg="mod">
          <ac:chgData name="Kagiso Monchwe" userId="55f96ca2-544a-40c3-ac2f-cda171fe3de4" providerId="ADAL" clId="{697A585F-D5FC-4966-AE2B-C8DDF3C98DCC}" dt="2026-04-06T15:56:16.608" v="1034" actId="1076"/>
          <ac:graphicFrameMkLst>
            <pc:docMk/>
            <pc:sldMk cId="0" sldId="292"/>
            <ac:graphicFrameMk id="308" creationId="{00000000-0000-0000-0000-000000000000}"/>
          </ac:graphicFrameMkLst>
        </pc:graphicFrameChg>
      </pc:sldChg>
      <pc:sldChg chg="modSp mod">
        <pc:chgData name="Kagiso Monchwe" userId="55f96ca2-544a-40c3-ac2f-cda171fe3de4" providerId="ADAL" clId="{697A585F-D5FC-4966-AE2B-C8DDF3C98DCC}" dt="2026-04-06T16:55:23.500" v="1321" actId="1076"/>
        <pc:sldMkLst>
          <pc:docMk/>
          <pc:sldMk cId="0" sldId="293"/>
        </pc:sldMkLst>
        <pc:spChg chg="mod">
          <ac:chgData name="Kagiso Monchwe" userId="55f96ca2-544a-40c3-ac2f-cda171fe3de4" providerId="ADAL" clId="{697A585F-D5FC-4966-AE2B-C8DDF3C98DCC}" dt="2026-04-06T16:55:23.500" v="1321" actId="1076"/>
          <ac:spMkLst>
            <pc:docMk/>
            <pc:sldMk cId="0" sldId="293"/>
            <ac:spMk id="313" creationId="{00000000-0000-0000-0000-000000000000}"/>
          </ac:spMkLst>
        </pc:spChg>
      </pc:sldChg>
      <pc:sldChg chg="modSp mod">
        <pc:chgData name="Kagiso Monchwe" userId="55f96ca2-544a-40c3-ac2f-cda171fe3de4" providerId="ADAL" clId="{697A585F-D5FC-4966-AE2B-C8DDF3C98DCC}" dt="2026-04-06T16:58:56.891" v="1326" actId="1076"/>
        <pc:sldMkLst>
          <pc:docMk/>
          <pc:sldMk cId="0" sldId="294"/>
        </pc:sldMkLst>
        <pc:spChg chg="mod">
          <ac:chgData name="Kagiso Monchwe" userId="55f96ca2-544a-40c3-ac2f-cda171fe3de4" providerId="ADAL" clId="{697A585F-D5FC-4966-AE2B-C8DDF3C98DCC}" dt="2026-04-06T16:58:56.891" v="1326" actId="1076"/>
          <ac:spMkLst>
            <pc:docMk/>
            <pc:sldMk cId="0" sldId="294"/>
            <ac:spMk id="322" creationId="{00000000-0000-0000-0000-000000000000}"/>
          </ac:spMkLst>
        </pc:spChg>
      </pc:sldChg>
      <pc:sldChg chg="modSp mod">
        <pc:chgData name="Kagiso Monchwe" userId="55f96ca2-544a-40c3-ac2f-cda171fe3de4" providerId="ADAL" clId="{697A585F-D5FC-4966-AE2B-C8DDF3C98DCC}" dt="2026-04-06T16:05:57.350" v="1278" actId="27636"/>
        <pc:sldMkLst>
          <pc:docMk/>
          <pc:sldMk cId="0" sldId="295"/>
        </pc:sldMkLst>
        <pc:spChg chg="mod">
          <ac:chgData name="Kagiso Monchwe" userId="55f96ca2-544a-40c3-ac2f-cda171fe3de4" providerId="ADAL" clId="{697A585F-D5FC-4966-AE2B-C8DDF3C98DCC}" dt="2026-04-06T16:04:27.356" v="1263" actId="1076"/>
          <ac:spMkLst>
            <pc:docMk/>
            <pc:sldMk cId="0" sldId="295"/>
            <ac:spMk id="330" creationId="{00000000-0000-0000-0000-000000000000}"/>
          </ac:spMkLst>
        </pc:spChg>
        <pc:spChg chg="mod">
          <ac:chgData name="Kagiso Monchwe" userId="55f96ca2-544a-40c3-ac2f-cda171fe3de4" providerId="ADAL" clId="{697A585F-D5FC-4966-AE2B-C8DDF3C98DCC}" dt="2026-04-06T16:05:57.350" v="1278" actId="27636"/>
          <ac:spMkLst>
            <pc:docMk/>
            <pc:sldMk cId="0" sldId="295"/>
            <ac:spMk id="332" creationId="{00000000-0000-0000-0000-000000000000}"/>
          </ac:spMkLst>
        </pc:spChg>
        <pc:spChg chg="mod">
          <ac:chgData name="Kagiso Monchwe" userId="55f96ca2-544a-40c3-ac2f-cda171fe3de4" providerId="ADAL" clId="{697A585F-D5FC-4966-AE2B-C8DDF3C98DCC}" dt="2026-04-06T16:04:36.147" v="1265" actId="1076"/>
          <ac:spMkLst>
            <pc:docMk/>
            <pc:sldMk cId="0" sldId="295"/>
            <ac:spMk id="333" creationId="{00000000-0000-0000-0000-000000000000}"/>
          </ac:spMkLst>
        </pc:spChg>
      </pc:sldChg>
      <pc:sldChg chg="mod modShow">
        <pc:chgData name="Kagiso Monchwe" userId="55f96ca2-544a-40c3-ac2f-cda171fe3de4" providerId="ADAL" clId="{697A585F-D5FC-4966-AE2B-C8DDF3C98DCC}" dt="2026-04-06T17:00:08.985" v="1327" actId="729"/>
        <pc:sldMkLst>
          <pc:docMk/>
          <pc:sldMk cId="0" sldId="299"/>
        </pc:sldMkLst>
      </pc:sldChg>
      <pc:sldChg chg="addSp delSp modSp mod">
        <pc:chgData name="Kagiso Monchwe" userId="55f96ca2-544a-40c3-ac2f-cda171fe3de4" providerId="ADAL" clId="{697A585F-D5FC-4966-AE2B-C8DDF3C98DCC}" dt="2026-04-06T18:14:11.377" v="2548" actId="255"/>
        <pc:sldMkLst>
          <pc:docMk/>
          <pc:sldMk cId="0" sldId="300"/>
        </pc:sldMkLst>
        <pc:spChg chg="add mod">
          <ac:chgData name="Kagiso Monchwe" userId="55f96ca2-544a-40c3-ac2f-cda171fe3de4" providerId="ADAL" clId="{697A585F-D5FC-4966-AE2B-C8DDF3C98DCC}" dt="2026-04-06T18:09:56.021" v="2497" actId="20577"/>
          <ac:spMkLst>
            <pc:docMk/>
            <pc:sldMk cId="0" sldId="300"/>
            <ac:spMk id="3" creationId="{1527E79A-7961-90A3-022C-FBA661F533A4}"/>
          </ac:spMkLst>
        </pc:spChg>
        <pc:spChg chg="mod">
          <ac:chgData name="Kagiso Monchwe" userId="55f96ca2-544a-40c3-ac2f-cda171fe3de4" providerId="ADAL" clId="{697A585F-D5FC-4966-AE2B-C8DDF3C98DCC}" dt="2026-04-06T18:14:11.377" v="2548" actId="255"/>
          <ac:spMkLst>
            <pc:docMk/>
            <pc:sldMk cId="0" sldId="300"/>
            <ac:spMk id="365" creationId="{00000000-0000-0000-0000-000000000000}"/>
          </ac:spMkLst>
        </pc:spChg>
        <pc:graphicFrameChg chg="mod">
          <ac:chgData name="Kagiso Monchwe" userId="55f96ca2-544a-40c3-ac2f-cda171fe3de4" providerId="ADAL" clId="{697A585F-D5FC-4966-AE2B-C8DDF3C98DCC}" dt="2026-04-06T17:52:37.957" v="2153" actId="14100"/>
          <ac:graphicFrameMkLst>
            <pc:docMk/>
            <pc:sldMk cId="0" sldId="300"/>
            <ac:graphicFrameMk id="366" creationId="{00000000-0000-0000-0000-000000000000}"/>
          </ac:graphicFrameMkLst>
        </pc:graphicFrameChg>
      </pc:sldChg>
      <pc:sldChg chg="mod modShow">
        <pc:chgData name="Kagiso Monchwe" userId="55f96ca2-544a-40c3-ac2f-cda171fe3de4" providerId="ADAL" clId="{697A585F-D5FC-4966-AE2B-C8DDF3C98DCC}" dt="2026-04-06T16:20:18.961" v="1300" actId="729"/>
        <pc:sldMkLst>
          <pc:docMk/>
          <pc:sldMk cId="0" sldId="301"/>
        </pc:sldMkLst>
      </pc:sldChg>
      <pc:sldChg chg="mod modShow">
        <pc:chgData name="Kagiso Monchwe" userId="55f96ca2-544a-40c3-ac2f-cda171fe3de4" providerId="ADAL" clId="{697A585F-D5FC-4966-AE2B-C8DDF3C98DCC}" dt="2026-04-06T16:22:37.412" v="1301" actId="729"/>
        <pc:sldMkLst>
          <pc:docMk/>
          <pc:sldMk cId="0" sldId="303"/>
        </pc:sldMkLst>
      </pc:sldChg>
      <pc:sldChg chg="mod modShow">
        <pc:chgData name="Kagiso Monchwe" userId="55f96ca2-544a-40c3-ac2f-cda171fe3de4" providerId="ADAL" clId="{697A585F-D5FC-4966-AE2B-C8DDF3C98DCC}" dt="2026-04-06T16:22:41" v="1302" actId="729"/>
        <pc:sldMkLst>
          <pc:docMk/>
          <pc:sldMk cId="0" sldId="304"/>
        </pc:sldMkLst>
      </pc:sldChg>
      <pc:sldChg chg="mod modShow">
        <pc:chgData name="Kagiso Monchwe" userId="55f96ca2-544a-40c3-ac2f-cda171fe3de4" providerId="ADAL" clId="{697A585F-D5FC-4966-AE2B-C8DDF3C98DCC}" dt="2026-04-06T16:29:31.658" v="1312" actId="729"/>
        <pc:sldMkLst>
          <pc:docMk/>
          <pc:sldMk cId="0" sldId="314"/>
        </pc:sldMkLst>
      </pc:sldChg>
      <pc:sldChg chg="mod modShow">
        <pc:chgData name="Kagiso Monchwe" userId="55f96ca2-544a-40c3-ac2f-cda171fe3de4" providerId="ADAL" clId="{697A585F-D5FC-4966-AE2B-C8DDF3C98DCC}" dt="2026-04-06T19:33:40.412" v="2647" actId="729"/>
        <pc:sldMkLst>
          <pc:docMk/>
          <pc:sldMk cId="0" sldId="315"/>
        </pc:sldMkLst>
      </pc:sldChg>
      <pc:sldChg chg="mod modShow">
        <pc:chgData name="Kagiso Monchwe" userId="55f96ca2-544a-40c3-ac2f-cda171fe3de4" providerId="ADAL" clId="{697A585F-D5FC-4966-AE2B-C8DDF3C98DCC}" dt="2026-04-06T19:35:03.503" v="2648" actId="729"/>
        <pc:sldMkLst>
          <pc:docMk/>
          <pc:sldMk cId="0" sldId="328"/>
        </pc:sldMkLst>
      </pc:sldChg>
      <pc:sldChg chg="delSp mod">
        <pc:chgData name="Kagiso Monchwe" userId="55f96ca2-544a-40c3-ac2f-cda171fe3de4" providerId="ADAL" clId="{697A585F-D5FC-4966-AE2B-C8DDF3C98DCC}" dt="2026-03-24T06:37:35.832" v="0" actId="478"/>
        <pc:sldMkLst>
          <pc:docMk/>
          <pc:sldMk cId="1403995985" sldId="2599"/>
        </pc:sldMkLst>
      </pc:sldChg>
      <pc:sldChg chg="ord">
        <pc:chgData name="Kagiso Monchwe" userId="55f96ca2-544a-40c3-ac2f-cda171fe3de4" providerId="ADAL" clId="{697A585F-D5FC-4966-AE2B-C8DDF3C98DCC}" dt="2026-04-06T16:41:47.742" v="1317"/>
        <pc:sldMkLst>
          <pc:docMk/>
          <pc:sldMk cId="3362150473" sldId="2600"/>
        </pc:sldMkLst>
      </pc:sldChg>
      <pc:sldChg chg="ord">
        <pc:chgData name="Kagiso Monchwe" userId="55f96ca2-544a-40c3-ac2f-cda171fe3de4" providerId="ADAL" clId="{697A585F-D5FC-4966-AE2B-C8DDF3C98DCC}" dt="2026-04-06T15:25:09.746" v="218"/>
        <pc:sldMkLst>
          <pc:docMk/>
          <pc:sldMk cId="3941687945" sldId="2601"/>
        </pc:sldMkLst>
      </pc:sldChg>
      <pc:sldChg chg="delSp modSp mod ord">
        <pc:chgData name="Kagiso Monchwe" userId="55f96ca2-544a-40c3-ac2f-cda171fe3de4" providerId="ADAL" clId="{697A585F-D5FC-4966-AE2B-C8DDF3C98DCC}" dt="2026-04-06T16:06:20.580" v="1295" actId="20577"/>
        <pc:sldMkLst>
          <pc:docMk/>
          <pc:sldMk cId="2190133120" sldId="2602"/>
        </pc:sldMkLst>
        <pc:spChg chg="mod">
          <ac:chgData name="Kagiso Monchwe" userId="55f96ca2-544a-40c3-ac2f-cda171fe3de4" providerId="ADAL" clId="{697A585F-D5FC-4966-AE2B-C8DDF3C98DCC}" dt="2026-04-06T16:06:20.580" v="1295" actId="20577"/>
          <ac:spMkLst>
            <pc:docMk/>
            <pc:sldMk cId="2190133120" sldId="2602"/>
            <ac:spMk id="2" creationId="{2D2B95FC-E17F-0B55-9AB8-D04164061147}"/>
          </ac:spMkLst>
        </pc:spChg>
      </pc:sldChg>
      <pc:sldChg chg="ord">
        <pc:chgData name="Kagiso Monchwe" userId="55f96ca2-544a-40c3-ac2f-cda171fe3de4" providerId="ADAL" clId="{697A585F-D5FC-4966-AE2B-C8DDF3C98DCC}" dt="2026-04-06T16:23:17.261" v="1306"/>
        <pc:sldMkLst>
          <pc:docMk/>
          <pc:sldMk cId="3767893639" sldId="2604"/>
        </pc:sldMkLst>
      </pc:sldChg>
      <pc:sldChg chg="delSp mod">
        <pc:chgData name="Kagiso Monchwe" userId="55f96ca2-544a-40c3-ac2f-cda171fe3de4" providerId="ADAL" clId="{697A585F-D5FC-4966-AE2B-C8DDF3C98DCC}" dt="2026-04-06T16:23:47.352" v="1311" actId="478"/>
        <pc:sldMkLst>
          <pc:docMk/>
          <pc:sldMk cId="3593608954" sldId="2610"/>
        </pc:sldMkLst>
      </pc:sldChg>
      <pc:sldChg chg="delSp modSp mod">
        <pc:chgData name="Kagiso Monchwe" userId="55f96ca2-544a-40c3-ac2f-cda171fe3de4" providerId="ADAL" clId="{697A585F-D5FC-4966-AE2B-C8DDF3C98DCC}" dt="2026-04-06T15:24:58.009" v="216" actId="1076"/>
        <pc:sldMkLst>
          <pc:docMk/>
          <pc:sldMk cId="1512672576" sldId="2614"/>
        </pc:sldMkLst>
        <pc:picChg chg="mod">
          <ac:chgData name="Kagiso Monchwe" userId="55f96ca2-544a-40c3-ac2f-cda171fe3de4" providerId="ADAL" clId="{697A585F-D5FC-4966-AE2B-C8DDF3C98DCC}" dt="2026-04-06T15:24:58.009" v="216" actId="1076"/>
          <ac:picMkLst>
            <pc:docMk/>
            <pc:sldMk cId="1512672576" sldId="2614"/>
            <ac:picMk id="76" creationId="{035D2A8A-DA4C-D4F3-0EE3-AA80303FB979}"/>
          </ac:picMkLst>
        </pc:picChg>
      </pc:sldChg>
      <pc:sldChg chg="ord">
        <pc:chgData name="Kagiso Monchwe" userId="55f96ca2-544a-40c3-ac2f-cda171fe3de4" providerId="ADAL" clId="{697A585F-D5FC-4966-AE2B-C8DDF3C98DCC}" dt="2026-04-06T16:22:51.526" v="1304"/>
        <pc:sldMkLst>
          <pc:docMk/>
          <pc:sldMk cId="3858986141" sldId="2620"/>
        </pc:sldMkLst>
      </pc:sldChg>
      <pc:sldChg chg="modSp mod">
        <pc:chgData name="Kagiso Monchwe" userId="55f96ca2-544a-40c3-ac2f-cda171fe3de4" providerId="ADAL" clId="{697A585F-D5FC-4966-AE2B-C8DDF3C98DCC}" dt="2026-04-06T15:04:14.167" v="92" actId="20577"/>
        <pc:sldMkLst>
          <pc:docMk/>
          <pc:sldMk cId="3564539427" sldId="2623"/>
        </pc:sldMkLst>
        <pc:spChg chg="mod">
          <ac:chgData name="Kagiso Monchwe" userId="55f96ca2-544a-40c3-ac2f-cda171fe3de4" providerId="ADAL" clId="{697A585F-D5FC-4966-AE2B-C8DDF3C98DCC}" dt="2026-04-06T15:04:14.167" v="92" actId="20577"/>
          <ac:spMkLst>
            <pc:docMk/>
            <pc:sldMk cId="3564539427" sldId="2623"/>
            <ac:spMk id="2" creationId="{84195A42-923A-DEF7-F4B2-3C8C3F986ADC}"/>
          </ac:spMkLst>
        </pc:spChg>
      </pc:sldChg>
      <pc:sldChg chg="modSp mod">
        <pc:chgData name="Kagiso Monchwe" userId="55f96ca2-544a-40c3-ac2f-cda171fe3de4" providerId="ADAL" clId="{697A585F-D5FC-4966-AE2B-C8DDF3C98DCC}" dt="2026-03-24T08:08:21.824" v="31" actId="20577"/>
        <pc:sldMkLst>
          <pc:docMk/>
          <pc:sldMk cId="1548516872" sldId="2624"/>
        </pc:sldMkLst>
        <pc:spChg chg="mod">
          <ac:chgData name="Kagiso Monchwe" userId="55f96ca2-544a-40c3-ac2f-cda171fe3de4" providerId="ADAL" clId="{697A585F-D5FC-4966-AE2B-C8DDF3C98DCC}" dt="2026-03-24T08:08:21.824" v="31" actId="20577"/>
          <ac:spMkLst>
            <pc:docMk/>
            <pc:sldMk cId="1548516872" sldId="2624"/>
            <ac:spMk id="3" creationId="{1F16D771-5580-17F5-B72B-2599D3FC1725}"/>
          </ac:spMkLst>
        </pc:spChg>
      </pc:sldChg>
      <pc:sldChg chg="modSp mod">
        <pc:chgData name="Kagiso Monchwe" userId="55f96ca2-544a-40c3-ac2f-cda171fe3de4" providerId="ADAL" clId="{697A585F-D5FC-4966-AE2B-C8DDF3C98DCC}" dt="2026-04-06T19:25:10.035" v="2590" actId="20577"/>
        <pc:sldMkLst>
          <pc:docMk/>
          <pc:sldMk cId="4172971839" sldId="2630"/>
        </pc:sldMkLst>
        <pc:spChg chg="mod">
          <ac:chgData name="Kagiso Monchwe" userId="55f96ca2-544a-40c3-ac2f-cda171fe3de4" providerId="ADAL" clId="{697A585F-D5FC-4966-AE2B-C8DDF3C98DCC}" dt="2026-04-06T19:25:10.035" v="2590" actId="20577"/>
          <ac:spMkLst>
            <pc:docMk/>
            <pc:sldMk cId="4172971839" sldId="2630"/>
            <ac:spMk id="281" creationId="{594E2BC2-4B79-2C49-60BB-B75E468C9AD1}"/>
          </ac:spMkLst>
        </pc:spChg>
      </pc:sldChg>
      <pc:sldChg chg="modSp mod">
        <pc:chgData name="Kagiso Monchwe" userId="55f96ca2-544a-40c3-ac2f-cda171fe3de4" providerId="ADAL" clId="{697A585F-D5FC-4966-AE2B-C8DDF3C98DCC}" dt="2026-04-06T19:25:20.671" v="2604" actId="20577"/>
        <pc:sldMkLst>
          <pc:docMk/>
          <pc:sldMk cId="467427378" sldId="2631"/>
        </pc:sldMkLst>
        <pc:spChg chg="mod">
          <ac:chgData name="Kagiso Monchwe" userId="55f96ca2-544a-40c3-ac2f-cda171fe3de4" providerId="ADAL" clId="{697A585F-D5FC-4966-AE2B-C8DDF3C98DCC}" dt="2026-04-06T19:25:20.671" v="2604" actId="20577"/>
          <ac:spMkLst>
            <pc:docMk/>
            <pc:sldMk cId="467427378" sldId="2631"/>
            <ac:spMk id="281" creationId="{55620371-1F68-2B29-2C27-306D43D0E8BD}"/>
          </ac:spMkLst>
        </pc:spChg>
        <pc:spChg chg="mod">
          <ac:chgData name="Kagiso Monchwe" userId="55f96ca2-544a-40c3-ac2f-cda171fe3de4" providerId="ADAL" clId="{697A585F-D5FC-4966-AE2B-C8DDF3C98DCC}" dt="2026-04-06T15:36:46.131" v="256" actId="20577"/>
          <ac:spMkLst>
            <pc:docMk/>
            <pc:sldMk cId="467427378" sldId="2631"/>
            <ac:spMk id="283" creationId="{14A4F550-89A0-AE9A-5675-6699BDB244FA}"/>
          </ac:spMkLst>
        </pc:spChg>
      </pc:sldChg>
      <pc:sldChg chg="addSp delSp modSp add mod">
        <pc:chgData name="Kagiso Monchwe" userId="55f96ca2-544a-40c3-ac2f-cda171fe3de4" providerId="ADAL" clId="{697A585F-D5FC-4966-AE2B-C8DDF3C98DCC}" dt="2026-04-06T18:12:38.882" v="2505" actId="255"/>
        <pc:sldMkLst>
          <pc:docMk/>
          <pc:sldMk cId="297331567" sldId="2632"/>
        </pc:sldMkLst>
        <pc:graphicFrameChg chg="add mod">
          <ac:chgData name="Kagiso Monchwe" userId="55f96ca2-544a-40c3-ac2f-cda171fe3de4" providerId="ADAL" clId="{697A585F-D5FC-4966-AE2B-C8DDF3C98DCC}" dt="2026-04-06T18:12:38.882" v="2505" actId="255"/>
          <ac:graphicFrameMkLst>
            <pc:docMk/>
            <pc:sldMk cId="297331567" sldId="2632"/>
            <ac:graphicFrameMk id="2" creationId="{1159502F-6395-F76B-EF3C-211FE3704C51}"/>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Severe acute malnutrition death under 5 years rate </a:t>
            </a:r>
            <a:endParaRPr lang="en-ZA" sz="2000" dirty="0"/>
          </a:p>
        </c:rich>
      </c:tx>
      <c:overlay val="0"/>
      <c:spPr>
        <a:noFill/>
        <a:ln>
          <a:solidFill>
            <a:schemeClr val="tx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0.11427236260095026"/>
          <c:y val="0.22961609835305036"/>
          <c:w val="0.88483165547044562"/>
          <c:h val="0.65460586998650216"/>
        </c:manualLayout>
      </c:layout>
      <c:lineChart>
        <c:grouping val="standard"/>
        <c:varyColors val="0"/>
        <c:ser>
          <c:idx val="1"/>
          <c:order val="0"/>
          <c:tx>
            <c:strRef>
              <c:f>Sheet1!$J$3</c:f>
              <c:strCache>
                <c:ptCount val="1"/>
                <c:pt idx="0">
                  <c:v>2025</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Sheet1!$K$2:$V$2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Sheet1!$K$3:$V$3</c:f>
              <c:numCache>
                <c:formatCode>0%</c:formatCode>
                <c:ptCount val="12"/>
                <c:pt idx="0">
                  <c:v>0.03</c:v>
                </c:pt>
                <c:pt idx="1">
                  <c:v>0.08</c:v>
                </c:pt>
                <c:pt idx="2">
                  <c:v>0.04</c:v>
                </c:pt>
                <c:pt idx="3">
                  <c:v>0.02</c:v>
                </c:pt>
                <c:pt idx="4">
                  <c:v>0.03</c:v>
                </c:pt>
                <c:pt idx="5">
                  <c:v>0.01</c:v>
                </c:pt>
                <c:pt idx="6">
                  <c:v>0.02</c:v>
                </c:pt>
                <c:pt idx="7">
                  <c:v>0.01</c:v>
                </c:pt>
                <c:pt idx="8">
                  <c:v>0.02</c:v>
                </c:pt>
                <c:pt idx="9">
                  <c:v>0.01</c:v>
                </c:pt>
                <c:pt idx="10">
                  <c:v>0.02</c:v>
                </c:pt>
                <c:pt idx="11">
                  <c:v>0.03</c:v>
                </c:pt>
              </c:numCache>
            </c:numRef>
          </c:val>
          <c:smooth val="0"/>
          <c:extLst>
            <c:ext xmlns:c16="http://schemas.microsoft.com/office/drawing/2014/chart" uri="{C3380CC4-5D6E-409C-BE32-E72D297353CC}">
              <c16:uniqueId val="{00000001-75A0-4A2C-ACB5-43215B7B198E}"/>
            </c:ext>
          </c:extLst>
        </c:ser>
        <c:dLbls>
          <c:showLegendKey val="0"/>
          <c:showVal val="0"/>
          <c:showCatName val="0"/>
          <c:showSerName val="0"/>
          <c:showPercent val="0"/>
          <c:showBubbleSize val="0"/>
        </c:dLbls>
        <c:smooth val="0"/>
        <c:axId val="1938422767"/>
        <c:axId val="1938424687"/>
      </c:lineChart>
      <c:catAx>
        <c:axId val="193842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8424687"/>
        <c:crosses val="autoZero"/>
        <c:auto val="1"/>
        <c:lblAlgn val="ctr"/>
        <c:lblOffset val="100"/>
        <c:noMultiLvlLbl val="0"/>
      </c:catAx>
      <c:valAx>
        <c:axId val="19384246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cases</a:t>
                </a:r>
              </a:p>
            </c:rich>
          </c:tx>
          <c:layout>
            <c:manualLayout>
              <c:xMode val="edge"/>
              <c:yMode val="edge"/>
              <c:x val="3.255870533256474E-2"/>
              <c:y val="0.4270477737777558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84227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600" dirty="0"/>
              <a:t>Severe acute malnutrition death rate</a:t>
            </a:r>
          </a:p>
          <a:p>
            <a:pPr>
              <a:defRPr/>
            </a:pPr>
            <a:r>
              <a:rPr lang="en-ZA" sz="1600" dirty="0"/>
              <a:t>under 5 years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Severe malnutrition death rate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Sheet1!$B$1:$M$1</c:f>
              <c:numCache>
                <c:formatCode>mmm\-yy</c:formatCode>
                <c:ptCount val="12"/>
                <c:pt idx="0">
                  <c:v>45658</c:v>
                </c:pt>
                <c:pt idx="1">
                  <c:v>45689</c:v>
                </c:pt>
                <c:pt idx="2">
                  <c:v>45717</c:v>
                </c:pt>
                <c:pt idx="3">
                  <c:v>45748</c:v>
                </c:pt>
                <c:pt idx="4">
                  <c:v>45778</c:v>
                </c:pt>
                <c:pt idx="5">
                  <c:v>45809</c:v>
                </c:pt>
                <c:pt idx="6">
                  <c:v>45839</c:v>
                </c:pt>
                <c:pt idx="7">
                  <c:v>45870</c:v>
                </c:pt>
                <c:pt idx="8">
                  <c:v>45901</c:v>
                </c:pt>
                <c:pt idx="9">
                  <c:v>45931</c:v>
                </c:pt>
                <c:pt idx="10">
                  <c:v>45962</c:v>
                </c:pt>
                <c:pt idx="11">
                  <c:v>45992</c:v>
                </c:pt>
              </c:numCache>
            </c:numRef>
          </c:cat>
          <c:val>
            <c:numRef>
              <c:f>Sheet1!$B$2:$M$2</c:f>
              <c:numCache>
                <c:formatCode>0%</c:formatCode>
                <c:ptCount val="12"/>
                <c:pt idx="0">
                  <c:v>0.03</c:v>
                </c:pt>
                <c:pt idx="1">
                  <c:v>0.08</c:v>
                </c:pt>
                <c:pt idx="2">
                  <c:v>0.04</c:v>
                </c:pt>
                <c:pt idx="3">
                  <c:v>0.02</c:v>
                </c:pt>
                <c:pt idx="4">
                  <c:v>0.03</c:v>
                </c:pt>
                <c:pt idx="5">
                  <c:v>0.01</c:v>
                </c:pt>
                <c:pt idx="6">
                  <c:v>0.02</c:v>
                </c:pt>
                <c:pt idx="7">
                  <c:v>0.01</c:v>
                </c:pt>
                <c:pt idx="8">
                  <c:v>0.02</c:v>
                </c:pt>
                <c:pt idx="9">
                  <c:v>0.01</c:v>
                </c:pt>
                <c:pt idx="10">
                  <c:v>0.02</c:v>
                </c:pt>
                <c:pt idx="11">
                  <c:v>0.03</c:v>
                </c:pt>
              </c:numCache>
            </c:numRef>
          </c:val>
          <c:smooth val="0"/>
          <c:extLst>
            <c:ext xmlns:c16="http://schemas.microsoft.com/office/drawing/2014/chart" uri="{C3380CC4-5D6E-409C-BE32-E72D297353CC}">
              <c16:uniqueId val="{00000000-126C-4E7D-A358-20F7C351F5A7}"/>
            </c:ext>
          </c:extLst>
        </c:ser>
        <c:ser>
          <c:idx val="1"/>
          <c:order val="1"/>
          <c:tx>
            <c:strRef>
              <c:f>Sheet1!$A$3</c:f>
              <c:strCache>
                <c:ptCount val="1"/>
                <c:pt idx="0">
                  <c:v>median</c:v>
                </c:pt>
              </c:strCache>
            </c:strRef>
          </c:tx>
          <c:spPr>
            <a:ln w="28575" cap="rnd">
              <a:solidFill>
                <a:schemeClr val="accent2"/>
              </a:solidFill>
              <a:round/>
            </a:ln>
            <a:effectLst/>
          </c:spPr>
          <c:marker>
            <c:symbol val="none"/>
          </c:marker>
          <c:cat>
            <c:numRef>
              <c:f>Sheet1!$B$1:$M$1</c:f>
              <c:numCache>
                <c:formatCode>mmm\-yy</c:formatCode>
                <c:ptCount val="12"/>
                <c:pt idx="0">
                  <c:v>45658</c:v>
                </c:pt>
                <c:pt idx="1">
                  <c:v>45689</c:v>
                </c:pt>
                <c:pt idx="2">
                  <c:v>45717</c:v>
                </c:pt>
                <c:pt idx="3">
                  <c:v>45748</c:v>
                </c:pt>
                <c:pt idx="4">
                  <c:v>45778</c:v>
                </c:pt>
                <c:pt idx="5">
                  <c:v>45809</c:v>
                </c:pt>
                <c:pt idx="6">
                  <c:v>45839</c:v>
                </c:pt>
                <c:pt idx="7">
                  <c:v>45870</c:v>
                </c:pt>
                <c:pt idx="8">
                  <c:v>45901</c:v>
                </c:pt>
                <c:pt idx="9">
                  <c:v>45931</c:v>
                </c:pt>
                <c:pt idx="10">
                  <c:v>45962</c:v>
                </c:pt>
                <c:pt idx="11">
                  <c:v>45992</c:v>
                </c:pt>
              </c:numCache>
            </c:numRef>
          </c:cat>
          <c:val>
            <c:numRef>
              <c:f>Sheet1!$B$3:$M$3</c:f>
              <c:numCache>
                <c:formatCode>0%</c:formatCode>
                <c:ptCount val="12"/>
                <c:pt idx="0">
                  <c:v>0.02</c:v>
                </c:pt>
                <c:pt idx="1">
                  <c:v>0.02</c:v>
                </c:pt>
                <c:pt idx="2">
                  <c:v>0.02</c:v>
                </c:pt>
                <c:pt idx="3">
                  <c:v>0.02</c:v>
                </c:pt>
                <c:pt idx="4">
                  <c:v>0.02</c:v>
                </c:pt>
                <c:pt idx="5">
                  <c:v>0.02</c:v>
                </c:pt>
                <c:pt idx="6">
                  <c:v>0.02</c:v>
                </c:pt>
                <c:pt idx="7">
                  <c:v>0.02</c:v>
                </c:pt>
                <c:pt idx="8">
                  <c:v>0.02</c:v>
                </c:pt>
                <c:pt idx="9">
                  <c:v>0.02</c:v>
                </c:pt>
                <c:pt idx="10">
                  <c:v>0.02</c:v>
                </c:pt>
                <c:pt idx="11">
                  <c:v>0.02</c:v>
                </c:pt>
              </c:numCache>
            </c:numRef>
          </c:val>
          <c:smooth val="0"/>
          <c:extLst>
            <c:ext xmlns:c16="http://schemas.microsoft.com/office/drawing/2014/chart" uri="{C3380CC4-5D6E-409C-BE32-E72D297353CC}">
              <c16:uniqueId val="{00000001-126C-4E7D-A358-20F7C351F5A7}"/>
            </c:ext>
          </c:extLst>
        </c:ser>
        <c:dLbls>
          <c:showLegendKey val="0"/>
          <c:showVal val="0"/>
          <c:showCatName val="0"/>
          <c:showSerName val="0"/>
          <c:showPercent val="0"/>
          <c:showBubbleSize val="0"/>
        </c:dLbls>
        <c:smooth val="0"/>
        <c:axId val="1819508880"/>
        <c:axId val="1818982624"/>
      </c:lineChart>
      <c:dateAx>
        <c:axId val="18195088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8982624"/>
        <c:crosses val="autoZero"/>
        <c:auto val="1"/>
        <c:lblOffset val="100"/>
        <c:baseTimeUnit val="months"/>
      </c:dateAx>
      <c:valAx>
        <c:axId val="1818982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9508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lumMod val="95000"/>
          <a:lumOff val="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School learner</a:t>
            </a:r>
            <a:r>
              <a:rPr lang="en-ZA" baseline="0"/>
              <a:t> underweight rate</a:t>
            </a:r>
            <a:endParaRPr lang="en-ZA"/>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5.4747103286141491E-2"/>
          <c:y val="0.10647577651118406"/>
          <c:w val="0.92657951172774122"/>
          <c:h val="0.7933013180636073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Sheet1!$K$26:$O$26</c:f>
              <c:strCache>
                <c:ptCount val="5"/>
                <c:pt idx="0">
                  <c:v>Village A</c:v>
                </c:pt>
                <c:pt idx="1">
                  <c:v>Village B</c:v>
                </c:pt>
                <c:pt idx="2">
                  <c:v>Village C</c:v>
                </c:pt>
                <c:pt idx="3">
                  <c:v>Village D</c:v>
                </c:pt>
                <c:pt idx="4">
                  <c:v>Village E</c:v>
                </c:pt>
              </c:strCache>
            </c:strRef>
          </c:cat>
          <c:val>
            <c:numRef>
              <c:f>Sheet1!$K$27:$O$27</c:f>
              <c:numCache>
                <c:formatCode>0%</c:formatCode>
                <c:ptCount val="5"/>
                <c:pt idx="0">
                  <c:v>0.03</c:v>
                </c:pt>
                <c:pt idx="1">
                  <c:v>0.04</c:v>
                </c:pt>
                <c:pt idx="2">
                  <c:v>0.02</c:v>
                </c:pt>
                <c:pt idx="3">
                  <c:v>0.15</c:v>
                </c:pt>
                <c:pt idx="4">
                  <c:v>0.05</c:v>
                </c:pt>
              </c:numCache>
            </c:numRef>
          </c:val>
          <c:extLst>
            <c:ext xmlns:c16="http://schemas.microsoft.com/office/drawing/2014/chart" uri="{C3380CC4-5D6E-409C-BE32-E72D297353CC}">
              <c16:uniqueId val="{00000000-7987-4DED-AD12-ECB59493D952}"/>
            </c:ext>
          </c:extLst>
        </c:ser>
        <c:dLbls>
          <c:showLegendKey val="0"/>
          <c:showVal val="0"/>
          <c:showCatName val="0"/>
          <c:showSerName val="0"/>
          <c:showPercent val="0"/>
          <c:showBubbleSize val="0"/>
        </c:dLbls>
        <c:gapWidth val="219"/>
        <c:overlap val="-27"/>
        <c:axId val="1498529151"/>
        <c:axId val="1498533471"/>
      </c:barChart>
      <c:catAx>
        <c:axId val="1498529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8533471"/>
        <c:crosses val="autoZero"/>
        <c:auto val="1"/>
        <c:lblAlgn val="ctr"/>
        <c:lblOffset val="100"/>
        <c:noMultiLvlLbl val="0"/>
      </c:catAx>
      <c:valAx>
        <c:axId val="14985334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85291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58-41B0-821A-AA1E5C7522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58-41B0-821A-AA1E5C7522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58-41B0-821A-AA1E5C75221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58-41B0-821A-AA1E5C75221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958-41B0-821A-AA1E5C75221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958-41B0-821A-AA1E5C75221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958-41B0-821A-AA1E5C75221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958-41B0-821A-AA1E5C75221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A958-41B0-821A-AA1E5C75221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A958-41B0-821A-AA1E5C75221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A958-41B0-821A-AA1E5C752211}"/>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A958-41B0-821A-AA1E5C752211}"/>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A958-41B0-821A-AA1E5C752211}"/>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A958-41B0-821A-AA1E5C752211}"/>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A958-41B0-821A-AA1E5C752211}"/>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A958-41B0-821A-AA1E5C752211}"/>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A958-41B0-821A-AA1E5C752211}"/>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A958-41B0-821A-AA1E5C752211}"/>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A958-41B0-821A-AA1E5C752211}"/>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A958-41B0-821A-AA1E5C752211}"/>
              </c:ext>
            </c:extLst>
          </c:dPt>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Sheet1!$T$10:$T$29</c:f>
              <c:strCache>
                <c:ptCount val="20"/>
                <c:pt idx="0">
                  <c:v>0</c:v>
                </c:pt>
                <c:pt idx="1">
                  <c:v>1-4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80-84</c:v>
                </c:pt>
                <c:pt idx="18">
                  <c:v>85-89</c:v>
                </c:pt>
                <c:pt idx="19">
                  <c:v>90+</c:v>
                </c:pt>
              </c:strCache>
            </c:strRef>
          </c:cat>
          <c:val>
            <c:numRef>
              <c:f>Sheet1!$V$10:$V$29</c:f>
              <c:numCache>
                <c:formatCode>0%</c:formatCode>
                <c:ptCount val="20"/>
                <c:pt idx="0">
                  <c:v>0.13823933975240715</c:v>
                </c:pt>
                <c:pt idx="1">
                  <c:v>1.0316368638239339E-2</c:v>
                </c:pt>
                <c:pt idx="2">
                  <c:v>4.1265474552957355E-3</c:v>
                </c:pt>
                <c:pt idx="3">
                  <c:v>4.8143053645116922E-3</c:v>
                </c:pt>
                <c:pt idx="4">
                  <c:v>8.9408528198074277E-3</c:v>
                </c:pt>
                <c:pt idx="5">
                  <c:v>1.3067400275103164E-2</c:v>
                </c:pt>
                <c:pt idx="6">
                  <c:v>2.6134800550206328E-2</c:v>
                </c:pt>
                <c:pt idx="7">
                  <c:v>4.05777166437414E-2</c:v>
                </c:pt>
                <c:pt idx="8">
                  <c:v>5.5708390646492432E-2</c:v>
                </c:pt>
                <c:pt idx="9">
                  <c:v>6.8775790921595595E-2</c:v>
                </c:pt>
                <c:pt idx="10">
                  <c:v>7.9779917469050887E-2</c:v>
                </c:pt>
                <c:pt idx="11">
                  <c:v>5.9834938101788172E-2</c:v>
                </c:pt>
                <c:pt idx="12">
                  <c:v>7.5653370013755161E-2</c:v>
                </c:pt>
                <c:pt idx="13">
                  <c:v>9.4910591471801919E-2</c:v>
                </c:pt>
                <c:pt idx="14">
                  <c:v>9.7661623108665746E-2</c:v>
                </c:pt>
                <c:pt idx="15">
                  <c:v>7.9779917469050887E-2</c:v>
                </c:pt>
                <c:pt idx="16">
                  <c:v>7.4965612104539198E-2</c:v>
                </c:pt>
                <c:pt idx="17">
                  <c:v>3.4387895460797797E-2</c:v>
                </c:pt>
                <c:pt idx="18">
                  <c:v>2.2696011004126548E-2</c:v>
                </c:pt>
                <c:pt idx="19">
                  <c:v>9.6286107290233843E-3</c:v>
                </c:pt>
              </c:numCache>
            </c:numRef>
          </c:val>
          <c:extLst>
            <c:ext xmlns:c16="http://schemas.microsoft.com/office/drawing/2014/chart" uri="{C3380CC4-5D6E-409C-BE32-E72D297353CC}">
              <c16:uniqueId val="{00000028-A958-41B0-821A-AA1E5C752211}"/>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ZA"/>
          </a:p>
        </p:txBody>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a:extLst>
            <a:ext uri="{FF2B5EF4-FFF2-40B4-BE49-F238E27FC236}">
              <a16:creationId xmlns:a16="http://schemas.microsoft.com/office/drawing/2014/main" id="{E941ED61-06A2-2D5E-4B2F-7807B5A9945F}"/>
            </a:ext>
          </a:extLst>
        </p:cNvPr>
        <p:cNvGrpSpPr/>
        <p:nvPr/>
      </p:nvGrpSpPr>
      <p:grpSpPr>
        <a:xfrm>
          <a:off x="0" y="0"/>
          <a:ext cx="0" cy="0"/>
          <a:chOff x="0" y="0"/>
          <a:chExt cx="0" cy="0"/>
        </a:xfrm>
      </p:grpSpPr>
      <p:sp>
        <p:nvSpPr>
          <p:cNvPr id="72" name="Google Shape;72;p5:notes">
            <a:extLst>
              <a:ext uri="{FF2B5EF4-FFF2-40B4-BE49-F238E27FC236}">
                <a16:creationId xmlns:a16="http://schemas.microsoft.com/office/drawing/2014/main" id="{CC491736-63C1-86AF-B842-665A8C1BAF54}"/>
              </a:ext>
            </a:extLst>
          </p:cNvPr>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5:notes">
            <a:extLst>
              <a:ext uri="{FF2B5EF4-FFF2-40B4-BE49-F238E27FC236}">
                <a16:creationId xmlns:a16="http://schemas.microsoft.com/office/drawing/2014/main" id="{AE0C5444-C1AE-5206-9341-CB5048515FC7}"/>
              </a:ext>
            </a:extLst>
          </p:cNvPr>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extLst>
      <p:ext uri="{BB962C8B-B14F-4D97-AF65-F5344CB8AC3E}">
        <p14:creationId xmlns:p14="http://schemas.microsoft.com/office/powerpoint/2010/main" val="2383867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7F7BBEC9-BE24-E7A4-F950-C2AC69704D1D}"/>
            </a:ext>
          </a:extLst>
        </p:cNvPr>
        <p:cNvGrpSpPr/>
        <p:nvPr/>
      </p:nvGrpSpPr>
      <p:grpSpPr>
        <a:xfrm>
          <a:off x="0" y="0"/>
          <a:ext cx="0" cy="0"/>
          <a:chOff x="0" y="0"/>
          <a:chExt cx="0" cy="0"/>
        </a:xfrm>
      </p:grpSpPr>
      <p:sp>
        <p:nvSpPr>
          <p:cNvPr id="139" name="Google Shape;139;p15:notes">
            <a:extLst>
              <a:ext uri="{FF2B5EF4-FFF2-40B4-BE49-F238E27FC236}">
                <a16:creationId xmlns:a16="http://schemas.microsoft.com/office/drawing/2014/main" id="{A4242874-CBBC-9F32-8F68-3E846835A528}"/>
              </a:ext>
            </a:extLst>
          </p:cNvPr>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5:notes">
            <a:extLst>
              <a:ext uri="{FF2B5EF4-FFF2-40B4-BE49-F238E27FC236}">
                <a16:creationId xmlns:a16="http://schemas.microsoft.com/office/drawing/2014/main" id="{362CE77D-1FBC-7410-B8D5-7076ADA3F4F1}"/>
              </a:ext>
            </a:extLst>
          </p:cNvPr>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extLst>
      <p:ext uri="{BB962C8B-B14F-4D97-AF65-F5344CB8AC3E}">
        <p14:creationId xmlns:p14="http://schemas.microsoft.com/office/powerpoint/2010/main" val="3131904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BCBF2853-8A86-ECB8-91DA-08BD6C86EC15}"/>
            </a:ext>
          </a:extLst>
        </p:cNvPr>
        <p:cNvGrpSpPr/>
        <p:nvPr/>
      </p:nvGrpSpPr>
      <p:grpSpPr>
        <a:xfrm>
          <a:off x="0" y="0"/>
          <a:ext cx="0" cy="0"/>
          <a:chOff x="0" y="0"/>
          <a:chExt cx="0" cy="0"/>
        </a:xfrm>
      </p:grpSpPr>
      <p:sp>
        <p:nvSpPr>
          <p:cNvPr id="139" name="Google Shape;139;p15:notes">
            <a:extLst>
              <a:ext uri="{FF2B5EF4-FFF2-40B4-BE49-F238E27FC236}">
                <a16:creationId xmlns:a16="http://schemas.microsoft.com/office/drawing/2014/main" id="{AB8FF97A-1A7E-DC23-A152-589C4D4E900A}"/>
              </a:ext>
            </a:extLst>
          </p:cNvPr>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5:notes">
            <a:extLst>
              <a:ext uri="{FF2B5EF4-FFF2-40B4-BE49-F238E27FC236}">
                <a16:creationId xmlns:a16="http://schemas.microsoft.com/office/drawing/2014/main" id="{614AC3DA-DD66-46A0-170D-2F2DBD1B40B3}"/>
              </a:ext>
            </a:extLst>
          </p:cNvPr>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extLst>
      <p:ext uri="{BB962C8B-B14F-4D97-AF65-F5344CB8AC3E}">
        <p14:creationId xmlns:p14="http://schemas.microsoft.com/office/powerpoint/2010/main" val="391837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a:extLst>
            <a:ext uri="{FF2B5EF4-FFF2-40B4-BE49-F238E27FC236}">
              <a16:creationId xmlns:a16="http://schemas.microsoft.com/office/drawing/2014/main" id="{D3728628-1793-D212-66FB-302F670C5452}"/>
            </a:ext>
          </a:extLst>
        </p:cNvPr>
        <p:cNvGrpSpPr/>
        <p:nvPr/>
      </p:nvGrpSpPr>
      <p:grpSpPr>
        <a:xfrm>
          <a:off x="0" y="0"/>
          <a:ext cx="0" cy="0"/>
          <a:chOff x="0" y="0"/>
          <a:chExt cx="0" cy="0"/>
        </a:xfrm>
      </p:grpSpPr>
      <p:sp>
        <p:nvSpPr>
          <p:cNvPr id="244" name="Google Shape;244;p31:notes">
            <a:extLst>
              <a:ext uri="{FF2B5EF4-FFF2-40B4-BE49-F238E27FC236}">
                <a16:creationId xmlns:a16="http://schemas.microsoft.com/office/drawing/2014/main" id="{B0CA9D6B-A273-1427-DADF-BC9BB9EFDE71}"/>
              </a:ext>
            </a:extLst>
          </p:cNvPr>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31:notes">
            <a:extLst>
              <a:ext uri="{FF2B5EF4-FFF2-40B4-BE49-F238E27FC236}">
                <a16:creationId xmlns:a16="http://schemas.microsoft.com/office/drawing/2014/main" id="{E60011C5-ACE9-29A9-EF28-76D25C45411A}"/>
              </a:ext>
            </a:extLst>
          </p:cNvPr>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extLst>
      <p:ext uri="{BB962C8B-B14F-4D97-AF65-F5344CB8AC3E}">
        <p14:creationId xmlns:p14="http://schemas.microsoft.com/office/powerpoint/2010/main" val="1148751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a:extLst>
            <a:ext uri="{FF2B5EF4-FFF2-40B4-BE49-F238E27FC236}">
              <a16:creationId xmlns:a16="http://schemas.microsoft.com/office/drawing/2014/main" id="{5A0AD1A4-0F8C-7340-4CEE-BB4A39F5AF7E}"/>
            </a:ext>
          </a:extLst>
        </p:cNvPr>
        <p:cNvGrpSpPr/>
        <p:nvPr/>
      </p:nvGrpSpPr>
      <p:grpSpPr>
        <a:xfrm>
          <a:off x="0" y="0"/>
          <a:ext cx="0" cy="0"/>
          <a:chOff x="0" y="0"/>
          <a:chExt cx="0" cy="0"/>
        </a:xfrm>
      </p:grpSpPr>
      <p:sp>
        <p:nvSpPr>
          <p:cNvPr id="72" name="Google Shape;72;p5:notes">
            <a:extLst>
              <a:ext uri="{FF2B5EF4-FFF2-40B4-BE49-F238E27FC236}">
                <a16:creationId xmlns:a16="http://schemas.microsoft.com/office/drawing/2014/main" id="{7FE8CF06-2034-138D-8CA6-4D23C3B449BF}"/>
              </a:ext>
            </a:extLst>
          </p:cNvPr>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5:notes">
            <a:extLst>
              <a:ext uri="{FF2B5EF4-FFF2-40B4-BE49-F238E27FC236}">
                <a16:creationId xmlns:a16="http://schemas.microsoft.com/office/drawing/2014/main" id="{8737470E-608D-9D6E-9753-6C566136AD8B}"/>
              </a:ext>
            </a:extLst>
          </p:cNvPr>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extLst>
      <p:ext uri="{BB962C8B-B14F-4D97-AF65-F5344CB8AC3E}">
        <p14:creationId xmlns:p14="http://schemas.microsoft.com/office/powerpoint/2010/main" val="711418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3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3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3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3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F1773CC0-F0DB-7D56-A72B-E34A204D5F10}"/>
            </a:ext>
          </a:extLst>
        </p:cNvPr>
        <p:cNvGrpSpPr/>
        <p:nvPr/>
      </p:nvGrpSpPr>
      <p:grpSpPr>
        <a:xfrm>
          <a:off x="0" y="0"/>
          <a:ext cx="0" cy="0"/>
          <a:chOff x="0" y="0"/>
          <a:chExt cx="0" cy="0"/>
        </a:xfrm>
      </p:grpSpPr>
      <p:sp>
        <p:nvSpPr>
          <p:cNvPr id="278" name="Google Shape;278;p35:notes">
            <a:extLst>
              <a:ext uri="{FF2B5EF4-FFF2-40B4-BE49-F238E27FC236}">
                <a16:creationId xmlns:a16="http://schemas.microsoft.com/office/drawing/2014/main" id="{92146D77-3A57-F772-1478-B72BE2E79F34}"/>
              </a:ext>
            </a:extLst>
          </p:cNvPr>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35:notes">
            <a:extLst>
              <a:ext uri="{FF2B5EF4-FFF2-40B4-BE49-F238E27FC236}">
                <a16:creationId xmlns:a16="http://schemas.microsoft.com/office/drawing/2014/main" id="{A4A8CBDE-FAD6-0041-593E-BC778B267942}"/>
              </a:ext>
            </a:extLst>
          </p:cNvPr>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extLst>
      <p:ext uri="{BB962C8B-B14F-4D97-AF65-F5344CB8AC3E}">
        <p14:creationId xmlns:p14="http://schemas.microsoft.com/office/powerpoint/2010/main" val="1170892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D288EA33-E58B-9643-C70E-C1237D918304}"/>
            </a:ext>
          </a:extLst>
        </p:cNvPr>
        <p:cNvGrpSpPr/>
        <p:nvPr/>
      </p:nvGrpSpPr>
      <p:grpSpPr>
        <a:xfrm>
          <a:off x="0" y="0"/>
          <a:ext cx="0" cy="0"/>
          <a:chOff x="0" y="0"/>
          <a:chExt cx="0" cy="0"/>
        </a:xfrm>
      </p:grpSpPr>
      <p:sp>
        <p:nvSpPr>
          <p:cNvPr id="278" name="Google Shape;278;p35:notes">
            <a:extLst>
              <a:ext uri="{FF2B5EF4-FFF2-40B4-BE49-F238E27FC236}">
                <a16:creationId xmlns:a16="http://schemas.microsoft.com/office/drawing/2014/main" id="{DD625832-B0F6-58C1-57AA-E6E7A23C8A18}"/>
              </a:ext>
            </a:extLst>
          </p:cNvPr>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35:notes">
            <a:extLst>
              <a:ext uri="{FF2B5EF4-FFF2-40B4-BE49-F238E27FC236}">
                <a16:creationId xmlns:a16="http://schemas.microsoft.com/office/drawing/2014/main" id="{FDBDF4E9-84BA-D697-6624-BC0580500E10}"/>
              </a:ext>
            </a:extLst>
          </p:cNvPr>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extLst>
      <p:ext uri="{BB962C8B-B14F-4D97-AF65-F5344CB8AC3E}">
        <p14:creationId xmlns:p14="http://schemas.microsoft.com/office/powerpoint/2010/main" val="1634318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3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3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Replaced this with a median slide</a:t>
            </a:r>
            <a:endParaRPr dirty="0"/>
          </a:p>
        </p:txBody>
      </p:sp>
      <p:sp>
        <p:nvSpPr>
          <p:cNvPr id="302" name="Google Shape;302;p3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3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4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4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a:extLst>
            <a:ext uri="{FF2B5EF4-FFF2-40B4-BE49-F238E27FC236}">
              <a16:creationId xmlns:a16="http://schemas.microsoft.com/office/drawing/2014/main" id="{0E27DD3E-0882-9689-C471-69411C519D0E}"/>
            </a:ext>
          </a:extLst>
        </p:cNvPr>
        <p:cNvGrpSpPr/>
        <p:nvPr/>
      </p:nvGrpSpPr>
      <p:grpSpPr>
        <a:xfrm>
          <a:off x="0" y="0"/>
          <a:ext cx="0" cy="0"/>
          <a:chOff x="0" y="0"/>
          <a:chExt cx="0" cy="0"/>
        </a:xfrm>
      </p:grpSpPr>
      <p:sp>
        <p:nvSpPr>
          <p:cNvPr id="72" name="Google Shape;72;p5:notes">
            <a:extLst>
              <a:ext uri="{FF2B5EF4-FFF2-40B4-BE49-F238E27FC236}">
                <a16:creationId xmlns:a16="http://schemas.microsoft.com/office/drawing/2014/main" id="{49FF3B75-5F4E-0E94-17C8-57F0E2BFFA46}"/>
              </a:ext>
            </a:extLst>
          </p:cNvPr>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5:notes">
            <a:extLst>
              <a:ext uri="{FF2B5EF4-FFF2-40B4-BE49-F238E27FC236}">
                <a16:creationId xmlns:a16="http://schemas.microsoft.com/office/drawing/2014/main" id="{CD77E22F-9CA1-0EEE-3BCB-7A65BDEEB313}"/>
              </a:ext>
            </a:extLst>
          </p:cNvPr>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extLst>
      <p:ext uri="{BB962C8B-B14F-4D97-AF65-F5344CB8AC3E}">
        <p14:creationId xmlns:p14="http://schemas.microsoft.com/office/powerpoint/2010/main" val="22877085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4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4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4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4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ZA"/>
          </a:p>
        </p:txBody>
      </p:sp>
      <p:sp>
        <p:nvSpPr>
          <p:cNvPr id="362" name="Google Shape;362;p4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63" name="Google Shape;363;p4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60</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3DA55DBE-14C9-B3EC-5D46-48EA4C791323}"/>
            </a:ext>
          </a:extLst>
        </p:cNvPr>
        <p:cNvGrpSpPr/>
        <p:nvPr/>
      </p:nvGrpSpPr>
      <p:grpSpPr>
        <a:xfrm>
          <a:off x="0" y="0"/>
          <a:ext cx="0" cy="0"/>
          <a:chOff x="0" y="0"/>
          <a:chExt cx="0" cy="0"/>
        </a:xfrm>
      </p:grpSpPr>
      <p:sp>
        <p:nvSpPr>
          <p:cNvPr id="361" name="Google Shape;361;p45:notes">
            <a:extLst>
              <a:ext uri="{FF2B5EF4-FFF2-40B4-BE49-F238E27FC236}">
                <a16:creationId xmlns:a16="http://schemas.microsoft.com/office/drawing/2014/main" id="{2E5A59CF-A642-38A7-C3E2-30758BEEA719}"/>
              </a:ext>
            </a:extLst>
          </p:cNvPr>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ZA"/>
          </a:p>
        </p:txBody>
      </p:sp>
      <p:sp>
        <p:nvSpPr>
          <p:cNvPr id="362" name="Google Shape;362;p45:notes">
            <a:extLst>
              <a:ext uri="{FF2B5EF4-FFF2-40B4-BE49-F238E27FC236}">
                <a16:creationId xmlns:a16="http://schemas.microsoft.com/office/drawing/2014/main" id="{D0B3F2D5-E271-1142-764D-2051152E3D02}"/>
              </a:ext>
            </a:extLst>
          </p:cNvPr>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63" name="Google Shape;363;p45:notes">
            <a:extLst>
              <a:ext uri="{FF2B5EF4-FFF2-40B4-BE49-F238E27FC236}">
                <a16:creationId xmlns:a16="http://schemas.microsoft.com/office/drawing/2014/main" id="{6BD0509E-4954-A4BF-3AD9-0A668DB14914}"/>
              </a:ext>
            </a:extLst>
          </p:cNvPr>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61</a:t>
            </a:fld>
            <a:endParaRPr/>
          </a:p>
        </p:txBody>
      </p:sp>
    </p:spTree>
    <p:extLst>
      <p:ext uri="{BB962C8B-B14F-4D97-AF65-F5344CB8AC3E}">
        <p14:creationId xmlns:p14="http://schemas.microsoft.com/office/powerpoint/2010/main" val="74921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b08bf22c0e_0_6: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g3b08bf22c0e_0_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4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4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4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5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5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a:extLst>
            <a:ext uri="{FF2B5EF4-FFF2-40B4-BE49-F238E27FC236}">
              <a16:creationId xmlns:a16="http://schemas.microsoft.com/office/drawing/2014/main" id="{EDF00BD4-B32D-CC4D-5082-1F1F3C4FA50C}"/>
            </a:ext>
          </a:extLst>
        </p:cNvPr>
        <p:cNvGrpSpPr/>
        <p:nvPr/>
      </p:nvGrpSpPr>
      <p:grpSpPr>
        <a:xfrm>
          <a:off x="0" y="0"/>
          <a:ext cx="0" cy="0"/>
          <a:chOff x="0" y="0"/>
          <a:chExt cx="0" cy="0"/>
        </a:xfrm>
      </p:grpSpPr>
      <p:sp>
        <p:nvSpPr>
          <p:cNvPr id="72" name="Google Shape;72;p5:notes">
            <a:extLst>
              <a:ext uri="{FF2B5EF4-FFF2-40B4-BE49-F238E27FC236}">
                <a16:creationId xmlns:a16="http://schemas.microsoft.com/office/drawing/2014/main" id="{185B896F-64B5-4B92-0860-F62B7DDB38F9}"/>
              </a:ext>
            </a:extLst>
          </p:cNvPr>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5:notes">
            <a:extLst>
              <a:ext uri="{FF2B5EF4-FFF2-40B4-BE49-F238E27FC236}">
                <a16:creationId xmlns:a16="http://schemas.microsoft.com/office/drawing/2014/main" id="{CAFAE5F6-8C1C-4174-9A5B-364DB92F9CBD}"/>
              </a:ext>
            </a:extLst>
          </p:cNvPr>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extLst>
      <p:ext uri="{BB962C8B-B14F-4D97-AF65-F5344CB8AC3E}">
        <p14:creationId xmlns:p14="http://schemas.microsoft.com/office/powerpoint/2010/main" val="27021910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5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5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5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5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5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5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5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5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5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5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5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5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5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5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5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5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6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6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6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6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6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6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6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6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6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6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6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6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6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6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6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7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7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7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7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7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Explain that tomorrow focuses on accessing and interpreting data from key systems.</a:t>
            </a: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8295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75"/>
          <p:cNvSpPr/>
          <p:nvPr/>
        </p:nvSpPr>
        <p:spPr>
          <a:xfrm>
            <a:off x="0" y="0"/>
            <a:ext cx="9144000" cy="1143000"/>
          </a:xfrm>
          <a:prstGeom prst="rect">
            <a:avLst/>
          </a:prstGeom>
          <a:solidFill>
            <a:srgbClr val="005D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Google Shape;13;p75"/>
          <p:cNvPicPr preferRelativeResize="0"/>
          <p:nvPr/>
        </p:nvPicPr>
        <p:blipFill rotWithShape="1">
          <a:blip r:embed="rId2">
            <a:alphaModFix/>
          </a:blip>
          <a:srcRect r="26000"/>
          <a:stretch/>
        </p:blipFill>
        <p:spPr>
          <a:xfrm>
            <a:off x="228600" y="1219200"/>
            <a:ext cx="1524000" cy="1372973"/>
          </a:xfrm>
          <a:prstGeom prst="rect">
            <a:avLst/>
          </a:prstGeom>
          <a:noFill/>
          <a:ln>
            <a:noFill/>
          </a:ln>
        </p:spPr>
      </p:pic>
      <p:pic>
        <p:nvPicPr>
          <p:cNvPr id="14" name="Google Shape;14;p75"/>
          <p:cNvPicPr preferRelativeResize="0"/>
          <p:nvPr/>
        </p:nvPicPr>
        <p:blipFill rotWithShape="1">
          <a:blip r:embed="rId3">
            <a:alphaModFix/>
          </a:blip>
          <a:srcRect l="5799" r="18813"/>
          <a:stretch/>
        </p:blipFill>
        <p:spPr>
          <a:xfrm flipH="1">
            <a:off x="228600" y="2743200"/>
            <a:ext cx="1524000" cy="1333891"/>
          </a:xfrm>
          <a:prstGeom prst="rect">
            <a:avLst/>
          </a:prstGeom>
          <a:noFill/>
          <a:ln>
            <a:noFill/>
          </a:ln>
        </p:spPr>
      </p:pic>
      <p:pic>
        <p:nvPicPr>
          <p:cNvPr id="15" name="Google Shape;15;p75"/>
          <p:cNvPicPr preferRelativeResize="0"/>
          <p:nvPr/>
        </p:nvPicPr>
        <p:blipFill rotWithShape="1">
          <a:blip r:embed="rId4">
            <a:alphaModFix/>
          </a:blip>
          <a:srcRect l="11563" r="32931" b="27167"/>
          <a:stretch/>
        </p:blipFill>
        <p:spPr>
          <a:xfrm>
            <a:off x="228600" y="4267200"/>
            <a:ext cx="1567543" cy="1371600"/>
          </a:xfrm>
          <a:prstGeom prst="rect">
            <a:avLst/>
          </a:prstGeom>
          <a:noFill/>
          <a:ln>
            <a:noFill/>
          </a:ln>
        </p:spPr>
      </p:pic>
      <p:cxnSp>
        <p:nvCxnSpPr>
          <p:cNvPr id="16" name="Google Shape;16;p75"/>
          <p:cNvCxnSpPr/>
          <p:nvPr/>
        </p:nvCxnSpPr>
        <p:spPr>
          <a:xfrm>
            <a:off x="2514600" y="2667000"/>
            <a:ext cx="6400800" cy="1588"/>
          </a:xfrm>
          <a:prstGeom prst="straightConnector1">
            <a:avLst/>
          </a:prstGeom>
          <a:noFill/>
          <a:ln w="9525" cap="flat" cmpd="sng">
            <a:solidFill>
              <a:srgbClr val="005D28"/>
            </a:solidFill>
            <a:prstDash val="solid"/>
            <a:round/>
            <a:headEnd type="none" w="sm" len="sm"/>
            <a:tailEnd type="none" w="sm" len="sm"/>
          </a:ln>
        </p:spPr>
      </p:cxnSp>
      <p:cxnSp>
        <p:nvCxnSpPr>
          <p:cNvPr id="17" name="Google Shape;17;p75"/>
          <p:cNvCxnSpPr/>
          <p:nvPr/>
        </p:nvCxnSpPr>
        <p:spPr>
          <a:xfrm>
            <a:off x="2514600" y="4191000"/>
            <a:ext cx="6400800" cy="1588"/>
          </a:xfrm>
          <a:prstGeom prst="straightConnector1">
            <a:avLst/>
          </a:prstGeom>
          <a:noFill/>
          <a:ln w="9525" cap="flat" cmpd="sng">
            <a:solidFill>
              <a:srgbClr val="005D28"/>
            </a:solidFill>
            <a:prstDash val="solid"/>
            <a:round/>
            <a:headEnd type="none" w="sm" len="sm"/>
            <a:tailEnd type="none" w="sm" len="sm"/>
          </a:ln>
        </p:spPr>
      </p:cxnSp>
      <p:pic>
        <p:nvPicPr>
          <p:cNvPr id="18" name="Google Shape;18;p75" descr="NDOH Logo.jpg"/>
          <p:cNvPicPr preferRelativeResize="0"/>
          <p:nvPr/>
        </p:nvPicPr>
        <p:blipFill rotWithShape="1">
          <a:blip r:embed="rId5">
            <a:alphaModFix/>
          </a:blip>
          <a:srcRect/>
          <a:stretch/>
        </p:blipFill>
        <p:spPr>
          <a:xfrm>
            <a:off x="152400" y="5867400"/>
            <a:ext cx="2286000" cy="824484"/>
          </a:xfrm>
          <a:prstGeom prst="rect">
            <a:avLst/>
          </a:prstGeom>
          <a:noFill/>
          <a:ln>
            <a:noFill/>
          </a:ln>
        </p:spPr>
      </p:pic>
      <p:cxnSp>
        <p:nvCxnSpPr>
          <p:cNvPr id="19" name="Google Shape;19;p75"/>
          <p:cNvCxnSpPr/>
          <p:nvPr/>
        </p:nvCxnSpPr>
        <p:spPr>
          <a:xfrm>
            <a:off x="0" y="5791200"/>
            <a:ext cx="9144000" cy="1588"/>
          </a:xfrm>
          <a:prstGeom prst="straightConnector1">
            <a:avLst/>
          </a:prstGeom>
          <a:noFill/>
          <a:ln w="9525" cap="flat" cmpd="sng">
            <a:solidFill>
              <a:srgbClr val="BFBFBF"/>
            </a:solidFill>
            <a:prstDash val="solid"/>
            <a:round/>
            <a:headEnd type="none" w="sm" len="sm"/>
            <a:tailEnd type="none" w="sm" len="sm"/>
          </a:ln>
        </p:spPr>
      </p:cxnSp>
      <p:pic>
        <p:nvPicPr>
          <p:cNvPr id="20" name="Google Shape;20;p75" descr="Logo - NDP - Full colour.jpg"/>
          <p:cNvPicPr preferRelativeResize="0"/>
          <p:nvPr/>
        </p:nvPicPr>
        <p:blipFill rotWithShape="1">
          <a:blip r:embed="rId6">
            <a:alphaModFix/>
          </a:blip>
          <a:srcRect/>
          <a:stretch/>
        </p:blipFill>
        <p:spPr>
          <a:xfrm>
            <a:off x="8001024" y="5870484"/>
            <a:ext cx="1058978" cy="10589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5"/>
        <p:cNvGrpSpPr/>
        <p:nvPr/>
      </p:nvGrpSpPr>
      <p:grpSpPr>
        <a:xfrm>
          <a:off x="0" y="0"/>
          <a:ext cx="0" cy="0"/>
          <a:chOff x="0" y="0"/>
          <a:chExt cx="0" cy="0"/>
        </a:xfrm>
      </p:grpSpPr>
      <p:sp>
        <p:nvSpPr>
          <p:cNvPr id="26" name="Google Shape;26;p77"/>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77"/>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7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7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7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31"/>
        <p:cNvGrpSpPr/>
        <p:nvPr/>
      </p:nvGrpSpPr>
      <p:grpSpPr>
        <a:xfrm>
          <a:off x="0" y="0"/>
          <a:ext cx="0" cy="0"/>
          <a:chOff x="0" y="0"/>
          <a:chExt cx="0" cy="0"/>
        </a:xfrm>
      </p:grpSpPr>
      <p:sp>
        <p:nvSpPr>
          <p:cNvPr id="32" name="Google Shape;32;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7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7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7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79"/>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7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7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7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0618" y="260650"/>
            <a:ext cx="6535638" cy="543595"/>
          </a:xfrm>
          <a:prstGeom prst="rect">
            <a:avLst/>
          </a:prstGeom>
        </p:spPr>
        <p:txBody>
          <a:bodyPr/>
          <a:lstStyle>
            <a:lvl1pPr algn="l">
              <a:defRPr lang="en-US" sz="21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752"/>
            <a:ext cx="3867150" cy="4990684"/>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6754"/>
            <a:ext cx="3867150" cy="4980211"/>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699792" y="6356352"/>
            <a:ext cx="2808312" cy="365125"/>
          </a:xfrm>
          <a:prstGeom prst="rect">
            <a:avLst/>
          </a:prstGeom>
        </p:spPr>
        <p:txBody>
          <a:bodyPr/>
          <a:lstStyle>
            <a:lvl1pPr>
              <a:defRPr>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dirty="0">
              <a:solidFill>
                <a:prstClr val="black"/>
              </a:solidFill>
            </a:endParaRPr>
          </a:p>
        </p:txBody>
      </p:sp>
      <p:sp>
        <p:nvSpPr>
          <p:cNvPr id="9" name="Slide Number Placeholder 5"/>
          <p:cNvSpPr txBox="1">
            <a:spLocks/>
          </p:cNvSpPr>
          <p:nvPr/>
        </p:nvSpPr>
        <p:spPr>
          <a:xfrm>
            <a:off x="8119307" y="6356351"/>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35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685800" rtl="0" eaLnBrk="1" fontAlgn="base" latinLnBrk="0" hangingPunct="1">
                <a:lnSpc>
                  <a:spcPct val="100000"/>
                </a:lnSpc>
                <a:spcBef>
                  <a:spcPct val="0"/>
                </a:spcBef>
                <a:spcAft>
                  <a:spcPct val="0"/>
                </a:spcAft>
                <a:buClrTx/>
                <a:buSzTx/>
                <a:buFontTx/>
                <a:buNone/>
                <a:tabLst/>
                <a:defRPr/>
              </a:pPr>
              <a:t>‹#›</a:t>
            </a:fld>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6282923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7F7F7F"/>
              </a:buClr>
              <a:buSzPts val="3600"/>
              <a:buFont typeface="Arial"/>
              <a:buNone/>
              <a:defRPr sz="3600" b="0" i="0" u="none" strike="noStrike" cap="non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028950" y="6356350"/>
            <a:ext cx="255116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p:nvPr/>
        </p:nvSpPr>
        <p:spPr>
          <a:xfrm>
            <a:off x="8119306" y="6356349"/>
            <a:ext cx="792088"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ZA" sz="1800" b="0" i="0" u="none" strike="noStrike" cap="none">
                <a:solidFill>
                  <a:srgbClr val="000000"/>
                </a:solidFill>
                <a:latin typeface="Arial"/>
                <a:ea typeface="Arial"/>
                <a:cs typeface="Arial"/>
                <a:sym typeface="Arial"/>
              </a:rPr>
              <a:t>‹#›</a:t>
            </a:fld>
            <a:endParaRPr sz="1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2350643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4.xml"/><Relationship Id="rId7" Type="http://schemas.openxmlformats.org/officeDocument/2006/relationships/image" Target="../media/image4.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76"/>
          <p:cNvSpPr/>
          <p:nvPr/>
        </p:nvSpPr>
        <p:spPr>
          <a:xfrm>
            <a:off x="0" y="0"/>
            <a:ext cx="9144000" cy="1066800"/>
          </a:xfrm>
          <a:prstGeom prst="rect">
            <a:avLst/>
          </a:prstGeom>
          <a:solidFill>
            <a:srgbClr val="005D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 name="Google Shape;23;p76" descr="NDOH Logo.jpg"/>
          <p:cNvPicPr preferRelativeResize="0"/>
          <p:nvPr/>
        </p:nvPicPr>
        <p:blipFill rotWithShape="1">
          <a:blip r:embed="rId7">
            <a:alphaModFix/>
          </a:blip>
          <a:srcRect/>
          <a:stretch/>
        </p:blipFill>
        <p:spPr>
          <a:xfrm>
            <a:off x="152400" y="5867400"/>
            <a:ext cx="2286000" cy="824484"/>
          </a:xfrm>
          <a:prstGeom prst="rect">
            <a:avLst/>
          </a:prstGeom>
          <a:noFill/>
          <a:ln>
            <a:noFill/>
          </a:ln>
        </p:spPr>
      </p:pic>
      <p:pic>
        <p:nvPicPr>
          <p:cNvPr id="24" name="Google Shape;24;p76"/>
          <p:cNvPicPr preferRelativeResize="0"/>
          <p:nvPr/>
        </p:nvPicPr>
        <p:blipFill rotWithShape="1">
          <a:blip r:embed="rId8">
            <a:alphaModFix/>
          </a:blip>
          <a:srcRect r="26000"/>
          <a:stretch/>
        </p:blipFill>
        <p:spPr>
          <a:xfrm>
            <a:off x="7341870" y="1"/>
            <a:ext cx="1184147" cy="10667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dd.dhmis.org/index.html"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8.xml"/><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p:nvPr/>
        </p:nvSpPr>
        <p:spPr>
          <a:xfrm>
            <a:off x="2387600" y="1421282"/>
            <a:ext cx="614484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4000" b="1" i="0" u="none" strike="noStrike" cap="none" dirty="0">
                <a:solidFill>
                  <a:srgbClr val="000000"/>
                </a:solidFill>
                <a:latin typeface="Arial"/>
                <a:ea typeface="Arial"/>
                <a:cs typeface="Arial"/>
                <a:sym typeface="Arial"/>
              </a:rPr>
              <a:t>Day 2: </a:t>
            </a:r>
          </a:p>
          <a:p>
            <a:pPr marL="0" marR="0" lvl="0" indent="0" algn="ctr" rtl="0">
              <a:lnSpc>
                <a:spcPct val="100000"/>
              </a:lnSpc>
              <a:spcBef>
                <a:spcPts val="0"/>
              </a:spcBef>
              <a:spcAft>
                <a:spcPts val="0"/>
              </a:spcAft>
              <a:buClr>
                <a:srgbClr val="000000"/>
              </a:buClr>
              <a:buSzPts val="2800"/>
              <a:buFont typeface="Arial"/>
              <a:buNone/>
            </a:pPr>
            <a:r>
              <a:rPr lang="en-GB" sz="4000" b="1" i="0" u="none" strike="noStrike" cap="none" dirty="0">
                <a:solidFill>
                  <a:srgbClr val="000000"/>
                </a:solidFill>
                <a:latin typeface="Arial"/>
                <a:ea typeface="Arial"/>
                <a:cs typeface="Arial"/>
                <a:sym typeface="Arial"/>
              </a:rPr>
              <a:t>Data Management</a:t>
            </a:r>
            <a:endParaRPr sz="2000" b="1" dirty="0"/>
          </a:p>
        </p:txBody>
      </p:sp>
      <p:sp>
        <p:nvSpPr>
          <p:cNvPr id="50" name="Google Shape;50;p1"/>
          <p:cNvSpPr txBox="1"/>
          <p:nvPr/>
        </p:nvSpPr>
        <p:spPr>
          <a:xfrm>
            <a:off x="533400" y="0"/>
            <a:ext cx="7999040" cy="83820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dk1"/>
              </a:buClr>
              <a:buSzPts val="2400"/>
              <a:buFont typeface="Calibri"/>
              <a:buNone/>
            </a:pPr>
            <a:endParaRPr sz="2400" b="1" i="0" u="none" strike="noStrike" cap="none">
              <a:solidFill>
                <a:srgbClr val="FFFFFF"/>
              </a:solidFill>
              <a:latin typeface="Arial"/>
              <a:ea typeface="Arial"/>
              <a:cs typeface="Arial"/>
              <a:sym typeface="Arial"/>
            </a:endParaRPr>
          </a:p>
        </p:txBody>
      </p:sp>
      <p:sp>
        <p:nvSpPr>
          <p:cNvPr id="51" name="Google Shape;51;p1"/>
          <p:cNvSpPr txBox="1">
            <a:spLocks noGrp="1"/>
          </p:cNvSpPr>
          <p:nvPr>
            <p:ph type="title"/>
          </p:nvPr>
        </p:nvSpPr>
        <p:spPr>
          <a:xfrm>
            <a:off x="3635896" y="6073824"/>
            <a:ext cx="4211960" cy="50405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1</a:t>
            </a:fld>
            <a:r>
              <a:rPr lang="en-GB" sz="1200" b="0" i="0" u="none" strike="noStrike" cap="none">
                <a:solidFill>
                  <a:schemeClr val="dk1"/>
                </a:solidFill>
                <a:latin typeface="Arial"/>
                <a:ea typeface="Arial"/>
                <a:cs typeface="Arial"/>
                <a:sym typeface="Arial"/>
              </a:rPr>
              <a:t> </a:t>
            </a:r>
            <a:endParaRPr/>
          </a:p>
        </p:txBody>
      </p:sp>
      <p:sp>
        <p:nvSpPr>
          <p:cNvPr id="52" name="Google Shape;52;p1"/>
          <p:cNvSpPr txBox="1"/>
          <p:nvPr/>
        </p:nvSpPr>
        <p:spPr>
          <a:xfrm>
            <a:off x="781492" y="36328"/>
            <a:ext cx="8559209" cy="1384954"/>
          </a:xfrm>
          <a:prstGeom prst="rect">
            <a:avLst/>
          </a:prstGeom>
          <a:noFill/>
          <a:ln>
            <a:noFill/>
          </a:ln>
        </p:spPr>
        <p:txBody>
          <a:bodyPr spcFirstLastPara="1" wrap="square" lIns="91425" tIns="45700" rIns="91425" bIns="45700" anchor="t" anchorCtr="0">
            <a:spAutoFit/>
          </a:bodyPr>
          <a:lstStyle/>
          <a:p>
            <a:pPr algn="ctr"/>
            <a:r>
              <a:rPr lang="en-US" sz="2800" b="1" dirty="0">
                <a:solidFill>
                  <a:schemeClr val="bg1"/>
                </a:solidFill>
              </a:rPr>
              <a:t>Hard Skills Capacity Building for PHC Performance Management</a:t>
            </a:r>
            <a:endParaRPr lang="en-ZA" sz="6000" b="1" dirty="0">
              <a:solidFill>
                <a:schemeClr val="bg1"/>
              </a:solidFill>
            </a:endParaRPr>
          </a:p>
          <a:p>
            <a:pPr marL="0" marR="0" lvl="0" indent="0" algn="ctr" rtl="0">
              <a:spcBef>
                <a:spcPts val="0"/>
              </a:spcBef>
              <a:spcAft>
                <a:spcPts val="0"/>
              </a:spcAft>
              <a:buNone/>
            </a:pPr>
            <a:r>
              <a:rPr lang="en-GB" sz="2800" b="1" dirty="0">
                <a:solidFill>
                  <a:srgbClr val="FFFFFF"/>
                </a:solidFill>
              </a:rPr>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0"/>
          <p:cNvSpPr txBox="1">
            <a:spLocks noGrp="1"/>
          </p:cNvSpPr>
          <p:nvPr>
            <p:ph type="body" idx="1"/>
          </p:nvPr>
        </p:nvSpPr>
        <p:spPr>
          <a:xfrm>
            <a:off x="385011" y="1136316"/>
            <a:ext cx="8649744" cy="5216358"/>
          </a:xfrm>
          <a:prstGeom prst="rect">
            <a:avLst/>
          </a:prstGeom>
          <a:noFill/>
          <a:ln>
            <a:noFill/>
          </a:ln>
        </p:spPr>
        <p:txBody>
          <a:bodyPr spcFirstLastPara="1" wrap="square" lIns="91425" tIns="45700" rIns="91425" bIns="45700" anchor="t" anchorCtr="0">
            <a:normAutofit/>
          </a:bodyPr>
          <a:lstStyle/>
          <a:p>
            <a:pPr marL="0" indent="0">
              <a:lnSpc>
                <a:spcPct val="80000"/>
              </a:lnSpc>
              <a:spcBef>
                <a:spcPts val="0"/>
              </a:spcBef>
              <a:buSzPts val="2400"/>
              <a:buNone/>
            </a:pPr>
            <a:r>
              <a:rPr lang="en-GB" sz="2400" b="1" dirty="0">
                <a:latin typeface="+mn-lt"/>
                <a:cs typeface="Arabic Typesetting" panose="03020402040406030203" pitchFamily="66" charset="-78"/>
              </a:rPr>
              <a:t>Essential data set (EDS): </a:t>
            </a:r>
            <a:r>
              <a:rPr lang="en-GB" sz="2400" dirty="0">
                <a:latin typeface="+mn-lt"/>
                <a:cs typeface="Arabic Typesetting" panose="03020402040406030203" pitchFamily="66" charset="-78"/>
              </a:rPr>
              <a:t>Includes only the most critical data elements needed to manage the health program effectively . Helps managers to make informed decisions without getting lost in excessive data</a:t>
            </a:r>
          </a:p>
          <a:p>
            <a:pPr marL="342900" lvl="0" indent="-342900" rtl="0">
              <a:lnSpc>
                <a:spcPct val="80000"/>
              </a:lnSpc>
              <a:spcBef>
                <a:spcPts val="0"/>
              </a:spcBef>
              <a:spcAft>
                <a:spcPts val="0"/>
              </a:spcAft>
              <a:buClr>
                <a:schemeClr val="dk1"/>
              </a:buClr>
              <a:buSzPts val="2400"/>
              <a:buFont typeface="Calibri"/>
              <a:buNone/>
            </a:pPr>
            <a:endParaRPr lang="en-GB" sz="2400" b="1" dirty="0">
              <a:latin typeface="+mn-lt"/>
              <a:cs typeface="Arabic Typesetting" panose="03020402040406030203" pitchFamily="66" charset="-78"/>
            </a:endParaRPr>
          </a:p>
          <a:p>
            <a:pPr marL="342900" lvl="0" indent="-342900" algn="l" rtl="0">
              <a:lnSpc>
                <a:spcPct val="80000"/>
              </a:lnSpc>
              <a:spcBef>
                <a:spcPts val="0"/>
              </a:spcBef>
              <a:spcAft>
                <a:spcPts val="0"/>
              </a:spcAft>
              <a:buClr>
                <a:schemeClr val="dk1"/>
              </a:buClr>
              <a:buSzPts val="2400"/>
              <a:buFont typeface="Calibri"/>
              <a:buNone/>
            </a:pPr>
            <a:r>
              <a:rPr lang="en-GB" sz="2400" b="1" dirty="0">
                <a:latin typeface="+mn-lt"/>
                <a:cs typeface="Arabic Typesetting" panose="03020402040406030203" pitchFamily="66" charset="-78"/>
              </a:rPr>
              <a:t>Essential data set includes the following data types listed below:</a:t>
            </a:r>
            <a:endParaRPr sz="2400" b="1" dirty="0">
              <a:latin typeface="+mn-lt"/>
              <a:cs typeface="Arabic Typesetting" panose="03020402040406030203" pitchFamily="66" charset="-78"/>
            </a:endParaRPr>
          </a:p>
          <a:p>
            <a:pPr marL="285750" indent="-285750">
              <a:lnSpc>
                <a:spcPct val="80000"/>
              </a:lnSpc>
              <a:spcBef>
                <a:spcPts val="440"/>
              </a:spcBef>
              <a:buSzPts val="2200"/>
            </a:pPr>
            <a:r>
              <a:rPr lang="en-GB" sz="2000" b="1" dirty="0">
                <a:latin typeface="+mn-lt"/>
                <a:cs typeface="Arabic Typesetting" panose="03020402040406030203" pitchFamily="66" charset="-78"/>
              </a:rPr>
              <a:t>Special programs</a:t>
            </a:r>
            <a:r>
              <a:rPr lang="en-GB" sz="2000" dirty="0">
                <a:latin typeface="+mn-lt"/>
                <a:cs typeface="Arabic Typesetting" panose="03020402040406030203" pitchFamily="66" charset="-78"/>
              </a:rPr>
              <a:t> - are the priority programs to receive special attention</a:t>
            </a:r>
            <a:endParaRPr sz="2000" dirty="0">
              <a:latin typeface="+mn-lt"/>
              <a:cs typeface="Arabic Typesetting" panose="03020402040406030203" pitchFamily="66" charset="-78"/>
            </a:endParaRPr>
          </a:p>
          <a:p>
            <a:pPr marL="285750" indent="-285750">
              <a:lnSpc>
                <a:spcPct val="80000"/>
              </a:lnSpc>
              <a:spcBef>
                <a:spcPts val="440"/>
              </a:spcBef>
              <a:buSzPts val="2200"/>
            </a:pPr>
            <a:r>
              <a:rPr lang="en-GB" sz="2000" b="1" dirty="0">
                <a:latin typeface="+mn-lt"/>
                <a:cs typeface="Arabic Typesetting" panose="03020402040406030203" pitchFamily="66" charset="-78"/>
              </a:rPr>
              <a:t>Routine service data records</a:t>
            </a:r>
            <a:r>
              <a:rPr lang="en-GB" sz="2000" dirty="0">
                <a:latin typeface="+mn-lt"/>
                <a:cs typeface="Arabic Typesetting" panose="03020402040406030203" pitchFamily="66" charset="-78"/>
              </a:rPr>
              <a:t> –are basic data that is collected routinely. </a:t>
            </a:r>
            <a:endParaRPr sz="2000" dirty="0">
              <a:latin typeface="+mn-lt"/>
              <a:cs typeface="Arabic Typesetting" panose="03020402040406030203" pitchFamily="66" charset="-78"/>
            </a:endParaRPr>
          </a:p>
          <a:p>
            <a:pPr marL="285750" indent="-285750">
              <a:lnSpc>
                <a:spcPct val="80000"/>
              </a:lnSpc>
              <a:spcBef>
                <a:spcPts val="440"/>
              </a:spcBef>
              <a:buSzPts val="2200"/>
            </a:pPr>
            <a:r>
              <a:rPr lang="en-GB" sz="2000" b="1" dirty="0">
                <a:latin typeface="+mn-lt"/>
                <a:cs typeface="Arabic Typesetting" panose="03020402040406030203" pitchFamily="66" charset="-78"/>
              </a:rPr>
              <a:t>Epidemiological surveillance data</a:t>
            </a:r>
            <a:r>
              <a:rPr lang="en-GB" sz="2000" dirty="0">
                <a:latin typeface="+mn-lt"/>
                <a:cs typeface="Arabic Typesetting" panose="03020402040406030203" pitchFamily="66" charset="-78"/>
              </a:rPr>
              <a:t> -  is data collected about notifiable diseases to track outbreaks &amp; inform health actions</a:t>
            </a:r>
            <a:endParaRPr sz="2000" dirty="0">
              <a:latin typeface="+mn-lt"/>
              <a:cs typeface="Arabic Typesetting" panose="03020402040406030203" pitchFamily="66" charset="-78"/>
            </a:endParaRPr>
          </a:p>
          <a:p>
            <a:pPr marL="285750" indent="-285750">
              <a:lnSpc>
                <a:spcPct val="80000"/>
              </a:lnSpc>
              <a:spcBef>
                <a:spcPts val="440"/>
              </a:spcBef>
              <a:buSzPts val="2200"/>
            </a:pPr>
            <a:r>
              <a:rPr lang="en-GB" sz="2000" b="1" dirty="0">
                <a:latin typeface="+mn-lt"/>
                <a:cs typeface="Arabic Typesetting" panose="03020402040406030203" pitchFamily="66" charset="-78"/>
              </a:rPr>
              <a:t>Administrative data</a:t>
            </a:r>
            <a:r>
              <a:rPr lang="en-GB" sz="2000" dirty="0">
                <a:latin typeface="+mn-lt"/>
                <a:cs typeface="Arabic Typesetting" panose="03020402040406030203" pitchFamily="66" charset="-78"/>
              </a:rPr>
              <a:t> – is used by management, </a:t>
            </a:r>
            <a:endParaRPr sz="2000" dirty="0">
              <a:latin typeface="+mn-lt"/>
              <a:cs typeface="Arabic Typesetting" panose="03020402040406030203" pitchFamily="66" charset="-78"/>
            </a:endParaRPr>
          </a:p>
          <a:p>
            <a:pPr marL="285750" indent="-285750">
              <a:lnSpc>
                <a:spcPct val="80000"/>
              </a:lnSpc>
              <a:spcBef>
                <a:spcPts val="440"/>
              </a:spcBef>
              <a:buSzPts val="2200"/>
            </a:pPr>
            <a:r>
              <a:rPr lang="en-GB" sz="2000" b="1" dirty="0">
                <a:latin typeface="+mn-lt"/>
                <a:cs typeface="Arabic Typesetting" panose="03020402040406030203" pitchFamily="66" charset="-78"/>
              </a:rPr>
              <a:t>Population data</a:t>
            </a:r>
            <a:r>
              <a:rPr lang="en-GB" sz="2000" dirty="0">
                <a:latin typeface="+mn-lt"/>
                <a:cs typeface="Arabic Typesetting" panose="03020402040406030203" pitchFamily="66" charset="-78"/>
              </a:rPr>
              <a:t> - important to know how many people live in     the catchment area and need health services</a:t>
            </a:r>
            <a:r>
              <a:rPr lang="en-GB" sz="2600" dirty="0">
                <a:latin typeface="+mn-lt"/>
                <a:cs typeface="Arabic Typesetting" panose="03020402040406030203" pitchFamily="66" charset="-78"/>
              </a:rPr>
              <a:t>.</a:t>
            </a:r>
            <a:endParaRPr dirty="0">
              <a:latin typeface="+mn-lt"/>
              <a:cs typeface="Arabic Typesetting" panose="03020402040406030203" pitchFamily="66" charset="-78"/>
            </a:endParaRPr>
          </a:p>
        </p:txBody>
      </p:sp>
      <p:sp>
        <p:nvSpPr>
          <p:cNvPr id="112" name="Google Shape;112;p10"/>
          <p:cNvSpPr/>
          <p:nvPr/>
        </p:nvSpPr>
        <p:spPr>
          <a:xfrm>
            <a:off x="179512" y="116632"/>
            <a:ext cx="541693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a:solidFill>
                  <a:schemeClr val="lt1"/>
                </a:solidFill>
                <a:latin typeface="+mn-lt"/>
                <a:ea typeface="Calibri"/>
                <a:cs typeface="Arabic Typesetting" panose="03020402040406030203" pitchFamily="66" charset="-78"/>
                <a:sym typeface="Calibri"/>
              </a:rPr>
              <a:t>Data Collection</a:t>
            </a:r>
            <a:endParaRPr>
              <a:latin typeface="+mn-lt"/>
              <a:cs typeface="Arabic Typesetting" panose="03020402040406030203" pitchFamily="66"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0F4A7-B018-A7B3-E86F-FD86AEB2A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40AC0-0B0B-773C-F34D-6ACC0A5907B4}"/>
              </a:ext>
            </a:extLst>
          </p:cNvPr>
          <p:cNvSpPr>
            <a:spLocks noGrp="1"/>
          </p:cNvSpPr>
          <p:nvPr>
            <p:ph type="title"/>
          </p:nvPr>
        </p:nvSpPr>
        <p:spPr>
          <a:xfrm>
            <a:off x="-344906" y="226511"/>
            <a:ext cx="8229600" cy="784141"/>
          </a:xfrm>
        </p:spPr>
        <p:txBody>
          <a:bodyPr/>
          <a:lstStyle/>
          <a:p>
            <a:r>
              <a:rPr lang="en-US" sz="2800" dirty="0">
                <a:solidFill>
                  <a:schemeClr val="bg1"/>
                </a:solidFill>
              </a:rPr>
              <a:t>Examples of a facility that does not follow EDS </a:t>
            </a:r>
            <a:endParaRPr lang="en-ZA" sz="2800" dirty="0">
              <a:solidFill>
                <a:schemeClr val="bg1"/>
              </a:solidFill>
            </a:endParaRPr>
          </a:p>
        </p:txBody>
      </p:sp>
      <p:sp>
        <p:nvSpPr>
          <p:cNvPr id="4" name="TextBox 3">
            <a:extLst>
              <a:ext uri="{FF2B5EF4-FFF2-40B4-BE49-F238E27FC236}">
                <a16:creationId xmlns:a16="http://schemas.microsoft.com/office/drawing/2014/main" id="{28C1AFCF-9ADD-AF70-67D8-1490A68D4BD1}"/>
              </a:ext>
            </a:extLst>
          </p:cNvPr>
          <p:cNvSpPr txBox="1"/>
          <p:nvPr/>
        </p:nvSpPr>
        <p:spPr>
          <a:xfrm>
            <a:off x="168443" y="1230233"/>
            <a:ext cx="4644189" cy="4832092"/>
          </a:xfrm>
          <a:prstGeom prst="rect">
            <a:avLst/>
          </a:prstGeom>
          <a:noFill/>
          <a:ln>
            <a:solidFill>
              <a:schemeClr val="tx1"/>
            </a:solidFill>
          </a:ln>
        </p:spPr>
        <p:txBody>
          <a:bodyPr wrap="square">
            <a:spAutoFit/>
          </a:bodyPr>
          <a:lstStyle/>
          <a:p>
            <a:pPr>
              <a:buNone/>
            </a:pPr>
            <a:r>
              <a:rPr lang="en-US" sz="2400" b="1" dirty="0"/>
              <a:t>Special Programs (HIV, TB, Immunization)</a:t>
            </a:r>
          </a:p>
          <a:p>
            <a:pPr>
              <a:buFont typeface="Arial" panose="020B0604020202020204" pitchFamily="34" charset="0"/>
              <a:buChar char="•"/>
            </a:pPr>
            <a:r>
              <a:rPr lang="en-US" sz="2000" dirty="0"/>
              <a:t>Required (EDS): </a:t>
            </a:r>
          </a:p>
          <a:p>
            <a:pPr marL="742950" lvl="1" indent="-285750">
              <a:buFont typeface="Arial" panose="020B0604020202020204" pitchFamily="34" charset="0"/>
              <a:buChar char="•"/>
            </a:pPr>
            <a:r>
              <a:rPr lang="en-US" sz="2000" dirty="0"/>
              <a:t>Number of patients tested HIV Positive</a:t>
            </a:r>
          </a:p>
          <a:p>
            <a:pPr marL="742950" lvl="1" indent="-285750">
              <a:buFont typeface="Arial" panose="020B0604020202020204" pitchFamily="34" charset="0"/>
              <a:buChar char="•"/>
            </a:pPr>
            <a:r>
              <a:rPr lang="en-US" sz="2000" dirty="0"/>
              <a:t>Number initiated on ART </a:t>
            </a:r>
          </a:p>
          <a:p>
            <a:pPr>
              <a:buFont typeface="Arial" panose="020B0604020202020204" pitchFamily="34" charset="0"/>
              <a:buChar char="•"/>
            </a:pPr>
            <a:r>
              <a:rPr lang="en-US" sz="2000" dirty="0"/>
              <a:t>What the clinic is doing: </a:t>
            </a:r>
          </a:p>
          <a:p>
            <a:pPr marL="742950" lvl="1" indent="-285750">
              <a:buFont typeface="Arial" panose="020B0604020202020204" pitchFamily="34" charset="0"/>
              <a:buChar char="•"/>
            </a:pPr>
            <a:r>
              <a:rPr lang="en-US" sz="2000" dirty="0"/>
              <a:t>Recording patients’ full employment history in the HIV register </a:t>
            </a:r>
          </a:p>
          <a:p>
            <a:pPr marL="742950" lvl="1" indent="-285750">
              <a:buFont typeface="Arial" panose="020B0604020202020204" pitchFamily="34" charset="0"/>
              <a:buChar char="•"/>
            </a:pPr>
            <a:r>
              <a:rPr lang="en-US" sz="2000" dirty="0"/>
              <a:t>Capturing detailed family member names and ID numbers (not required)</a:t>
            </a:r>
          </a:p>
          <a:p>
            <a:pPr marL="457200" lvl="1"/>
            <a:r>
              <a:rPr lang="en-US" sz="2000" b="1" dirty="0"/>
              <a:t>Problem </a:t>
            </a:r>
            <a:r>
              <a:rPr lang="en-US" sz="2000" dirty="0"/>
              <a:t>: This data is not routinely required and is not reported</a:t>
            </a:r>
          </a:p>
        </p:txBody>
      </p:sp>
      <p:sp>
        <p:nvSpPr>
          <p:cNvPr id="6" name="TextBox 5">
            <a:extLst>
              <a:ext uri="{FF2B5EF4-FFF2-40B4-BE49-F238E27FC236}">
                <a16:creationId xmlns:a16="http://schemas.microsoft.com/office/drawing/2014/main" id="{CADA7D94-64FD-E668-8786-7621D4D47CD7}"/>
              </a:ext>
            </a:extLst>
          </p:cNvPr>
          <p:cNvSpPr txBox="1"/>
          <p:nvPr/>
        </p:nvSpPr>
        <p:spPr>
          <a:xfrm>
            <a:off x="4812632" y="1264453"/>
            <a:ext cx="4162925" cy="4832092"/>
          </a:xfrm>
          <a:prstGeom prst="rect">
            <a:avLst/>
          </a:prstGeom>
          <a:noFill/>
          <a:ln>
            <a:solidFill>
              <a:schemeClr val="tx1"/>
            </a:solidFill>
          </a:ln>
        </p:spPr>
        <p:txBody>
          <a:bodyPr wrap="square">
            <a:spAutoFit/>
          </a:bodyPr>
          <a:lstStyle/>
          <a:p>
            <a:pPr>
              <a:buNone/>
            </a:pPr>
            <a:r>
              <a:rPr lang="en-US" sz="2400" b="1" dirty="0"/>
              <a:t>Epidemiological Surveillance Data</a:t>
            </a:r>
          </a:p>
          <a:p>
            <a:pPr>
              <a:buFont typeface="Arial" panose="020B0604020202020204" pitchFamily="34" charset="0"/>
              <a:buChar char="•"/>
            </a:pPr>
            <a:r>
              <a:rPr lang="en-US" sz="2000" dirty="0"/>
              <a:t>Required (EDS): </a:t>
            </a:r>
          </a:p>
          <a:p>
            <a:pPr marL="742950" lvl="1" indent="-285750">
              <a:buFont typeface="Arial" panose="020B0604020202020204" pitchFamily="34" charset="0"/>
              <a:buChar char="•"/>
            </a:pPr>
            <a:r>
              <a:rPr lang="en-US" sz="2000" dirty="0"/>
              <a:t>Notifiable diseases (e.g., measles, TB, COVID-19) </a:t>
            </a:r>
          </a:p>
          <a:p>
            <a:pPr>
              <a:buFont typeface="Arial" panose="020B0604020202020204" pitchFamily="34" charset="0"/>
              <a:buChar char="•"/>
            </a:pPr>
            <a:r>
              <a:rPr lang="en-US" sz="2000" dirty="0"/>
              <a:t>What the clinic is doing: </a:t>
            </a:r>
          </a:p>
          <a:p>
            <a:pPr marL="742950" lvl="1" indent="-285750">
              <a:buFont typeface="Arial" panose="020B0604020202020204" pitchFamily="34" charset="0"/>
              <a:buChar char="•"/>
            </a:pPr>
            <a:r>
              <a:rPr lang="en-US" sz="2000" dirty="0"/>
              <a:t>Recording common cold and mild flu cases as notifiable conditions </a:t>
            </a:r>
          </a:p>
          <a:p>
            <a:pPr marL="742950" lvl="1" indent="-285750">
              <a:buFont typeface="Arial" panose="020B0604020202020204" pitchFamily="34" charset="0"/>
              <a:buChar char="•"/>
            </a:pPr>
            <a:r>
              <a:rPr lang="en-US" sz="2000" dirty="0"/>
              <a:t>Collecting detailed travel history for every minor illness </a:t>
            </a:r>
          </a:p>
          <a:p>
            <a:pPr>
              <a:buNone/>
            </a:pPr>
            <a:r>
              <a:rPr lang="en-US" sz="2000" b="1" dirty="0"/>
              <a:t>Problem:</a:t>
            </a:r>
            <a:r>
              <a:rPr lang="en-US" sz="2000" dirty="0"/>
              <a:t> Misclassification and unnecessary detail distort surveillance data</a:t>
            </a:r>
          </a:p>
        </p:txBody>
      </p:sp>
    </p:spTree>
    <p:extLst>
      <p:ext uri="{BB962C8B-B14F-4D97-AF65-F5344CB8AC3E}">
        <p14:creationId xmlns:p14="http://schemas.microsoft.com/office/powerpoint/2010/main" val="1511825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1"/>
          <p:cNvSpPr txBox="1">
            <a:spLocks noGrp="1"/>
          </p:cNvSpPr>
          <p:nvPr>
            <p:ph type="body" idx="1"/>
          </p:nvPr>
        </p:nvSpPr>
        <p:spPr>
          <a:xfrm>
            <a:off x="-191969" y="1223153"/>
            <a:ext cx="4562389" cy="4411694"/>
          </a:xfrm>
          <a:prstGeom prst="rect">
            <a:avLst/>
          </a:prstGeom>
          <a:noFill/>
          <a:ln>
            <a:noFill/>
          </a:ln>
        </p:spPr>
        <p:txBody>
          <a:bodyPr spcFirstLastPara="1" wrap="square" lIns="91425" tIns="45700" rIns="91425" bIns="45700" anchor="t" anchorCtr="0">
            <a:noAutofit/>
          </a:bodyPr>
          <a:lstStyle/>
          <a:p>
            <a:pPr marL="342900" lvl="0" indent="-342900" rtl="0">
              <a:spcBef>
                <a:spcPts val="0"/>
              </a:spcBef>
              <a:spcAft>
                <a:spcPts val="0"/>
              </a:spcAft>
              <a:buClr>
                <a:schemeClr val="dk1"/>
              </a:buClr>
              <a:buSzPts val="2400"/>
              <a:buFont typeface="Calibri"/>
              <a:buNone/>
            </a:pPr>
            <a:r>
              <a:rPr lang="en-GB" sz="2400" b="1" dirty="0">
                <a:latin typeface="Arial" panose="020B0604020202020204" pitchFamily="34" charset="0"/>
                <a:cs typeface="Arial" panose="020B0604020202020204" pitchFamily="34" charset="0"/>
              </a:rPr>
              <a:t>    Patient monitoring tools </a:t>
            </a:r>
            <a:r>
              <a:rPr lang="en-GB" sz="2400" dirty="0">
                <a:latin typeface="Arial" panose="020B0604020202020204" pitchFamily="34" charset="0"/>
                <a:cs typeface="Arial" panose="020B0604020202020204" pitchFamily="34" charset="0"/>
              </a:rPr>
              <a:t>are used to capture &amp; manage individual pts</a:t>
            </a:r>
          </a:p>
          <a:p>
            <a:pPr marL="342900" lvl="0" indent="-342900" rtl="0">
              <a:spcBef>
                <a:spcPts val="0"/>
              </a:spcBef>
              <a:spcAft>
                <a:spcPts val="0"/>
              </a:spcAft>
              <a:buClr>
                <a:schemeClr val="dk1"/>
              </a:buClr>
              <a:buSzPts val="2400"/>
              <a:buFont typeface="Calibri"/>
              <a:buNone/>
            </a:pPr>
            <a:r>
              <a:rPr lang="en-GB" sz="2400" dirty="0">
                <a:latin typeface="Arial" panose="020B0604020202020204" pitchFamily="34" charset="0"/>
                <a:cs typeface="Arial" panose="020B0604020202020204" pitchFamily="34" charset="0"/>
              </a:rPr>
              <a:t>    Those tools are: </a:t>
            </a:r>
            <a:endParaRPr sz="2400" dirty="0">
              <a:latin typeface="Arial" panose="020B0604020202020204" pitchFamily="34" charset="0"/>
              <a:cs typeface="Arial" panose="020B0604020202020204" pitchFamily="34" charset="0"/>
            </a:endParaRPr>
          </a:p>
          <a:p>
            <a:pPr marL="742950" lvl="1" indent="-285750" algn="l" rtl="0">
              <a:spcBef>
                <a:spcPts val="440"/>
              </a:spcBef>
              <a:spcAft>
                <a:spcPts val="0"/>
              </a:spcAft>
              <a:buClr>
                <a:schemeClr val="dk1"/>
              </a:buClr>
              <a:buSzPts val="2200"/>
              <a:buFont typeface="Arial"/>
              <a:buChar char="•"/>
            </a:pPr>
            <a:r>
              <a:rPr lang="en-GB" sz="2000" dirty="0">
                <a:latin typeface="Arial" panose="020B0604020202020204" pitchFamily="34" charset="0"/>
                <a:cs typeface="Arial" panose="020B0604020202020204" pitchFamily="34" charset="0"/>
              </a:rPr>
              <a:t>Patient records, including individual patient information forms</a:t>
            </a:r>
            <a:endParaRPr sz="2000" dirty="0">
              <a:latin typeface="Arial" panose="020B0604020202020204" pitchFamily="34" charset="0"/>
              <a:cs typeface="Arial" panose="020B0604020202020204" pitchFamily="34" charset="0"/>
            </a:endParaRPr>
          </a:p>
          <a:p>
            <a:pPr marL="742950" lvl="1" indent="-285750" algn="l" rtl="0">
              <a:spcBef>
                <a:spcPts val="440"/>
              </a:spcBef>
              <a:spcAft>
                <a:spcPts val="0"/>
              </a:spcAft>
              <a:buClr>
                <a:schemeClr val="dk1"/>
              </a:buClr>
              <a:buSzPts val="2200"/>
              <a:buFont typeface="Arial"/>
              <a:buChar char="•"/>
            </a:pPr>
            <a:r>
              <a:rPr lang="en-GB" sz="2000" dirty="0">
                <a:latin typeface="Arial" panose="020B0604020202020204" pitchFamily="34" charset="0"/>
                <a:cs typeface="Arial" panose="020B0604020202020204" pitchFamily="34" charset="0"/>
              </a:rPr>
              <a:t>Patient registers with entries for the same patient over  time</a:t>
            </a:r>
            <a:endParaRPr sz="2000" dirty="0">
              <a:latin typeface="Arial" panose="020B0604020202020204" pitchFamily="34" charset="0"/>
              <a:cs typeface="Arial" panose="020B0604020202020204" pitchFamily="34" charset="0"/>
            </a:endParaRPr>
          </a:p>
          <a:p>
            <a:pPr marL="742950" lvl="1" indent="-285750" algn="l" rtl="0">
              <a:spcBef>
                <a:spcPts val="560"/>
              </a:spcBef>
              <a:spcAft>
                <a:spcPts val="0"/>
              </a:spcAft>
              <a:buClr>
                <a:schemeClr val="dk1"/>
              </a:buClr>
              <a:buSzPts val="2200"/>
              <a:buFont typeface="Arial"/>
              <a:buChar char="•"/>
            </a:pPr>
            <a:r>
              <a:rPr lang="en-GB" sz="2000" dirty="0">
                <a:latin typeface="Arial" panose="020B0604020202020204" pitchFamily="34" charset="0"/>
                <a:cs typeface="Arial" panose="020B0604020202020204" pitchFamily="34" charset="0"/>
              </a:rPr>
              <a:t>Electronic (computerized) patient information</a:t>
            </a:r>
            <a:r>
              <a:rPr lang="en-GB" sz="2200" dirty="0">
                <a:latin typeface="Arial" panose="020B0604020202020204" pitchFamily="34" charset="0"/>
                <a:cs typeface="Arial" panose="020B0604020202020204" pitchFamily="34" charset="0"/>
              </a:rPr>
              <a:t> systems</a:t>
            </a:r>
            <a:r>
              <a:rPr lang="en-GB"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a:p>
            <a:pPr marL="342900" lvl="0" indent="-342900" algn="l" rtl="0">
              <a:lnSpc>
                <a:spcPct val="90000"/>
              </a:lnSpc>
              <a:spcBef>
                <a:spcPts val="640"/>
              </a:spcBef>
              <a:spcAft>
                <a:spcPts val="0"/>
              </a:spcAft>
              <a:buClr>
                <a:schemeClr val="dk1"/>
              </a:buClr>
              <a:buSzPts val="3200"/>
              <a:buFont typeface="Calibri"/>
              <a:buNone/>
            </a:pPr>
            <a:endParaRPr dirty="0">
              <a:latin typeface="Arial" panose="020B0604020202020204" pitchFamily="34" charset="0"/>
              <a:cs typeface="Arial" panose="020B0604020202020204" pitchFamily="34" charset="0"/>
            </a:endParaRPr>
          </a:p>
          <a:p>
            <a:pPr marL="342900" lvl="0" indent="-165100" algn="l" rtl="0">
              <a:lnSpc>
                <a:spcPct val="90000"/>
              </a:lnSpc>
              <a:spcBef>
                <a:spcPts val="560"/>
              </a:spcBef>
              <a:spcAft>
                <a:spcPts val="0"/>
              </a:spcAft>
              <a:buClr>
                <a:schemeClr val="dk1"/>
              </a:buClr>
              <a:buSzPts val="2800"/>
              <a:buNone/>
            </a:pPr>
            <a:endParaRPr sz="2800" dirty="0">
              <a:latin typeface="Arial" panose="020B0604020202020204" pitchFamily="34" charset="0"/>
              <a:cs typeface="Arial" panose="020B0604020202020204" pitchFamily="34" charset="0"/>
            </a:endParaRPr>
          </a:p>
        </p:txBody>
      </p:sp>
      <p:sp>
        <p:nvSpPr>
          <p:cNvPr id="118" name="Google Shape;118;p11"/>
          <p:cNvSpPr/>
          <p:nvPr/>
        </p:nvSpPr>
        <p:spPr>
          <a:xfrm>
            <a:off x="9611" y="188640"/>
            <a:ext cx="541693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a:solidFill>
                  <a:schemeClr val="lt1"/>
                </a:solidFill>
                <a:latin typeface="Arial" panose="020B0604020202020204" pitchFamily="34" charset="0"/>
                <a:ea typeface="Calibri"/>
                <a:cs typeface="Arial" panose="020B0604020202020204" pitchFamily="34" charset="0"/>
                <a:sym typeface="Calibri"/>
              </a:rPr>
              <a:t>Data Collection</a:t>
            </a:r>
            <a:endParaRPr>
              <a:latin typeface="Arial" panose="020B0604020202020204" pitchFamily="34" charset="0"/>
              <a:cs typeface="Arial" panose="020B0604020202020204" pitchFamily="34" charset="0"/>
            </a:endParaRPr>
          </a:p>
        </p:txBody>
      </p:sp>
      <p:sp>
        <p:nvSpPr>
          <p:cNvPr id="119" name="Google Shape;119;p11"/>
          <p:cNvSpPr txBox="1">
            <a:spLocks noGrp="1"/>
          </p:cNvSpPr>
          <p:nvPr>
            <p:ph type="body" idx="1"/>
          </p:nvPr>
        </p:nvSpPr>
        <p:spPr>
          <a:xfrm>
            <a:off x="4264556" y="1223153"/>
            <a:ext cx="4879444" cy="4964593"/>
          </a:xfrm>
          <a:prstGeom prst="rect">
            <a:avLst/>
          </a:prstGeom>
          <a:noFill/>
          <a:ln>
            <a:noFill/>
          </a:ln>
        </p:spPr>
        <p:txBody>
          <a:bodyPr spcFirstLastPara="1" wrap="square" lIns="91425" tIns="45700" rIns="91425" bIns="45700" anchor="t" anchorCtr="0">
            <a:noAutofit/>
          </a:bodyPr>
          <a:lstStyle/>
          <a:p>
            <a:pPr marL="342900" lvl="0" indent="-342900" rtl="0">
              <a:spcBef>
                <a:spcPts val="0"/>
              </a:spcBef>
              <a:spcAft>
                <a:spcPts val="0"/>
              </a:spcAft>
              <a:buClr>
                <a:schemeClr val="dk1"/>
              </a:buClr>
              <a:buSzPts val="2400"/>
              <a:buFont typeface="Calibri"/>
              <a:buNone/>
            </a:pPr>
            <a:r>
              <a:rPr lang="en-GB" sz="2400" b="1" dirty="0">
                <a:latin typeface="Arial" panose="020B0604020202020204" pitchFamily="34" charset="0"/>
                <a:cs typeface="Arial" panose="020B0604020202020204" pitchFamily="34" charset="0"/>
              </a:rPr>
              <a:t>    Data Sources:</a:t>
            </a:r>
            <a:r>
              <a:rPr lang="en-US" sz="2400" dirty="0">
                <a:latin typeface="Arial" panose="020B0604020202020204" pitchFamily="34" charset="0"/>
                <a:cs typeface="Arial" panose="020B0604020202020204" pitchFamily="34" charset="0"/>
              </a:rPr>
              <a:t>Is where actual data is obtained for broader HIS for analysis and reporting</a:t>
            </a:r>
            <a:endParaRPr sz="2400" dirty="0">
              <a:latin typeface="Arial" panose="020B0604020202020204" pitchFamily="34" charset="0"/>
              <a:cs typeface="Arial" panose="020B0604020202020204" pitchFamily="34" charset="0"/>
            </a:endParaRPr>
          </a:p>
          <a:p>
            <a:pPr marL="742950" lvl="1" indent="-285750">
              <a:spcBef>
                <a:spcPts val="440"/>
              </a:spcBef>
              <a:buSzPts val="2200"/>
              <a:buFont typeface="Arial"/>
              <a:buChar char="•"/>
            </a:pPr>
            <a:r>
              <a:rPr lang="en-GB" sz="2000" dirty="0">
                <a:latin typeface="Arial" panose="020B0604020202020204" pitchFamily="34" charset="0"/>
                <a:cs typeface="Arial" panose="020B0604020202020204" pitchFamily="34" charset="0"/>
              </a:rPr>
              <a:t>Routine clinical records e.g. Patient files, Tick registers, Referral forms, HTS registers, etc.</a:t>
            </a:r>
            <a:endParaRPr sz="2000" dirty="0">
              <a:latin typeface="Arial" panose="020B0604020202020204" pitchFamily="34" charset="0"/>
              <a:cs typeface="Arial" panose="020B0604020202020204" pitchFamily="34" charset="0"/>
            </a:endParaRPr>
          </a:p>
          <a:p>
            <a:pPr marL="742950" lvl="1" indent="-285750">
              <a:spcBef>
                <a:spcPts val="440"/>
              </a:spcBef>
              <a:buSzPts val="2200"/>
              <a:buFont typeface="Arial"/>
              <a:buChar char="•"/>
            </a:pPr>
            <a:r>
              <a:rPr lang="en-GB" sz="2000" dirty="0">
                <a:latin typeface="Arial" panose="020B0604020202020204" pitchFamily="34" charset="0"/>
                <a:cs typeface="Arial" panose="020B0604020202020204" pitchFamily="34" charset="0"/>
              </a:rPr>
              <a:t>Electronic Health information systems e.g. DHIS, </a:t>
            </a:r>
            <a:r>
              <a:rPr lang="en-GB" sz="2000" dirty="0" err="1">
                <a:latin typeface="Arial" panose="020B0604020202020204" pitchFamily="34" charset="0"/>
                <a:cs typeface="Arial" panose="020B0604020202020204" pitchFamily="34" charset="0"/>
              </a:rPr>
              <a:t>Tier.Net</a:t>
            </a:r>
            <a:r>
              <a:rPr lang="en-GB" sz="2000" dirty="0">
                <a:latin typeface="Arial" panose="020B0604020202020204" pitchFamily="34" charset="0"/>
                <a:cs typeface="Arial" panose="020B0604020202020204" pitchFamily="34" charset="0"/>
              </a:rPr>
              <a:t>, HPRS</a:t>
            </a:r>
            <a:endParaRPr sz="2000" dirty="0">
              <a:latin typeface="Arial" panose="020B0604020202020204" pitchFamily="34" charset="0"/>
              <a:cs typeface="Arial" panose="020B0604020202020204" pitchFamily="34" charset="0"/>
            </a:endParaRPr>
          </a:p>
          <a:p>
            <a:pPr marL="742950" lvl="1" indent="-285750">
              <a:spcBef>
                <a:spcPts val="440"/>
              </a:spcBef>
              <a:buSzPts val="2200"/>
              <a:buFont typeface="Arial"/>
              <a:buChar char="•"/>
            </a:pPr>
            <a:r>
              <a:rPr lang="en-GB" sz="2000" dirty="0">
                <a:latin typeface="Arial" panose="020B0604020202020204" pitchFamily="34" charset="0"/>
                <a:cs typeface="Arial" panose="020B0604020202020204" pitchFamily="34" charset="0"/>
              </a:rPr>
              <a:t>Admin and operational data e.g. HR records, stock control records</a:t>
            </a:r>
          </a:p>
          <a:p>
            <a:pPr marL="742950" lvl="1" indent="-285750">
              <a:spcBef>
                <a:spcPts val="440"/>
              </a:spcBef>
              <a:buSzPts val="2200"/>
              <a:buFont typeface="Arial"/>
              <a:buChar char="•"/>
            </a:pPr>
            <a:r>
              <a:rPr lang="en-GB" sz="2000" dirty="0">
                <a:latin typeface="Arial" panose="020B0604020202020204" pitchFamily="34" charset="0"/>
                <a:cs typeface="Arial" panose="020B0604020202020204" pitchFamily="34" charset="0"/>
              </a:rPr>
              <a:t>Performance monitoring and QI data e.g. surveys</a:t>
            </a:r>
          </a:p>
          <a:p>
            <a:pPr marL="742950" lvl="1" indent="-285750" algn="l" rtl="0">
              <a:spcBef>
                <a:spcPts val="440"/>
              </a:spcBef>
              <a:spcAft>
                <a:spcPts val="0"/>
              </a:spcAft>
              <a:buClr>
                <a:schemeClr val="dk1"/>
              </a:buClr>
              <a:buSzPts val="2200"/>
              <a:buFont typeface="Arial"/>
              <a:buChar char="•"/>
            </a:pPr>
            <a:endParaRPr lang="en-US" sz="2800"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3"/>
          <p:cNvSpPr txBox="1">
            <a:spLocks noGrp="1"/>
          </p:cNvSpPr>
          <p:nvPr>
            <p:ph type="body" idx="1"/>
          </p:nvPr>
        </p:nvSpPr>
        <p:spPr>
          <a:xfrm>
            <a:off x="77621" y="1412776"/>
            <a:ext cx="8461375" cy="419258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Clr>
                <a:schemeClr val="dk1"/>
              </a:buClr>
              <a:buSzPts val="2400"/>
              <a:buFont typeface="Calibri"/>
              <a:buNone/>
            </a:pPr>
            <a:r>
              <a:rPr lang="en-GB" sz="2400" b="1" dirty="0">
                <a:latin typeface="Arial" panose="020B0604020202020204" pitchFamily="34" charset="0"/>
                <a:cs typeface="Arial" panose="020B0604020202020204" pitchFamily="34" charset="0"/>
              </a:rPr>
              <a:t>Data collection tools should be measured against the SOURCE criteria:</a:t>
            </a:r>
            <a:endParaRPr dirty="0">
              <a:latin typeface="Arial" panose="020B0604020202020204" pitchFamily="34" charset="0"/>
              <a:cs typeface="Arial" panose="020B0604020202020204" pitchFamily="34" charset="0"/>
            </a:endParaRPr>
          </a:p>
          <a:p>
            <a:pPr marL="342900" lvl="0" indent="-342900" algn="l" rtl="0">
              <a:lnSpc>
                <a:spcPct val="90000"/>
              </a:lnSpc>
              <a:spcBef>
                <a:spcPts val="480"/>
              </a:spcBef>
              <a:spcAft>
                <a:spcPts val="0"/>
              </a:spcAft>
              <a:buClr>
                <a:schemeClr val="dk1"/>
              </a:buClr>
              <a:buSzPts val="2400"/>
              <a:buFont typeface="Calibri"/>
              <a:buNone/>
            </a:pPr>
            <a:endParaRPr sz="2400" b="1" dirty="0">
              <a:latin typeface="Arial" panose="020B0604020202020204" pitchFamily="34" charset="0"/>
              <a:cs typeface="Arial" panose="020B0604020202020204" pitchFamily="34" charset="0"/>
            </a:endParaRPr>
          </a:p>
          <a:p>
            <a:pPr marL="742950" lvl="1" indent="-285750" algn="l" rtl="0">
              <a:spcBef>
                <a:spcPts val="440"/>
              </a:spcBef>
              <a:spcAft>
                <a:spcPts val="0"/>
              </a:spcAft>
              <a:buClr>
                <a:schemeClr val="dk1"/>
              </a:buClr>
              <a:buSzPts val="2200"/>
              <a:buFont typeface="Arial"/>
              <a:buChar char="•"/>
            </a:pPr>
            <a:r>
              <a:rPr lang="en-GB" sz="2200" b="1" dirty="0">
                <a:latin typeface="Arial" panose="020B0604020202020204" pitchFamily="34" charset="0"/>
                <a:cs typeface="Arial" panose="020B0604020202020204" pitchFamily="34" charset="0"/>
              </a:rPr>
              <a:t>S</a:t>
            </a:r>
            <a:r>
              <a:rPr lang="en-GB" sz="2200" dirty="0">
                <a:latin typeface="Arial" panose="020B0604020202020204" pitchFamily="34" charset="0"/>
                <a:cs typeface="Arial" panose="020B0604020202020204" pitchFamily="34" charset="0"/>
              </a:rPr>
              <a:t>imple and easy-to-use for collecting data and extracting it</a:t>
            </a:r>
            <a:endParaRPr dirty="0">
              <a:latin typeface="Arial" panose="020B0604020202020204" pitchFamily="34" charset="0"/>
              <a:cs typeface="Arial" panose="020B0604020202020204" pitchFamily="34" charset="0"/>
            </a:endParaRPr>
          </a:p>
          <a:p>
            <a:pPr marL="742950" lvl="1" indent="-285750" algn="l" rtl="0">
              <a:spcBef>
                <a:spcPts val="440"/>
              </a:spcBef>
              <a:spcAft>
                <a:spcPts val="0"/>
              </a:spcAft>
              <a:buClr>
                <a:schemeClr val="dk1"/>
              </a:buClr>
              <a:buSzPts val="2200"/>
              <a:buFont typeface="Arial"/>
              <a:buChar char="•"/>
            </a:pPr>
            <a:r>
              <a:rPr lang="en-GB" sz="2200" b="1" dirty="0">
                <a:latin typeface="Arial" panose="020B0604020202020204" pitchFamily="34" charset="0"/>
                <a:cs typeface="Arial" panose="020B0604020202020204" pitchFamily="34" charset="0"/>
              </a:rPr>
              <a:t>O</a:t>
            </a:r>
            <a:r>
              <a:rPr lang="en-GB" sz="2200" dirty="0">
                <a:latin typeface="Arial" panose="020B0604020202020204" pitchFamily="34" charset="0"/>
                <a:cs typeface="Arial" panose="020B0604020202020204" pitchFamily="34" charset="0"/>
              </a:rPr>
              <a:t>verlap between tools should not exist</a:t>
            </a:r>
            <a:endParaRPr dirty="0">
              <a:latin typeface="Arial" panose="020B0604020202020204" pitchFamily="34" charset="0"/>
              <a:cs typeface="Arial" panose="020B0604020202020204" pitchFamily="34" charset="0"/>
            </a:endParaRPr>
          </a:p>
          <a:p>
            <a:pPr marL="742950" lvl="1" indent="-285750" algn="l" rtl="0">
              <a:spcBef>
                <a:spcPts val="440"/>
              </a:spcBef>
              <a:spcAft>
                <a:spcPts val="0"/>
              </a:spcAft>
              <a:buClr>
                <a:schemeClr val="dk1"/>
              </a:buClr>
              <a:buSzPts val="2200"/>
              <a:buFont typeface="Arial"/>
              <a:buChar char="•"/>
            </a:pPr>
            <a:r>
              <a:rPr lang="en-GB" sz="2200" b="1" dirty="0">
                <a:latin typeface="Arial" panose="020B0604020202020204" pitchFamily="34" charset="0"/>
                <a:cs typeface="Arial" panose="020B0604020202020204" pitchFamily="34" charset="0"/>
              </a:rPr>
              <a:t>U</a:t>
            </a:r>
            <a:r>
              <a:rPr lang="en-GB" sz="2200" dirty="0">
                <a:latin typeface="Arial" panose="020B0604020202020204" pitchFamily="34" charset="0"/>
                <a:cs typeface="Arial" panose="020B0604020202020204" pitchFamily="34" charset="0"/>
              </a:rPr>
              <a:t>seful to data collectors locally, supervisors and researchers</a:t>
            </a:r>
            <a:endParaRPr dirty="0">
              <a:latin typeface="Arial" panose="020B0604020202020204" pitchFamily="34" charset="0"/>
              <a:cs typeface="Arial" panose="020B0604020202020204" pitchFamily="34" charset="0"/>
            </a:endParaRPr>
          </a:p>
          <a:p>
            <a:pPr marL="742950" lvl="1" indent="-285750" algn="l" rtl="0">
              <a:spcBef>
                <a:spcPts val="440"/>
              </a:spcBef>
              <a:spcAft>
                <a:spcPts val="0"/>
              </a:spcAft>
              <a:buClr>
                <a:schemeClr val="dk1"/>
              </a:buClr>
              <a:buSzPts val="2200"/>
              <a:buFont typeface="Arial"/>
              <a:buChar char="•"/>
            </a:pPr>
            <a:r>
              <a:rPr lang="en-GB" sz="2200" b="1" dirty="0">
                <a:latin typeface="Arial" panose="020B0604020202020204" pitchFamily="34" charset="0"/>
                <a:cs typeface="Arial" panose="020B0604020202020204" pitchFamily="34" charset="0"/>
              </a:rPr>
              <a:t>R</a:t>
            </a:r>
            <a:r>
              <a:rPr lang="en-GB" sz="2200" dirty="0">
                <a:latin typeface="Arial" panose="020B0604020202020204" pitchFamily="34" charset="0"/>
                <a:cs typeface="Arial" panose="020B0604020202020204" pitchFamily="34" charset="0"/>
              </a:rPr>
              <a:t>elevant to key functions of the unit</a:t>
            </a:r>
            <a:endParaRPr dirty="0">
              <a:latin typeface="Arial" panose="020B0604020202020204" pitchFamily="34" charset="0"/>
              <a:cs typeface="Arial" panose="020B0604020202020204" pitchFamily="34" charset="0"/>
            </a:endParaRPr>
          </a:p>
          <a:p>
            <a:pPr marL="742950" lvl="1" indent="-285750" algn="l" rtl="0">
              <a:spcBef>
                <a:spcPts val="440"/>
              </a:spcBef>
              <a:spcAft>
                <a:spcPts val="0"/>
              </a:spcAft>
              <a:buClr>
                <a:schemeClr val="dk1"/>
              </a:buClr>
              <a:buSzPts val="2200"/>
              <a:buFont typeface="Arial"/>
              <a:buChar char="•"/>
            </a:pPr>
            <a:r>
              <a:rPr lang="en-GB" sz="2200" b="1" dirty="0">
                <a:latin typeface="Arial" panose="020B0604020202020204" pitchFamily="34" charset="0"/>
                <a:cs typeface="Arial" panose="020B0604020202020204" pitchFamily="34" charset="0"/>
              </a:rPr>
              <a:t>C</a:t>
            </a:r>
            <a:r>
              <a:rPr lang="en-GB" sz="2200" dirty="0">
                <a:latin typeface="Arial" panose="020B0604020202020204" pitchFamily="34" charset="0"/>
                <a:cs typeface="Arial" panose="020B0604020202020204" pitchFamily="34" charset="0"/>
              </a:rPr>
              <a:t>learly laid out and easy to understand</a:t>
            </a:r>
            <a:endParaRPr dirty="0">
              <a:latin typeface="Arial" panose="020B0604020202020204" pitchFamily="34" charset="0"/>
              <a:cs typeface="Arial" panose="020B0604020202020204" pitchFamily="34" charset="0"/>
            </a:endParaRPr>
          </a:p>
          <a:p>
            <a:pPr marL="742950" lvl="1" indent="-285750" algn="l" rtl="0">
              <a:spcBef>
                <a:spcPts val="440"/>
              </a:spcBef>
              <a:spcAft>
                <a:spcPts val="0"/>
              </a:spcAft>
              <a:buClr>
                <a:schemeClr val="dk1"/>
              </a:buClr>
              <a:buSzPts val="2200"/>
              <a:buFont typeface="Arial"/>
              <a:buChar char="•"/>
            </a:pPr>
            <a:r>
              <a:rPr lang="en-GB" sz="2200" b="1" dirty="0">
                <a:latin typeface="Arial" panose="020B0604020202020204" pitchFamily="34" charset="0"/>
                <a:cs typeface="Arial" panose="020B0604020202020204" pitchFamily="34" charset="0"/>
              </a:rPr>
              <a:t>E</a:t>
            </a:r>
            <a:r>
              <a:rPr lang="en-GB" sz="2200" dirty="0">
                <a:latin typeface="Arial" panose="020B0604020202020204" pitchFamily="34" charset="0"/>
                <a:cs typeface="Arial" panose="020B0604020202020204" pitchFamily="34" charset="0"/>
              </a:rPr>
              <a:t>ffective</a:t>
            </a:r>
            <a:endParaRPr dirty="0">
              <a:latin typeface="Arial" panose="020B0604020202020204" pitchFamily="34" charset="0"/>
              <a:cs typeface="Arial" panose="020B0604020202020204" pitchFamily="34" charset="0"/>
            </a:endParaRPr>
          </a:p>
          <a:p>
            <a:pPr marL="342900" lvl="0" indent="-342900" algn="l" rtl="0">
              <a:lnSpc>
                <a:spcPct val="90000"/>
              </a:lnSpc>
              <a:spcBef>
                <a:spcPts val="480"/>
              </a:spcBef>
              <a:spcAft>
                <a:spcPts val="0"/>
              </a:spcAft>
              <a:buClr>
                <a:schemeClr val="dk1"/>
              </a:buClr>
              <a:buSzPts val="2400"/>
              <a:buFont typeface="Calibri"/>
              <a:buNone/>
            </a:pPr>
            <a:endParaRPr lang="en-US" sz="2400" dirty="0">
              <a:latin typeface="Arial" panose="020B0604020202020204" pitchFamily="34" charset="0"/>
              <a:cs typeface="Arial" panose="020B0604020202020204" pitchFamily="34" charset="0"/>
            </a:endParaRPr>
          </a:p>
          <a:p>
            <a:pPr marL="342900" lvl="0" indent="-342900" rtl="0">
              <a:lnSpc>
                <a:spcPct val="90000"/>
              </a:lnSpc>
              <a:spcBef>
                <a:spcPts val="480"/>
              </a:spcBef>
              <a:spcAft>
                <a:spcPts val="0"/>
              </a:spcAft>
              <a:buClr>
                <a:schemeClr val="dk1"/>
              </a:buClr>
              <a:buSzPts val="2400"/>
              <a:buFont typeface="Calibri"/>
              <a:buNone/>
            </a:pPr>
            <a:r>
              <a:rPr lang="en-ZA" sz="2400" dirty="0">
                <a:latin typeface="Arial" panose="020B0604020202020204" pitchFamily="34" charset="0"/>
                <a:cs typeface="Arial" panose="020B0604020202020204" pitchFamily="34" charset="0"/>
              </a:rPr>
              <a:t>Which tools do you use daily?</a:t>
            </a:r>
          </a:p>
          <a:p>
            <a:pPr marL="342900" lvl="0" indent="-342900" rtl="0">
              <a:lnSpc>
                <a:spcPct val="90000"/>
              </a:lnSpc>
              <a:spcBef>
                <a:spcPts val="480"/>
              </a:spcBef>
              <a:spcAft>
                <a:spcPts val="0"/>
              </a:spcAft>
              <a:buClr>
                <a:schemeClr val="dk1"/>
              </a:buClr>
              <a:buSzPts val="2400"/>
              <a:buFont typeface="Calibri"/>
              <a:buNone/>
            </a:pPr>
            <a:r>
              <a:rPr lang="en-ZA" sz="2400" dirty="0">
                <a:latin typeface="Arial" panose="020B0604020202020204" pitchFamily="34" charset="0"/>
                <a:cs typeface="Arial" panose="020B0604020202020204" pitchFamily="34" charset="0"/>
              </a:rPr>
              <a:t>Where do you see duplication in terms of reporting?</a:t>
            </a:r>
            <a:endParaRPr sz="2400" dirty="0">
              <a:latin typeface="Arial" panose="020B0604020202020204" pitchFamily="34" charset="0"/>
              <a:cs typeface="Arial" panose="020B0604020202020204" pitchFamily="34" charset="0"/>
            </a:endParaRPr>
          </a:p>
          <a:p>
            <a:pPr marL="342900" lvl="0" indent="-215900" algn="l" rtl="0">
              <a:lnSpc>
                <a:spcPct val="90000"/>
              </a:lnSpc>
              <a:spcBef>
                <a:spcPts val="400"/>
              </a:spcBef>
              <a:spcAft>
                <a:spcPts val="0"/>
              </a:spcAft>
              <a:buClr>
                <a:schemeClr val="dk1"/>
              </a:buClr>
              <a:buSzPts val="2000"/>
              <a:buNone/>
            </a:pPr>
            <a:endParaRPr sz="2000" dirty="0">
              <a:latin typeface="Arial" panose="020B0604020202020204" pitchFamily="34" charset="0"/>
              <a:cs typeface="Arial" panose="020B0604020202020204" pitchFamily="34" charset="0"/>
            </a:endParaRPr>
          </a:p>
        </p:txBody>
      </p:sp>
      <p:sp>
        <p:nvSpPr>
          <p:cNvPr id="125" name="Google Shape;125;p13"/>
          <p:cNvSpPr/>
          <p:nvPr/>
        </p:nvSpPr>
        <p:spPr>
          <a:xfrm>
            <a:off x="107504" y="92573"/>
            <a:ext cx="541693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a:solidFill>
                  <a:schemeClr val="lt1"/>
                </a:solidFill>
                <a:latin typeface="Arial" panose="020B0604020202020204" pitchFamily="34" charset="0"/>
                <a:ea typeface="Calibri"/>
                <a:cs typeface="Arial" panose="020B0604020202020204" pitchFamily="34" charset="0"/>
                <a:sym typeface="Calibri"/>
              </a:rPr>
              <a:t>Data Collection</a:t>
            </a:r>
            <a:endParaRPr>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659F0-46AD-ACB5-A572-07BBD6C87B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A33233-98AE-9F0D-701F-BBBB0FACB611}"/>
              </a:ext>
            </a:extLst>
          </p:cNvPr>
          <p:cNvSpPr>
            <a:spLocks noGrp="1"/>
          </p:cNvSpPr>
          <p:nvPr>
            <p:ph type="title"/>
          </p:nvPr>
        </p:nvSpPr>
        <p:spPr/>
        <p:txBody>
          <a:bodyPr/>
          <a:lstStyle/>
          <a:p>
            <a:pPr algn="ctr"/>
            <a:r>
              <a:rPr lang="en-US" sz="2800" dirty="0"/>
              <a:t>Group exercise</a:t>
            </a:r>
            <a:endParaRPr lang="en-ZA" sz="2800" dirty="0"/>
          </a:p>
        </p:txBody>
      </p:sp>
      <p:sp>
        <p:nvSpPr>
          <p:cNvPr id="6" name="Rectangle 1">
            <a:extLst>
              <a:ext uri="{FF2B5EF4-FFF2-40B4-BE49-F238E27FC236}">
                <a16:creationId xmlns:a16="http://schemas.microsoft.com/office/drawing/2014/main" id="{EC5228E4-B4D5-A7DE-22C4-C70281DE2731}"/>
              </a:ext>
            </a:extLst>
          </p:cNvPr>
          <p:cNvSpPr>
            <a:spLocks noGrp="1" noChangeArrowheads="1"/>
          </p:cNvSpPr>
          <p:nvPr>
            <p:ph sz="half" idx="1"/>
          </p:nvPr>
        </p:nvSpPr>
        <p:spPr bwMode="auto">
          <a:xfrm>
            <a:off x="340618" y="1272952"/>
            <a:ext cx="423138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Identify overlapping data</a:t>
            </a:r>
            <a:r>
              <a:rPr kumimoji="0" lang="en-US" altLang="en-US" sz="2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Which patients appear in both registers?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What information is duplicated?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Identify non-overlapping data</a:t>
            </a:r>
            <a:r>
              <a:rPr kumimoji="0" lang="en-US" altLang="en-US" sz="2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Which patients appear in only one register?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Why might this happen?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84195A42-923A-DEF7-F4B2-3C8C3F986ADC}"/>
              </a:ext>
            </a:extLst>
          </p:cNvPr>
          <p:cNvSpPr txBox="1">
            <a:spLocks noChangeArrowheads="1"/>
          </p:cNvSpPr>
          <p:nvPr/>
        </p:nvSpPr>
        <p:spPr bwMode="auto">
          <a:xfrm>
            <a:off x="4572000" y="1012086"/>
            <a:ext cx="45720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0000"/>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panose="020B0604020202020204" pitchFamily="34" charset="0"/>
                <a:ea typeface="Arial"/>
                <a:cs typeface="Arial" panose="020B0604020202020204" pitchFamily="34" charset="0"/>
                <a:sym typeface="Arial"/>
              </a:defRPr>
            </a:lvl2pPr>
            <a:lvl3pPr marR="0" lvl="2" algn="l" rtl="0">
              <a:lnSpc>
                <a:spcPct val="100000"/>
              </a:lnSpc>
              <a:spcBef>
                <a:spcPts val="0"/>
              </a:spcBef>
              <a:spcAft>
                <a:spcPts val="0"/>
              </a:spcAft>
              <a:buClr>
                <a:srgbClr val="000000"/>
              </a:buClr>
              <a:buFont typeface="Arial"/>
              <a:defRPr sz="1350" b="0" i="0" u="none" strike="noStrike" cap="none">
                <a:solidFill>
                  <a:srgbClr val="000000"/>
                </a:solidFill>
                <a:latin typeface="Arial" panose="020B0604020202020204" pitchFamily="34" charset="0"/>
                <a:ea typeface="Arial"/>
                <a:cs typeface="Arial" panose="020B0604020202020204" pitchFamily="34" charset="0"/>
                <a:sym typeface="Arial"/>
              </a:defRPr>
            </a:lvl3pPr>
            <a:lvl4pPr marR="0" lvl="3" algn="l" rtl="0">
              <a:lnSpc>
                <a:spcPct val="100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a:cs typeface="Arial" panose="020B0604020202020204" pitchFamily="34" charset="0"/>
                <a:sym typeface="Arial"/>
              </a:defRPr>
            </a:lvl4pPr>
            <a:lvl5pPr marR="0" lvl="4" algn="l" rtl="0">
              <a:lnSpc>
                <a:spcPct val="100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a:cs typeface="Arial" panose="020B0604020202020204" pitchFamily="34" charset="0"/>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0" fontAlgn="base" hangingPunct="0">
              <a:spcBef>
                <a:spcPct val="0"/>
              </a:spcBef>
              <a:spcAft>
                <a:spcPct val="0"/>
              </a:spcAft>
              <a:buClrTx/>
            </a:pPr>
            <a:r>
              <a:rPr lang="en-US" altLang="en-US" sz="2400" b="1" dirty="0">
                <a:solidFill>
                  <a:schemeClr val="tx1"/>
                </a:solidFill>
              </a:rPr>
              <a:t>Discuss the impact</a:t>
            </a:r>
            <a:r>
              <a:rPr lang="en-US" altLang="en-US" sz="2400" dirty="0">
                <a:solidFill>
                  <a:schemeClr val="tx1"/>
                </a:solidFill>
              </a:rPr>
              <a:t> </a:t>
            </a:r>
          </a:p>
          <a:p>
            <a:pPr eaLnBrk="0" fontAlgn="base" hangingPunct="0">
              <a:spcBef>
                <a:spcPct val="0"/>
              </a:spcBef>
              <a:spcAft>
                <a:spcPct val="0"/>
              </a:spcAft>
              <a:buClrTx/>
              <a:buFontTx/>
              <a:buChar char="•"/>
            </a:pPr>
            <a:r>
              <a:rPr lang="en-US" altLang="en-US" sz="2400" dirty="0">
                <a:solidFill>
                  <a:schemeClr val="tx1"/>
                </a:solidFill>
              </a:rPr>
              <a:t>What are the consequences of collecting the same data twice? </a:t>
            </a:r>
          </a:p>
          <a:p>
            <a:pPr eaLnBrk="0" fontAlgn="base" hangingPunct="0">
              <a:spcBef>
                <a:spcPct val="0"/>
              </a:spcBef>
              <a:spcAft>
                <a:spcPct val="0"/>
              </a:spcAft>
              <a:buClrTx/>
              <a:buFontTx/>
              <a:buChar char="•"/>
            </a:pPr>
            <a:r>
              <a:rPr lang="en-US" altLang="en-US" sz="2400" dirty="0">
                <a:solidFill>
                  <a:schemeClr val="tx1"/>
                </a:solidFill>
              </a:rPr>
              <a:t>How does this affect the following: </a:t>
            </a:r>
          </a:p>
          <a:p>
            <a:pPr marL="457200" lvl="1" eaLnBrk="0" fontAlgn="base" hangingPunct="0">
              <a:spcBef>
                <a:spcPct val="0"/>
              </a:spcBef>
              <a:spcAft>
                <a:spcPct val="0"/>
              </a:spcAft>
              <a:buClrTx/>
              <a:buFontTx/>
              <a:buChar char="•"/>
            </a:pPr>
            <a:r>
              <a:rPr lang="en-US" altLang="en-US" sz="2400" dirty="0">
                <a:solidFill>
                  <a:schemeClr val="tx1"/>
                </a:solidFill>
              </a:rPr>
              <a:t>Data quality? </a:t>
            </a:r>
          </a:p>
          <a:p>
            <a:pPr marL="457200" lvl="1" eaLnBrk="0" fontAlgn="base" hangingPunct="0">
              <a:spcBef>
                <a:spcPct val="0"/>
              </a:spcBef>
              <a:spcAft>
                <a:spcPct val="0"/>
              </a:spcAft>
              <a:buClrTx/>
              <a:buFontTx/>
              <a:buChar char="•"/>
            </a:pPr>
            <a:r>
              <a:rPr lang="en-US" altLang="en-US" sz="2400" dirty="0">
                <a:solidFill>
                  <a:schemeClr val="tx1"/>
                </a:solidFill>
              </a:rPr>
              <a:t>Workload? </a:t>
            </a:r>
          </a:p>
          <a:p>
            <a:pPr marL="457200" lvl="1" eaLnBrk="0" fontAlgn="base" hangingPunct="0">
              <a:spcBef>
                <a:spcPct val="0"/>
              </a:spcBef>
              <a:spcAft>
                <a:spcPct val="0"/>
              </a:spcAft>
              <a:buClrTx/>
              <a:buFontTx/>
              <a:buChar char="•"/>
            </a:pPr>
            <a:r>
              <a:rPr lang="en-US" altLang="en-US" sz="2400" dirty="0">
                <a:solidFill>
                  <a:schemeClr val="tx1"/>
                </a:solidFill>
              </a:rPr>
              <a:t>Reporting (SPMR/DPMR)? </a:t>
            </a:r>
            <a:endParaRPr lang="en-US" altLang="en-US" sz="2400" b="1" dirty="0">
              <a:solidFill>
                <a:schemeClr val="tx1"/>
              </a:solidFill>
            </a:endParaRPr>
          </a:p>
          <a:p>
            <a:pPr eaLnBrk="0" fontAlgn="base" hangingPunct="0">
              <a:spcBef>
                <a:spcPct val="0"/>
              </a:spcBef>
              <a:spcAft>
                <a:spcPct val="0"/>
              </a:spcAft>
              <a:buClrTx/>
            </a:pPr>
            <a:r>
              <a:rPr lang="en-US" altLang="en-US" sz="2400" b="1" dirty="0">
                <a:solidFill>
                  <a:schemeClr val="tx1"/>
                </a:solidFill>
              </a:rPr>
              <a:t>Suggest improvements</a:t>
            </a:r>
            <a:r>
              <a:rPr lang="en-US" altLang="en-US" sz="2400" dirty="0">
                <a:solidFill>
                  <a:schemeClr val="tx1"/>
                </a:solidFill>
              </a:rPr>
              <a:t> </a:t>
            </a:r>
          </a:p>
          <a:p>
            <a:pPr eaLnBrk="0" fontAlgn="base" hangingPunct="0">
              <a:spcBef>
                <a:spcPct val="0"/>
              </a:spcBef>
              <a:spcAft>
                <a:spcPct val="0"/>
              </a:spcAft>
              <a:buClrTx/>
              <a:buFontTx/>
              <a:buChar char="•"/>
            </a:pPr>
            <a:r>
              <a:rPr lang="en-US" altLang="en-US" sz="2400" dirty="0">
                <a:solidFill>
                  <a:schemeClr val="tx1"/>
                </a:solidFill>
              </a:rPr>
              <a:t>How can the facility reduce duplication? </a:t>
            </a:r>
          </a:p>
          <a:p>
            <a:pPr eaLnBrk="0" fontAlgn="base" hangingPunct="0">
              <a:spcBef>
                <a:spcPct val="0"/>
              </a:spcBef>
              <a:spcAft>
                <a:spcPct val="0"/>
              </a:spcAft>
              <a:buClrTx/>
              <a:buFontTx/>
              <a:buChar char="•"/>
            </a:pPr>
            <a:r>
              <a:rPr lang="en-US" altLang="en-US" sz="2400" dirty="0">
                <a:solidFill>
                  <a:schemeClr val="tx1"/>
                </a:solidFill>
              </a:rPr>
              <a:t>What systems or processes can be integrated?</a:t>
            </a:r>
          </a:p>
          <a:p>
            <a:pPr eaLnBrk="0" fontAlgn="base" hangingPunct="0">
              <a:spcBef>
                <a:spcPct val="0"/>
              </a:spcBef>
              <a:spcAft>
                <a:spcPct val="0"/>
              </a:spcAft>
              <a:buClrTx/>
              <a:buFontTx/>
              <a:buNone/>
            </a:pPr>
            <a:endParaRPr lang="en-US" altLang="en-US" dirty="0">
              <a:solidFill>
                <a:schemeClr val="tx1"/>
              </a:solidFill>
            </a:endParaRPr>
          </a:p>
        </p:txBody>
      </p:sp>
    </p:spTree>
    <p:extLst>
      <p:ext uri="{BB962C8B-B14F-4D97-AF65-F5344CB8AC3E}">
        <p14:creationId xmlns:p14="http://schemas.microsoft.com/office/powerpoint/2010/main" val="356453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C62F7-511C-2C7E-CDBC-609E8DC74A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9557FA-5F55-FB59-4B29-29BDE97D4CB7}"/>
              </a:ext>
            </a:extLst>
          </p:cNvPr>
          <p:cNvSpPr>
            <a:spLocks noGrp="1"/>
          </p:cNvSpPr>
          <p:nvPr>
            <p:ph type="title"/>
          </p:nvPr>
        </p:nvSpPr>
        <p:spPr>
          <a:xfrm>
            <a:off x="304800" y="186981"/>
            <a:ext cx="7442200" cy="920477"/>
          </a:xfrm>
        </p:spPr>
        <p:txBody>
          <a:bodyPr/>
          <a:lstStyle/>
          <a:p>
            <a:r>
              <a:rPr lang="en-US" sz="2800" dirty="0">
                <a:solidFill>
                  <a:schemeClr val="bg1"/>
                </a:solidFill>
              </a:rPr>
              <a:t>Group exercise on identifying data overlaps</a:t>
            </a:r>
            <a:endParaRPr lang="en-ZA" sz="2800" dirty="0">
              <a:solidFill>
                <a:schemeClr val="bg1"/>
              </a:solidFill>
            </a:endParaRPr>
          </a:p>
        </p:txBody>
      </p:sp>
      <p:graphicFrame>
        <p:nvGraphicFramePr>
          <p:cNvPr id="3" name="Table 2">
            <a:extLst>
              <a:ext uri="{FF2B5EF4-FFF2-40B4-BE49-F238E27FC236}">
                <a16:creationId xmlns:a16="http://schemas.microsoft.com/office/drawing/2014/main" id="{29B99B62-B3E1-19B7-5FE0-6D3867140395}"/>
              </a:ext>
            </a:extLst>
          </p:cNvPr>
          <p:cNvGraphicFramePr>
            <a:graphicFrameLocks noGrp="1"/>
          </p:cNvGraphicFramePr>
          <p:nvPr>
            <p:extLst>
              <p:ext uri="{D42A27DB-BD31-4B8C-83A1-F6EECF244321}">
                <p14:modId xmlns:p14="http://schemas.microsoft.com/office/powerpoint/2010/main" val="3892598159"/>
              </p:ext>
            </p:extLst>
          </p:nvPr>
        </p:nvGraphicFramePr>
        <p:xfrm>
          <a:off x="4572000" y="1520826"/>
          <a:ext cx="4384283" cy="4406243"/>
        </p:xfrm>
        <a:graphic>
          <a:graphicData uri="http://schemas.openxmlformats.org/drawingml/2006/table">
            <a:tbl>
              <a:tblPr/>
              <a:tblGrid>
                <a:gridCol w="889000">
                  <a:extLst>
                    <a:ext uri="{9D8B030D-6E8A-4147-A177-3AD203B41FA5}">
                      <a16:colId xmlns:a16="http://schemas.microsoft.com/office/drawing/2014/main" val="2431590213"/>
                    </a:ext>
                  </a:extLst>
                </a:gridCol>
                <a:gridCol w="1041400">
                  <a:extLst>
                    <a:ext uri="{9D8B030D-6E8A-4147-A177-3AD203B41FA5}">
                      <a16:colId xmlns:a16="http://schemas.microsoft.com/office/drawing/2014/main" val="1234884169"/>
                    </a:ext>
                  </a:extLst>
                </a:gridCol>
                <a:gridCol w="1244600">
                  <a:extLst>
                    <a:ext uri="{9D8B030D-6E8A-4147-A177-3AD203B41FA5}">
                      <a16:colId xmlns:a16="http://schemas.microsoft.com/office/drawing/2014/main" val="4253930176"/>
                    </a:ext>
                  </a:extLst>
                </a:gridCol>
                <a:gridCol w="1209283">
                  <a:extLst>
                    <a:ext uri="{9D8B030D-6E8A-4147-A177-3AD203B41FA5}">
                      <a16:colId xmlns:a16="http://schemas.microsoft.com/office/drawing/2014/main" val="730936277"/>
                    </a:ext>
                  </a:extLst>
                </a:gridCol>
              </a:tblGrid>
              <a:tr h="995345">
                <a:tc>
                  <a:txBody>
                    <a:bodyPr/>
                    <a:lstStyle/>
                    <a:p>
                      <a:pPr>
                        <a:buNone/>
                      </a:pPr>
                      <a:r>
                        <a:rPr lang="en-ZA" b="1" dirty="0"/>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b="1" dirty="0"/>
                        <a:t>Patient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b="1"/>
                        <a:t>Service Received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b="1" dirty="0"/>
                        <a:t>TB Screening Done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8617051"/>
                  </a:ext>
                </a:extLst>
              </a:tr>
              <a:tr h="724576">
                <a:tc>
                  <a:txBody>
                    <a:bodyPr/>
                    <a:lstStyle/>
                    <a:p>
                      <a:pPr>
                        <a:buNone/>
                      </a:pPr>
                      <a:r>
                        <a:rPr lang="en-ZA" dirty="0"/>
                        <a:t>10 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John Maseko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General consultation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3305338"/>
                  </a:ext>
                </a:extLst>
              </a:tr>
              <a:tr h="608900">
                <a:tc>
                  <a:txBody>
                    <a:bodyPr/>
                    <a:lstStyle/>
                    <a:p>
                      <a:pPr>
                        <a:buNone/>
                      </a:pPr>
                      <a:r>
                        <a:rPr lang="en-ZA"/>
                        <a:t>10 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a:t>Nomsa Dlamini</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a:t>Immunisation visit</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11368"/>
                  </a:ext>
                </a:extLst>
              </a:tr>
              <a:tr h="608900">
                <a:tc>
                  <a:txBody>
                    <a:bodyPr/>
                    <a:lstStyle/>
                    <a:p>
                      <a:pPr>
                        <a:buNone/>
                      </a:pPr>
                      <a:r>
                        <a:rPr lang="en-ZA"/>
                        <a:t>10 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Thabo Nkosi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Minor illness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9948375"/>
                  </a:ext>
                </a:extLst>
              </a:tr>
              <a:tr h="608900">
                <a:tc>
                  <a:txBody>
                    <a:bodyPr/>
                    <a:lstStyle/>
                    <a:p>
                      <a:pPr>
                        <a:buNone/>
                      </a:pPr>
                      <a:r>
                        <a:rPr lang="en-ZA"/>
                        <a:t>10 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a:t>Lerato Mokoena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Family planning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394233"/>
                  </a:ext>
                </a:extLst>
              </a:tr>
              <a:tr h="859622">
                <a:tc>
                  <a:txBody>
                    <a:bodyPr/>
                    <a:lstStyle/>
                    <a:p>
                      <a:pPr>
                        <a:buNone/>
                      </a:pPr>
                      <a:r>
                        <a:rPr lang="en-ZA" dirty="0"/>
                        <a:t>10 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Sipho Khumalo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Chronic medication pick-up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6347924"/>
                  </a:ext>
                </a:extLst>
              </a:tr>
            </a:tbl>
          </a:graphicData>
        </a:graphic>
      </p:graphicFrame>
      <p:graphicFrame>
        <p:nvGraphicFramePr>
          <p:cNvPr id="4" name="Table 3">
            <a:extLst>
              <a:ext uri="{FF2B5EF4-FFF2-40B4-BE49-F238E27FC236}">
                <a16:creationId xmlns:a16="http://schemas.microsoft.com/office/drawing/2014/main" id="{570A0D27-1939-FC32-6F2D-37F2F284713D}"/>
              </a:ext>
            </a:extLst>
          </p:cNvPr>
          <p:cNvGraphicFramePr>
            <a:graphicFrameLocks noGrp="1"/>
          </p:cNvGraphicFramePr>
          <p:nvPr>
            <p:extLst>
              <p:ext uri="{D42A27DB-BD31-4B8C-83A1-F6EECF244321}">
                <p14:modId xmlns:p14="http://schemas.microsoft.com/office/powerpoint/2010/main" val="1141007132"/>
              </p:ext>
            </p:extLst>
          </p:nvPr>
        </p:nvGraphicFramePr>
        <p:xfrm>
          <a:off x="187718" y="1504950"/>
          <a:ext cx="4231882" cy="4336096"/>
        </p:xfrm>
        <a:graphic>
          <a:graphicData uri="http://schemas.openxmlformats.org/drawingml/2006/table">
            <a:tbl>
              <a:tblPr/>
              <a:tblGrid>
                <a:gridCol w="858288">
                  <a:extLst>
                    <a:ext uri="{9D8B030D-6E8A-4147-A177-3AD203B41FA5}">
                      <a16:colId xmlns:a16="http://schemas.microsoft.com/office/drawing/2014/main" val="1481460209"/>
                    </a:ext>
                  </a:extLst>
                </a:gridCol>
                <a:gridCol w="1036908">
                  <a:extLst>
                    <a:ext uri="{9D8B030D-6E8A-4147-A177-3AD203B41FA5}">
                      <a16:colId xmlns:a16="http://schemas.microsoft.com/office/drawing/2014/main" val="3315848608"/>
                    </a:ext>
                  </a:extLst>
                </a:gridCol>
                <a:gridCol w="1231328">
                  <a:extLst>
                    <a:ext uri="{9D8B030D-6E8A-4147-A177-3AD203B41FA5}">
                      <a16:colId xmlns:a16="http://schemas.microsoft.com/office/drawing/2014/main" val="114382636"/>
                    </a:ext>
                  </a:extLst>
                </a:gridCol>
                <a:gridCol w="1105358">
                  <a:extLst>
                    <a:ext uri="{9D8B030D-6E8A-4147-A177-3AD203B41FA5}">
                      <a16:colId xmlns:a16="http://schemas.microsoft.com/office/drawing/2014/main" val="1156323545"/>
                    </a:ext>
                  </a:extLst>
                </a:gridCol>
              </a:tblGrid>
              <a:tr h="954736">
                <a:tc>
                  <a:txBody>
                    <a:bodyPr/>
                    <a:lstStyle/>
                    <a:p>
                      <a:pPr>
                        <a:buNone/>
                      </a:pPr>
                      <a:r>
                        <a:rPr lang="en-ZA" b="1" dirty="0"/>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b="1" dirty="0"/>
                        <a:t>Patient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b="1" dirty="0"/>
                        <a:t>Reason for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b="1" dirty="0"/>
                        <a:t>TB Symptoms Screened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8502258"/>
                  </a:ext>
                </a:extLst>
              </a:tr>
              <a:tr h="676272">
                <a:tc>
                  <a:txBody>
                    <a:bodyPr/>
                    <a:lstStyle/>
                    <a:p>
                      <a:pPr>
                        <a:buNone/>
                      </a:pPr>
                      <a:r>
                        <a:rPr lang="en-ZA" dirty="0"/>
                        <a:t>10 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a:t>John Maseko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General consultation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12770"/>
                  </a:ext>
                </a:extLst>
              </a:tr>
              <a:tr h="676272">
                <a:tc>
                  <a:txBody>
                    <a:bodyPr/>
                    <a:lstStyle/>
                    <a:p>
                      <a:pPr>
                        <a:buNone/>
                      </a:pPr>
                      <a:r>
                        <a:rPr lang="en-ZA" dirty="0"/>
                        <a:t>10 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Nomsa Dlamini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a:t>Immunisation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5339764"/>
                  </a:ext>
                </a:extLst>
              </a:tr>
              <a:tr h="676272">
                <a:tc>
                  <a:txBody>
                    <a:bodyPr/>
                    <a:lstStyle/>
                    <a:p>
                      <a:pPr>
                        <a:buNone/>
                      </a:pPr>
                      <a:r>
                        <a:rPr lang="en-ZA"/>
                        <a:t>10 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Maria Dube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TB contact screening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6544185"/>
                  </a:ext>
                </a:extLst>
              </a:tr>
              <a:tr h="676272">
                <a:tc>
                  <a:txBody>
                    <a:bodyPr/>
                    <a:lstStyle/>
                    <a:p>
                      <a:pPr>
                        <a:buNone/>
                      </a:pPr>
                      <a:r>
                        <a:rPr lang="en-ZA"/>
                        <a:t>10 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Peter Molefe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Cough investigation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1794097"/>
                  </a:ext>
                </a:extLst>
              </a:tr>
              <a:tr h="676272">
                <a:tc>
                  <a:txBody>
                    <a:bodyPr/>
                    <a:lstStyle/>
                    <a:p>
                      <a:pPr>
                        <a:buNone/>
                      </a:pPr>
                      <a:r>
                        <a:rPr lang="en-ZA"/>
                        <a:t>10 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a:t>Zanele Sithole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Walk-in screening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ZA"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8834949"/>
                  </a:ext>
                </a:extLst>
              </a:tr>
            </a:tbl>
          </a:graphicData>
        </a:graphic>
      </p:graphicFrame>
      <p:sp>
        <p:nvSpPr>
          <p:cNvPr id="5" name="Rectangle 1">
            <a:extLst>
              <a:ext uri="{FF2B5EF4-FFF2-40B4-BE49-F238E27FC236}">
                <a16:creationId xmlns:a16="http://schemas.microsoft.com/office/drawing/2014/main" id="{2A91A5DD-0CE7-D11C-7B40-B6D5DCA45D1C}"/>
              </a:ext>
            </a:extLst>
          </p:cNvPr>
          <p:cNvSpPr>
            <a:spLocks noChangeArrowheads="1"/>
          </p:cNvSpPr>
          <p:nvPr/>
        </p:nvSpPr>
        <p:spPr bwMode="auto">
          <a:xfrm>
            <a:off x="539164" y="1137623"/>
            <a:ext cx="283923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1. PHC Headcount Register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D64EFFB0-C188-152B-BBF5-5E67C4F6A0D5}"/>
              </a:ext>
            </a:extLst>
          </p:cNvPr>
          <p:cNvSpPr>
            <a:spLocks noChangeArrowheads="1"/>
          </p:cNvSpPr>
          <p:nvPr/>
        </p:nvSpPr>
        <p:spPr bwMode="auto">
          <a:xfrm>
            <a:off x="0" y="1065813"/>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3">
            <a:extLst>
              <a:ext uri="{FF2B5EF4-FFF2-40B4-BE49-F238E27FC236}">
                <a16:creationId xmlns:a16="http://schemas.microsoft.com/office/drawing/2014/main" id="{C8AD3805-1677-050E-3893-5F3899957B8B}"/>
              </a:ext>
            </a:extLst>
          </p:cNvPr>
          <p:cNvSpPr>
            <a:spLocks noChangeArrowheads="1"/>
          </p:cNvSpPr>
          <p:nvPr/>
        </p:nvSpPr>
        <p:spPr bwMode="auto">
          <a:xfrm>
            <a:off x="4572000" y="1137623"/>
            <a:ext cx="261321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2. TB Screening Register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6225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45BE3-F252-D77D-916D-E1A9799E07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7D9DF2-B99C-2023-6C5A-C0F14AAE3026}"/>
              </a:ext>
            </a:extLst>
          </p:cNvPr>
          <p:cNvSpPr>
            <a:spLocks noGrp="1"/>
          </p:cNvSpPr>
          <p:nvPr>
            <p:ph type="title"/>
          </p:nvPr>
        </p:nvSpPr>
        <p:spPr>
          <a:xfrm>
            <a:off x="340617" y="-76572"/>
            <a:ext cx="6535638" cy="543595"/>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lang="en-US" dirty="0"/>
            </a:br>
            <a:r>
              <a:rPr lang="en-US" dirty="0"/>
              <a:t>                       </a:t>
            </a:r>
            <a:r>
              <a:rPr lang="en-US" sz="2800" dirty="0"/>
              <a:t>Group exercise answers</a:t>
            </a:r>
            <a:br>
              <a:rPr lang="en-US" sz="2800" dirty="0"/>
            </a:br>
            <a:br>
              <a:rPr lang="en-US" sz="2800" dirty="0"/>
            </a:br>
            <a:br>
              <a:rPr lang="en-US" dirty="0"/>
            </a:br>
            <a:b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br>
            <a:endParaRPr lang="en-ZA" dirty="0"/>
          </a:p>
        </p:txBody>
      </p:sp>
      <p:sp>
        <p:nvSpPr>
          <p:cNvPr id="6" name="Rectangle 1">
            <a:extLst>
              <a:ext uri="{FF2B5EF4-FFF2-40B4-BE49-F238E27FC236}">
                <a16:creationId xmlns:a16="http://schemas.microsoft.com/office/drawing/2014/main" id="{51CC5915-DF1B-9898-6384-AF7D85F130CE}"/>
              </a:ext>
            </a:extLst>
          </p:cNvPr>
          <p:cNvSpPr>
            <a:spLocks noGrp="1" noChangeArrowheads="1"/>
          </p:cNvSpPr>
          <p:nvPr>
            <p:ph sz="half" idx="1"/>
          </p:nvPr>
        </p:nvSpPr>
        <p:spPr bwMode="auto">
          <a:xfrm>
            <a:off x="0" y="1096299"/>
            <a:ext cx="4075387" cy="40626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buNone/>
            </a:pPr>
            <a:r>
              <a:rPr lang="en-US" sz="2400" b="1" dirty="0"/>
              <a:t>Overlapping patients:</a:t>
            </a:r>
            <a:endParaRPr lang="en-US" sz="2400" dirty="0"/>
          </a:p>
          <a:p>
            <a:pPr>
              <a:buFont typeface="Arial" panose="020B0604020202020204" pitchFamily="34" charset="0"/>
              <a:buChar char="•"/>
            </a:pPr>
            <a:r>
              <a:rPr lang="en-US" sz="2000" dirty="0"/>
              <a:t>John Maseko </a:t>
            </a:r>
          </a:p>
          <a:p>
            <a:pPr>
              <a:buFont typeface="Arial" panose="020B0604020202020204" pitchFamily="34" charset="0"/>
              <a:buChar char="•"/>
            </a:pPr>
            <a:r>
              <a:rPr lang="en-US" sz="2000" dirty="0"/>
              <a:t>Nomsa Dlamini </a:t>
            </a:r>
          </a:p>
          <a:p>
            <a:pPr>
              <a:buNone/>
            </a:pPr>
            <a:r>
              <a:rPr lang="en-US" sz="2400" b="1" dirty="0"/>
              <a:t>Non-overlapping patients:</a:t>
            </a:r>
            <a:endParaRPr lang="en-US" sz="2400" dirty="0"/>
          </a:p>
          <a:p>
            <a:pPr>
              <a:buFont typeface="Arial" panose="020B0604020202020204" pitchFamily="34" charset="0"/>
              <a:buChar char="•"/>
            </a:pPr>
            <a:r>
              <a:rPr lang="en-US" sz="2000" dirty="0"/>
              <a:t>Headcount only: Thabo Nkosi, Lerato Mokoena, Sipho Khumalo </a:t>
            </a:r>
          </a:p>
          <a:p>
            <a:pPr>
              <a:buFont typeface="Arial" panose="020B0604020202020204" pitchFamily="34" charset="0"/>
              <a:buChar char="•"/>
            </a:pPr>
            <a:r>
              <a:rPr lang="en-US" sz="2000" dirty="0"/>
              <a:t>TB Register only: Maria Dube, Peter Molefe, Zanele Sithole </a:t>
            </a:r>
          </a:p>
          <a:p>
            <a:pPr>
              <a:buNone/>
            </a:pPr>
            <a:r>
              <a:rPr lang="en-US" sz="2400" b="1" dirty="0"/>
              <a:t>Key Issues Identified:</a:t>
            </a:r>
            <a:endParaRPr lang="en-US" sz="2400" dirty="0"/>
          </a:p>
          <a:p>
            <a:pPr>
              <a:buFont typeface="Arial" panose="020B0604020202020204" pitchFamily="34" charset="0"/>
              <a:buChar char="•"/>
            </a:pPr>
            <a:r>
              <a:rPr lang="en-US" sz="2000" dirty="0"/>
              <a:t>Duplicate data collection </a:t>
            </a:r>
          </a:p>
          <a:p>
            <a:pPr>
              <a:buFont typeface="Arial" panose="020B0604020202020204" pitchFamily="34" charset="0"/>
              <a:buChar char="•"/>
            </a:pPr>
            <a:r>
              <a:rPr lang="en-US" sz="2000" dirty="0"/>
              <a:t>Risk of double counting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Content Placeholder 3">
            <a:extLst>
              <a:ext uri="{FF2B5EF4-FFF2-40B4-BE49-F238E27FC236}">
                <a16:creationId xmlns:a16="http://schemas.microsoft.com/office/drawing/2014/main" id="{C6A08526-F600-D1A5-05F2-2F8340FCFD1F}"/>
              </a:ext>
            </a:extLst>
          </p:cNvPr>
          <p:cNvSpPr>
            <a:spLocks noGrp="1"/>
          </p:cNvSpPr>
          <p:nvPr>
            <p:ph sz="half" idx="2"/>
          </p:nvPr>
        </p:nvSpPr>
        <p:spPr>
          <a:xfrm>
            <a:off x="4075386" y="1096299"/>
            <a:ext cx="5068613" cy="4017487"/>
          </a:xfrm>
          <a:ln>
            <a:solidFill>
              <a:schemeClr val="tx1"/>
            </a:solid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Key Issues Identified continues:</a:t>
            </a: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Increased workload </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Poor data consistency</a:t>
            </a:r>
            <a:endParaRPr lang="en-US" sz="2400" b="1"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Suggested Solutions:</a:t>
            </a: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Integrate registers or use one primary tool </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Capture data once and use across Programmes </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Strengthen SOPs for data collection </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Improve coordination between Programmes </a:t>
            </a:r>
          </a:p>
          <a:p>
            <a:endParaRPr lang="en-ZA" dirty="0"/>
          </a:p>
        </p:txBody>
      </p:sp>
      <p:sp>
        <p:nvSpPr>
          <p:cNvPr id="2" name="Rectangle 1">
            <a:extLst>
              <a:ext uri="{FF2B5EF4-FFF2-40B4-BE49-F238E27FC236}">
                <a16:creationId xmlns:a16="http://schemas.microsoft.com/office/drawing/2014/main" id="{9DCD6F61-DB04-724B-DE2E-A2A30191D02E}"/>
              </a:ext>
            </a:extLst>
          </p:cNvPr>
          <p:cNvSpPr/>
          <p:nvPr/>
        </p:nvSpPr>
        <p:spPr>
          <a:xfrm>
            <a:off x="340617" y="5113786"/>
            <a:ext cx="8529147" cy="6744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rPr>
              <a:t>“Data should be </a:t>
            </a:r>
            <a:r>
              <a:rPr kumimoji="0" lang="en-US" sz="1800" b="1"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rPr>
              <a:t>collected once, used many times</a:t>
            </a:r>
            <a:r>
              <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Arial"/>
              </a:rPr>
              <a:t> — not collected many times for the same purpose.”</a:t>
            </a:r>
            <a:endParaRPr lang="en-ZA" dirty="0"/>
          </a:p>
        </p:txBody>
      </p:sp>
    </p:spTree>
    <p:extLst>
      <p:ext uri="{BB962C8B-B14F-4D97-AF65-F5344CB8AC3E}">
        <p14:creationId xmlns:p14="http://schemas.microsoft.com/office/powerpoint/2010/main" val="133277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8E3E8-76BE-FA8B-AED3-EAAB558B8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C3429D-D7CD-10F3-51F3-E0838506236A}"/>
              </a:ext>
            </a:extLst>
          </p:cNvPr>
          <p:cNvSpPr>
            <a:spLocks noGrp="1"/>
          </p:cNvSpPr>
          <p:nvPr>
            <p:ph type="title"/>
          </p:nvPr>
        </p:nvSpPr>
        <p:spPr/>
        <p:txBody>
          <a:bodyPr/>
          <a:lstStyle/>
          <a:p>
            <a:pPr algn="ctr"/>
            <a:r>
              <a:rPr lang="en-US" b="1" dirty="0">
                <a:solidFill>
                  <a:srgbClr val="005D28"/>
                </a:solidFill>
              </a:rPr>
              <a:t>Data Processing</a:t>
            </a:r>
            <a:br>
              <a:rPr lang="en-US" b="1" dirty="0">
                <a:solidFill>
                  <a:srgbClr val="005D28"/>
                </a:solidFill>
              </a:rPr>
            </a:br>
            <a:br>
              <a:rPr lang="en-US" b="1" dirty="0">
                <a:solidFill>
                  <a:srgbClr val="005D28"/>
                </a:solidFill>
              </a:rPr>
            </a:br>
            <a:endParaRPr lang="en-US" b="1" dirty="0">
              <a:solidFill>
                <a:srgbClr val="005D28"/>
              </a:solidFill>
            </a:endParaRPr>
          </a:p>
        </p:txBody>
      </p:sp>
    </p:spTree>
    <p:extLst>
      <p:ext uri="{BB962C8B-B14F-4D97-AF65-F5344CB8AC3E}">
        <p14:creationId xmlns:p14="http://schemas.microsoft.com/office/powerpoint/2010/main" val="3362150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
          <a:extLst>
            <a:ext uri="{FF2B5EF4-FFF2-40B4-BE49-F238E27FC236}">
              <a16:creationId xmlns:a16="http://schemas.microsoft.com/office/drawing/2014/main" id="{D44CC460-9186-07AD-BCB3-FDC3744A954E}"/>
            </a:ext>
          </a:extLst>
        </p:cNvPr>
        <p:cNvGrpSpPr/>
        <p:nvPr/>
      </p:nvGrpSpPr>
      <p:grpSpPr>
        <a:xfrm>
          <a:off x="0" y="0"/>
          <a:ext cx="0" cy="0"/>
          <a:chOff x="0" y="0"/>
          <a:chExt cx="0" cy="0"/>
        </a:xfrm>
      </p:grpSpPr>
      <p:sp>
        <p:nvSpPr>
          <p:cNvPr id="75" name="Google Shape;75;p5">
            <a:extLst>
              <a:ext uri="{FF2B5EF4-FFF2-40B4-BE49-F238E27FC236}">
                <a16:creationId xmlns:a16="http://schemas.microsoft.com/office/drawing/2014/main" id="{4631D141-41E4-32E0-6CC9-64E2192470A5}"/>
              </a:ext>
            </a:extLst>
          </p:cNvPr>
          <p:cNvSpPr txBox="1">
            <a:spLocks noGrp="1"/>
          </p:cNvSpPr>
          <p:nvPr>
            <p:ph type="body" idx="1"/>
          </p:nvPr>
        </p:nvSpPr>
        <p:spPr>
          <a:xfrm>
            <a:off x="457200" y="5089228"/>
            <a:ext cx="8229600" cy="1150937"/>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000"/>
              <a:buFont typeface="Calibri"/>
              <a:buNone/>
            </a:pPr>
            <a:r>
              <a:rPr lang="en-GB" sz="20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This cycle enables you to see the links between the different phases of collecting data, processing data, analyzing data, presenting information and using the information for evidence-based decision making</a:t>
            </a:r>
            <a:endParaRPr dirty="0">
              <a:latin typeface="Arial" panose="020B0604020202020204" pitchFamily="34" charset="0"/>
              <a:cs typeface="Arial" panose="020B0604020202020204" pitchFamily="34" charset="0"/>
            </a:endParaRPr>
          </a:p>
        </p:txBody>
      </p:sp>
      <p:pic>
        <p:nvPicPr>
          <p:cNvPr id="76" name="Google Shape;76;p5">
            <a:extLst>
              <a:ext uri="{FF2B5EF4-FFF2-40B4-BE49-F238E27FC236}">
                <a16:creationId xmlns:a16="http://schemas.microsoft.com/office/drawing/2014/main" id="{1A32E5B1-B029-BA8B-C90B-EDEF6B9AC1CD}"/>
              </a:ext>
            </a:extLst>
          </p:cNvPr>
          <p:cNvPicPr preferRelativeResize="0"/>
          <p:nvPr/>
        </p:nvPicPr>
        <p:blipFill rotWithShape="1">
          <a:blip r:embed="rId3">
            <a:alphaModFix/>
          </a:blip>
          <a:srcRect/>
          <a:stretch/>
        </p:blipFill>
        <p:spPr>
          <a:xfrm>
            <a:off x="1192423" y="616246"/>
            <a:ext cx="5968578" cy="4472982"/>
          </a:xfrm>
          <a:prstGeom prst="rect">
            <a:avLst/>
          </a:prstGeom>
          <a:noFill/>
          <a:ln>
            <a:noFill/>
          </a:ln>
        </p:spPr>
      </p:pic>
      <p:sp>
        <p:nvSpPr>
          <p:cNvPr id="77" name="Google Shape;77;p5">
            <a:extLst>
              <a:ext uri="{FF2B5EF4-FFF2-40B4-BE49-F238E27FC236}">
                <a16:creationId xmlns:a16="http://schemas.microsoft.com/office/drawing/2014/main" id="{E5868CB5-5812-B8D6-88CC-B10B40F81CEE}"/>
              </a:ext>
            </a:extLst>
          </p:cNvPr>
          <p:cNvSpPr txBox="1"/>
          <p:nvPr/>
        </p:nvSpPr>
        <p:spPr>
          <a:xfrm>
            <a:off x="7665593" y="4045426"/>
            <a:ext cx="1368425" cy="779462"/>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90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4383383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a:xfrm>
            <a:off x="0" y="195654"/>
            <a:ext cx="5859335" cy="70351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400"/>
              <a:buFont typeface="Calibri"/>
              <a:buNone/>
            </a:pPr>
            <a:r>
              <a:rPr lang="en-GB" sz="4400" b="1">
                <a:solidFill>
                  <a:schemeClr val="lt1"/>
                </a:solidFill>
                <a:latin typeface="Arial" panose="020B0604020202020204" pitchFamily="34" charset="0"/>
                <a:cs typeface="Arial" panose="020B0604020202020204" pitchFamily="34" charset="0"/>
                <a:sym typeface="Calibri"/>
              </a:rPr>
              <a:t>Data Processing </a:t>
            </a:r>
            <a:endParaRPr sz="4400" b="1">
              <a:solidFill>
                <a:schemeClr val="lt1"/>
              </a:solidFill>
              <a:latin typeface="Arial" panose="020B0604020202020204" pitchFamily="34" charset="0"/>
              <a:cs typeface="Arial" panose="020B0604020202020204" pitchFamily="34" charset="0"/>
              <a:sym typeface="Calibri"/>
            </a:endParaRPr>
          </a:p>
        </p:txBody>
      </p:sp>
      <p:sp>
        <p:nvSpPr>
          <p:cNvPr id="137" name="Google Shape;137;p14"/>
          <p:cNvSpPr txBox="1">
            <a:spLocks noGrp="1"/>
          </p:cNvSpPr>
          <p:nvPr>
            <p:ph type="body" idx="1"/>
          </p:nvPr>
        </p:nvSpPr>
        <p:spPr>
          <a:xfrm>
            <a:off x="107504" y="1052736"/>
            <a:ext cx="7921625" cy="3889375"/>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dk1"/>
              </a:buClr>
              <a:buSzPts val="3600"/>
              <a:buFont typeface="Calibri"/>
              <a:buNone/>
            </a:pPr>
            <a:endParaRPr sz="3600" b="1">
              <a:latin typeface="Arial" panose="020B0604020202020204" pitchFamily="34" charset="0"/>
              <a:cs typeface="Arial" panose="020B0604020202020204" pitchFamily="34" charset="0"/>
            </a:endParaRPr>
          </a:p>
          <a:p>
            <a:pPr marL="742950" lvl="1" indent="-285750" algn="l" rtl="0">
              <a:spcBef>
                <a:spcPts val="800"/>
              </a:spcBef>
              <a:spcAft>
                <a:spcPts val="0"/>
              </a:spcAft>
              <a:buClr>
                <a:schemeClr val="dk1"/>
              </a:buClr>
              <a:buSzPts val="4000"/>
              <a:buFont typeface="Arial"/>
              <a:buChar char="•"/>
            </a:pPr>
            <a:r>
              <a:rPr lang="en-GB" sz="4000">
                <a:latin typeface="Arial" panose="020B0604020202020204" pitchFamily="34" charset="0"/>
                <a:cs typeface="Arial" panose="020B0604020202020204" pitchFamily="34" charset="0"/>
              </a:rPr>
              <a:t> Data collation</a:t>
            </a:r>
            <a:endParaRPr>
              <a:latin typeface="Arial" panose="020B0604020202020204" pitchFamily="34" charset="0"/>
              <a:cs typeface="Arial" panose="020B0604020202020204" pitchFamily="34" charset="0"/>
            </a:endParaRPr>
          </a:p>
          <a:p>
            <a:pPr marL="742950" lvl="1" indent="-285750" algn="l" rtl="0">
              <a:spcBef>
                <a:spcPts val="800"/>
              </a:spcBef>
              <a:spcAft>
                <a:spcPts val="0"/>
              </a:spcAft>
              <a:buClr>
                <a:schemeClr val="dk1"/>
              </a:buClr>
              <a:buSzPts val="4000"/>
              <a:buFont typeface="Arial"/>
              <a:buChar char="•"/>
            </a:pPr>
            <a:r>
              <a:rPr lang="en-GB" sz="4000">
                <a:latin typeface="Arial" panose="020B0604020202020204" pitchFamily="34" charset="0"/>
                <a:cs typeface="Arial" panose="020B0604020202020204" pitchFamily="34" charset="0"/>
              </a:rPr>
              <a:t> Data quality checks</a:t>
            </a:r>
            <a:endParaRPr>
              <a:latin typeface="Arial" panose="020B0604020202020204" pitchFamily="34" charset="0"/>
              <a:cs typeface="Arial" panose="020B0604020202020204" pitchFamily="34" charset="0"/>
            </a:endParaRPr>
          </a:p>
          <a:p>
            <a:pPr marL="742950" lvl="1" indent="-285750" algn="l" rtl="0">
              <a:spcBef>
                <a:spcPts val="800"/>
              </a:spcBef>
              <a:spcAft>
                <a:spcPts val="0"/>
              </a:spcAft>
              <a:buClr>
                <a:schemeClr val="dk1"/>
              </a:buClr>
              <a:buSzPts val="4000"/>
              <a:buFont typeface="Arial"/>
              <a:buChar char="•"/>
            </a:pPr>
            <a:r>
              <a:rPr lang="en-GB" sz="4000">
                <a:latin typeface="Arial" panose="020B0604020202020204" pitchFamily="34" charset="0"/>
                <a:cs typeface="Arial" panose="020B0604020202020204" pitchFamily="34" charset="0"/>
              </a:rPr>
              <a:t> Data verification</a:t>
            </a:r>
            <a:endParaRPr>
              <a:latin typeface="Arial" panose="020B0604020202020204" pitchFamily="34" charset="0"/>
              <a:cs typeface="Arial" panose="020B0604020202020204" pitchFamily="34" charset="0"/>
            </a:endParaRPr>
          </a:p>
          <a:p>
            <a:pPr marL="742950" lvl="1" indent="-285750" algn="l" rtl="0">
              <a:spcBef>
                <a:spcPts val="800"/>
              </a:spcBef>
              <a:spcAft>
                <a:spcPts val="0"/>
              </a:spcAft>
              <a:buClr>
                <a:schemeClr val="dk1"/>
              </a:buClr>
              <a:buSzPts val="4000"/>
              <a:buFont typeface="Arial"/>
              <a:buChar char="•"/>
            </a:pPr>
            <a:r>
              <a:rPr lang="en-GB" sz="4000">
                <a:latin typeface="Arial" panose="020B0604020202020204" pitchFamily="34" charset="0"/>
                <a:cs typeface="Arial" panose="020B0604020202020204" pitchFamily="34" charset="0"/>
              </a:rPr>
              <a:t> Data validation</a:t>
            </a:r>
            <a:endParaRPr>
              <a:latin typeface="Arial" panose="020B0604020202020204" pitchFamily="34" charset="0"/>
              <a:cs typeface="Arial" panose="020B0604020202020204" pitchFamily="34" charset="0"/>
            </a:endParaRPr>
          </a:p>
          <a:p>
            <a:pPr marL="342900" lvl="0" indent="-139700" algn="l" rtl="0">
              <a:spcBef>
                <a:spcPts val="640"/>
              </a:spcBef>
              <a:spcAft>
                <a:spcPts val="0"/>
              </a:spcAft>
              <a:buClr>
                <a:schemeClr val="dk1"/>
              </a:buClr>
              <a:buSzPts val="3200"/>
              <a:buNone/>
            </a:pPr>
            <a:endParaRPr>
              <a:latin typeface="Arial" panose="020B0604020202020204" pitchFamily="34" charset="0"/>
              <a:cs typeface="Arial" panose="020B0604020202020204" pitchFamily="34" charset="0"/>
            </a:endParaRPr>
          </a:p>
          <a:p>
            <a:pPr marL="342900" lvl="0" indent="-342900" algn="l" rtl="0">
              <a:spcBef>
                <a:spcPts val="720"/>
              </a:spcBef>
              <a:spcAft>
                <a:spcPts val="0"/>
              </a:spcAft>
              <a:buClr>
                <a:schemeClr val="dk1"/>
              </a:buClr>
              <a:buSzPts val="3600"/>
              <a:buFont typeface="Calibri"/>
              <a:buNone/>
            </a:pPr>
            <a:endParaRPr sz="3600">
              <a:latin typeface="Arial" panose="020B0604020202020204" pitchFamily="34" charset="0"/>
              <a:cs typeface="Arial" panose="020B0604020202020204" pitchFamily="34" charset="0"/>
            </a:endParaRPr>
          </a:p>
          <a:p>
            <a:pPr marL="342900" lvl="0" indent="-342900" algn="l" rtl="0">
              <a:spcBef>
                <a:spcPts val="720"/>
              </a:spcBef>
              <a:spcAft>
                <a:spcPts val="0"/>
              </a:spcAft>
              <a:buClr>
                <a:schemeClr val="dk1"/>
              </a:buClr>
              <a:buSzPts val="3600"/>
              <a:buFont typeface="Calibri"/>
              <a:buNone/>
            </a:pPr>
            <a:endParaRPr sz="3600">
              <a:latin typeface="Arial" panose="020B0604020202020204" pitchFamily="34" charset="0"/>
              <a:cs typeface="Arial" panose="020B0604020202020204" pitchFamily="34" charset="0"/>
            </a:endParaRPr>
          </a:p>
        </p:txBody>
      </p:sp>
    </p:spTree>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title"/>
          </p:nvPr>
        </p:nvSpPr>
        <p:spPr>
          <a:xfrm>
            <a:off x="179399" y="106325"/>
            <a:ext cx="4944000" cy="1091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400"/>
              <a:buFont typeface="Calibri"/>
              <a:buNone/>
            </a:pPr>
            <a:r>
              <a:rPr lang="en-GB" b="1" dirty="0">
                <a:solidFill>
                  <a:schemeClr val="lt1"/>
                </a:solidFill>
              </a:rPr>
              <a:t>Course Overview</a:t>
            </a:r>
            <a:endParaRPr dirty="0">
              <a:solidFill>
                <a:schemeClr val="lt1"/>
              </a:solidFill>
            </a:endParaRPr>
          </a:p>
        </p:txBody>
      </p:sp>
      <p:sp>
        <p:nvSpPr>
          <p:cNvPr id="58" name="Google Shape;58;p2"/>
          <p:cNvSpPr txBox="1">
            <a:spLocks noGrp="1"/>
          </p:cNvSpPr>
          <p:nvPr>
            <p:ph type="body" idx="1"/>
          </p:nvPr>
        </p:nvSpPr>
        <p:spPr>
          <a:xfrm>
            <a:off x="179399" y="1052946"/>
            <a:ext cx="8466225" cy="4849090"/>
          </a:xfrm>
          <a:prstGeom prst="rect">
            <a:avLst/>
          </a:prstGeom>
          <a:noFill/>
          <a:ln>
            <a:noFill/>
          </a:ln>
        </p:spPr>
        <p:txBody>
          <a:bodyPr spcFirstLastPara="1" wrap="square" lIns="91425" tIns="45700" rIns="91425" bIns="45700" anchor="t" anchorCtr="0">
            <a:normAutofit/>
          </a:bodyPr>
          <a:lstStyle/>
          <a:p>
            <a:pPr marL="971550" lvl="1" indent="-514350" algn="l" rtl="0">
              <a:spcBef>
                <a:spcPts val="0"/>
              </a:spcBef>
              <a:spcAft>
                <a:spcPts val="0"/>
              </a:spcAft>
              <a:buClr>
                <a:srgbClr val="000000"/>
              </a:buClr>
              <a:buSzPct val="100000"/>
              <a:buFont typeface="+mj-lt"/>
              <a:buAutoNum type="arabicPeriod"/>
            </a:pPr>
            <a:r>
              <a:rPr lang="en-GB" sz="2000" dirty="0">
                <a:solidFill>
                  <a:srgbClr val="000000"/>
                </a:solidFill>
                <a:latin typeface="+mn-lt"/>
              </a:rPr>
              <a:t>Introduction to the Information Cycle</a:t>
            </a:r>
            <a:endParaRPr sz="2000" dirty="0">
              <a:latin typeface="+mn-lt"/>
            </a:endParaRPr>
          </a:p>
          <a:p>
            <a:pPr marL="971550" lvl="1" indent="-514350" algn="l" rtl="0">
              <a:spcBef>
                <a:spcPts val="518"/>
              </a:spcBef>
              <a:spcAft>
                <a:spcPts val="0"/>
              </a:spcAft>
              <a:buClr>
                <a:srgbClr val="000000"/>
              </a:buClr>
              <a:buSzPct val="100000"/>
              <a:buFont typeface="+mj-lt"/>
              <a:buAutoNum type="arabicPeriod"/>
            </a:pPr>
            <a:r>
              <a:rPr lang="en-GB" sz="2000" dirty="0">
                <a:solidFill>
                  <a:srgbClr val="000000"/>
                </a:solidFill>
                <a:latin typeface="+mn-lt"/>
              </a:rPr>
              <a:t>Collection</a:t>
            </a:r>
            <a:endParaRPr sz="2000" dirty="0">
              <a:latin typeface="+mn-lt"/>
            </a:endParaRPr>
          </a:p>
          <a:p>
            <a:pPr marL="971550" lvl="1" indent="-514350" algn="l" rtl="0">
              <a:spcBef>
                <a:spcPts val="518"/>
              </a:spcBef>
              <a:spcAft>
                <a:spcPts val="0"/>
              </a:spcAft>
              <a:buClr>
                <a:srgbClr val="000000"/>
              </a:buClr>
              <a:buSzPct val="100000"/>
              <a:buFont typeface="+mj-lt"/>
              <a:buAutoNum type="arabicPeriod"/>
            </a:pPr>
            <a:r>
              <a:rPr lang="en-GB" sz="2000" dirty="0">
                <a:solidFill>
                  <a:srgbClr val="000000"/>
                </a:solidFill>
                <a:latin typeface="+mn-lt"/>
              </a:rPr>
              <a:t>Processing</a:t>
            </a:r>
            <a:endParaRPr sz="2000" dirty="0">
              <a:latin typeface="+mn-lt"/>
            </a:endParaRPr>
          </a:p>
          <a:p>
            <a:pPr marL="1200151" lvl="2" indent="-285750">
              <a:spcBef>
                <a:spcPts val="333"/>
              </a:spcBef>
              <a:buClr>
                <a:srgbClr val="000000"/>
              </a:buClr>
              <a:buSzPct val="84083"/>
            </a:pPr>
            <a:r>
              <a:rPr lang="en-GB" sz="2000" dirty="0">
                <a:solidFill>
                  <a:srgbClr val="000000"/>
                </a:solidFill>
                <a:latin typeface="+mn-lt"/>
              </a:rPr>
              <a:t>Collation</a:t>
            </a:r>
            <a:endParaRPr sz="2000" dirty="0">
              <a:latin typeface="+mn-lt"/>
            </a:endParaRPr>
          </a:p>
          <a:p>
            <a:pPr marL="1200150" lvl="2" indent="-285750">
              <a:spcBef>
                <a:spcPts val="333"/>
              </a:spcBef>
              <a:buClr>
                <a:srgbClr val="000000"/>
              </a:buClr>
              <a:buSzPct val="84084"/>
            </a:pPr>
            <a:r>
              <a:rPr lang="en-GB" sz="2000" dirty="0">
                <a:solidFill>
                  <a:srgbClr val="000000"/>
                </a:solidFill>
                <a:latin typeface="+mn-lt"/>
              </a:rPr>
              <a:t>Data Quality</a:t>
            </a:r>
          </a:p>
          <a:p>
            <a:pPr marL="1200150" lvl="2" indent="-285750">
              <a:spcBef>
                <a:spcPts val="333"/>
              </a:spcBef>
              <a:buClr>
                <a:srgbClr val="000000"/>
              </a:buClr>
              <a:buSzPct val="84084"/>
            </a:pPr>
            <a:r>
              <a:rPr lang="en-GB" sz="2000" dirty="0">
                <a:solidFill>
                  <a:srgbClr val="000000"/>
                </a:solidFill>
                <a:latin typeface="+mn-lt"/>
              </a:rPr>
              <a:t>Verification</a:t>
            </a:r>
          </a:p>
          <a:p>
            <a:pPr marL="1200150" lvl="2" indent="-285750">
              <a:spcBef>
                <a:spcPts val="333"/>
              </a:spcBef>
              <a:buClr>
                <a:srgbClr val="000000"/>
              </a:buClr>
              <a:buSzPct val="84084"/>
            </a:pPr>
            <a:r>
              <a:rPr lang="en-GB" sz="2000" dirty="0">
                <a:solidFill>
                  <a:srgbClr val="000000"/>
                </a:solidFill>
                <a:latin typeface="+mn-lt"/>
              </a:rPr>
              <a:t>Validation</a:t>
            </a:r>
            <a:endParaRPr sz="2000" dirty="0">
              <a:latin typeface="+mn-lt"/>
            </a:endParaRPr>
          </a:p>
          <a:p>
            <a:pPr marL="971550" lvl="1" indent="-514350" algn="l" rtl="0">
              <a:spcBef>
                <a:spcPts val="518"/>
              </a:spcBef>
              <a:spcAft>
                <a:spcPts val="0"/>
              </a:spcAft>
              <a:buClr>
                <a:srgbClr val="000000"/>
              </a:buClr>
              <a:buSzPct val="100000"/>
              <a:buFont typeface="+mj-lt"/>
              <a:buAutoNum type="arabicPeriod"/>
            </a:pPr>
            <a:r>
              <a:rPr lang="en-GB" sz="2000" dirty="0">
                <a:solidFill>
                  <a:srgbClr val="000000"/>
                </a:solidFill>
                <a:latin typeface="+mn-lt"/>
              </a:rPr>
              <a:t>Analysis</a:t>
            </a:r>
            <a:endParaRPr sz="2000" dirty="0">
              <a:latin typeface="+mn-lt"/>
            </a:endParaRPr>
          </a:p>
          <a:p>
            <a:pPr marL="1257300" lvl="2" indent="-342900">
              <a:spcBef>
                <a:spcPts val="333"/>
              </a:spcBef>
              <a:buClr>
                <a:srgbClr val="000000"/>
              </a:buClr>
              <a:buSzPct val="84084"/>
            </a:pPr>
            <a:r>
              <a:rPr lang="en-GB" sz="2000" dirty="0">
                <a:solidFill>
                  <a:srgbClr val="000000"/>
                </a:solidFill>
                <a:latin typeface="+mn-lt"/>
              </a:rPr>
              <a:t>Basic Statistics</a:t>
            </a:r>
            <a:endParaRPr sz="2000" dirty="0">
              <a:latin typeface="+mn-lt"/>
            </a:endParaRPr>
          </a:p>
          <a:p>
            <a:pPr marL="971550" lvl="1" indent="-514350" algn="l" rtl="0">
              <a:spcBef>
                <a:spcPts val="518"/>
              </a:spcBef>
              <a:spcAft>
                <a:spcPts val="0"/>
              </a:spcAft>
              <a:buClr>
                <a:srgbClr val="000000"/>
              </a:buClr>
              <a:buSzPct val="100000"/>
              <a:buFont typeface="+mj-lt"/>
              <a:buAutoNum type="arabicPeriod"/>
            </a:pPr>
            <a:r>
              <a:rPr lang="en-GB" sz="2000" dirty="0">
                <a:solidFill>
                  <a:srgbClr val="000000"/>
                </a:solidFill>
                <a:latin typeface="+mn-lt"/>
              </a:rPr>
              <a:t>Presentation</a:t>
            </a:r>
            <a:endParaRPr sz="2000" dirty="0">
              <a:latin typeface="+mn-lt"/>
            </a:endParaRPr>
          </a:p>
          <a:p>
            <a:pPr marL="971550" lvl="1" indent="-514350" algn="l" rtl="0">
              <a:spcBef>
                <a:spcPts val="518"/>
              </a:spcBef>
              <a:spcAft>
                <a:spcPts val="0"/>
              </a:spcAft>
              <a:buClr>
                <a:srgbClr val="000000"/>
              </a:buClr>
              <a:buSzPct val="100000"/>
              <a:buFont typeface="+mj-lt"/>
              <a:buAutoNum type="arabicPeriod"/>
            </a:pPr>
            <a:r>
              <a:rPr lang="en-GB" sz="2000" dirty="0">
                <a:solidFill>
                  <a:srgbClr val="000000"/>
                </a:solidFill>
                <a:latin typeface="+mn-lt"/>
              </a:rPr>
              <a:t>Interpretation</a:t>
            </a:r>
            <a:endParaRPr sz="2000" dirty="0">
              <a:latin typeface="+mn-lt"/>
            </a:endParaRPr>
          </a:p>
          <a:p>
            <a:pPr marL="971550" lvl="1" indent="-514350" algn="l" rtl="0">
              <a:spcBef>
                <a:spcPts val="518"/>
              </a:spcBef>
              <a:spcAft>
                <a:spcPts val="0"/>
              </a:spcAft>
              <a:buClr>
                <a:srgbClr val="000000"/>
              </a:buClr>
              <a:buSzPct val="100000"/>
              <a:buFont typeface="+mj-lt"/>
              <a:buAutoNum type="arabicPeriod"/>
            </a:pPr>
            <a:r>
              <a:rPr lang="en-GB" sz="2000" dirty="0">
                <a:solidFill>
                  <a:srgbClr val="000000"/>
                </a:solidFill>
                <a:latin typeface="+mn-lt"/>
              </a:rPr>
              <a:t>Use </a:t>
            </a:r>
            <a:endParaRPr sz="2000" dirty="0">
              <a:latin typeface="+mn-lt"/>
            </a:endParaRPr>
          </a:p>
          <a:p>
            <a:pPr marL="971550" lvl="1" indent="-514350" algn="l" rtl="0">
              <a:spcBef>
                <a:spcPts val="518"/>
              </a:spcBef>
              <a:spcAft>
                <a:spcPts val="0"/>
              </a:spcAft>
              <a:buClr>
                <a:srgbClr val="000000"/>
              </a:buClr>
              <a:buSzPct val="100000"/>
              <a:buFont typeface="+mj-lt"/>
              <a:buAutoNum type="arabicPeriod"/>
            </a:pPr>
            <a:r>
              <a:rPr lang="en-GB" sz="2000" dirty="0">
                <a:latin typeface="+mn-lt"/>
              </a:rPr>
              <a:t>Monitoring and Evaluation</a:t>
            </a:r>
            <a:endParaRPr sz="20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body" idx="1"/>
          </p:nvPr>
        </p:nvSpPr>
        <p:spPr>
          <a:xfrm>
            <a:off x="179512" y="1340768"/>
            <a:ext cx="8435975" cy="4352925"/>
          </a:xfrm>
          <a:prstGeom prst="rect">
            <a:avLst/>
          </a:prstGeom>
          <a:noFill/>
          <a:ln>
            <a:noFill/>
          </a:ln>
        </p:spPr>
        <p:txBody>
          <a:bodyPr spcFirstLastPara="1" wrap="square" lIns="91425" tIns="45700" rIns="91425" bIns="45700" anchor="t" anchorCtr="0">
            <a:noAutofit/>
          </a:bodyPr>
          <a:lstStyle/>
          <a:p>
            <a:pPr marL="363538" lvl="0" indent="-363538" algn="l" rtl="0">
              <a:spcBef>
                <a:spcPts val="0"/>
              </a:spcBef>
              <a:spcAft>
                <a:spcPts val="0"/>
              </a:spcAft>
              <a:buClr>
                <a:schemeClr val="dk1"/>
              </a:buClr>
              <a:buSzPts val="2800"/>
              <a:buFont typeface="Calibri"/>
              <a:buNone/>
            </a:pPr>
            <a:r>
              <a:rPr lang="en-GB" sz="2400" b="1" dirty="0">
                <a:latin typeface="+mn-lt"/>
              </a:rPr>
              <a:t>Data Collation</a:t>
            </a:r>
            <a:endParaRPr sz="2800" dirty="0">
              <a:latin typeface="+mn-lt"/>
            </a:endParaRPr>
          </a:p>
          <a:p>
            <a:pPr marL="742950" lvl="1" indent="-285750" algn="l" rtl="0">
              <a:spcBef>
                <a:spcPts val="0"/>
              </a:spcBef>
              <a:spcAft>
                <a:spcPts val="0"/>
              </a:spcAft>
              <a:buClr>
                <a:schemeClr val="dk1"/>
              </a:buClr>
              <a:buSzPts val="2600"/>
              <a:buFont typeface="Arial"/>
              <a:buChar char="•"/>
            </a:pPr>
            <a:r>
              <a:rPr lang="en-GB" sz="2400" dirty="0">
                <a:latin typeface="+mn-lt"/>
              </a:rPr>
              <a:t>Data collation means to gather together, compare and examine the captured data</a:t>
            </a:r>
            <a:endParaRPr sz="2400" dirty="0">
              <a:latin typeface="+mn-lt"/>
            </a:endParaRPr>
          </a:p>
          <a:p>
            <a:pPr marL="342900" lvl="0" indent="-165100" algn="l" rtl="0">
              <a:spcBef>
                <a:spcPts val="0"/>
              </a:spcBef>
              <a:spcAft>
                <a:spcPts val="0"/>
              </a:spcAft>
              <a:buClr>
                <a:schemeClr val="dk1"/>
              </a:buClr>
              <a:buSzPts val="2800"/>
              <a:buFont typeface="Arial"/>
              <a:buNone/>
            </a:pPr>
            <a:endParaRPr sz="2400" dirty="0">
              <a:latin typeface="+mn-lt"/>
            </a:endParaRPr>
          </a:p>
          <a:p>
            <a:pPr marL="742950" lvl="1" indent="-285750" algn="l" rtl="0">
              <a:spcBef>
                <a:spcPts val="0"/>
              </a:spcBef>
              <a:spcAft>
                <a:spcPts val="0"/>
              </a:spcAft>
              <a:buClr>
                <a:schemeClr val="dk1"/>
              </a:buClr>
              <a:buSzPts val="2600"/>
              <a:buFont typeface="Arial"/>
              <a:buChar char="•"/>
            </a:pPr>
            <a:r>
              <a:rPr lang="en-GB" sz="2400" dirty="0">
                <a:latin typeface="+mn-lt"/>
              </a:rPr>
              <a:t> Every health care worker should take personal responsibility for collating the data they collect, thereby sharing the workload</a:t>
            </a:r>
          </a:p>
          <a:p>
            <a:pPr marL="742950" lvl="1" indent="-285750" algn="l" rtl="0">
              <a:spcBef>
                <a:spcPts val="0"/>
              </a:spcBef>
              <a:spcAft>
                <a:spcPts val="0"/>
              </a:spcAft>
              <a:buClr>
                <a:schemeClr val="dk1"/>
              </a:buClr>
              <a:buSzPts val="2600"/>
              <a:buFont typeface="Arial"/>
              <a:buChar char="•"/>
            </a:pPr>
            <a:endParaRPr lang="en-ZA" sz="2400" dirty="0">
              <a:latin typeface="+mn-lt"/>
            </a:endParaRPr>
          </a:p>
          <a:p>
            <a:pPr marL="363538" lvl="0" indent="-185738" algn="l" rtl="0">
              <a:spcBef>
                <a:spcPts val="560"/>
              </a:spcBef>
              <a:spcAft>
                <a:spcPts val="0"/>
              </a:spcAft>
              <a:buClr>
                <a:schemeClr val="dk1"/>
              </a:buClr>
              <a:buSzPts val="2800"/>
              <a:buNone/>
            </a:pPr>
            <a:endParaRPr sz="2800" dirty="0">
              <a:latin typeface="+mn-lt"/>
            </a:endParaRPr>
          </a:p>
          <a:p>
            <a:pPr marL="363538" lvl="0" indent="-160338" algn="l" rtl="0">
              <a:spcBef>
                <a:spcPts val="640"/>
              </a:spcBef>
              <a:spcAft>
                <a:spcPts val="0"/>
              </a:spcAft>
              <a:buClr>
                <a:schemeClr val="dk1"/>
              </a:buClr>
              <a:buSzPts val="3200"/>
              <a:buNone/>
            </a:pPr>
            <a:endParaRPr dirty="0">
              <a:latin typeface="+mn-lt"/>
            </a:endParaRPr>
          </a:p>
        </p:txBody>
      </p:sp>
      <p:sp>
        <p:nvSpPr>
          <p:cNvPr id="143" name="Google Shape;143;p15"/>
          <p:cNvSpPr txBox="1"/>
          <p:nvPr/>
        </p:nvSpPr>
        <p:spPr>
          <a:xfrm>
            <a:off x="0" y="188640"/>
            <a:ext cx="5859335" cy="703517"/>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chemeClr val="lt1"/>
              </a:buClr>
              <a:buSzPts val="4400"/>
              <a:buFont typeface="Calibri"/>
              <a:buNone/>
            </a:pPr>
            <a:r>
              <a:rPr lang="en-GB" sz="4400" b="1" dirty="0">
                <a:solidFill>
                  <a:schemeClr val="lt1"/>
                </a:solidFill>
                <a:latin typeface="Arial" panose="020B0604020202020204" pitchFamily="34" charset="0"/>
                <a:ea typeface="Calibri"/>
                <a:cs typeface="Arial" panose="020B0604020202020204" pitchFamily="34" charset="0"/>
                <a:sym typeface="Calibri"/>
              </a:rPr>
              <a:t>Data Processing </a:t>
            </a:r>
            <a:endParaRPr sz="4400" b="1" dirty="0">
              <a:solidFill>
                <a:schemeClr val="lt1"/>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
          <a:extLst>
            <a:ext uri="{FF2B5EF4-FFF2-40B4-BE49-F238E27FC236}">
              <a16:creationId xmlns:a16="http://schemas.microsoft.com/office/drawing/2014/main" id="{093F5ED2-32A3-1B1B-B791-9A9B2F96E65A}"/>
            </a:ext>
          </a:extLst>
        </p:cNvPr>
        <p:cNvGrpSpPr/>
        <p:nvPr/>
      </p:nvGrpSpPr>
      <p:grpSpPr>
        <a:xfrm>
          <a:off x="0" y="0"/>
          <a:ext cx="0" cy="0"/>
          <a:chOff x="0" y="0"/>
          <a:chExt cx="0" cy="0"/>
        </a:xfrm>
      </p:grpSpPr>
      <p:sp>
        <p:nvSpPr>
          <p:cNvPr id="142" name="Google Shape;142;p15">
            <a:extLst>
              <a:ext uri="{FF2B5EF4-FFF2-40B4-BE49-F238E27FC236}">
                <a16:creationId xmlns:a16="http://schemas.microsoft.com/office/drawing/2014/main" id="{069CEE39-068D-0446-D1A7-E5CA225397B1}"/>
              </a:ext>
            </a:extLst>
          </p:cNvPr>
          <p:cNvSpPr txBox="1">
            <a:spLocks noGrp="1"/>
          </p:cNvSpPr>
          <p:nvPr>
            <p:ph type="body" idx="1"/>
          </p:nvPr>
        </p:nvSpPr>
        <p:spPr>
          <a:xfrm>
            <a:off x="179512" y="1340768"/>
            <a:ext cx="8435975" cy="4352925"/>
          </a:xfrm>
          <a:prstGeom prst="rect">
            <a:avLst/>
          </a:prstGeom>
          <a:noFill/>
          <a:ln>
            <a:noFill/>
          </a:ln>
        </p:spPr>
        <p:txBody>
          <a:bodyPr spcFirstLastPara="1" wrap="square" lIns="91425" tIns="45700" rIns="91425" bIns="45700" anchor="t" anchorCtr="0">
            <a:noAutofit/>
          </a:bodyPr>
          <a:lstStyle/>
          <a:p>
            <a:pPr marL="363538" lvl="0" indent="-185738" algn="l" rtl="0">
              <a:spcBef>
                <a:spcPts val="560"/>
              </a:spcBef>
              <a:spcAft>
                <a:spcPts val="0"/>
              </a:spcAft>
              <a:buClr>
                <a:schemeClr val="dk1"/>
              </a:buClr>
              <a:buSzPts val="2800"/>
              <a:buNone/>
            </a:pPr>
            <a:endParaRPr sz="2800" dirty="0">
              <a:latin typeface="+mn-lt"/>
            </a:endParaRPr>
          </a:p>
          <a:p>
            <a:pPr marL="363538" lvl="0" indent="-160338" algn="l" rtl="0">
              <a:spcBef>
                <a:spcPts val="640"/>
              </a:spcBef>
              <a:spcAft>
                <a:spcPts val="0"/>
              </a:spcAft>
              <a:buClr>
                <a:schemeClr val="dk1"/>
              </a:buClr>
              <a:buSzPts val="3200"/>
              <a:buNone/>
            </a:pPr>
            <a:endParaRPr dirty="0">
              <a:latin typeface="+mn-lt"/>
            </a:endParaRPr>
          </a:p>
        </p:txBody>
      </p:sp>
      <p:sp>
        <p:nvSpPr>
          <p:cNvPr id="143" name="Google Shape;143;p15">
            <a:extLst>
              <a:ext uri="{FF2B5EF4-FFF2-40B4-BE49-F238E27FC236}">
                <a16:creationId xmlns:a16="http://schemas.microsoft.com/office/drawing/2014/main" id="{A0390436-588F-A523-D705-72EE69C70E8B}"/>
              </a:ext>
            </a:extLst>
          </p:cNvPr>
          <p:cNvSpPr txBox="1"/>
          <p:nvPr/>
        </p:nvSpPr>
        <p:spPr>
          <a:xfrm>
            <a:off x="1171074" y="0"/>
            <a:ext cx="5859335" cy="703517"/>
          </a:xfrm>
          <a:prstGeom prst="rect">
            <a:avLst/>
          </a:prstGeom>
          <a:noFill/>
          <a:ln>
            <a:noFill/>
          </a:ln>
        </p:spPr>
        <p:txBody>
          <a:bodyPr spcFirstLastPara="1" wrap="square" lIns="91425" tIns="45700" rIns="91425" bIns="45700" anchor="b" anchorCtr="0">
            <a:normAutofit fontScale="62500" lnSpcReduction="20000"/>
          </a:bodyPr>
          <a:lstStyle/>
          <a:p>
            <a:pPr marL="0" marR="0" lvl="0" indent="0" algn="l" rtl="0">
              <a:lnSpc>
                <a:spcPct val="85000"/>
              </a:lnSpc>
              <a:spcBef>
                <a:spcPts val="0"/>
              </a:spcBef>
              <a:spcAft>
                <a:spcPts val="0"/>
              </a:spcAft>
              <a:buClr>
                <a:schemeClr val="lt1"/>
              </a:buClr>
              <a:buSzPts val="4400"/>
              <a:buFont typeface="Calibri"/>
              <a:buNone/>
            </a:pPr>
            <a:r>
              <a:rPr lang="en-GB" sz="4400" b="1" dirty="0">
                <a:solidFill>
                  <a:schemeClr val="lt1"/>
                </a:solidFill>
                <a:latin typeface="Arial" panose="020B0604020202020204" pitchFamily="34" charset="0"/>
                <a:ea typeface="Calibri"/>
                <a:cs typeface="Arial" panose="020B0604020202020204" pitchFamily="34" charset="0"/>
                <a:sym typeface="Calibri"/>
              </a:rPr>
              <a:t>Data Processing: Data collation </a:t>
            </a:r>
            <a:endParaRPr sz="4400" b="1" dirty="0">
              <a:solidFill>
                <a:schemeClr val="lt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1F16D771-5580-17F5-B72B-2599D3FC1725}"/>
              </a:ext>
            </a:extLst>
          </p:cNvPr>
          <p:cNvSpPr txBox="1"/>
          <p:nvPr/>
        </p:nvSpPr>
        <p:spPr>
          <a:xfrm>
            <a:off x="387182" y="1164307"/>
            <a:ext cx="8435975" cy="3770904"/>
          </a:xfrm>
          <a:prstGeom prst="rect">
            <a:avLst/>
          </a:prstGeom>
          <a:noFill/>
        </p:spPr>
        <p:txBody>
          <a:bodyPr wrap="square">
            <a:spAutoFit/>
          </a:bodyPr>
          <a:lstStyle/>
          <a:p>
            <a:pPr>
              <a:lnSpc>
                <a:spcPct val="115000"/>
              </a:lnSpc>
              <a:spcAft>
                <a:spcPts val="800"/>
              </a:spcAft>
              <a:buNone/>
            </a:pPr>
            <a:r>
              <a:rPr lang="en-ZA" sz="2000" kern="100" dirty="0">
                <a:latin typeface="Aptos" panose="020B0004020202020204" pitchFamily="34" charset="0"/>
                <a:ea typeface="Aptos" panose="020B0004020202020204" pitchFamily="34" charset="0"/>
                <a:cs typeface="Times New Roman" panose="02020603050405020304" pitchFamily="18" charset="0"/>
              </a:rPr>
              <a:t>What is</a:t>
            </a:r>
            <a:r>
              <a:rPr lang="en-ZA" sz="2000" kern="100" dirty="0">
                <a:effectLst/>
                <a:latin typeface="Aptos" panose="020B0004020202020204" pitchFamily="34" charset="0"/>
                <a:ea typeface="Aptos" panose="020B0004020202020204" pitchFamily="34" charset="0"/>
                <a:cs typeface="Times New Roman" panose="02020603050405020304" pitchFamily="18" charset="0"/>
              </a:rPr>
              <a:t> Data collation= is the process of gathering and organizing data from various sources into a single, unified view . It's like collecting puzzle pieces and putting them together to get a clearer picture. This helps with analysis, reporting, and making informed decisions </a:t>
            </a:r>
          </a:p>
          <a:p>
            <a:pPr>
              <a:lnSpc>
                <a:spcPct val="115000"/>
              </a:lnSpc>
              <a:spcAft>
                <a:spcPts val="800"/>
              </a:spcAft>
              <a:buNone/>
            </a:pPr>
            <a:r>
              <a:rPr lang="en-ZA" sz="2000" b="1" kern="0" dirty="0">
                <a:effectLst/>
                <a:latin typeface="Times New Roman" panose="02020603050405020304" pitchFamily="18" charset="0"/>
                <a:ea typeface="Times New Roman" panose="02020603050405020304" pitchFamily="18" charset="0"/>
                <a:cs typeface="Times New Roman" panose="02020603050405020304" pitchFamily="18" charset="0"/>
              </a:rPr>
              <a:t>Tools used:</a:t>
            </a:r>
            <a:endParaRPr lang="en-ZA"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ZA" sz="2000" kern="0" dirty="0">
                <a:effectLst/>
                <a:latin typeface="Times New Roman" panose="02020603050405020304" pitchFamily="18" charset="0"/>
                <a:ea typeface="Times New Roman" panose="02020603050405020304" pitchFamily="18" charset="0"/>
                <a:cs typeface="Times New Roman" panose="02020603050405020304" pitchFamily="18" charset="0"/>
              </a:rPr>
              <a:t>Tier.Net </a:t>
            </a:r>
            <a:endParaRPr lang="en-ZA"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ZA" sz="2000" kern="0" dirty="0">
                <a:effectLst/>
                <a:latin typeface="Times New Roman" panose="02020603050405020304" pitchFamily="18" charset="0"/>
                <a:ea typeface="Times New Roman" panose="02020603050405020304" pitchFamily="18" charset="0"/>
                <a:cs typeface="Times New Roman" panose="02020603050405020304" pitchFamily="18" charset="0"/>
              </a:rPr>
              <a:t>DHIS2 </a:t>
            </a:r>
            <a:endParaRPr lang="en-ZA"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ZA" sz="2000" kern="0" dirty="0">
                <a:effectLst/>
                <a:latin typeface="Times New Roman" panose="02020603050405020304" pitchFamily="18" charset="0"/>
                <a:ea typeface="Times New Roman" panose="02020603050405020304" pitchFamily="18" charset="0"/>
                <a:cs typeface="Times New Roman" panose="02020603050405020304" pitchFamily="18" charset="0"/>
              </a:rPr>
              <a:t>Patient registers (e.g., HIV, TB, chronic registers) </a:t>
            </a:r>
            <a:endParaRPr lang="en-ZA"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ZA" sz="2000" kern="0" dirty="0">
                <a:effectLst/>
                <a:latin typeface="Times New Roman" panose="02020603050405020304" pitchFamily="18" charset="0"/>
                <a:ea typeface="Times New Roman" panose="02020603050405020304" pitchFamily="18" charset="0"/>
                <a:cs typeface="Times New Roman" panose="02020603050405020304" pitchFamily="18" charset="0"/>
              </a:rPr>
              <a:t>Daily tally sheets and monthly summary sheets </a:t>
            </a:r>
            <a:endParaRPr lang="en-ZA"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48516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1">
          <a:extLst>
            <a:ext uri="{FF2B5EF4-FFF2-40B4-BE49-F238E27FC236}">
              <a16:creationId xmlns:a16="http://schemas.microsoft.com/office/drawing/2014/main" id="{372879F0-DF3A-1BD9-5FE6-4359D32234E7}"/>
            </a:ext>
          </a:extLst>
        </p:cNvPr>
        <p:cNvGrpSpPr/>
        <p:nvPr/>
      </p:nvGrpSpPr>
      <p:grpSpPr>
        <a:xfrm>
          <a:off x="0" y="0"/>
          <a:ext cx="0" cy="0"/>
          <a:chOff x="0" y="0"/>
          <a:chExt cx="0" cy="0"/>
        </a:xfrm>
      </p:grpSpPr>
      <p:sp>
        <p:nvSpPr>
          <p:cNvPr id="142" name="Google Shape;142;p15">
            <a:extLst>
              <a:ext uri="{FF2B5EF4-FFF2-40B4-BE49-F238E27FC236}">
                <a16:creationId xmlns:a16="http://schemas.microsoft.com/office/drawing/2014/main" id="{81F3DEBB-1E64-8E65-200B-F1635F047CEB}"/>
              </a:ext>
            </a:extLst>
          </p:cNvPr>
          <p:cNvSpPr txBox="1">
            <a:spLocks noGrp="1"/>
          </p:cNvSpPr>
          <p:nvPr>
            <p:ph type="body" idx="1"/>
          </p:nvPr>
        </p:nvSpPr>
        <p:spPr>
          <a:xfrm>
            <a:off x="179512" y="1340768"/>
            <a:ext cx="8435975" cy="4352925"/>
          </a:xfrm>
          <a:prstGeom prst="rect">
            <a:avLst/>
          </a:prstGeom>
          <a:noFill/>
          <a:ln>
            <a:noFill/>
          </a:ln>
        </p:spPr>
        <p:txBody>
          <a:bodyPr spcFirstLastPara="1" wrap="square" lIns="91425" tIns="45700" rIns="91425" bIns="45700" anchor="t" anchorCtr="0">
            <a:noAutofit/>
          </a:bodyPr>
          <a:lstStyle/>
          <a:p>
            <a:pPr marL="363538" lvl="0" indent="-185738" algn="l" rtl="0">
              <a:spcBef>
                <a:spcPts val="560"/>
              </a:spcBef>
              <a:spcAft>
                <a:spcPts val="0"/>
              </a:spcAft>
              <a:buClr>
                <a:schemeClr val="dk1"/>
              </a:buClr>
              <a:buSzPts val="2800"/>
              <a:buNone/>
            </a:pPr>
            <a:endParaRPr sz="2800" dirty="0">
              <a:latin typeface="+mn-lt"/>
            </a:endParaRPr>
          </a:p>
          <a:p>
            <a:pPr marL="363538" lvl="0" indent="-160338" algn="l" rtl="0">
              <a:spcBef>
                <a:spcPts val="640"/>
              </a:spcBef>
              <a:spcAft>
                <a:spcPts val="0"/>
              </a:spcAft>
              <a:buClr>
                <a:schemeClr val="dk1"/>
              </a:buClr>
              <a:buSzPts val="3200"/>
              <a:buNone/>
            </a:pPr>
            <a:endParaRPr dirty="0">
              <a:latin typeface="+mn-lt"/>
            </a:endParaRPr>
          </a:p>
        </p:txBody>
      </p:sp>
      <p:sp>
        <p:nvSpPr>
          <p:cNvPr id="143" name="Google Shape;143;p15">
            <a:extLst>
              <a:ext uri="{FF2B5EF4-FFF2-40B4-BE49-F238E27FC236}">
                <a16:creationId xmlns:a16="http://schemas.microsoft.com/office/drawing/2014/main" id="{A265F984-B9AC-13E0-63C4-C315FBD60502}"/>
              </a:ext>
            </a:extLst>
          </p:cNvPr>
          <p:cNvSpPr txBox="1"/>
          <p:nvPr/>
        </p:nvSpPr>
        <p:spPr>
          <a:xfrm>
            <a:off x="1171074" y="0"/>
            <a:ext cx="5859335" cy="703517"/>
          </a:xfrm>
          <a:prstGeom prst="rect">
            <a:avLst/>
          </a:prstGeom>
          <a:noFill/>
          <a:ln>
            <a:noFill/>
          </a:ln>
        </p:spPr>
        <p:txBody>
          <a:bodyPr spcFirstLastPara="1" wrap="square" lIns="91425" tIns="45700" rIns="91425" bIns="45700" anchor="b" anchorCtr="0">
            <a:normAutofit fontScale="62500" lnSpcReduction="20000"/>
          </a:bodyPr>
          <a:lstStyle/>
          <a:p>
            <a:pPr marL="0" marR="0" lvl="0" indent="0" algn="l" rtl="0">
              <a:lnSpc>
                <a:spcPct val="85000"/>
              </a:lnSpc>
              <a:spcBef>
                <a:spcPts val="0"/>
              </a:spcBef>
              <a:spcAft>
                <a:spcPts val="0"/>
              </a:spcAft>
              <a:buClr>
                <a:schemeClr val="lt1"/>
              </a:buClr>
              <a:buSzPts val="4400"/>
              <a:buFont typeface="Calibri"/>
              <a:buNone/>
            </a:pPr>
            <a:r>
              <a:rPr lang="en-GB" sz="4400" b="1" dirty="0">
                <a:solidFill>
                  <a:schemeClr val="lt1"/>
                </a:solidFill>
                <a:latin typeface="Arial" panose="020B0604020202020204" pitchFamily="34" charset="0"/>
                <a:ea typeface="Calibri"/>
                <a:cs typeface="Arial" panose="020B0604020202020204" pitchFamily="34" charset="0"/>
                <a:sym typeface="Calibri"/>
              </a:rPr>
              <a:t>Data Processing: Data collation </a:t>
            </a:r>
            <a:endParaRPr sz="4400" b="1" dirty="0">
              <a:solidFill>
                <a:schemeClr val="lt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1E5D09B8-0CC7-7B18-85ED-9EF0BBBC4569}"/>
              </a:ext>
            </a:extLst>
          </p:cNvPr>
          <p:cNvSpPr txBox="1"/>
          <p:nvPr/>
        </p:nvSpPr>
        <p:spPr>
          <a:xfrm>
            <a:off x="387182" y="1164307"/>
            <a:ext cx="8435975" cy="2047355"/>
          </a:xfrm>
          <a:prstGeom prst="rect">
            <a:avLst/>
          </a:prstGeom>
          <a:noFill/>
        </p:spPr>
        <p:txBody>
          <a:bodyPr wrap="square">
            <a:spAutoFit/>
          </a:bodyPr>
          <a:lstStyle/>
          <a:p>
            <a:pPr>
              <a:lnSpc>
                <a:spcPct val="115000"/>
              </a:lnSpc>
              <a:spcAft>
                <a:spcPts val="800"/>
              </a:spcAft>
              <a:buNone/>
            </a:pPr>
            <a:r>
              <a:rPr lang="en-ZA" sz="2000" b="1" kern="0">
                <a:effectLst/>
                <a:latin typeface="Times New Roman" panose="02020603050405020304" pitchFamily="18" charset="0"/>
                <a:ea typeface="Times New Roman" panose="02020603050405020304" pitchFamily="18" charset="0"/>
                <a:cs typeface="Times New Roman" panose="02020603050405020304" pitchFamily="18" charset="0"/>
              </a:rPr>
              <a:t>Example scenario:</a:t>
            </a:r>
            <a:br>
              <a:rPr lang="en-ZA" sz="2000" kern="0">
                <a:effectLst/>
                <a:latin typeface="Times New Roman" panose="02020603050405020304" pitchFamily="18" charset="0"/>
                <a:ea typeface="Times New Roman" panose="02020603050405020304" pitchFamily="18" charset="0"/>
                <a:cs typeface="Times New Roman" panose="02020603050405020304" pitchFamily="18" charset="0"/>
              </a:rPr>
            </a:br>
            <a:r>
              <a:rPr lang="en-ZA" sz="2000" kern="0">
                <a:effectLst/>
                <a:latin typeface="Times New Roman" panose="02020603050405020304" pitchFamily="18" charset="0"/>
                <a:ea typeface="Times New Roman" panose="02020603050405020304" pitchFamily="18" charset="0"/>
                <a:cs typeface="Times New Roman" panose="02020603050405020304" pitchFamily="18" charset="0"/>
              </a:rPr>
              <a:t>At a PHC clinic, an admin clerk captures HIV patient data (e.g., viral load results, ART visits) into </a:t>
            </a:r>
            <a:r>
              <a:rPr lang="en-ZA" sz="2000" b="1" kern="0">
                <a:effectLst/>
                <a:latin typeface="Times New Roman" panose="02020603050405020304" pitchFamily="18" charset="0"/>
                <a:ea typeface="Times New Roman" panose="02020603050405020304" pitchFamily="18" charset="0"/>
                <a:cs typeface="Times New Roman" panose="02020603050405020304" pitchFamily="18" charset="0"/>
              </a:rPr>
              <a:t>Tier.Net</a:t>
            </a:r>
            <a:r>
              <a:rPr lang="en-ZA" sz="2000" kern="0">
                <a:effectLst/>
                <a:latin typeface="Times New Roman" panose="02020603050405020304" pitchFamily="18" charset="0"/>
                <a:ea typeface="Times New Roman" panose="02020603050405020304" pitchFamily="18" charset="0"/>
                <a:cs typeface="Times New Roman" panose="02020603050405020304" pitchFamily="18" charset="0"/>
              </a:rPr>
              <a:t>. At the end of the month:</a:t>
            </a:r>
            <a:endParaRPr lang="en-ZA" sz="20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ZA" sz="2000" kern="0">
                <a:effectLst/>
                <a:latin typeface="Times New Roman" panose="02020603050405020304" pitchFamily="18" charset="0"/>
                <a:ea typeface="Times New Roman" panose="02020603050405020304" pitchFamily="18" charset="0"/>
                <a:cs typeface="Times New Roman" panose="02020603050405020304" pitchFamily="18" charset="0"/>
              </a:rPr>
              <a:t>The facility compiles totals (e.g., number of patients due for viral load). </a:t>
            </a:r>
            <a:endParaRPr lang="en-ZA" sz="20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ZA" sz="2000" kern="0">
                <a:effectLst/>
                <a:latin typeface="Times New Roman" panose="02020603050405020304" pitchFamily="18" charset="0"/>
                <a:ea typeface="Times New Roman" panose="02020603050405020304" pitchFamily="18" charset="0"/>
                <a:cs typeface="Times New Roman" panose="02020603050405020304" pitchFamily="18" charset="0"/>
              </a:rPr>
              <a:t>These totals are then uploaded into </a:t>
            </a:r>
            <a:r>
              <a:rPr lang="en-ZA" sz="2000" b="1" kern="0">
                <a:effectLst/>
                <a:latin typeface="Times New Roman" panose="02020603050405020304" pitchFamily="18" charset="0"/>
                <a:ea typeface="Times New Roman" panose="02020603050405020304" pitchFamily="18" charset="0"/>
                <a:cs typeface="Times New Roman" panose="02020603050405020304" pitchFamily="18" charset="0"/>
              </a:rPr>
              <a:t>DHIS2</a:t>
            </a:r>
            <a:r>
              <a:rPr lang="en-ZA" sz="2000" kern="0">
                <a:effectLst/>
                <a:latin typeface="Times New Roman" panose="02020603050405020304" pitchFamily="18" charset="0"/>
                <a:ea typeface="Times New Roman" panose="02020603050405020304" pitchFamily="18" charset="0"/>
                <a:cs typeface="Times New Roman" panose="02020603050405020304" pitchFamily="18" charset="0"/>
              </a:rPr>
              <a:t> for district-level reporting. </a:t>
            </a:r>
            <a:endParaRPr lang="en-ZA" sz="20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82587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457200" y="1121633"/>
            <a:ext cx="8229600" cy="1816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400"/>
              <a:buFont typeface="Calibri"/>
              <a:buNone/>
            </a:pPr>
            <a:r>
              <a:rPr lang="en-GB" sz="3600" b="1" dirty="0">
                <a:latin typeface="+mn-lt"/>
              </a:rPr>
              <a:t>Quality checks </a:t>
            </a:r>
            <a:endParaRPr sz="3600" b="1" dirty="0">
              <a:latin typeface="+mn-lt"/>
            </a:endParaRPr>
          </a:p>
          <a:p>
            <a:pPr marL="0" lvl="0" indent="0" algn="ctr" rtl="0">
              <a:spcBef>
                <a:spcPts val="0"/>
              </a:spcBef>
              <a:spcAft>
                <a:spcPts val="0"/>
              </a:spcAft>
              <a:buClr>
                <a:schemeClr val="dk1"/>
              </a:buClr>
              <a:buSzPts val="4400"/>
              <a:buFont typeface="Calibri"/>
              <a:buNone/>
            </a:pPr>
            <a:r>
              <a:rPr lang="en-GB" sz="2000" b="1" i="1" dirty="0">
                <a:latin typeface="+mn-lt"/>
              </a:rPr>
              <a:t>Three C’s of data quality (Correct, complete and Consistent)</a:t>
            </a:r>
            <a:endParaRPr sz="2000" b="1" i="1" dirty="0">
              <a:latin typeface="+mn-lt"/>
            </a:endParaRPr>
          </a:p>
        </p:txBody>
      </p:sp>
      <p:sp>
        <p:nvSpPr>
          <p:cNvPr id="149" name="Google Shape;149;p16"/>
          <p:cNvSpPr txBox="1"/>
          <p:nvPr/>
        </p:nvSpPr>
        <p:spPr>
          <a:xfrm>
            <a:off x="27634" y="260648"/>
            <a:ext cx="5859335" cy="703517"/>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mn-lt"/>
                <a:ea typeface="Calibri"/>
                <a:cs typeface="Calibri"/>
                <a:sym typeface="Calibri"/>
              </a:rPr>
              <a:t>Data Processing  </a:t>
            </a:r>
            <a:endParaRPr sz="4400" b="1">
              <a:solidFill>
                <a:schemeClr val="lt1"/>
              </a:solidFill>
              <a:latin typeface="+mn-lt"/>
              <a:ea typeface="Calibri"/>
              <a:cs typeface="Calibri"/>
              <a:sym typeface="Calibri"/>
            </a:endParaRPr>
          </a:p>
        </p:txBody>
      </p:sp>
      <p:sp>
        <p:nvSpPr>
          <p:cNvPr id="150" name="Google Shape;150;p16"/>
          <p:cNvSpPr txBox="1"/>
          <p:nvPr/>
        </p:nvSpPr>
        <p:spPr>
          <a:xfrm>
            <a:off x="611250" y="2029883"/>
            <a:ext cx="7921500" cy="44532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1400"/>
              </a:spcBef>
              <a:spcAft>
                <a:spcPts val="0"/>
              </a:spcAft>
              <a:buClr>
                <a:schemeClr val="accent1"/>
              </a:buClr>
              <a:buSzPct val="63782"/>
              <a:buFont typeface="Calibri"/>
              <a:buNone/>
            </a:pPr>
            <a:r>
              <a:rPr lang="en-GB" sz="1800" b="1" dirty="0">
                <a:solidFill>
                  <a:srgbClr val="3F3F3F"/>
                </a:solidFill>
                <a:latin typeface="+mn-lt"/>
                <a:ea typeface="Calibri"/>
                <a:cs typeface="Calibri"/>
                <a:sym typeface="Calibri"/>
              </a:rPr>
              <a:t>Components of good quality data are</a:t>
            </a:r>
            <a:r>
              <a:rPr lang="en-GB" sz="1800" dirty="0">
                <a:solidFill>
                  <a:srgbClr val="3F3F3F"/>
                </a:solidFill>
                <a:latin typeface="+mn-lt"/>
                <a:ea typeface="Calibri"/>
                <a:cs typeface="Calibri"/>
                <a:sym typeface="Calibri"/>
              </a:rPr>
              <a:t> </a:t>
            </a:r>
            <a:r>
              <a:rPr lang="en-GB" sz="1800" b="1" dirty="0">
                <a:solidFill>
                  <a:srgbClr val="3F3F3F"/>
                </a:solidFill>
                <a:latin typeface="+mn-lt"/>
                <a:ea typeface="Calibri"/>
                <a:cs typeface="Calibri"/>
                <a:sym typeface="Calibri"/>
              </a:rPr>
              <a:t>:</a:t>
            </a:r>
            <a:endParaRPr sz="1800" dirty="0">
              <a:latin typeface="+mn-lt"/>
            </a:endParaRPr>
          </a:p>
          <a:p>
            <a:pPr marL="384048" marR="0" lvl="1" indent="-165393" algn="l" rtl="0">
              <a:lnSpc>
                <a:spcPct val="90000"/>
              </a:lnSpc>
              <a:spcBef>
                <a:spcPts val="400"/>
              </a:spcBef>
              <a:spcAft>
                <a:spcPts val="0"/>
              </a:spcAft>
              <a:buClr>
                <a:schemeClr val="accent1"/>
              </a:buClr>
              <a:buSzPct val="100000"/>
              <a:buFont typeface="Arial"/>
              <a:buChar char="•"/>
            </a:pPr>
            <a:r>
              <a:rPr lang="en-GB" sz="1800" b="1" i="0" u="none" strike="noStrike" cap="none" dirty="0">
                <a:solidFill>
                  <a:srgbClr val="3F3F3F"/>
                </a:solidFill>
                <a:latin typeface="+mn-lt"/>
                <a:ea typeface="Calibri"/>
                <a:cs typeface="Calibri"/>
                <a:sym typeface="Calibri"/>
              </a:rPr>
              <a:t>It must be current and on time</a:t>
            </a:r>
            <a:r>
              <a:rPr lang="en-GB" sz="1800" b="0" i="0" u="none" strike="noStrike" cap="none" dirty="0">
                <a:solidFill>
                  <a:srgbClr val="3F3F3F"/>
                </a:solidFill>
                <a:latin typeface="+mn-lt"/>
                <a:ea typeface="Calibri"/>
                <a:cs typeface="Calibri"/>
                <a:sym typeface="Calibri"/>
              </a:rPr>
              <a:t> </a:t>
            </a:r>
            <a:endParaRPr sz="1800" dirty="0">
              <a:latin typeface="+mn-lt"/>
            </a:endParaRPr>
          </a:p>
          <a:p>
            <a:pPr marL="384048" marR="0" lvl="1" indent="-165393" algn="l" rtl="0">
              <a:lnSpc>
                <a:spcPct val="90000"/>
              </a:lnSpc>
              <a:spcBef>
                <a:spcPts val="600"/>
              </a:spcBef>
              <a:spcAft>
                <a:spcPts val="0"/>
              </a:spcAft>
              <a:buClr>
                <a:schemeClr val="accent1"/>
              </a:buClr>
              <a:buSzPct val="100000"/>
              <a:buFont typeface="Arial"/>
              <a:buChar char="•"/>
            </a:pPr>
            <a:r>
              <a:rPr lang="en-GB" sz="1800" b="1" i="0" u="none" strike="noStrike" cap="none" dirty="0">
                <a:solidFill>
                  <a:srgbClr val="3F3F3F"/>
                </a:solidFill>
                <a:latin typeface="+mn-lt"/>
                <a:ea typeface="Calibri"/>
                <a:cs typeface="Calibri"/>
                <a:sym typeface="Calibri"/>
              </a:rPr>
              <a:t>Available at all levels</a:t>
            </a:r>
            <a:endParaRPr sz="1800" b="0" i="0" u="none" strike="noStrike" cap="none" dirty="0">
              <a:solidFill>
                <a:srgbClr val="3F3F3F"/>
              </a:solidFill>
              <a:latin typeface="+mn-lt"/>
              <a:ea typeface="Calibri"/>
              <a:cs typeface="Calibri"/>
              <a:sym typeface="Calibri"/>
            </a:endParaRPr>
          </a:p>
          <a:p>
            <a:pPr marL="384048" marR="0" lvl="1" indent="-165393" algn="l" rtl="0">
              <a:lnSpc>
                <a:spcPct val="90000"/>
              </a:lnSpc>
              <a:spcBef>
                <a:spcPts val="600"/>
              </a:spcBef>
              <a:spcAft>
                <a:spcPts val="0"/>
              </a:spcAft>
              <a:buClr>
                <a:schemeClr val="accent1"/>
              </a:buClr>
              <a:buSzPct val="100000"/>
              <a:buFont typeface="Arial"/>
              <a:buChar char="•"/>
            </a:pPr>
            <a:r>
              <a:rPr lang="en-GB" sz="1800" b="1" i="0" u="none" strike="noStrike" cap="none" dirty="0">
                <a:solidFill>
                  <a:srgbClr val="3F3F3F"/>
                </a:solidFill>
                <a:latin typeface="+mn-lt"/>
                <a:ea typeface="Calibri"/>
                <a:cs typeface="Calibri"/>
                <a:sym typeface="Calibri"/>
              </a:rPr>
              <a:t>Comprehensive</a:t>
            </a:r>
            <a:r>
              <a:rPr lang="en-GB" sz="1800" b="0" i="0" u="none" strike="noStrike" cap="none" dirty="0">
                <a:solidFill>
                  <a:srgbClr val="3F3F3F"/>
                </a:solidFill>
                <a:latin typeface="+mn-lt"/>
                <a:ea typeface="Calibri"/>
                <a:cs typeface="Calibri"/>
                <a:sym typeface="Calibri"/>
              </a:rPr>
              <a:t> - collected from all possible data sources.  </a:t>
            </a:r>
            <a:endParaRPr sz="1800" dirty="0">
              <a:latin typeface="+mn-lt"/>
            </a:endParaRPr>
          </a:p>
          <a:p>
            <a:pPr marL="384048" marR="0" lvl="1" indent="-165393" algn="l" rtl="0">
              <a:lnSpc>
                <a:spcPct val="90000"/>
              </a:lnSpc>
              <a:spcBef>
                <a:spcPts val="600"/>
              </a:spcBef>
              <a:spcAft>
                <a:spcPts val="0"/>
              </a:spcAft>
              <a:buClr>
                <a:schemeClr val="accent1"/>
              </a:buClr>
              <a:buSzPct val="100000"/>
              <a:buFont typeface="Arial"/>
              <a:buChar char="•"/>
            </a:pPr>
            <a:r>
              <a:rPr lang="en-GB" sz="1800" b="1" i="0" u="none" strike="noStrike" cap="none" dirty="0">
                <a:solidFill>
                  <a:srgbClr val="3F3F3F"/>
                </a:solidFill>
                <a:latin typeface="+mn-lt"/>
                <a:ea typeface="Calibri"/>
                <a:cs typeface="Calibri"/>
                <a:sym typeface="Calibri"/>
              </a:rPr>
              <a:t>Reliable and accurate</a:t>
            </a:r>
            <a:r>
              <a:rPr lang="en-GB" sz="1800" b="0" i="0" u="none" strike="noStrike" cap="none" dirty="0">
                <a:solidFill>
                  <a:srgbClr val="3F3F3F"/>
                </a:solidFill>
                <a:latin typeface="+mn-lt"/>
                <a:ea typeface="Calibri"/>
                <a:cs typeface="Calibri"/>
                <a:sym typeface="Calibri"/>
              </a:rPr>
              <a:t> </a:t>
            </a:r>
            <a:endParaRPr sz="1800" dirty="0">
              <a:latin typeface="+mn-lt"/>
            </a:endParaRPr>
          </a:p>
          <a:p>
            <a:pPr marL="384048" marR="0" lvl="1" indent="-165393" algn="l" rtl="0">
              <a:lnSpc>
                <a:spcPct val="90000"/>
              </a:lnSpc>
              <a:spcBef>
                <a:spcPts val="600"/>
              </a:spcBef>
              <a:spcAft>
                <a:spcPts val="0"/>
              </a:spcAft>
              <a:buClr>
                <a:schemeClr val="accent1"/>
              </a:buClr>
              <a:buSzPct val="100000"/>
              <a:buFont typeface="Arial"/>
              <a:buChar char="•"/>
            </a:pPr>
            <a:r>
              <a:rPr lang="en-GB" sz="1800" b="1" i="0" u="none" strike="noStrike" cap="none" dirty="0">
                <a:solidFill>
                  <a:srgbClr val="3F3F3F"/>
                </a:solidFill>
                <a:latin typeface="+mn-lt"/>
                <a:ea typeface="Calibri"/>
                <a:cs typeface="Calibri"/>
                <a:sym typeface="Calibri"/>
              </a:rPr>
              <a:t>Usable, </a:t>
            </a:r>
            <a:r>
              <a:rPr lang="en-GB" sz="1800" b="0" i="0" u="none" strike="noStrike" cap="none" dirty="0">
                <a:solidFill>
                  <a:srgbClr val="3F3F3F"/>
                </a:solidFill>
                <a:latin typeface="+mn-lt"/>
                <a:ea typeface="Calibri"/>
                <a:cs typeface="Calibri"/>
                <a:sym typeface="Calibri"/>
              </a:rPr>
              <a:t>if not discard the data.</a:t>
            </a:r>
            <a:endParaRPr sz="1800" dirty="0">
              <a:latin typeface="+mn-lt"/>
            </a:endParaRPr>
          </a:p>
          <a:p>
            <a:pPr marL="384048" marR="0" lvl="1" indent="-165393" algn="l" rtl="0">
              <a:lnSpc>
                <a:spcPct val="90000"/>
              </a:lnSpc>
              <a:spcBef>
                <a:spcPts val="600"/>
              </a:spcBef>
              <a:spcAft>
                <a:spcPts val="0"/>
              </a:spcAft>
              <a:buClr>
                <a:schemeClr val="accent1"/>
              </a:buClr>
              <a:buSzPct val="100000"/>
              <a:buFont typeface="Arial"/>
              <a:buChar char="•"/>
            </a:pPr>
            <a:r>
              <a:rPr lang="en-GB" sz="1800" b="1" i="0" u="none" strike="noStrike" cap="none" dirty="0">
                <a:solidFill>
                  <a:srgbClr val="3F3F3F"/>
                </a:solidFill>
                <a:latin typeface="+mn-lt"/>
                <a:ea typeface="Calibri"/>
                <a:cs typeface="Calibri"/>
                <a:sym typeface="Calibri"/>
              </a:rPr>
              <a:t>Comparable</a:t>
            </a:r>
            <a:r>
              <a:rPr lang="en-GB" sz="1800" b="0" i="0" u="none" strike="noStrike" cap="none" dirty="0">
                <a:solidFill>
                  <a:srgbClr val="3F3F3F"/>
                </a:solidFill>
                <a:latin typeface="+mn-lt"/>
                <a:ea typeface="Calibri"/>
                <a:cs typeface="Calibri"/>
                <a:sym typeface="Calibri"/>
              </a:rPr>
              <a:t> i.e. using the same definitions of data items.  If we don’t measure by using the same tool or definitions we can’t compare each other’s results. </a:t>
            </a:r>
            <a:endParaRPr sz="1800" dirty="0">
              <a:solidFill>
                <a:srgbClr val="3F3F3F"/>
              </a:solidFill>
              <a:latin typeface="+mn-lt"/>
              <a:ea typeface="Calibri"/>
              <a:cs typeface="Calibri"/>
              <a:sym typeface="Calibri"/>
            </a:endParaRPr>
          </a:p>
          <a:p>
            <a:pPr marL="91440" lvl="0" indent="-91440" algn="l" rtl="0">
              <a:lnSpc>
                <a:spcPct val="90000"/>
              </a:lnSpc>
              <a:spcBef>
                <a:spcPts val="200"/>
              </a:spcBef>
              <a:spcAft>
                <a:spcPts val="0"/>
              </a:spcAft>
              <a:buClr>
                <a:schemeClr val="accent1"/>
              </a:buClr>
              <a:buSzPct val="61538"/>
              <a:buFont typeface="Calibri"/>
              <a:buNone/>
            </a:pPr>
            <a:r>
              <a:rPr lang="en-GB" sz="1800" dirty="0">
                <a:solidFill>
                  <a:srgbClr val="3F3F3F"/>
                </a:solidFill>
                <a:latin typeface="+mn-lt"/>
                <a:ea typeface="Calibri"/>
                <a:cs typeface="Calibri"/>
                <a:sym typeface="Calibri"/>
              </a:rPr>
              <a:t>The most effective way to ensure data quality is to look at the data and conduct visual scanning (eyeballing), looking for the potential data quality problems </a:t>
            </a:r>
            <a:endParaRPr sz="1800" dirty="0">
              <a:solidFill>
                <a:srgbClr val="3F3F3F"/>
              </a:solidFill>
              <a:latin typeface="+mn-lt"/>
              <a:ea typeface="Calibri"/>
              <a:cs typeface="Calibri"/>
              <a:sym typeface="Calibri"/>
            </a:endParaRPr>
          </a:p>
          <a:p>
            <a:pPr marL="91440" marR="0" lvl="0" indent="-91440" algn="l" rtl="0">
              <a:lnSpc>
                <a:spcPct val="90000"/>
              </a:lnSpc>
              <a:spcBef>
                <a:spcPts val="1400"/>
              </a:spcBef>
              <a:spcAft>
                <a:spcPts val="0"/>
              </a:spcAft>
              <a:buClr>
                <a:schemeClr val="accent1"/>
              </a:buClr>
              <a:buSzPct val="100000"/>
              <a:buFont typeface="Calibri"/>
              <a:buNone/>
            </a:pPr>
            <a:endParaRPr sz="1600" dirty="0">
              <a:solidFill>
                <a:srgbClr val="3F3F3F"/>
              </a:solidFill>
              <a:latin typeface="+mn-lt"/>
              <a:ea typeface="Calibri"/>
              <a:cs typeface="Calibri"/>
              <a:sym typeface="Calibri"/>
            </a:endParaRPr>
          </a:p>
          <a:p>
            <a:pPr marL="91440" marR="0" lvl="0" indent="-91440" algn="l" rtl="0">
              <a:lnSpc>
                <a:spcPct val="90000"/>
              </a:lnSpc>
              <a:spcBef>
                <a:spcPts val="1400"/>
              </a:spcBef>
              <a:spcAft>
                <a:spcPts val="0"/>
              </a:spcAft>
              <a:buClr>
                <a:schemeClr val="accent1"/>
              </a:buClr>
              <a:buSzPct val="100000"/>
              <a:buFont typeface="Calibri"/>
              <a:buNone/>
            </a:pPr>
            <a:endParaRPr sz="1600" dirty="0">
              <a:solidFill>
                <a:srgbClr val="3F3F3F"/>
              </a:solidFill>
              <a:latin typeface="+mn-lt"/>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8"/>
          <p:cNvSpPr txBox="1">
            <a:spLocks noGrp="1"/>
          </p:cNvSpPr>
          <p:nvPr>
            <p:ph type="title"/>
          </p:nvPr>
        </p:nvSpPr>
        <p:spPr>
          <a:xfrm>
            <a:off x="251520" y="1168336"/>
            <a:ext cx="8229600" cy="863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400"/>
              <a:buFont typeface="Calibri"/>
              <a:buNone/>
            </a:pPr>
            <a:r>
              <a:rPr lang="en-GB" sz="3200" b="1" dirty="0">
                <a:latin typeface="+mn-lt"/>
              </a:rPr>
              <a:t>Quality checks</a:t>
            </a:r>
            <a:endParaRPr sz="3200" b="1" dirty="0">
              <a:latin typeface="+mn-lt"/>
            </a:endParaRPr>
          </a:p>
        </p:txBody>
      </p:sp>
      <p:sp>
        <p:nvSpPr>
          <p:cNvPr id="156" name="Google Shape;156;p18"/>
          <p:cNvSpPr txBox="1"/>
          <p:nvPr/>
        </p:nvSpPr>
        <p:spPr>
          <a:xfrm>
            <a:off x="251520" y="145347"/>
            <a:ext cx="5859335" cy="703517"/>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mn-lt"/>
                <a:ea typeface="Calibri"/>
                <a:cs typeface="Calibri"/>
                <a:sym typeface="Calibri"/>
              </a:rPr>
              <a:t>Data Processing </a:t>
            </a:r>
            <a:endParaRPr sz="4400" b="1">
              <a:solidFill>
                <a:schemeClr val="lt1"/>
              </a:solidFill>
              <a:latin typeface="+mn-lt"/>
              <a:ea typeface="Calibri"/>
              <a:cs typeface="Calibri"/>
              <a:sym typeface="Calibri"/>
            </a:endParaRPr>
          </a:p>
        </p:txBody>
      </p:sp>
      <p:sp>
        <p:nvSpPr>
          <p:cNvPr id="157" name="Google Shape;157;p18"/>
          <p:cNvSpPr txBox="1"/>
          <p:nvPr/>
        </p:nvSpPr>
        <p:spPr>
          <a:xfrm>
            <a:off x="278624" y="1701736"/>
            <a:ext cx="7921625" cy="4165140"/>
          </a:xfrm>
          <a:prstGeom prst="rect">
            <a:avLst/>
          </a:prstGeom>
          <a:noFill/>
          <a:ln>
            <a:noFill/>
          </a:ln>
        </p:spPr>
        <p:txBody>
          <a:bodyPr spcFirstLastPara="1" wrap="square" lIns="0" tIns="45700" rIns="0" bIns="45700" anchor="t" anchorCtr="0">
            <a:normAutofit/>
          </a:bodyPr>
          <a:lstStyle/>
          <a:p>
            <a:pPr marL="91440" marR="0" lvl="0" indent="-91440" algn="ctr" rtl="0">
              <a:lnSpc>
                <a:spcPct val="90000"/>
              </a:lnSpc>
              <a:spcBef>
                <a:spcPts val="0"/>
              </a:spcBef>
              <a:spcAft>
                <a:spcPts val="0"/>
              </a:spcAft>
              <a:buClr>
                <a:schemeClr val="accent1"/>
              </a:buClr>
              <a:buSzPts val="3600"/>
              <a:buFont typeface="Calibri"/>
              <a:buNone/>
            </a:pPr>
            <a:endParaRPr sz="3600" b="1">
              <a:solidFill>
                <a:srgbClr val="3F3F3F"/>
              </a:solidFill>
              <a:latin typeface="+mn-lt"/>
              <a:ea typeface="Calibri"/>
              <a:cs typeface="Calibri"/>
              <a:sym typeface="Calibri"/>
            </a:endParaRPr>
          </a:p>
          <a:p>
            <a:pPr marL="91440" marR="0" lvl="0" indent="-91440" algn="l" rtl="0">
              <a:lnSpc>
                <a:spcPct val="90000"/>
              </a:lnSpc>
              <a:spcBef>
                <a:spcPts val="1400"/>
              </a:spcBef>
              <a:spcAft>
                <a:spcPts val="0"/>
              </a:spcAft>
              <a:buClr>
                <a:schemeClr val="accent1"/>
              </a:buClr>
              <a:buSzPts val="2000"/>
              <a:buFont typeface="Calibri"/>
              <a:buNone/>
            </a:pPr>
            <a:r>
              <a:rPr lang="en-GB" sz="2000" b="1">
                <a:solidFill>
                  <a:srgbClr val="3F3F3F"/>
                </a:solidFill>
                <a:latin typeface="+mn-lt"/>
                <a:ea typeface="Calibri"/>
                <a:cs typeface="Calibri"/>
                <a:sym typeface="Calibri"/>
              </a:rPr>
              <a:t>Good quality data facilitates (leads to)</a:t>
            </a:r>
            <a:r>
              <a:rPr lang="en-GB" sz="2000">
                <a:solidFill>
                  <a:srgbClr val="3F3F3F"/>
                </a:solidFill>
                <a:latin typeface="+mn-lt"/>
                <a:ea typeface="Calibri"/>
                <a:cs typeface="Calibri"/>
                <a:sym typeface="Calibri"/>
              </a:rPr>
              <a:t> </a:t>
            </a:r>
            <a:r>
              <a:rPr lang="en-GB" sz="2400" b="1">
                <a:solidFill>
                  <a:srgbClr val="3F3F3F"/>
                </a:solidFill>
                <a:latin typeface="+mn-lt"/>
                <a:ea typeface="Calibri"/>
                <a:cs typeface="Calibri"/>
                <a:sym typeface="Calibri"/>
              </a:rPr>
              <a:t>:</a:t>
            </a:r>
            <a:endParaRPr>
              <a:latin typeface="+mn-lt"/>
            </a:endParaRPr>
          </a:p>
          <a:p>
            <a:pPr marL="384048" marR="0" lvl="1" indent="-182880" algn="l" rtl="0">
              <a:lnSpc>
                <a:spcPct val="90000"/>
              </a:lnSpc>
              <a:spcBef>
                <a:spcPts val="400"/>
              </a:spcBef>
              <a:spcAft>
                <a:spcPts val="0"/>
              </a:spcAft>
              <a:buClr>
                <a:schemeClr val="accent1"/>
              </a:buClr>
              <a:buSzPts val="1800"/>
              <a:buFont typeface="Arial"/>
              <a:buChar char="•"/>
            </a:pPr>
            <a:r>
              <a:rPr lang="en-GB" sz="1800" b="1" i="0" u="none" strike="noStrike" cap="none">
                <a:solidFill>
                  <a:srgbClr val="3F3F3F"/>
                </a:solidFill>
                <a:latin typeface="+mn-lt"/>
                <a:ea typeface="Calibri"/>
                <a:cs typeface="Calibri"/>
                <a:sym typeface="Calibri"/>
              </a:rPr>
              <a:t> </a:t>
            </a:r>
            <a:r>
              <a:rPr lang="en-GB" sz="2000" b="0" i="0" u="none" strike="noStrike" cap="none">
                <a:solidFill>
                  <a:srgbClr val="3F3F3F"/>
                </a:solidFill>
                <a:latin typeface="+mn-lt"/>
                <a:ea typeface="Calibri"/>
                <a:cs typeface="Calibri"/>
                <a:sym typeface="Calibri"/>
              </a:rPr>
              <a:t>Good decision making</a:t>
            </a:r>
            <a:endParaRPr>
              <a:latin typeface="+mn-lt"/>
            </a:endParaRPr>
          </a:p>
          <a:p>
            <a:pPr marL="384048" marR="0" lvl="1" indent="-182880" algn="l" rtl="0">
              <a:lnSpc>
                <a:spcPct val="90000"/>
              </a:lnSpc>
              <a:spcBef>
                <a:spcPts val="600"/>
              </a:spcBef>
              <a:spcAft>
                <a:spcPts val="0"/>
              </a:spcAft>
              <a:buClr>
                <a:schemeClr val="accent1"/>
              </a:buClr>
              <a:buSzPts val="2000"/>
              <a:buFont typeface="Arial"/>
              <a:buChar char="•"/>
            </a:pPr>
            <a:r>
              <a:rPr lang="en-GB" sz="2000" b="0" i="0" u="none" strike="noStrike" cap="none">
                <a:solidFill>
                  <a:srgbClr val="3F3F3F"/>
                </a:solidFill>
                <a:latin typeface="+mn-lt"/>
                <a:ea typeface="Calibri"/>
                <a:cs typeface="Calibri"/>
                <a:sym typeface="Calibri"/>
              </a:rPr>
              <a:t>Appropriate planning</a:t>
            </a:r>
            <a:endParaRPr>
              <a:latin typeface="+mn-lt"/>
            </a:endParaRPr>
          </a:p>
          <a:p>
            <a:pPr marL="384048" marR="0" lvl="1" indent="-182880" algn="l" rtl="0">
              <a:lnSpc>
                <a:spcPct val="90000"/>
              </a:lnSpc>
              <a:spcBef>
                <a:spcPts val="600"/>
              </a:spcBef>
              <a:spcAft>
                <a:spcPts val="0"/>
              </a:spcAft>
              <a:buClr>
                <a:schemeClr val="accent1"/>
              </a:buClr>
              <a:buSzPts val="2000"/>
              <a:buFont typeface="Arial"/>
              <a:buChar char="•"/>
            </a:pPr>
            <a:r>
              <a:rPr lang="en-GB" sz="2000" b="0" i="0" u="none" strike="noStrike" cap="none">
                <a:solidFill>
                  <a:srgbClr val="3F3F3F"/>
                </a:solidFill>
                <a:latin typeface="+mn-lt"/>
                <a:ea typeface="Calibri"/>
                <a:cs typeface="Calibri"/>
                <a:sym typeface="Calibri"/>
              </a:rPr>
              <a:t>Ongoing monitoring and evaluation</a:t>
            </a:r>
            <a:endParaRPr>
              <a:latin typeface="+mn-lt"/>
            </a:endParaRPr>
          </a:p>
          <a:p>
            <a:pPr marL="384048" marR="0" lvl="1" indent="-182880" algn="l" rtl="0">
              <a:lnSpc>
                <a:spcPct val="90000"/>
              </a:lnSpc>
              <a:spcBef>
                <a:spcPts val="600"/>
              </a:spcBef>
              <a:spcAft>
                <a:spcPts val="0"/>
              </a:spcAft>
              <a:buClr>
                <a:schemeClr val="accent1"/>
              </a:buClr>
              <a:buSzPts val="2000"/>
              <a:buFont typeface="Arial"/>
              <a:buChar char="•"/>
            </a:pPr>
            <a:r>
              <a:rPr lang="en-GB" sz="2000" b="0" i="0" u="none" strike="noStrike" cap="none">
                <a:solidFill>
                  <a:srgbClr val="3F3F3F"/>
                </a:solidFill>
                <a:latin typeface="+mn-lt"/>
                <a:ea typeface="Calibri"/>
                <a:cs typeface="Calibri"/>
                <a:sym typeface="Calibri"/>
              </a:rPr>
              <a:t>Improved coverage and quality of care</a:t>
            </a:r>
            <a:endParaRPr>
              <a:latin typeface="+mn-lt"/>
            </a:endParaRPr>
          </a:p>
          <a:p>
            <a:pPr marL="384048" marR="0" lvl="1" indent="-182880" algn="l" rtl="0">
              <a:lnSpc>
                <a:spcPct val="90000"/>
              </a:lnSpc>
              <a:spcBef>
                <a:spcPts val="600"/>
              </a:spcBef>
              <a:spcAft>
                <a:spcPts val="0"/>
              </a:spcAft>
              <a:buClr>
                <a:schemeClr val="accent1"/>
              </a:buClr>
              <a:buSzPts val="2000"/>
              <a:buFont typeface="Arial"/>
              <a:buChar char="•"/>
            </a:pPr>
            <a:r>
              <a:rPr lang="en-GB" sz="2000" b="0" i="0" u="none" strike="noStrike" cap="none">
                <a:solidFill>
                  <a:srgbClr val="3F3F3F"/>
                </a:solidFill>
                <a:latin typeface="+mn-lt"/>
                <a:ea typeface="Calibri"/>
                <a:cs typeface="Calibri"/>
                <a:sym typeface="Calibri"/>
              </a:rPr>
              <a:t>An accurate picture of health programs and services</a:t>
            </a:r>
            <a:endParaRPr>
              <a:latin typeface="+mn-lt"/>
            </a:endParaRPr>
          </a:p>
          <a:p>
            <a:pPr marL="91440" marR="0" lvl="0" indent="0" algn="l" rtl="0">
              <a:lnSpc>
                <a:spcPct val="90000"/>
              </a:lnSpc>
              <a:spcBef>
                <a:spcPts val="1600"/>
              </a:spcBef>
              <a:spcAft>
                <a:spcPts val="0"/>
              </a:spcAft>
              <a:buClr>
                <a:schemeClr val="accent1"/>
              </a:buClr>
              <a:buSzPts val="2000"/>
              <a:buFont typeface="Calibri"/>
              <a:buNone/>
            </a:pPr>
            <a:endParaRPr sz="2000">
              <a:solidFill>
                <a:srgbClr val="3F3F3F"/>
              </a:solidFill>
              <a:latin typeface="+mn-lt"/>
              <a:ea typeface="Calibri"/>
              <a:cs typeface="Calibri"/>
              <a:sym typeface="Calibri"/>
            </a:endParaRPr>
          </a:p>
          <a:p>
            <a:pPr marL="91440" marR="0" lvl="0" indent="-91440" algn="l" rtl="0">
              <a:lnSpc>
                <a:spcPct val="90000"/>
              </a:lnSpc>
              <a:spcBef>
                <a:spcPts val="1400"/>
              </a:spcBef>
              <a:spcAft>
                <a:spcPts val="0"/>
              </a:spcAft>
              <a:buClr>
                <a:schemeClr val="accent1"/>
              </a:buClr>
              <a:buSzPts val="3600"/>
              <a:buFont typeface="Calibri"/>
              <a:buNone/>
            </a:pPr>
            <a:endParaRPr sz="3600">
              <a:solidFill>
                <a:srgbClr val="3F3F3F"/>
              </a:solidFill>
              <a:latin typeface="+mn-lt"/>
              <a:ea typeface="Calibri"/>
              <a:cs typeface="Calibri"/>
              <a:sym typeface="Calibri"/>
            </a:endParaRPr>
          </a:p>
          <a:p>
            <a:pPr marL="91440" marR="0" lvl="0" indent="-91440" algn="l" rtl="0">
              <a:lnSpc>
                <a:spcPct val="90000"/>
              </a:lnSpc>
              <a:spcBef>
                <a:spcPts val="1400"/>
              </a:spcBef>
              <a:spcAft>
                <a:spcPts val="0"/>
              </a:spcAft>
              <a:buClr>
                <a:schemeClr val="accent1"/>
              </a:buClr>
              <a:buSzPts val="3600"/>
              <a:buFont typeface="Calibri"/>
              <a:buNone/>
            </a:pPr>
            <a:endParaRPr sz="3600">
              <a:solidFill>
                <a:srgbClr val="3F3F3F"/>
              </a:solidFill>
              <a:latin typeface="+mn-lt"/>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p:nvPr/>
        </p:nvSpPr>
        <p:spPr>
          <a:xfrm>
            <a:off x="25269" y="188640"/>
            <a:ext cx="5859335" cy="703517"/>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Arial" panose="020B0604020202020204" pitchFamily="34" charset="0"/>
                <a:ea typeface="Calibri"/>
                <a:cs typeface="Arial" panose="020B0604020202020204" pitchFamily="34" charset="0"/>
                <a:sym typeface="Calibri"/>
              </a:rPr>
              <a:t>Data Processing</a:t>
            </a:r>
            <a:endParaRPr sz="4400" b="1">
              <a:solidFill>
                <a:schemeClr val="lt1"/>
              </a:solidFill>
              <a:latin typeface="Arial" panose="020B0604020202020204" pitchFamily="34" charset="0"/>
              <a:ea typeface="Calibri"/>
              <a:cs typeface="Arial" panose="020B0604020202020204" pitchFamily="34" charset="0"/>
              <a:sym typeface="Calibri"/>
            </a:endParaRPr>
          </a:p>
        </p:txBody>
      </p:sp>
      <p:sp>
        <p:nvSpPr>
          <p:cNvPr id="163" name="Google Shape;163;p19"/>
          <p:cNvSpPr txBox="1"/>
          <p:nvPr/>
        </p:nvSpPr>
        <p:spPr>
          <a:xfrm>
            <a:off x="611250" y="1880541"/>
            <a:ext cx="7921500" cy="3889500"/>
          </a:xfrm>
          <a:prstGeom prst="rect">
            <a:avLst/>
          </a:prstGeom>
          <a:noFill/>
          <a:ln>
            <a:noFill/>
          </a:ln>
        </p:spPr>
        <p:txBody>
          <a:bodyPr spcFirstLastPara="1" wrap="square" lIns="0" tIns="45700" rIns="0" bIns="45700" anchor="t" anchorCtr="0">
            <a:normAutofit/>
          </a:bodyPr>
          <a:lstStyle/>
          <a:p>
            <a:pPr marL="0" lvl="0" indent="0" algn="l" rtl="0">
              <a:spcBef>
                <a:spcPts val="0"/>
              </a:spcBef>
              <a:spcAft>
                <a:spcPts val="0"/>
              </a:spcAft>
              <a:buNone/>
            </a:pPr>
            <a:r>
              <a:rPr lang="en-GB" sz="2159" b="1" dirty="0">
                <a:solidFill>
                  <a:schemeClr val="dk1"/>
                </a:solidFill>
                <a:latin typeface="Arial" panose="020B0604020202020204" pitchFamily="34" charset="0"/>
                <a:ea typeface="Calibri"/>
                <a:cs typeface="Arial" panose="020B0604020202020204" pitchFamily="34" charset="0"/>
                <a:sym typeface="Calibri"/>
              </a:rPr>
              <a:t>To ensure good quality data – need to:</a:t>
            </a:r>
            <a:r>
              <a:rPr lang="en-GB" sz="4400" dirty="0">
                <a:solidFill>
                  <a:schemeClr val="dk1"/>
                </a:solidFill>
                <a:latin typeface="Arial" panose="020B0604020202020204" pitchFamily="34" charset="0"/>
                <a:ea typeface="Calibri"/>
                <a:cs typeface="Arial" panose="020B0604020202020204" pitchFamily="34" charset="0"/>
                <a:sym typeface="Calibri"/>
              </a:rPr>
              <a:t> </a:t>
            </a:r>
            <a:endParaRPr sz="3600" b="1" dirty="0">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lnSpc>
                <a:spcPct val="90000"/>
              </a:lnSpc>
              <a:spcBef>
                <a:spcPts val="400"/>
              </a:spcBef>
              <a:spcAft>
                <a:spcPts val="0"/>
              </a:spcAft>
              <a:buClr>
                <a:schemeClr val="accent1"/>
              </a:buClr>
              <a:buSzPts val="1800"/>
              <a:buFont typeface="Arial"/>
              <a:buChar char="•"/>
            </a:pPr>
            <a:r>
              <a:rPr lang="en-GB" sz="1800" b="0" i="0" u="none" strike="noStrike" cap="none" dirty="0">
                <a:solidFill>
                  <a:srgbClr val="3F3F3F"/>
                </a:solidFill>
                <a:latin typeface="Arial" panose="020B0604020202020204" pitchFamily="34" charset="0"/>
                <a:ea typeface="Calibri"/>
                <a:cs typeface="Arial" panose="020B0604020202020204" pitchFamily="34" charset="0"/>
                <a:sym typeface="Calibri"/>
              </a:rPr>
              <a:t>Train staff in data collection, data quality checks and the use of information for action</a:t>
            </a:r>
            <a:endParaRPr dirty="0">
              <a:latin typeface="Arial" panose="020B0604020202020204" pitchFamily="34" charset="0"/>
              <a:cs typeface="Arial" panose="020B0604020202020204" pitchFamily="34" charset="0"/>
            </a:endParaRPr>
          </a:p>
          <a:p>
            <a:pPr marL="384048" marR="0" lvl="1" indent="-182880" algn="l" rtl="0">
              <a:lnSpc>
                <a:spcPct val="90000"/>
              </a:lnSpc>
              <a:spcBef>
                <a:spcPts val="600"/>
              </a:spcBef>
              <a:spcAft>
                <a:spcPts val="0"/>
              </a:spcAft>
              <a:buClr>
                <a:schemeClr val="accent1"/>
              </a:buClr>
              <a:buSzPts val="1800"/>
              <a:buFont typeface="Arial"/>
              <a:buChar char="•"/>
            </a:pPr>
            <a:r>
              <a:rPr lang="en-GB" sz="1800" b="0" i="0" u="none" strike="noStrike" cap="none" dirty="0">
                <a:solidFill>
                  <a:srgbClr val="3F3F3F"/>
                </a:solidFill>
                <a:latin typeface="Arial" panose="020B0604020202020204" pitchFamily="34" charset="0"/>
                <a:ea typeface="Calibri"/>
                <a:cs typeface="Arial" panose="020B0604020202020204" pitchFamily="34" charset="0"/>
                <a:sym typeface="Calibri"/>
              </a:rPr>
              <a:t>Make standardized definitions available at data collection points and are understood. </a:t>
            </a:r>
            <a:endParaRPr dirty="0">
              <a:latin typeface="Arial" panose="020B0604020202020204" pitchFamily="34" charset="0"/>
              <a:cs typeface="Arial" panose="020B0604020202020204" pitchFamily="34" charset="0"/>
            </a:endParaRPr>
          </a:p>
          <a:p>
            <a:pPr marL="384048" marR="0" lvl="1" indent="-182880" algn="l" rtl="0">
              <a:lnSpc>
                <a:spcPct val="90000"/>
              </a:lnSpc>
              <a:spcBef>
                <a:spcPts val="600"/>
              </a:spcBef>
              <a:spcAft>
                <a:spcPts val="0"/>
              </a:spcAft>
              <a:buClr>
                <a:schemeClr val="accent1"/>
              </a:buClr>
              <a:buSzPts val="1800"/>
              <a:buFont typeface="Arial"/>
              <a:buChar char="•"/>
            </a:pPr>
            <a:r>
              <a:rPr lang="en-GB" sz="1800" b="0" i="0" u="none" strike="noStrike" cap="none" dirty="0">
                <a:solidFill>
                  <a:srgbClr val="3F3F3F"/>
                </a:solidFill>
                <a:latin typeface="Arial" panose="020B0604020202020204" pitchFamily="34" charset="0"/>
                <a:ea typeface="Calibri"/>
                <a:cs typeface="Arial" panose="020B0604020202020204" pitchFamily="34" charset="0"/>
                <a:sym typeface="Calibri"/>
              </a:rPr>
              <a:t>Look for possible weaknesses in the system.</a:t>
            </a:r>
            <a:endParaRPr dirty="0">
              <a:latin typeface="Arial" panose="020B0604020202020204" pitchFamily="34" charset="0"/>
              <a:cs typeface="Arial" panose="020B0604020202020204" pitchFamily="34" charset="0"/>
            </a:endParaRPr>
          </a:p>
          <a:p>
            <a:pPr marL="384048" marR="0" lvl="1" indent="-182880" algn="l" rtl="0">
              <a:lnSpc>
                <a:spcPct val="90000"/>
              </a:lnSpc>
              <a:spcBef>
                <a:spcPts val="600"/>
              </a:spcBef>
              <a:spcAft>
                <a:spcPts val="0"/>
              </a:spcAft>
              <a:buClr>
                <a:schemeClr val="accent1"/>
              </a:buClr>
              <a:buSzPts val="1800"/>
              <a:buFont typeface="Arial"/>
              <a:buChar char="•"/>
            </a:pPr>
            <a:r>
              <a:rPr lang="en-GB" sz="1800" b="0" i="0" u="none" strike="noStrike" cap="none" dirty="0">
                <a:solidFill>
                  <a:srgbClr val="3F3F3F"/>
                </a:solidFill>
                <a:latin typeface="Arial" panose="020B0604020202020204" pitchFamily="34" charset="0"/>
                <a:ea typeface="Calibri"/>
                <a:cs typeface="Arial" panose="020B0604020202020204" pitchFamily="34" charset="0"/>
                <a:sym typeface="Calibri"/>
              </a:rPr>
              <a:t>Make data collection as easy as possible.  </a:t>
            </a:r>
            <a:endParaRPr dirty="0">
              <a:latin typeface="Arial" panose="020B0604020202020204" pitchFamily="34" charset="0"/>
              <a:cs typeface="Arial" panose="020B0604020202020204" pitchFamily="34" charset="0"/>
            </a:endParaRPr>
          </a:p>
          <a:p>
            <a:pPr marL="384048" marR="0" lvl="1" indent="-182880" algn="l" rtl="0">
              <a:lnSpc>
                <a:spcPct val="90000"/>
              </a:lnSpc>
              <a:spcBef>
                <a:spcPts val="600"/>
              </a:spcBef>
              <a:spcAft>
                <a:spcPts val="0"/>
              </a:spcAft>
              <a:buClr>
                <a:schemeClr val="accent1"/>
              </a:buClr>
              <a:buSzPts val="1800"/>
              <a:buFont typeface="Arial"/>
              <a:buChar char="•"/>
            </a:pPr>
            <a:r>
              <a:rPr lang="en-GB" sz="1800" b="0" i="0" u="none" strike="noStrike" cap="none" dirty="0">
                <a:solidFill>
                  <a:srgbClr val="3F3F3F"/>
                </a:solidFill>
                <a:latin typeface="Arial" panose="020B0604020202020204" pitchFamily="34" charset="0"/>
                <a:ea typeface="Calibri"/>
                <a:cs typeface="Arial" panose="020B0604020202020204" pitchFamily="34" charset="0"/>
                <a:sym typeface="Calibri"/>
              </a:rPr>
              <a:t>Pre-test any new data collection tools before introducing them</a:t>
            </a:r>
            <a:endParaRPr dirty="0">
              <a:latin typeface="Arial" panose="020B0604020202020204" pitchFamily="34" charset="0"/>
              <a:cs typeface="Arial" panose="020B0604020202020204" pitchFamily="34" charset="0"/>
            </a:endParaRPr>
          </a:p>
          <a:p>
            <a:pPr marL="384048" marR="0" lvl="1" indent="-182880" algn="l" rtl="0">
              <a:lnSpc>
                <a:spcPct val="90000"/>
              </a:lnSpc>
              <a:spcBef>
                <a:spcPts val="600"/>
              </a:spcBef>
              <a:spcAft>
                <a:spcPts val="0"/>
              </a:spcAft>
              <a:buClr>
                <a:schemeClr val="accent1"/>
              </a:buClr>
              <a:buSzPts val="1800"/>
              <a:buFont typeface="Arial"/>
              <a:buChar char="•"/>
            </a:pPr>
            <a:r>
              <a:rPr lang="en-GB" sz="1800" b="0" i="0" u="none" strike="noStrike" cap="none" dirty="0">
                <a:solidFill>
                  <a:srgbClr val="3F3F3F"/>
                </a:solidFill>
                <a:latin typeface="Arial" panose="020B0604020202020204" pitchFamily="34" charset="0"/>
                <a:ea typeface="Calibri"/>
                <a:cs typeface="Arial" panose="020B0604020202020204" pitchFamily="34" charset="0"/>
                <a:sym typeface="Calibri"/>
              </a:rPr>
              <a:t>Having clearly defined responsibilities at every step in the information cycle</a:t>
            </a:r>
            <a:endParaRPr dirty="0">
              <a:latin typeface="Arial" panose="020B0604020202020204" pitchFamily="34" charset="0"/>
              <a:cs typeface="Arial" panose="020B0604020202020204" pitchFamily="34" charset="0"/>
            </a:endParaRPr>
          </a:p>
          <a:p>
            <a:pPr marL="384048" marR="0" lvl="1" indent="-182880" algn="l" rtl="0">
              <a:lnSpc>
                <a:spcPct val="90000"/>
              </a:lnSpc>
              <a:spcBef>
                <a:spcPts val="600"/>
              </a:spcBef>
              <a:spcAft>
                <a:spcPts val="0"/>
              </a:spcAft>
              <a:buClr>
                <a:schemeClr val="accent1"/>
              </a:buClr>
              <a:buSzPts val="1800"/>
              <a:buFont typeface="Arial"/>
              <a:buChar char="•"/>
            </a:pPr>
            <a:r>
              <a:rPr lang="en-GB" sz="1800" b="0" i="0" u="none" strike="noStrike" cap="none" dirty="0">
                <a:solidFill>
                  <a:srgbClr val="3F3F3F"/>
                </a:solidFill>
                <a:latin typeface="Arial" panose="020B0604020202020204" pitchFamily="34" charset="0"/>
                <a:ea typeface="Calibri"/>
                <a:cs typeface="Arial" panose="020B0604020202020204" pitchFamily="34" charset="0"/>
                <a:sym typeface="Calibri"/>
              </a:rPr>
              <a:t>Having procedures in place to check data quality</a:t>
            </a:r>
            <a:endParaRPr dirty="0">
              <a:latin typeface="Arial" panose="020B0604020202020204" pitchFamily="34" charset="0"/>
              <a:cs typeface="Arial" panose="020B0604020202020204" pitchFamily="34" charset="0"/>
            </a:endParaRPr>
          </a:p>
          <a:p>
            <a:pPr marL="91440" marR="0" lvl="0" indent="-91440" algn="l" rtl="0">
              <a:lnSpc>
                <a:spcPct val="90000"/>
              </a:lnSpc>
              <a:spcBef>
                <a:spcPts val="1600"/>
              </a:spcBef>
              <a:spcAft>
                <a:spcPts val="0"/>
              </a:spcAft>
              <a:buClr>
                <a:schemeClr val="accent1"/>
              </a:buClr>
              <a:buSzPts val="3600"/>
              <a:buFont typeface="Calibri"/>
              <a:buNone/>
            </a:pPr>
            <a:endParaRPr sz="3600" dirty="0">
              <a:solidFill>
                <a:srgbClr val="3F3F3F"/>
              </a:solidFill>
              <a:latin typeface="Arial" panose="020B0604020202020204" pitchFamily="34" charset="0"/>
              <a:ea typeface="Calibri"/>
              <a:cs typeface="Arial" panose="020B0604020202020204" pitchFamily="34" charset="0"/>
              <a:sym typeface="Calibri"/>
            </a:endParaRPr>
          </a:p>
        </p:txBody>
      </p:sp>
      <p:sp>
        <p:nvSpPr>
          <p:cNvPr id="164" name="Google Shape;164;p19"/>
          <p:cNvSpPr txBox="1">
            <a:spLocks noGrp="1"/>
          </p:cNvSpPr>
          <p:nvPr>
            <p:ph type="title"/>
          </p:nvPr>
        </p:nvSpPr>
        <p:spPr>
          <a:xfrm>
            <a:off x="92011" y="1321661"/>
            <a:ext cx="8229600" cy="86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400"/>
              <a:buFont typeface="Calibri"/>
              <a:buNone/>
            </a:pPr>
            <a:r>
              <a:rPr lang="en-GB" b="1">
                <a:latin typeface="Arial" panose="020B0604020202020204" pitchFamily="34" charset="0"/>
                <a:cs typeface="Arial" panose="020B0604020202020204" pitchFamily="34" charset="0"/>
              </a:rPr>
              <a:t>Quality checks</a:t>
            </a:r>
            <a:endParaRPr b="1">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0"/>
          <p:cNvSpPr txBox="1"/>
          <p:nvPr/>
        </p:nvSpPr>
        <p:spPr>
          <a:xfrm>
            <a:off x="0" y="260648"/>
            <a:ext cx="5859335" cy="703517"/>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Arial" panose="020B0604020202020204" pitchFamily="34" charset="0"/>
                <a:ea typeface="Calibri"/>
                <a:cs typeface="Arial" panose="020B0604020202020204" pitchFamily="34" charset="0"/>
                <a:sym typeface="Calibri"/>
              </a:rPr>
              <a:t>Data Processing </a:t>
            </a:r>
            <a:endParaRPr sz="4400" b="1">
              <a:solidFill>
                <a:schemeClr val="lt1"/>
              </a:solidFill>
              <a:latin typeface="Arial" panose="020B0604020202020204" pitchFamily="34" charset="0"/>
              <a:ea typeface="Calibri"/>
              <a:cs typeface="Arial" panose="020B0604020202020204" pitchFamily="34" charset="0"/>
              <a:sym typeface="Calibri"/>
            </a:endParaRPr>
          </a:p>
        </p:txBody>
      </p:sp>
      <p:sp>
        <p:nvSpPr>
          <p:cNvPr id="170" name="Google Shape;170;p20"/>
          <p:cNvSpPr txBox="1"/>
          <p:nvPr/>
        </p:nvSpPr>
        <p:spPr>
          <a:xfrm>
            <a:off x="246059" y="2185341"/>
            <a:ext cx="7921500" cy="3889500"/>
          </a:xfrm>
          <a:prstGeom prst="rect">
            <a:avLst/>
          </a:prstGeom>
          <a:noFill/>
          <a:ln>
            <a:noFill/>
          </a:ln>
        </p:spPr>
        <p:txBody>
          <a:bodyPr spcFirstLastPara="1" wrap="square" lIns="0" tIns="45700" rIns="0" bIns="45700" anchor="t" anchorCtr="0">
            <a:normAutofit/>
          </a:bodyPr>
          <a:lstStyle/>
          <a:p>
            <a:pPr marL="0" lvl="0" indent="0" algn="l" rtl="0">
              <a:spcBef>
                <a:spcPts val="0"/>
              </a:spcBef>
              <a:spcAft>
                <a:spcPts val="0"/>
              </a:spcAft>
              <a:buNone/>
            </a:pPr>
            <a:r>
              <a:rPr lang="en-GB" sz="2500" b="1" dirty="0">
                <a:solidFill>
                  <a:schemeClr val="dk1"/>
                </a:solidFill>
                <a:latin typeface="Arial" panose="020B0604020202020204" pitchFamily="34" charset="0"/>
                <a:ea typeface="Calibri"/>
                <a:cs typeface="Arial" panose="020B0604020202020204" pitchFamily="34" charset="0"/>
                <a:sym typeface="Calibri"/>
              </a:rPr>
              <a:t>To ensure good quality data – need to:</a:t>
            </a:r>
            <a:r>
              <a:rPr lang="en-GB" sz="2500" dirty="0">
                <a:solidFill>
                  <a:schemeClr val="dk1"/>
                </a:solidFill>
                <a:latin typeface="Arial" panose="020B0604020202020204" pitchFamily="34" charset="0"/>
                <a:ea typeface="Calibri"/>
                <a:cs typeface="Arial" panose="020B0604020202020204" pitchFamily="34" charset="0"/>
                <a:sym typeface="Calibri"/>
              </a:rPr>
              <a:t> </a:t>
            </a:r>
            <a:endParaRPr sz="1700" b="1" dirty="0">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lnSpc>
                <a:spcPct val="90000"/>
              </a:lnSpc>
              <a:spcBef>
                <a:spcPts val="400"/>
              </a:spcBef>
              <a:spcAft>
                <a:spcPts val="0"/>
              </a:spcAft>
              <a:buClr>
                <a:schemeClr val="accent1"/>
              </a:buClr>
              <a:buSzPts val="2200"/>
              <a:buFont typeface="Arial"/>
              <a:buChar char="•"/>
            </a:pPr>
            <a:r>
              <a:rPr lang="en-GB" sz="2200" b="0" i="0" u="none" strike="noStrike" cap="none" dirty="0">
                <a:solidFill>
                  <a:srgbClr val="3F3F3F"/>
                </a:solidFill>
                <a:latin typeface="Arial" panose="020B0604020202020204" pitchFamily="34" charset="0"/>
                <a:ea typeface="Calibri"/>
                <a:cs typeface="Arial" panose="020B0604020202020204" pitchFamily="34" charset="0"/>
                <a:sym typeface="Calibri"/>
              </a:rPr>
              <a:t>Provide feedback to staff on the quality of the data they submit</a:t>
            </a:r>
            <a:endParaRPr dirty="0">
              <a:latin typeface="Arial" panose="020B0604020202020204" pitchFamily="34" charset="0"/>
              <a:cs typeface="Arial" panose="020B0604020202020204" pitchFamily="34" charset="0"/>
            </a:endParaRPr>
          </a:p>
          <a:p>
            <a:pPr marL="384048" marR="0" lvl="1" indent="-182880" algn="l" rtl="0">
              <a:lnSpc>
                <a:spcPct val="90000"/>
              </a:lnSpc>
              <a:spcBef>
                <a:spcPts val="600"/>
              </a:spcBef>
              <a:spcAft>
                <a:spcPts val="0"/>
              </a:spcAft>
              <a:buClr>
                <a:schemeClr val="accent1"/>
              </a:buClr>
              <a:buSzPts val="2200"/>
              <a:buFont typeface="Arial"/>
              <a:buChar char="•"/>
            </a:pPr>
            <a:r>
              <a:rPr lang="en-GB" sz="2200" b="0" i="0" u="none" strike="noStrike" cap="none" dirty="0">
                <a:solidFill>
                  <a:srgbClr val="3F3F3F"/>
                </a:solidFill>
                <a:latin typeface="Arial" panose="020B0604020202020204" pitchFamily="34" charset="0"/>
                <a:ea typeface="Calibri"/>
                <a:cs typeface="Arial" panose="020B0604020202020204" pitchFamily="34" charset="0"/>
                <a:sym typeface="Calibri"/>
              </a:rPr>
              <a:t>Help staff to understand why they collect data. </a:t>
            </a:r>
            <a:endParaRPr dirty="0">
              <a:latin typeface="Arial" panose="020B0604020202020204" pitchFamily="34" charset="0"/>
              <a:cs typeface="Arial" panose="020B0604020202020204" pitchFamily="34" charset="0"/>
            </a:endParaRPr>
          </a:p>
          <a:p>
            <a:pPr marL="384048" marR="0" lvl="1" indent="-182880" algn="l" rtl="0">
              <a:lnSpc>
                <a:spcPct val="90000"/>
              </a:lnSpc>
              <a:spcBef>
                <a:spcPts val="600"/>
              </a:spcBef>
              <a:spcAft>
                <a:spcPts val="0"/>
              </a:spcAft>
              <a:buClr>
                <a:schemeClr val="accent1"/>
              </a:buClr>
              <a:buSzPts val="2200"/>
              <a:buFont typeface="Arial"/>
              <a:buChar char="•"/>
            </a:pPr>
            <a:r>
              <a:rPr lang="en-GB" sz="2200" b="0" i="0" u="none" strike="noStrike" cap="none" dirty="0">
                <a:solidFill>
                  <a:srgbClr val="3F3F3F"/>
                </a:solidFill>
                <a:latin typeface="Arial" panose="020B0604020202020204" pitchFamily="34" charset="0"/>
                <a:ea typeface="Calibri"/>
                <a:cs typeface="Arial" panose="020B0604020202020204" pitchFamily="34" charset="0"/>
                <a:sym typeface="Calibri"/>
              </a:rPr>
              <a:t>Identify errors, look for the source of the error and correct  where possible</a:t>
            </a:r>
            <a:endParaRPr dirty="0">
              <a:latin typeface="Arial" panose="020B0604020202020204" pitchFamily="34" charset="0"/>
              <a:cs typeface="Arial" panose="020B0604020202020204" pitchFamily="34" charset="0"/>
            </a:endParaRPr>
          </a:p>
          <a:p>
            <a:pPr marL="384048" marR="0" lvl="1" indent="-182880" algn="l" rtl="0">
              <a:lnSpc>
                <a:spcPct val="90000"/>
              </a:lnSpc>
              <a:spcBef>
                <a:spcPts val="600"/>
              </a:spcBef>
              <a:spcAft>
                <a:spcPts val="0"/>
              </a:spcAft>
              <a:buClr>
                <a:schemeClr val="accent1"/>
              </a:buClr>
              <a:buSzPts val="2200"/>
              <a:buFont typeface="Arial"/>
              <a:buChar char="•"/>
            </a:pPr>
            <a:r>
              <a:rPr lang="en-GB" sz="2200" b="0" i="0" u="none" strike="noStrike" cap="none" dirty="0">
                <a:solidFill>
                  <a:srgbClr val="3F3F3F"/>
                </a:solidFill>
                <a:latin typeface="Arial" panose="020B0604020202020204" pitchFamily="34" charset="0"/>
                <a:ea typeface="Calibri"/>
                <a:cs typeface="Arial" panose="020B0604020202020204" pitchFamily="34" charset="0"/>
                <a:sym typeface="Calibri"/>
              </a:rPr>
              <a:t>Identifying gaps in staffing and motivate strongly for vacant posts to be filled </a:t>
            </a:r>
            <a:endParaRPr dirty="0">
              <a:latin typeface="Arial" panose="020B0604020202020204" pitchFamily="34" charset="0"/>
              <a:cs typeface="Arial" panose="020B0604020202020204" pitchFamily="34" charset="0"/>
            </a:endParaRPr>
          </a:p>
          <a:p>
            <a:pPr marL="91440" marR="0" lvl="0" indent="-91440" algn="l" rtl="0">
              <a:lnSpc>
                <a:spcPct val="90000"/>
              </a:lnSpc>
              <a:spcBef>
                <a:spcPts val="1600"/>
              </a:spcBef>
              <a:spcAft>
                <a:spcPts val="0"/>
              </a:spcAft>
              <a:buClr>
                <a:schemeClr val="accent1"/>
              </a:buClr>
              <a:buSzPts val="3600"/>
              <a:buFont typeface="Calibri"/>
              <a:buNone/>
            </a:pPr>
            <a:endParaRPr sz="3600" dirty="0">
              <a:solidFill>
                <a:srgbClr val="3F3F3F"/>
              </a:solidFill>
              <a:latin typeface="Arial" panose="020B0604020202020204" pitchFamily="34" charset="0"/>
              <a:ea typeface="Calibri"/>
              <a:cs typeface="Arial" panose="020B0604020202020204" pitchFamily="34" charset="0"/>
              <a:sym typeface="Calibri"/>
            </a:endParaRPr>
          </a:p>
        </p:txBody>
      </p:sp>
      <p:sp>
        <p:nvSpPr>
          <p:cNvPr id="171" name="Google Shape;171;p20"/>
          <p:cNvSpPr txBox="1">
            <a:spLocks noGrp="1"/>
          </p:cNvSpPr>
          <p:nvPr>
            <p:ph type="title"/>
          </p:nvPr>
        </p:nvSpPr>
        <p:spPr>
          <a:xfrm>
            <a:off x="92011" y="1321661"/>
            <a:ext cx="8229600" cy="86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400"/>
              <a:buFont typeface="Calibri"/>
              <a:buNone/>
            </a:pPr>
            <a:r>
              <a:rPr lang="en-GB" sz="3200" b="1" dirty="0">
                <a:latin typeface="Arial" panose="020B0604020202020204" pitchFamily="34" charset="0"/>
                <a:cs typeface="Arial" panose="020B0604020202020204" pitchFamily="34" charset="0"/>
              </a:rPr>
              <a:t>Quality checks</a:t>
            </a:r>
            <a:endParaRPr sz="3200" b="1" dirty="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501398" y="2119974"/>
            <a:ext cx="8642700" cy="8637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GB" sz="2800" i="1" dirty="0"/>
              <a:t>Verification identifies incorrect data to correct it so that only valid data are entered.</a:t>
            </a:r>
            <a:endParaRPr dirty="0"/>
          </a:p>
        </p:txBody>
      </p:sp>
      <p:sp>
        <p:nvSpPr>
          <p:cNvPr id="177" name="Google Shape;177;p22"/>
          <p:cNvSpPr txBox="1"/>
          <p:nvPr/>
        </p:nvSpPr>
        <p:spPr>
          <a:xfrm>
            <a:off x="179512" y="202851"/>
            <a:ext cx="5859335" cy="703517"/>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Calibri"/>
                <a:ea typeface="Calibri"/>
                <a:cs typeface="Calibri"/>
                <a:sym typeface="Calibri"/>
              </a:rPr>
              <a:t>Data Processing</a:t>
            </a:r>
            <a:endParaRPr sz="4400" b="1">
              <a:solidFill>
                <a:schemeClr val="lt1"/>
              </a:solidFill>
              <a:latin typeface="Calibri"/>
              <a:ea typeface="Calibri"/>
              <a:cs typeface="Calibri"/>
              <a:sym typeface="Calibri"/>
            </a:endParaRPr>
          </a:p>
        </p:txBody>
      </p:sp>
      <p:sp>
        <p:nvSpPr>
          <p:cNvPr id="178" name="Google Shape;178;p22"/>
          <p:cNvSpPr txBox="1"/>
          <p:nvPr/>
        </p:nvSpPr>
        <p:spPr>
          <a:xfrm>
            <a:off x="757500" y="2469880"/>
            <a:ext cx="8386500" cy="3889500"/>
          </a:xfrm>
          <a:prstGeom prst="rect">
            <a:avLst/>
          </a:prstGeom>
          <a:noFill/>
          <a:ln>
            <a:noFill/>
          </a:ln>
        </p:spPr>
        <p:txBody>
          <a:bodyPr spcFirstLastPara="1" wrap="square" lIns="0" tIns="45700" rIns="0" bIns="45700" anchor="t" anchorCtr="0">
            <a:normAutofit/>
          </a:bodyPr>
          <a:lstStyle/>
          <a:p>
            <a:pPr marL="91440" marR="0" lvl="0" indent="-91440" algn="ctr" rtl="0">
              <a:lnSpc>
                <a:spcPct val="90000"/>
              </a:lnSpc>
              <a:spcBef>
                <a:spcPts val="0"/>
              </a:spcBef>
              <a:spcAft>
                <a:spcPts val="0"/>
              </a:spcAft>
              <a:buClr>
                <a:schemeClr val="accent1"/>
              </a:buClr>
              <a:buSzPts val="3600"/>
              <a:buFont typeface="Calibri"/>
              <a:buNone/>
            </a:pPr>
            <a:endParaRPr sz="3600" b="1" dirty="0">
              <a:solidFill>
                <a:srgbClr val="3F3F3F"/>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ts val="2400"/>
              <a:buFont typeface="Calibri"/>
              <a:buNone/>
            </a:pPr>
            <a:r>
              <a:rPr lang="en-GB" sz="2400" dirty="0">
                <a:solidFill>
                  <a:srgbClr val="3F3F3F"/>
                </a:solidFill>
                <a:latin typeface="Calibri"/>
                <a:ea typeface="Calibri"/>
                <a:cs typeface="Calibri"/>
                <a:sym typeface="Calibri"/>
              </a:rPr>
              <a:t>For data verification to be correctly applied the following must be in place at facility level to support verification </a:t>
            </a:r>
            <a:endParaRPr dirty="0"/>
          </a:p>
          <a:p>
            <a:pPr marL="384048" marR="0" lvl="1" indent="-182880" algn="l" rtl="0">
              <a:lnSpc>
                <a:spcPct val="90000"/>
              </a:lnSpc>
              <a:spcBef>
                <a:spcPts val="400"/>
              </a:spcBef>
              <a:spcAft>
                <a:spcPts val="0"/>
              </a:spcAft>
              <a:buClr>
                <a:schemeClr val="accent1"/>
              </a:buClr>
              <a:buSzPts val="2200"/>
              <a:buFont typeface="Arial"/>
              <a:buChar char="•"/>
            </a:pPr>
            <a:r>
              <a:rPr lang="en-GB" sz="2200" b="0" i="0" u="none" strike="noStrike" cap="none" dirty="0">
                <a:solidFill>
                  <a:srgbClr val="3F3F3F"/>
                </a:solidFill>
                <a:latin typeface="Calibri"/>
                <a:ea typeface="Calibri"/>
                <a:cs typeface="Calibri"/>
                <a:sym typeface="Calibri"/>
              </a:rPr>
              <a:t>  data element and indicator definitions and</a:t>
            </a:r>
            <a:endParaRPr dirty="0"/>
          </a:p>
          <a:p>
            <a:pPr marL="384048" marR="0" lvl="1" indent="-182880" algn="l" rtl="0">
              <a:lnSpc>
                <a:spcPct val="90000"/>
              </a:lnSpc>
              <a:spcBef>
                <a:spcPts val="600"/>
              </a:spcBef>
              <a:spcAft>
                <a:spcPts val="0"/>
              </a:spcAft>
              <a:buClr>
                <a:schemeClr val="accent1"/>
              </a:buClr>
              <a:buSzPts val="2200"/>
              <a:buFont typeface="Arial"/>
              <a:buChar char="•"/>
            </a:pPr>
            <a:r>
              <a:rPr lang="en-GB" sz="2200" b="0" i="0" u="none" strike="noStrike" cap="none" dirty="0">
                <a:solidFill>
                  <a:srgbClr val="3F3F3F"/>
                </a:solidFill>
                <a:latin typeface="Calibri"/>
                <a:ea typeface="Calibri"/>
                <a:cs typeface="Calibri"/>
                <a:sym typeface="Calibri"/>
              </a:rPr>
              <a:t>  procedures (correct tools, correct data flow)</a:t>
            </a:r>
            <a:endParaRPr dirty="0"/>
          </a:p>
          <a:p>
            <a:pPr marL="384048" marR="0" lvl="1" indent="-182880" algn="l" rtl="0">
              <a:lnSpc>
                <a:spcPct val="90000"/>
              </a:lnSpc>
              <a:spcBef>
                <a:spcPts val="600"/>
              </a:spcBef>
              <a:spcAft>
                <a:spcPts val="0"/>
              </a:spcAft>
              <a:buClr>
                <a:schemeClr val="accent1"/>
              </a:buClr>
              <a:buSzPts val="2200"/>
              <a:buFont typeface="Arial"/>
              <a:buChar char="•"/>
            </a:pPr>
            <a:r>
              <a:rPr lang="en-GB" sz="2200" b="0" i="0" u="none" strike="noStrike" cap="none" dirty="0">
                <a:solidFill>
                  <a:srgbClr val="3F3F3F"/>
                </a:solidFill>
                <a:latin typeface="Calibri"/>
                <a:ea typeface="Calibri"/>
                <a:cs typeface="Calibri"/>
                <a:sym typeface="Calibri"/>
              </a:rPr>
              <a:t> Staff responsible for data collection are trained and skilled in proper procedures</a:t>
            </a:r>
            <a:endParaRPr dirty="0"/>
          </a:p>
          <a:p>
            <a:pPr marL="91440" marR="0" lvl="0" indent="-91440" algn="l" rtl="0">
              <a:lnSpc>
                <a:spcPct val="90000"/>
              </a:lnSpc>
              <a:spcBef>
                <a:spcPts val="1600"/>
              </a:spcBef>
              <a:spcAft>
                <a:spcPts val="0"/>
              </a:spcAft>
              <a:buClr>
                <a:schemeClr val="accent1"/>
              </a:buClr>
              <a:buSzPts val="3600"/>
              <a:buFont typeface="Calibri"/>
              <a:buNone/>
            </a:pPr>
            <a:endParaRPr sz="3600" dirty="0">
              <a:solidFill>
                <a:srgbClr val="3F3F3F"/>
              </a:solidFill>
              <a:latin typeface="Calibri"/>
              <a:ea typeface="Calibri"/>
              <a:cs typeface="Calibri"/>
              <a:sym typeface="Calibri"/>
            </a:endParaRPr>
          </a:p>
        </p:txBody>
      </p:sp>
      <p:sp>
        <p:nvSpPr>
          <p:cNvPr id="179" name="Google Shape;179;p22"/>
          <p:cNvSpPr txBox="1">
            <a:spLocks noGrp="1"/>
          </p:cNvSpPr>
          <p:nvPr>
            <p:ph type="title"/>
          </p:nvPr>
        </p:nvSpPr>
        <p:spPr>
          <a:xfrm>
            <a:off x="179511" y="1256274"/>
            <a:ext cx="8229600" cy="86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400"/>
              <a:buFont typeface="Calibri"/>
              <a:buNone/>
            </a:pPr>
            <a:r>
              <a:rPr lang="en-GB" b="1"/>
              <a:t>Verification</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p:nvPr/>
        </p:nvSpPr>
        <p:spPr>
          <a:xfrm>
            <a:off x="913854" y="170767"/>
            <a:ext cx="5859335" cy="703517"/>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85000"/>
              </a:lnSpc>
              <a:spcBef>
                <a:spcPts val="0"/>
              </a:spcBef>
              <a:spcAft>
                <a:spcPts val="0"/>
              </a:spcAft>
              <a:buClr>
                <a:schemeClr val="lt1"/>
              </a:buClr>
              <a:buSzPts val="4400"/>
              <a:buFont typeface="Calibri"/>
              <a:buNone/>
            </a:pPr>
            <a:r>
              <a:rPr lang="en-GB" sz="4400" b="1" dirty="0">
                <a:solidFill>
                  <a:schemeClr val="lt1"/>
                </a:solidFill>
                <a:latin typeface="Calibri"/>
                <a:ea typeface="Calibri"/>
                <a:cs typeface="Calibri"/>
                <a:sym typeface="Calibri"/>
              </a:rPr>
              <a:t>Data Processing -verification                  </a:t>
            </a:r>
            <a:endParaRPr sz="4400" b="1" dirty="0">
              <a:solidFill>
                <a:schemeClr val="lt1"/>
              </a:solidFill>
              <a:latin typeface="Calibri"/>
              <a:ea typeface="Calibri"/>
              <a:cs typeface="Calibri"/>
              <a:sym typeface="Calibri"/>
            </a:endParaRPr>
          </a:p>
        </p:txBody>
      </p:sp>
      <p:sp>
        <p:nvSpPr>
          <p:cNvPr id="185" name="Google Shape;185;p23"/>
          <p:cNvSpPr txBox="1"/>
          <p:nvPr/>
        </p:nvSpPr>
        <p:spPr>
          <a:xfrm>
            <a:off x="378750" y="874283"/>
            <a:ext cx="8386500" cy="4900875"/>
          </a:xfrm>
          <a:prstGeom prst="rect">
            <a:avLst/>
          </a:prstGeom>
          <a:noFill/>
          <a:ln>
            <a:noFill/>
          </a:ln>
        </p:spPr>
        <p:txBody>
          <a:bodyPr spcFirstLastPara="1" wrap="square" lIns="0" tIns="45700" rIns="0" bIns="45700" anchor="t" anchorCtr="0">
            <a:normAutofit fontScale="85000" lnSpcReduction="20000"/>
          </a:bodyPr>
          <a:lstStyle/>
          <a:p>
            <a:pPr marL="91440" marR="0" lvl="0" indent="-91440" algn="ctr" rtl="0">
              <a:lnSpc>
                <a:spcPct val="90000"/>
              </a:lnSpc>
              <a:spcBef>
                <a:spcPts val="0"/>
              </a:spcBef>
              <a:spcAft>
                <a:spcPts val="0"/>
              </a:spcAft>
              <a:buClr>
                <a:schemeClr val="accent1"/>
              </a:buClr>
              <a:buSzPct val="100000"/>
              <a:buFont typeface="Calibri"/>
              <a:buNone/>
            </a:pPr>
            <a:endParaRPr sz="3600" b="1" dirty="0">
              <a:solidFill>
                <a:srgbClr val="3F3F3F"/>
              </a:solidFill>
              <a:latin typeface="Calibri"/>
              <a:ea typeface="Calibri"/>
              <a:cs typeface="Calibri"/>
              <a:sym typeface="Calibri"/>
            </a:endParaRPr>
          </a:p>
          <a:p>
            <a:pPr marL="0" lvl="0" indent="0" algn="l" rtl="0">
              <a:spcBef>
                <a:spcPts val="0"/>
              </a:spcBef>
              <a:spcAft>
                <a:spcPts val="0"/>
              </a:spcAft>
              <a:buNone/>
            </a:pPr>
            <a:r>
              <a:rPr lang="en-GB" sz="2800" b="1" dirty="0">
                <a:solidFill>
                  <a:schemeClr val="dk1"/>
                </a:solidFill>
                <a:latin typeface="Calibri"/>
                <a:ea typeface="Calibri"/>
                <a:cs typeface="Calibri"/>
                <a:sym typeface="Calibri"/>
              </a:rPr>
              <a:t>Listed below are some quick and most common ways to check data quality:</a:t>
            </a:r>
            <a:r>
              <a:rPr lang="en-GB" sz="2800" dirty="0">
                <a:solidFill>
                  <a:schemeClr val="dk1"/>
                </a:solidFill>
                <a:latin typeface="Calibri"/>
                <a:ea typeface="Calibri"/>
                <a:cs typeface="Calibri"/>
                <a:sym typeface="Calibri"/>
              </a:rPr>
              <a:t> </a:t>
            </a:r>
            <a:endParaRPr sz="4400" dirty="0">
              <a:solidFill>
                <a:schemeClr val="dk1"/>
              </a:solidFill>
              <a:latin typeface="Calibri"/>
              <a:ea typeface="Calibri"/>
              <a:cs typeface="Calibri"/>
              <a:sym typeface="Calibri"/>
            </a:endParaRPr>
          </a:p>
          <a:p>
            <a:pPr marL="914400" marR="0" lvl="0" indent="0" algn="l" rtl="0">
              <a:lnSpc>
                <a:spcPct val="90000"/>
              </a:lnSpc>
              <a:spcBef>
                <a:spcPts val="400"/>
              </a:spcBef>
              <a:spcAft>
                <a:spcPts val="0"/>
              </a:spcAft>
              <a:buNone/>
            </a:pPr>
            <a:endParaRPr sz="2400" dirty="0">
              <a:solidFill>
                <a:srgbClr val="3F3F3F"/>
              </a:solidFill>
              <a:latin typeface="Calibri"/>
              <a:ea typeface="Calibri"/>
              <a:cs typeface="Calibri"/>
              <a:sym typeface="Calibri"/>
            </a:endParaRPr>
          </a:p>
          <a:p>
            <a:pPr marL="384048" marR="0" lvl="1" indent="-151447" algn="l" rtl="0">
              <a:lnSpc>
                <a:spcPct val="90000"/>
              </a:lnSpc>
              <a:spcBef>
                <a:spcPts val="400"/>
              </a:spcBef>
              <a:spcAft>
                <a:spcPts val="0"/>
              </a:spcAft>
              <a:buClr>
                <a:schemeClr val="accent1"/>
              </a:buClr>
              <a:buSzPct val="100000"/>
              <a:buFont typeface="Arial"/>
              <a:buChar char="•"/>
            </a:pPr>
            <a:r>
              <a:rPr lang="en-GB" sz="2600" b="0" i="0" u="none" strike="noStrike" cap="none" dirty="0">
                <a:solidFill>
                  <a:srgbClr val="3F3F3F"/>
                </a:solidFill>
                <a:latin typeface="Calibri"/>
                <a:ea typeface="Calibri"/>
                <a:cs typeface="Calibri"/>
                <a:sym typeface="Calibri"/>
              </a:rPr>
              <a:t>Eyeballing” the data for gaps and outliers</a:t>
            </a:r>
            <a:endParaRPr sz="2600" dirty="0"/>
          </a:p>
          <a:p>
            <a:pPr marL="384048" marR="0" lvl="1" indent="-151447" algn="l" rtl="0">
              <a:lnSpc>
                <a:spcPct val="90000"/>
              </a:lnSpc>
              <a:spcBef>
                <a:spcPts val="600"/>
              </a:spcBef>
              <a:spcAft>
                <a:spcPts val="0"/>
              </a:spcAft>
              <a:buClr>
                <a:schemeClr val="accent1"/>
              </a:buClr>
              <a:buSzPct val="100000"/>
              <a:buFont typeface="Arial"/>
              <a:buChar char="•"/>
            </a:pPr>
            <a:r>
              <a:rPr lang="en-GB" sz="2600" b="0" i="0" u="none" strike="noStrike" cap="none" dirty="0">
                <a:solidFill>
                  <a:srgbClr val="3F3F3F"/>
                </a:solidFill>
                <a:latin typeface="Calibri"/>
                <a:ea typeface="Calibri"/>
                <a:cs typeface="Calibri"/>
                <a:sym typeface="Calibri"/>
              </a:rPr>
              <a:t>Using software data quality functions (for those who work with the DHIS software,) the software can assist with: </a:t>
            </a:r>
            <a:endParaRPr sz="2600" dirty="0"/>
          </a:p>
          <a:p>
            <a:pPr marL="566928" marR="0" lvl="2" indent="-154305" algn="l" rtl="0">
              <a:lnSpc>
                <a:spcPct val="90000"/>
              </a:lnSpc>
              <a:spcBef>
                <a:spcPts val="600"/>
              </a:spcBef>
              <a:spcAft>
                <a:spcPts val="0"/>
              </a:spcAft>
              <a:buClr>
                <a:schemeClr val="accent1"/>
              </a:buClr>
              <a:buSzPct val="100000"/>
              <a:buFont typeface="Arial"/>
              <a:buChar char="•"/>
            </a:pPr>
            <a:r>
              <a:rPr lang="en-GB" sz="2600" b="0" i="0" u="none" strike="noStrike" cap="none" dirty="0">
                <a:solidFill>
                  <a:srgbClr val="3F3F3F"/>
                </a:solidFill>
                <a:latin typeface="Calibri"/>
                <a:ea typeface="Calibri"/>
                <a:cs typeface="Calibri"/>
                <a:sym typeface="Calibri"/>
              </a:rPr>
              <a:t>Regular setting of minimum and maximum ranges</a:t>
            </a:r>
            <a:endParaRPr sz="2600" dirty="0"/>
          </a:p>
          <a:p>
            <a:pPr marL="566928" marR="0" lvl="2" indent="-154305" algn="l" rtl="0">
              <a:lnSpc>
                <a:spcPct val="90000"/>
              </a:lnSpc>
              <a:spcBef>
                <a:spcPts val="600"/>
              </a:spcBef>
              <a:spcAft>
                <a:spcPts val="0"/>
              </a:spcAft>
              <a:buClr>
                <a:schemeClr val="accent1"/>
              </a:buClr>
              <a:buSzPct val="100000"/>
              <a:buFont typeface="Arial"/>
              <a:buChar char="•"/>
            </a:pPr>
            <a:r>
              <a:rPr lang="en-GB" sz="2600" b="0" i="0" u="none" strike="noStrike" cap="none" dirty="0">
                <a:solidFill>
                  <a:srgbClr val="3F3F3F"/>
                </a:solidFill>
                <a:latin typeface="Calibri"/>
                <a:ea typeface="Calibri"/>
                <a:cs typeface="Calibri"/>
                <a:sym typeface="Calibri"/>
              </a:rPr>
              <a:t>Missing record and outlier analysis</a:t>
            </a:r>
            <a:endParaRPr sz="2600" dirty="0"/>
          </a:p>
          <a:p>
            <a:pPr marL="566928" marR="0" lvl="2" indent="-154305" algn="l" rtl="0">
              <a:lnSpc>
                <a:spcPct val="90000"/>
              </a:lnSpc>
              <a:spcBef>
                <a:spcPts val="600"/>
              </a:spcBef>
              <a:spcAft>
                <a:spcPts val="0"/>
              </a:spcAft>
              <a:buClr>
                <a:schemeClr val="accent1"/>
              </a:buClr>
              <a:buSzPct val="100000"/>
              <a:buFont typeface="Arial"/>
              <a:buChar char="•"/>
            </a:pPr>
            <a:r>
              <a:rPr lang="en-GB" sz="2600" b="0" i="0" u="none" strike="noStrike" cap="none" dirty="0">
                <a:solidFill>
                  <a:srgbClr val="3F3F3F"/>
                </a:solidFill>
                <a:latin typeface="Calibri"/>
                <a:ea typeface="Calibri"/>
                <a:cs typeface="Calibri"/>
                <a:sym typeface="Calibri"/>
              </a:rPr>
              <a:t>Displaying records with “check it” ticked </a:t>
            </a:r>
            <a:endParaRPr sz="2600" dirty="0"/>
          </a:p>
          <a:p>
            <a:pPr marL="566928" marR="0" lvl="2" indent="-154305" algn="l" rtl="0">
              <a:lnSpc>
                <a:spcPct val="90000"/>
              </a:lnSpc>
              <a:spcBef>
                <a:spcPts val="600"/>
              </a:spcBef>
              <a:spcAft>
                <a:spcPts val="0"/>
              </a:spcAft>
              <a:buClr>
                <a:schemeClr val="accent1"/>
              </a:buClr>
              <a:buSzPct val="100000"/>
              <a:buFont typeface="Arial"/>
              <a:buChar char="•"/>
            </a:pPr>
            <a:r>
              <a:rPr lang="en-GB" sz="2600" b="0" i="0" u="none" strike="noStrike" cap="none" dirty="0">
                <a:solidFill>
                  <a:srgbClr val="3F3F3F"/>
                </a:solidFill>
                <a:latin typeface="Calibri"/>
                <a:ea typeface="Calibri"/>
                <a:cs typeface="Calibri"/>
                <a:sym typeface="Calibri"/>
              </a:rPr>
              <a:t>Applying validation rules</a:t>
            </a:r>
            <a:endParaRPr sz="2600" dirty="0"/>
          </a:p>
          <a:p>
            <a:pPr marL="384048" marR="0" lvl="1" indent="-151447" algn="l" rtl="0">
              <a:lnSpc>
                <a:spcPct val="90000"/>
              </a:lnSpc>
              <a:spcBef>
                <a:spcPts val="600"/>
              </a:spcBef>
              <a:spcAft>
                <a:spcPts val="0"/>
              </a:spcAft>
              <a:buClr>
                <a:schemeClr val="accent1"/>
              </a:buClr>
              <a:buSzPct val="100000"/>
              <a:buFont typeface="Arial"/>
              <a:buChar char="•"/>
            </a:pPr>
            <a:r>
              <a:rPr lang="en-GB" sz="2600" b="0" i="0" u="none" strike="noStrike" cap="none" dirty="0">
                <a:solidFill>
                  <a:srgbClr val="3F3F3F"/>
                </a:solidFill>
                <a:latin typeface="Calibri"/>
                <a:ea typeface="Calibri"/>
                <a:cs typeface="Calibri"/>
                <a:sym typeface="Calibri"/>
              </a:rPr>
              <a:t>Comparing data to historical trends</a:t>
            </a:r>
            <a:endParaRPr sz="2600" dirty="0"/>
          </a:p>
          <a:p>
            <a:pPr marL="384048" marR="0" lvl="1" indent="-151447" algn="l" rtl="0">
              <a:lnSpc>
                <a:spcPct val="90000"/>
              </a:lnSpc>
              <a:spcBef>
                <a:spcPts val="600"/>
              </a:spcBef>
              <a:spcAft>
                <a:spcPts val="0"/>
              </a:spcAft>
              <a:buClr>
                <a:schemeClr val="accent1"/>
              </a:buClr>
              <a:buSzPct val="100000"/>
              <a:buFont typeface="Arial"/>
              <a:buChar char="•"/>
            </a:pPr>
            <a:r>
              <a:rPr lang="en-GB" sz="2600" b="0" i="0" u="none" strike="noStrike" cap="none" dirty="0">
                <a:solidFill>
                  <a:srgbClr val="3F3F3F"/>
                </a:solidFill>
                <a:latin typeface="Calibri"/>
                <a:ea typeface="Calibri"/>
                <a:cs typeface="Calibri"/>
                <a:sym typeface="Calibri"/>
              </a:rPr>
              <a:t>Comparing data to other units (facilities/ districts/ province/ hospital)</a:t>
            </a:r>
            <a:endParaRPr sz="2600" dirty="0"/>
          </a:p>
          <a:p>
            <a:pPr marL="384048" marR="0" lvl="1" indent="-151447" algn="l" rtl="0">
              <a:lnSpc>
                <a:spcPct val="90000"/>
              </a:lnSpc>
              <a:spcBef>
                <a:spcPts val="600"/>
              </a:spcBef>
              <a:spcAft>
                <a:spcPts val="0"/>
              </a:spcAft>
              <a:buClr>
                <a:schemeClr val="accent1"/>
              </a:buClr>
              <a:buSzPct val="100000"/>
              <a:buFont typeface="Arial"/>
              <a:buChar char="•"/>
            </a:pPr>
            <a:r>
              <a:rPr lang="en-GB" sz="2600" b="0" i="0" u="none" strike="noStrike" cap="none" dirty="0">
                <a:solidFill>
                  <a:srgbClr val="3F3F3F"/>
                </a:solidFill>
                <a:latin typeface="Calibri"/>
                <a:ea typeface="Calibri"/>
                <a:cs typeface="Calibri"/>
                <a:sym typeface="Calibri"/>
              </a:rPr>
              <a:t>Searching for patterns and analysing the relationships between data elements.</a:t>
            </a:r>
            <a:endParaRPr sz="2600" dirty="0"/>
          </a:p>
          <a:p>
            <a:pPr marL="91440" marR="0" lvl="0" indent="-91440" algn="l" rtl="0">
              <a:lnSpc>
                <a:spcPct val="90000"/>
              </a:lnSpc>
              <a:spcBef>
                <a:spcPts val="1600"/>
              </a:spcBef>
              <a:spcAft>
                <a:spcPts val="0"/>
              </a:spcAft>
              <a:buClr>
                <a:schemeClr val="accent1"/>
              </a:buClr>
              <a:buSzPct val="100000"/>
              <a:buFont typeface="Calibri"/>
              <a:buNone/>
            </a:pPr>
            <a:endParaRPr sz="3600" dirty="0">
              <a:solidFill>
                <a:srgbClr val="3F3F3F"/>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4"/>
          <p:cNvSpPr txBox="1">
            <a:spLocks noGrp="1"/>
          </p:cNvSpPr>
          <p:nvPr>
            <p:ph type="title"/>
          </p:nvPr>
        </p:nvSpPr>
        <p:spPr>
          <a:xfrm>
            <a:off x="175254" y="1222057"/>
            <a:ext cx="8642604" cy="8636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GB" sz="2800" b="1"/>
              <a:t>Common sources of error</a:t>
            </a:r>
            <a:br>
              <a:rPr lang="en-GB" sz="2800" b="1"/>
            </a:br>
            <a:endParaRPr sz="3200"/>
          </a:p>
        </p:txBody>
      </p:sp>
      <p:sp>
        <p:nvSpPr>
          <p:cNvPr id="192" name="Google Shape;192;p24"/>
          <p:cNvSpPr txBox="1"/>
          <p:nvPr/>
        </p:nvSpPr>
        <p:spPr>
          <a:xfrm>
            <a:off x="107504" y="276906"/>
            <a:ext cx="5859335" cy="703517"/>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Calibri"/>
                <a:ea typeface="Calibri"/>
                <a:cs typeface="Calibri"/>
                <a:sym typeface="Calibri"/>
              </a:rPr>
              <a:t>Data Processing                 </a:t>
            </a:r>
            <a:endParaRPr sz="4400" b="1">
              <a:solidFill>
                <a:schemeClr val="lt1"/>
              </a:solidFill>
              <a:latin typeface="Calibri"/>
              <a:ea typeface="Calibri"/>
              <a:cs typeface="Calibri"/>
              <a:sym typeface="Calibri"/>
            </a:endParaRPr>
          </a:p>
        </p:txBody>
      </p:sp>
      <p:sp>
        <p:nvSpPr>
          <p:cNvPr id="193" name="Google Shape;193;p24"/>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Calibri"/>
              <a:ea typeface="Calibri"/>
              <a:cs typeface="Calibri"/>
              <a:sym typeface="Calibri"/>
            </a:endParaRPr>
          </a:p>
        </p:txBody>
      </p:sp>
      <p:graphicFrame>
        <p:nvGraphicFramePr>
          <p:cNvPr id="194" name="Google Shape;194;p24"/>
          <p:cNvGraphicFramePr/>
          <p:nvPr/>
        </p:nvGraphicFramePr>
        <p:xfrm>
          <a:off x="250698" y="1772816"/>
          <a:ext cx="8642625" cy="4259425"/>
        </p:xfrm>
        <a:graphic>
          <a:graphicData uri="http://schemas.openxmlformats.org/drawingml/2006/table">
            <a:tbl>
              <a:tblPr>
                <a:noFill/>
                <a:tableStyleId>{A58B727F-DA3F-4DB7-BED7-A8042F46FB77}</a:tableStyleId>
              </a:tblPr>
              <a:tblGrid>
                <a:gridCol w="2635050">
                  <a:extLst>
                    <a:ext uri="{9D8B030D-6E8A-4147-A177-3AD203B41FA5}">
                      <a16:colId xmlns:a16="http://schemas.microsoft.com/office/drawing/2014/main" val="20000"/>
                    </a:ext>
                  </a:extLst>
                </a:gridCol>
                <a:gridCol w="6007575">
                  <a:extLst>
                    <a:ext uri="{9D8B030D-6E8A-4147-A177-3AD203B41FA5}">
                      <a16:colId xmlns:a16="http://schemas.microsoft.com/office/drawing/2014/main" val="20001"/>
                    </a:ext>
                  </a:extLst>
                </a:gridCol>
              </a:tblGrid>
              <a:tr h="316200">
                <a:tc>
                  <a:txBody>
                    <a:bodyPr/>
                    <a:lstStyle/>
                    <a:p>
                      <a:pPr marL="342900" marR="0" lvl="0" indent="-342900" algn="just" rtl="0">
                        <a:lnSpc>
                          <a:spcPct val="100000"/>
                        </a:lnSpc>
                        <a:spcBef>
                          <a:spcPts val="0"/>
                        </a:spcBef>
                        <a:spcAft>
                          <a:spcPts val="0"/>
                        </a:spcAft>
                        <a:buClr>
                          <a:schemeClr val="dk1"/>
                        </a:buClr>
                        <a:buSzPts val="1600"/>
                        <a:buFont typeface="Arial"/>
                        <a:buNone/>
                      </a:pPr>
                      <a:r>
                        <a:rPr lang="en-GB" sz="1600" b="1" i="0" u="none" strike="noStrike" cap="none">
                          <a:solidFill>
                            <a:schemeClr val="dk1"/>
                          </a:solidFill>
                          <a:latin typeface="Arial"/>
                          <a:ea typeface="Arial"/>
                          <a:cs typeface="Arial"/>
                          <a:sym typeface="Arial"/>
                        </a:rPr>
                        <a:t>Error</a:t>
                      </a:r>
                      <a:endParaRPr sz="16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00000"/>
                        </a:lnSpc>
                        <a:spcBef>
                          <a:spcPts val="0"/>
                        </a:spcBef>
                        <a:spcAft>
                          <a:spcPts val="0"/>
                        </a:spcAft>
                        <a:buClr>
                          <a:schemeClr val="dk1"/>
                        </a:buClr>
                        <a:buSzPts val="1600"/>
                        <a:buFont typeface="Arial"/>
                        <a:buNone/>
                      </a:pPr>
                      <a:r>
                        <a:rPr lang="en-GB" sz="1600" b="1" i="0" u="none" strike="noStrike" cap="none">
                          <a:solidFill>
                            <a:schemeClr val="dk1"/>
                          </a:solidFill>
                          <a:latin typeface="Arial"/>
                          <a:ea typeface="Arial"/>
                          <a:cs typeface="Arial"/>
                          <a:sym typeface="Arial"/>
                        </a:rPr>
                        <a:t>Example</a:t>
                      </a:r>
                      <a:endParaRPr sz="16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59950">
                <a:tc>
                  <a:txBody>
                    <a:bodyPr/>
                    <a:lstStyle/>
                    <a:p>
                      <a:pPr marL="342900" marR="0" lvl="0" indent="-342900" algn="just" rtl="0">
                        <a:lnSpc>
                          <a:spcPct val="100000"/>
                        </a:lnSpc>
                        <a:spcBef>
                          <a:spcPts val="0"/>
                        </a:spcBef>
                        <a:spcAft>
                          <a:spcPts val="0"/>
                        </a:spcAft>
                        <a:buClr>
                          <a:schemeClr val="dk1"/>
                        </a:buClr>
                        <a:buSzPts val="1400"/>
                        <a:buFont typeface="Arial"/>
                        <a:buNone/>
                      </a:pPr>
                      <a:r>
                        <a:rPr lang="en-GB" sz="1400" b="1" i="0" u="none" strike="noStrike" cap="none">
                          <a:solidFill>
                            <a:schemeClr val="dk1"/>
                          </a:solidFill>
                          <a:latin typeface="Arial"/>
                          <a:ea typeface="Arial"/>
                          <a:cs typeface="Arial"/>
                          <a:sym typeface="Arial"/>
                        </a:rPr>
                        <a:t>Missing data (gaps)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GB" sz="1400" b="0" i="0" u="none" strike="noStrike" cap="none" dirty="0">
                          <a:solidFill>
                            <a:schemeClr val="dk1"/>
                          </a:solidFill>
                          <a:latin typeface="Arial"/>
                          <a:ea typeface="Arial"/>
                          <a:cs typeface="Arial"/>
                          <a:sym typeface="Arial"/>
                        </a:rPr>
                        <a:t>Data items missing for the whole month.  Individual data items missing – outstanding data (a blank).  A </a:t>
                      </a:r>
                      <a:r>
                        <a:rPr lang="en-GB" sz="1400" b="0" i="0" u="sng" strike="noStrike" cap="none" dirty="0">
                          <a:solidFill>
                            <a:schemeClr val="dk1"/>
                          </a:solidFill>
                          <a:latin typeface="Arial"/>
                          <a:ea typeface="Arial"/>
                          <a:cs typeface="Arial"/>
                          <a:sym typeface="Arial"/>
                        </a:rPr>
                        <a:t>zero</a:t>
                      </a:r>
                      <a:r>
                        <a:rPr lang="en-GB" sz="1400" b="0" i="0" u="none" strike="noStrike" cap="none" dirty="0">
                          <a:solidFill>
                            <a:schemeClr val="dk1"/>
                          </a:solidFill>
                          <a:latin typeface="Arial"/>
                          <a:ea typeface="Arial"/>
                          <a:cs typeface="Arial"/>
                          <a:sym typeface="Arial"/>
                        </a:rPr>
                        <a:t> (service available but no activity) or N/A (not applicable) (service not delivered) should be entered.</a:t>
                      </a:r>
                      <a:endParaRPr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87450">
                <a:tc>
                  <a:txBody>
                    <a:bodyPr/>
                    <a:lstStyle/>
                    <a:p>
                      <a:pPr marL="342900" marR="0" lvl="0" indent="-342900" algn="just" rtl="0">
                        <a:lnSpc>
                          <a:spcPct val="100000"/>
                        </a:lnSpc>
                        <a:spcBef>
                          <a:spcPts val="0"/>
                        </a:spcBef>
                        <a:spcAft>
                          <a:spcPts val="0"/>
                        </a:spcAft>
                        <a:buClr>
                          <a:schemeClr val="dk1"/>
                        </a:buClr>
                        <a:buSzPts val="1400"/>
                        <a:buFont typeface="Arial"/>
                        <a:buNone/>
                      </a:pPr>
                      <a:r>
                        <a:rPr lang="en-GB" sz="1400" b="1" i="0" u="none" strike="noStrike" cap="none">
                          <a:solidFill>
                            <a:schemeClr val="dk1"/>
                          </a:solidFill>
                          <a:latin typeface="Arial"/>
                          <a:ea typeface="Arial"/>
                          <a:cs typeface="Arial"/>
                          <a:sym typeface="Arial"/>
                        </a:rPr>
                        <a:t>Duplicate data</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00000"/>
                        </a:lnSpc>
                        <a:spcBef>
                          <a:spcPts val="0"/>
                        </a:spcBef>
                        <a:spcAft>
                          <a:spcPts val="0"/>
                        </a:spcAft>
                        <a:buClr>
                          <a:schemeClr val="dk1"/>
                        </a:buClr>
                        <a:buSzPts val="1400"/>
                        <a:buFont typeface="Arial"/>
                        <a:buNone/>
                      </a:pPr>
                      <a:r>
                        <a:rPr lang="en-GB" sz="1400" b="0" i="0" u="none" strike="noStrike" cap="none" dirty="0">
                          <a:solidFill>
                            <a:schemeClr val="dk1"/>
                          </a:solidFill>
                          <a:latin typeface="Arial"/>
                          <a:ea typeface="Arial"/>
                          <a:cs typeface="Arial"/>
                          <a:sym typeface="Arial"/>
                        </a:rPr>
                        <a:t>Same set of values entered for two months in a row</a:t>
                      </a:r>
                      <a:endParaRPr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8675">
                <a:tc>
                  <a:txBody>
                    <a:bodyPr/>
                    <a:lstStyle/>
                    <a:p>
                      <a:pPr marL="342900" marR="0" lvl="0" indent="-342900" algn="just" rtl="0">
                        <a:lnSpc>
                          <a:spcPct val="100000"/>
                        </a:lnSpc>
                        <a:spcBef>
                          <a:spcPts val="0"/>
                        </a:spcBef>
                        <a:spcAft>
                          <a:spcPts val="0"/>
                        </a:spcAft>
                        <a:buClr>
                          <a:schemeClr val="dk1"/>
                        </a:buClr>
                        <a:buSzPts val="1400"/>
                        <a:buFont typeface="Arial"/>
                        <a:buNone/>
                      </a:pPr>
                      <a:r>
                        <a:rPr lang="en-GB" sz="1400" b="1" i="0" u="none" strike="noStrike" cap="none">
                          <a:solidFill>
                            <a:schemeClr val="dk1"/>
                          </a:solidFill>
                          <a:latin typeface="Arial"/>
                          <a:ea typeface="Arial"/>
                          <a:cs typeface="Arial"/>
                          <a:sym typeface="Arial"/>
                        </a:rPr>
                        <a:t>Thumb-suck</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Data capturers make up a value because there isn’t one or they can’t read it.</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6825">
                <a:tc>
                  <a:txBody>
                    <a:bodyPr/>
                    <a:lstStyle/>
                    <a:p>
                      <a:pPr marL="342900" marR="0" lvl="0" indent="-342900" algn="l" rtl="0">
                        <a:lnSpc>
                          <a:spcPct val="100000"/>
                        </a:lnSpc>
                        <a:spcBef>
                          <a:spcPts val="0"/>
                        </a:spcBef>
                        <a:spcAft>
                          <a:spcPts val="0"/>
                        </a:spcAft>
                        <a:buClr>
                          <a:schemeClr val="dk1"/>
                        </a:buClr>
                        <a:buSzPts val="1400"/>
                        <a:buFont typeface="Arial"/>
                        <a:buNone/>
                      </a:pPr>
                      <a:r>
                        <a:rPr lang="en-GB" sz="1400" b="1" i="0" u="none" strike="noStrike" cap="none">
                          <a:solidFill>
                            <a:schemeClr val="dk1"/>
                          </a:solidFill>
                          <a:latin typeface="Arial"/>
                          <a:ea typeface="Arial"/>
                          <a:cs typeface="Arial"/>
                          <a:sym typeface="Arial"/>
                        </a:rPr>
                        <a:t>Unlikely values for a variable</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A man being pregnant or giving birth</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59950">
                <a:tc>
                  <a:txBody>
                    <a:bodyPr/>
                    <a:lstStyle/>
                    <a:p>
                      <a:pPr marL="0" marR="0" lvl="0" indent="0" algn="l" rtl="0">
                        <a:lnSpc>
                          <a:spcPct val="100000"/>
                        </a:lnSpc>
                        <a:spcBef>
                          <a:spcPts val="0"/>
                        </a:spcBef>
                        <a:spcAft>
                          <a:spcPts val="0"/>
                        </a:spcAft>
                        <a:buClr>
                          <a:schemeClr val="dk1"/>
                        </a:buClr>
                        <a:buSzPts val="1400"/>
                        <a:buFont typeface="Arial"/>
                        <a:buNone/>
                      </a:pPr>
                      <a:r>
                        <a:rPr lang="en-GB" sz="1400" b="1" i="0" u="none" strike="noStrike" cap="none">
                          <a:solidFill>
                            <a:schemeClr val="dk1"/>
                          </a:solidFill>
                          <a:latin typeface="Arial"/>
                          <a:ea typeface="Arial"/>
                          <a:cs typeface="Arial"/>
                          <a:sym typeface="Arial"/>
                        </a:rPr>
                        <a:t>Contradictions between variables (values outside the normal range)</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More deliveries (mothers) than births (babies) or too many women giving birth to more than one baby (usually not more than 2%)</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87450">
                <a:tc>
                  <a:txBody>
                    <a:bodyPr/>
                    <a:lstStyle/>
                    <a:p>
                      <a:pPr marL="342900" marR="0" lvl="0" indent="-342900" algn="just" rtl="0">
                        <a:lnSpc>
                          <a:spcPct val="100000"/>
                        </a:lnSpc>
                        <a:spcBef>
                          <a:spcPts val="0"/>
                        </a:spcBef>
                        <a:spcAft>
                          <a:spcPts val="0"/>
                        </a:spcAft>
                        <a:buClr>
                          <a:schemeClr val="dk1"/>
                        </a:buClr>
                        <a:buSzPts val="1400"/>
                        <a:buFont typeface="Arial"/>
                        <a:buNone/>
                      </a:pPr>
                      <a:r>
                        <a:rPr lang="en-GB" sz="1400" b="1" i="0" u="none" strike="noStrike" cap="none">
                          <a:solidFill>
                            <a:schemeClr val="dk1"/>
                          </a:solidFill>
                          <a:latin typeface="Arial"/>
                          <a:ea typeface="Arial"/>
                          <a:cs typeface="Arial"/>
                          <a:sym typeface="Arial"/>
                        </a:rPr>
                        <a:t>Calculation errors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Mistakes in adding </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87450">
                <a:tc>
                  <a:txBody>
                    <a:bodyPr/>
                    <a:lstStyle/>
                    <a:p>
                      <a:pPr marL="342900" marR="0" lvl="0" indent="-342900" algn="just" rtl="0">
                        <a:lnSpc>
                          <a:spcPct val="100000"/>
                        </a:lnSpc>
                        <a:spcBef>
                          <a:spcPts val="0"/>
                        </a:spcBef>
                        <a:spcAft>
                          <a:spcPts val="0"/>
                        </a:spcAft>
                        <a:buClr>
                          <a:schemeClr val="dk1"/>
                        </a:buClr>
                        <a:buSzPts val="1400"/>
                        <a:buFont typeface="Arial"/>
                        <a:buNone/>
                      </a:pPr>
                      <a:r>
                        <a:rPr lang="en-GB" sz="1400" b="1" i="0" u="none" strike="noStrike" cap="none">
                          <a:solidFill>
                            <a:schemeClr val="dk1"/>
                          </a:solidFill>
                          <a:latin typeface="Arial"/>
                          <a:ea typeface="Arial"/>
                          <a:cs typeface="Arial"/>
                          <a:sym typeface="Arial"/>
                        </a:rPr>
                        <a:t>Typing error</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Data is entered into the computer incorrectly</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87450">
                <a:tc>
                  <a:txBody>
                    <a:bodyPr/>
                    <a:lstStyle/>
                    <a:p>
                      <a:pPr marL="342900" marR="0" lvl="0" indent="-342900" algn="just" rtl="0">
                        <a:lnSpc>
                          <a:spcPct val="100000"/>
                        </a:lnSpc>
                        <a:spcBef>
                          <a:spcPts val="0"/>
                        </a:spcBef>
                        <a:spcAft>
                          <a:spcPts val="0"/>
                        </a:spcAft>
                        <a:buClr>
                          <a:schemeClr val="dk1"/>
                        </a:buClr>
                        <a:buSzPts val="1400"/>
                        <a:buFont typeface="Arial"/>
                        <a:buNone/>
                      </a:pPr>
                      <a:r>
                        <a:rPr lang="en-GB" sz="1400" b="1" i="0" u="none" strike="noStrike" cap="none">
                          <a:solidFill>
                            <a:schemeClr val="dk1"/>
                          </a:solidFill>
                          <a:latin typeface="Arial"/>
                          <a:ea typeface="Arial"/>
                          <a:cs typeface="Arial"/>
                          <a:sym typeface="Arial"/>
                        </a:rPr>
                        <a:t>Capture in wrong box</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00000"/>
                        </a:lnSpc>
                        <a:spcBef>
                          <a:spcPts val="0"/>
                        </a:spcBef>
                        <a:spcAft>
                          <a:spcPts val="0"/>
                        </a:spcAft>
                        <a:buClr>
                          <a:schemeClr val="dk1"/>
                        </a:buClr>
                        <a:buSzPts val="1400"/>
                        <a:buFont typeface="Arial"/>
                        <a:buNone/>
                      </a:pPr>
                      <a:r>
                        <a:rPr lang="en-GB" sz="1400" b="0" i="0" u="none" strike="noStrike" cap="none" dirty="0">
                          <a:solidFill>
                            <a:schemeClr val="dk1"/>
                          </a:solidFill>
                          <a:latin typeface="Arial"/>
                          <a:ea typeface="Arial"/>
                          <a:cs typeface="Arial"/>
                          <a:sym typeface="Arial"/>
                        </a:rPr>
                        <a:t>Typing data into the wrong box</a:t>
                      </a:r>
                      <a:endParaRPr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95" name="Google Shape;195;p24"/>
          <p:cNvSpPr txBox="1"/>
          <p:nvPr/>
        </p:nvSpPr>
        <p:spPr>
          <a:xfrm>
            <a:off x="3037171" y="6175933"/>
            <a:ext cx="49270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lt1"/>
                </a:solidFill>
                <a:latin typeface="Calibri"/>
                <a:ea typeface="Calibri"/>
                <a:cs typeface="Calibri"/>
                <a:sym typeface="Calibri"/>
              </a:rPr>
              <a:t>Data verification Contd.                   </a:t>
            </a:r>
            <a:endParaRPr sz="1800" b="1"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77B2C-55BA-7B84-D865-383CDF46F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3CA4FF-AE1C-E7C7-9128-C67F4241838B}"/>
              </a:ext>
            </a:extLst>
          </p:cNvPr>
          <p:cNvSpPr>
            <a:spLocks noGrp="1"/>
          </p:cNvSpPr>
          <p:nvPr>
            <p:ph type="title"/>
          </p:nvPr>
        </p:nvSpPr>
        <p:spPr/>
        <p:txBody>
          <a:bodyPr/>
          <a:lstStyle/>
          <a:p>
            <a:pPr algn="ctr"/>
            <a:r>
              <a:rPr lang="en-US" b="1" dirty="0">
                <a:solidFill>
                  <a:srgbClr val="005D28"/>
                </a:solidFill>
              </a:rPr>
              <a:t>Introduction to the information cycle</a:t>
            </a:r>
            <a:br>
              <a:rPr lang="en-US" b="1" dirty="0">
                <a:solidFill>
                  <a:srgbClr val="005D28"/>
                </a:solidFill>
              </a:rPr>
            </a:br>
            <a:br>
              <a:rPr lang="en-US" b="1" dirty="0">
                <a:solidFill>
                  <a:srgbClr val="005D28"/>
                </a:solidFill>
              </a:rPr>
            </a:br>
            <a:endParaRPr lang="en-US" b="1" dirty="0">
              <a:solidFill>
                <a:srgbClr val="005D28"/>
              </a:solidFill>
            </a:endParaRPr>
          </a:p>
        </p:txBody>
      </p:sp>
      <p:sp>
        <p:nvSpPr>
          <p:cNvPr id="3" name="Text Placeholder 2">
            <a:extLst>
              <a:ext uri="{FF2B5EF4-FFF2-40B4-BE49-F238E27FC236}">
                <a16:creationId xmlns:a16="http://schemas.microsoft.com/office/drawing/2014/main" id="{C2A01259-3BD3-D40B-8A5B-51EBD2A3467F}"/>
              </a:ext>
            </a:extLst>
          </p:cNvPr>
          <p:cNvSpPr>
            <a:spLocks noGrp="1"/>
          </p:cNvSpPr>
          <p:nvPr>
            <p:ph type="body" idx="1"/>
          </p:nvPr>
        </p:nvSpPr>
        <p:spPr>
          <a:xfrm>
            <a:off x="623888" y="4589464"/>
            <a:ext cx="7886700" cy="675264"/>
          </a:xfrm>
        </p:spPr>
        <p:txBody>
          <a:bodyPr/>
          <a:lstStyle/>
          <a:p>
            <a:pPr algn="ctr"/>
            <a:r>
              <a:rPr lang="en-US" dirty="0"/>
              <a:t>30 Minutes</a:t>
            </a:r>
            <a:endParaRPr lang="en-ZA" dirty="0"/>
          </a:p>
        </p:txBody>
      </p:sp>
    </p:spTree>
    <p:extLst>
      <p:ext uri="{BB962C8B-B14F-4D97-AF65-F5344CB8AC3E}">
        <p14:creationId xmlns:p14="http://schemas.microsoft.com/office/powerpoint/2010/main" val="236685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p:nvPr/>
        </p:nvSpPr>
        <p:spPr>
          <a:xfrm>
            <a:off x="5" y="201051"/>
            <a:ext cx="7801200" cy="7035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dirty="0">
                <a:solidFill>
                  <a:schemeClr val="lt1"/>
                </a:solidFill>
                <a:latin typeface="Calibri"/>
                <a:ea typeface="Calibri"/>
                <a:cs typeface="Calibri"/>
                <a:sym typeface="Calibri"/>
              </a:rPr>
              <a:t>Data processing-Validation</a:t>
            </a:r>
            <a:endParaRPr sz="4400" b="1" dirty="0">
              <a:solidFill>
                <a:schemeClr val="lt1"/>
              </a:solidFill>
              <a:latin typeface="Calibri"/>
              <a:ea typeface="Calibri"/>
              <a:cs typeface="Calibri"/>
              <a:sym typeface="Calibri"/>
            </a:endParaRPr>
          </a:p>
        </p:txBody>
      </p:sp>
      <p:sp>
        <p:nvSpPr>
          <p:cNvPr id="201" name="Google Shape;201;p25"/>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Calibri"/>
              <a:ea typeface="Calibri"/>
              <a:cs typeface="Calibri"/>
              <a:sym typeface="Calibri"/>
            </a:endParaRPr>
          </a:p>
        </p:txBody>
      </p:sp>
      <p:sp>
        <p:nvSpPr>
          <p:cNvPr id="202" name="Google Shape;202;p25"/>
          <p:cNvSpPr/>
          <p:nvPr/>
        </p:nvSpPr>
        <p:spPr>
          <a:xfrm>
            <a:off x="268967" y="1402290"/>
            <a:ext cx="8424900" cy="490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GB" sz="2400" i="1" dirty="0">
                <a:solidFill>
                  <a:schemeClr val="dk1"/>
                </a:solidFill>
                <a:latin typeface="Arial"/>
                <a:ea typeface="Arial"/>
                <a:cs typeface="Arial"/>
                <a:sym typeface="Arial"/>
              </a:rPr>
              <a:t>Validation involves checking whether data is valid (is a true reflection of the situation).</a:t>
            </a:r>
            <a:endParaRPr dirty="0"/>
          </a:p>
          <a:p>
            <a:pPr marL="0" marR="0" lvl="0" indent="0" algn="l" rtl="0">
              <a:spcBef>
                <a:spcPts val="480"/>
              </a:spcBef>
              <a:spcAft>
                <a:spcPts val="0"/>
              </a:spcAft>
              <a:buClr>
                <a:schemeClr val="dk1"/>
              </a:buClr>
              <a:buSzPts val="2400"/>
              <a:buFont typeface="Arial"/>
              <a:buNone/>
            </a:pPr>
            <a:r>
              <a:rPr lang="en-GB" sz="2400" dirty="0">
                <a:solidFill>
                  <a:schemeClr val="dk1"/>
                </a:solidFill>
                <a:latin typeface="Arial"/>
                <a:ea typeface="Arial"/>
                <a:cs typeface="Arial"/>
                <a:sym typeface="Arial"/>
              </a:rPr>
              <a:t> </a:t>
            </a:r>
            <a:endParaRPr dirty="0"/>
          </a:p>
          <a:p>
            <a:pPr marL="0" marR="0" lvl="0" indent="0" algn="l" rtl="0">
              <a:spcBef>
                <a:spcPts val="480"/>
              </a:spcBef>
              <a:spcAft>
                <a:spcPts val="0"/>
              </a:spcAft>
              <a:buClr>
                <a:schemeClr val="dk1"/>
              </a:buClr>
              <a:buSzPts val="2400"/>
              <a:buFont typeface="Arial"/>
              <a:buNone/>
            </a:pPr>
            <a:r>
              <a:rPr lang="en-GB" sz="2400" dirty="0">
                <a:solidFill>
                  <a:schemeClr val="dk1"/>
                </a:solidFill>
                <a:latin typeface="Arial"/>
                <a:ea typeface="Arial"/>
                <a:cs typeface="Arial"/>
                <a:sym typeface="Arial"/>
              </a:rPr>
              <a:t>Validation is often done automatically through computer checks to ensure that the data entered makes sense and is reasonable.</a:t>
            </a:r>
            <a:endParaRPr dirty="0"/>
          </a:p>
          <a:p>
            <a:pPr marL="0" marR="0" lvl="0" indent="0" algn="l" rtl="0">
              <a:spcBef>
                <a:spcPts val="48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0" marR="0" lvl="0" indent="0" algn="l" rtl="0">
              <a:spcBef>
                <a:spcPts val="640"/>
              </a:spcBef>
              <a:spcAft>
                <a:spcPts val="0"/>
              </a:spcAft>
              <a:buClr>
                <a:schemeClr val="dk1"/>
              </a:buClr>
              <a:buSzPts val="2400"/>
              <a:buFont typeface="Arial"/>
              <a:buNone/>
            </a:pPr>
            <a:r>
              <a:rPr lang="en-GB" sz="2400" dirty="0">
                <a:solidFill>
                  <a:schemeClr val="dk1"/>
                </a:solidFill>
                <a:latin typeface="Arial"/>
                <a:ea typeface="Arial"/>
                <a:cs typeface="Arial"/>
                <a:sym typeface="Arial"/>
              </a:rPr>
              <a:t>The aim of data validation is to reduce data entry errors and to improve the integrity of data before data is saved.</a:t>
            </a:r>
            <a:r>
              <a:rPr lang="en-GB" sz="3200" dirty="0">
                <a:solidFill>
                  <a:schemeClr val="dk1"/>
                </a:solidFill>
                <a:latin typeface="Arial"/>
                <a:ea typeface="Arial"/>
                <a:cs typeface="Arial"/>
                <a:sym typeface="Arial"/>
              </a:rPr>
              <a:t> </a:t>
            </a:r>
            <a:endParaRPr sz="2400" dirty="0">
              <a:solidFill>
                <a:schemeClr val="dk1"/>
              </a:solidFill>
              <a:latin typeface="Arial"/>
              <a:ea typeface="Arial"/>
              <a:cs typeface="Arial"/>
              <a:sym typeface="Arial"/>
            </a:endParaRPr>
          </a:p>
          <a:p>
            <a:pPr marL="0" marR="0" lvl="0" indent="0" algn="l" rtl="0">
              <a:spcBef>
                <a:spcPts val="48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0" marR="0" lvl="0" indent="0" algn="l" rtl="0">
              <a:spcBef>
                <a:spcPts val="560"/>
              </a:spcBef>
              <a:spcAft>
                <a:spcPts val="0"/>
              </a:spcAft>
              <a:buClr>
                <a:schemeClr val="dk1"/>
              </a:buClr>
              <a:buSzPts val="2800"/>
              <a:buFont typeface="Arial"/>
              <a:buNone/>
            </a:pPr>
            <a:endParaRPr sz="2800" dirty="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p:nvPr/>
        </p:nvSpPr>
        <p:spPr>
          <a:xfrm>
            <a:off x="251520" y="80166"/>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3200"/>
              <a:buFont typeface="Calibri"/>
              <a:buNone/>
            </a:pPr>
            <a:r>
              <a:rPr lang="en-GB" sz="3200" b="1" dirty="0">
                <a:solidFill>
                  <a:schemeClr val="lt1"/>
                </a:solidFill>
                <a:latin typeface="Calibri"/>
                <a:ea typeface="Calibri"/>
                <a:cs typeface="Calibri"/>
                <a:sym typeface="Calibri"/>
              </a:rPr>
              <a:t>Data processing-Types of validity checks</a:t>
            </a:r>
            <a:endParaRPr sz="3200" b="1" dirty="0">
              <a:solidFill>
                <a:schemeClr val="lt1"/>
              </a:solidFill>
              <a:latin typeface="Calibri"/>
              <a:ea typeface="Calibri"/>
              <a:cs typeface="Calibri"/>
              <a:sym typeface="Calibri"/>
            </a:endParaRPr>
          </a:p>
        </p:txBody>
      </p:sp>
      <p:sp>
        <p:nvSpPr>
          <p:cNvPr id="209" name="Google Shape;209;p26"/>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Calibri"/>
              <a:ea typeface="Calibri"/>
              <a:cs typeface="Calibri"/>
              <a:sym typeface="Calibri"/>
            </a:endParaRPr>
          </a:p>
        </p:txBody>
      </p:sp>
      <p:sp>
        <p:nvSpPr>
          <p:cNvPr id="210" name="Google Shape;210;p26"/>
          <p:cNvSpPr/>
          <p:nvPr/>
        </p:nvSpPr>
        <p:spPr>
          <a:xfrm>
            <a:off x="359568" y="1956816"/>
            <a:ext cx="8424863" cy="49011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0" marR="0" lvl="0" indent="0" algn="l" rtl="0">
              <a:spcBef>
                <a:spcPts val="560"/>
              </a:spcBef>
              <a:spcAft>
                <a:spcPts val="0"/>
              </a:spcAft>
              <a:buClr>
                <a:schemeClr val="dk1"/>
              </a:buClr>
              <a:buSzPts val="2800"/>
              <a:buFont typeface="Arial"/>
              <a:buNone/>
            </a:pPr>
            <a:endParaRPr sz="2800">
              <a:solidFill>
                <a:schemeClr val="dk1"/>
              </a:solidFill>
              <a:latin typeface="Arial"/>
              <a:ea typeface="Arial"/>
              <a:cs typeface="Arial"/>
              <a:sym typeface="Arial"/>
            </a:endParaRPr>
          </a:p>
        </p:txBody>
      </p:sp>
      <p:graphicFrame>
        <p:nvGraphicFramePr>
          <p:cNvPr id="212" name="Google Shape;212;p26"/>
          <p:cNvGraphicFramePr/>
          <p:nvPr>
            <p:extLst>
              <p:ext uri="{D42A27DB-BD31-4B8C-83A1-F6EECF244321}">
                <p14:modId xmlns:p14="http://schemas.microsoft.com/office/powerpoint/2010/main" val="2573627434"/>
              </p:ext>
            </p:extLst>
          </p:nvPr>
        </p:nvGraphicFramePr>
        <p:xfrm>
          <a:off x="250699" y="1299462"/>
          <a:ext cx="8642600" cy="4365358"/>
        </p:xfrm>
        <a:graphic>
          <a:graphicData uri="http://schemas.openxmlformats.org/drawingml/2006/table">
            <a:tbl>
              <a:tblPr>
                <a:noFill/>
                <a:tableStyleId>{A58B727F-DA3F-4DB7-BED7-A8042F46FB77}</a:tableStyleId>
              </a:tblPr>
              <a:tblGrid>
                <a:gridCol w="3931008">
                  <a:extLst>
                    <a:ext uri="{9D8B030D-6E8A-4147-A177-3AD203B41FA5}">
                      <a16:colId xmlns:a16="http://schemas.microsoft.com/office/drawing/2014/main" val="20000"/>
                    </a:ext>
                  </a:extLst>
                </a:gridCol>
                <a:gridCol w="4711592">
                  <a:extLst>
                    <a:ext uri="{9D8B030D-6E8A-4147-A177-3AD203B41FA5}">
                      <a16:colId xmlns:a16="http://schemas.microsoft.com/office/drawing/2014/main" val="20001"/>
                    </a:ext>
                  </a:extLst>
                </a:gridCol>
              </a:tblGrid>
              <a:tr h="480022">
                <a:tc>
                  <a:txBody>
                    <a:bodyPr/>
                    <a:lstStyle/>
                    <a:p>
                      <a:pPr marL="0" marR="0" lvl="0" indent="0" algn="l" rtl="0">
                        <a:lnSpc>
                          <a:spcPct val="100000"/>
                        </a:lnSpc>
                        <a:spcBef>
                          <a:spcPts val="0"/>
                        </a:spcBef>
                        <a:spcAft>
                          <a:spcPts val="0"/>
                        </a:spcAft>
                        <a:buClr>
                          <a:schemeClr val="dk1"/>
                        </a:buClr>
                        <a:buSzPts val="2000"/>
                        <a:buFont typeface="Arial"/>
                        <a:buNone/>
                      </a:pPr>
                      <a:r>
                        <a:rPr lang="en-GB" sz="2000" b="1" i="0" u="none" strike="noStrike" cap="none">
                          <a:solidFill>
                            <a:schemeClr val="dk1"/>
                          </a:solidFill>
                          <a:latin typeface="Arial"/>
                          <a:ea typeface="Arial"/>
                          <a:cs typeface="Arial"/>
                          <a:sym typeface="Arial"/>
                        </a:rPr>
                        <a:t>Type of validation</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GB" sz="2000" b="1" i="0" u="none" strike="noStrike" cap="none">
                          <a:solidFill>
                            <a:schemeClr val="dk1"/>
                          </a:solidFill>
                          <a:latin typeface="Arial"/>
                          <a:ea typeface="Arial"/>
                          <a:cs typeface="Arial"/>
                          <a:sym typeface="Arial"/>
                        </a:rPr>
                        <a:t>How it works</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775927">
                <a:tc>
                  <a:txBody>
                    <a:bodyPr/>
                    <a:lstStyle/>
                    <a:p>
                      <a:pPr marL="0" marR="0" lvl="0" indent="0" algn="l" rtl="0">
                        <a:lnSpc>
                          <a:spcPct val="100000"/>
                        </a:lnSpc>
                        <a:spcBef>
                          <a:spcPts val="0"/>
                        </a:spcBef>
                        <a:spcAft>
                          <a:spcPts val="0"/>
                        </a:spcAft>
                        <a:buClr>
                          <a:schemeClr val="dk1"/>
                        </a:buClr>
                        <a:buSzPts val="2000"/>
                        <a:buFont typeface="Arial"/>
                        <a:buNone/>
                      </a:pPr>
                      <a:r>
                        <a:rPr lang="en-GB" sz="2000" b="0" i="0" u="none" strike="noStrike" cap="none">
                          <a:solidFill>
                            <a:schemeClr val="dk1"/>
                          </a:solidFill>
                          <a:latin typeface="Arial"/>
                          <a:ea typeface="Arial"/>
                          <a:cs typeface="Arial"/>
                          <a:sym typeface="Arial"/>
                        </a:rPr>
                        <a:t>Alphabetic/Numeric Check</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GB" sz="2000" b="0" i="0" u="none" strike="noStrike" cap="none">
                          <a:solidFill>
                            <a:schemeClr val="dk1"/>
                          </a:solidFill>
                          <a:latin typeface="Arial"/>
                          <a:ea typeface="Arial"/>
                          <a:cs typeface="Arial"/>
                          <a:sym typeface="Arial"/>
                        </a:rPr>
                        <a:t>Ensures correct words or numbers have been captured</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600204">
                <a:tc>
                  <a:txBody>
                    <a:bodyPr/>
                    <a:lstStyle/>
                    <a:p>
                      <a:pPr marL="0" marR="0" lvl="0" indent="0" algn="l" rtl="0">
                        <a:lnSpc>
                          <a:spcPct val="100000"/>
                        </a:lnSpc>
                        <a:spcBef>
                          <a:spcPts val="0"/>
                        </a:spcBef>
                        <a:spcAft>
                          <a:spcPts val="0"/>
                        </a:spcAft>
                        <a:buClr>
                          <a:schemeClr val="dk1"/>
                        </a:buClr>
                        <a:buSzPts val="2000"/>
                        <a:buFont typeface="Arial"/>
                        <a:buNone/>
                      </a:pPr>
                      <a:r>
                        <a:rPr lang="en-GB" sz="2000" b="0" i="0" u="none" strike="noStrike" cap="none" dirty="0">
                          <a:solidFill>
                            <a:schemeClr val="dk1"/>
                          </a:solidFill>
                          <a:latin typeface="Arial"/>
                          <a:ea typeface="Arial"/>
                          <a:cs typeface="Arial"/>
                          <a:sym typeface="Arial"/>
                        </a:rPr>
                        <a:t>Range Check</a:t>
                      </a:r>
                      <a:endParaRPr sz="2000" b="0" i="0" u="none" strike="noStrike" cap="none" dirty="0">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GB" sz="2000" b="0" i="0" u="none" strike="noStrike" cap="none">
                          <a:solidFill>
                            <a:schemeClr val="dk1"/>
                          </a:solidFill>
                          <a:latin typeface="Arial"/>
                          <a:ea typeface="Arial"/>
                          <a:cs typeface="Arial"/>
                          <a:sym typeface="Arial"/>
                        </a:rPr>
                        <a:t>Determines whether number is within specified range. A minimum and a maximum value for the range is selected before you capture the data.</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75927">
                <a:tc>
                  <a:txBody>
                    <a:bodyPr/>
                    <a:lstStyle/>
                    <a:p>
                      <a:pPr marL="0" marR="0" lvl="0" indent="0" algn="l" rtl="0">
                        <a:lnSpc>
                          <a:spcPct val="100000"/>
                        </a:lnSpc>
                        <a:spcBef>
                          <a:spcPts val="0"/>
                        </a:spcBef>
                        <a:spcAft>
                          <a:spcPts val="0"/>
                        </a:spcAft>
                        <a:buClr>
                          <a:schemeClr val="dk1"/>
                        </a:buClr>
                        <a:buSzPts val="2000"/>
                        <a:buFont typeface="Arial"/>
                        <a:buNone/>
                      </a:pPr>
                      <a:r>
                        <a:rPr lang="en-GB" sz="2000" b="0" i="0" u="none" strike="noStrike" cap="none">
                          <a:solidFill>
                            <a:schemeClr val="dk1"/>
                          </a:solidFill>
                          <a:latin typeface="Arial"/>
                          <a:ea typeface="Arial"/>
                          <a:cs typeface="Arial"/>
                          <a:sym typeface="Arial"/>
                        </a:rPr>
                        <a:t>Consistency Check</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GB" sz="2000" b="0" i="0" u="none" strike="noStrike" cap="none">
                          <a:solidFill>
                            <a:schemeClr val="dk1"/>
                          </a:solidFill>
                          <a:latin typeface="Arial"/>
                          <a:ea typeface="Arial"/>
                          <a:cs typeface="Arial"/>
                          <a:sym typeface="Arial"/>
                        </a:rPr>
                        <a:t>Tests for logical relationship between two or more fields</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33278">
                <a:tc>
                  <a:txBody>
                    <a:bodyPr/>
                    <a:lstStyle/>
                    <a:p>
                      <a:pPr marL="0" marR="0" lvl="0" indent="0" algn="l" rtl="0">
                        <a:lnSpc>
                          <a:spcPct val="100000"/>
                        </a:lnSpc>
                        <a:spcBef>
                          <a:spcPts val="0"/>
                        </a:spcBef>
                        <a:spcAft>
                          <a:spcPts val="0"/>
                        </a:spcAft>
                        <a:buClr>
                          <a:schemeClr val="dk1"/>
                        </a:buClr>
                        <a:buSzPts val="2000"/>
                        <a:buFont typeface="Arial"/>
                        <a:buNone/>
                      </a:pPr>
                      <a:r>
                        <a:rPr lang="en-GB" sz="2000" b="0" i="0" u="none" strike="noStrike" cap="none">
                          <a:solidFill>
                            <a:schemeClr val="dk1"/>
                          </a:solidFill>
                          <a:latin typeface="Arial"/>
                          <a:ea typeface="Arial"/>
                          <a:cs typeface="Arial"/>
                          <a:sym typeface="Arial"/>
                        </a:rPr>
                        <a:t>Completeness Check</a:t>
                      </a:r>
                      <a:endParaRPr sz="20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GB" sz="2000" b="0" i="0" u="none" strike="noStrike" cap="none" dirty="0">
                          <a:solidFill>
                            <a:schemeClr val="dk1"/>
                          </a:solidFill>
                          <a:latin typeface="Arial"/>
                          <a:ea typeface="Arial"/>
                          <a:cs typeface="Arial"/>
                          <a:sym typeface="Arial"/>
                        </a:rPr>
                        <a:t>Checks that the data is completely captured</a:t>
                      </a:r>
                      <a:endParaRPr sz="2000" b="0" i="0" u="none" strike="noStrike" cap="none" dirty="0">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7"/>
          <p:cNvSpPr txBox="1"/>
          <p:nvPr/>
        </p:nvSpPr>
        <p:spPr>
          <a:xfrm>
            <a:off x="0" y="134531"/>
            <a:ext cx="7801200" cy="7035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000"/>
              <a:buFont typeface="Calibri"/>
              <a:buNone/>
            </a:pPr>
            <a:r>
              <a:rPr lang="en-GB" sz="4000" b="1" dirty="0">
                <a:solidFill>
                  <a:schemeClr val="lt1"/>
                </a:solidFill>
                <a:latin typeface="Calibri"/>
                <a:ea typeface="Calibri"/>
                <a:cs typeface="Calibri"/>
                <a:sym typeface="Calibri"/>
              </a:rPr>
              <a:t>Data processing -Validation</a:t>
            </a:r>
            <a:endParaRPr sz="4000" b="1" dirty="0">
              <a:solidFill>
                <a:schemeClr val="lt1"/>
              </a:solidFill>
              <a:latin typeface="Calibri"/>
              <a:ea typeface="Calibri"/>
              <a:cs typeface="Calibri"/>
              <a:sym typeface="Calibri"/>
            </a:endParaRPr>
          </a:p>
        </p:txBody>
      </p:sp>
      <p:sp>
        <p:nvSpPr>
          <p:cNvPr id="218" name="Google Shape;218;p27"/>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Calibri"/>
              <a:ea typeface="Calibri"/>
              <a:cs typeface="Calibri"/>
              <a:sym typeface="Calibri"/>
            </a:endParaRPr>
          </a:p>
        </p:txBody>
      </p:sp>
      <p:sp>
        <p:nvSpPr>
          <p:cNvPr id="219" name="Google Shape;219;p27"/>
          <p:cNvSpPr/>
          <p:nvPr/>
        </p:nvSpPr>
        <p:spPr>
          <a:xfrm>
            <a:off x="228494" y="1261401"/>
            <a:ext cx="8424900" cy="49011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GB" sz="2400" dirty="0">
                <a:solidFill>
                  <a:schemeClr val="dk1"/>
                </a:solidFill>
                <a:latin typeface="Arial"/>
                <a:ea typeface="Arial"/>
                <a:cs typeface="Arial"/>
                <a:sym typeface="Arial"/>
              </a:rPr>
              <a:t>Data validation can be done manually or electronically in the DHIS or without a computer .</a:t>
            </a:r>
            <a:endParaRPr dirty="0"/>
          </a:p>
          <a:p>
            <a:pPr marL="342900" marR="0" lvl="0" indent="-342900" algn="l" rtl="0">
              <a:spcBef>
                <a:spcPts val="480"/>
              </a:spcBef>
              <a:spcAft>
                <a:spcPts val="0"/>
              </a:spcAft>
              <a:buClr>
                <a:schemeClr val="dk1"/>
              </a:buClr>
              <a:buSzPts val="2400"/>
              <a:buFont typeface="Arial"/>
              <a:buChar char="•"/>
            </a:pPr>
            <a:r>
              <a:rPr lang="en-GB" sz="2400" dirty="0">
                <a:solidFill>
                  <a:schemeClr val="dk1"/>
                </a:solidFill>
                <a:latin typeface="Arial"/>
                <a:ea typeface="Arial"/>
                <a:cs typeface="Arial"/>
                <a:sym typeface="Arial"/>
              </a:rPr>
              <a:t>Validation rules are predefined rules to ensure the quality of the data. There are two forms of validation rules: </a:t>
            </a:r>
            <a:endParaRPr dirty="0"/>
          </a:p>
          <a:p>
            <a:pPr marL="1085850" marR="0" lvl="1" indent="-342900" algn="l" rtl="0">
              <a:spcBef>
                <a:spcPts val="400"/>
              </a:spcBef>
              <a:spcAft>
                <a:spcPts val="0"/>
              </a:spcAft>
              <a:buClr>
                <a:schemeClr val="dk1"/>
              </a:buClr>
              <a:buSzPts val="2000"/>
              <a:buFont typeface="Arial"/>
              <a:buChar char="•"/>
            </a:pPr>
            <a:r>
              <a:rPr lang="en-GB" sz="2000" b="1" i="0" u="none" strike="noStrike" cap="none" dirty="0">
                <a:solidFill>
                  <a:schemeClr val="dk1"/>
                </a:solidFill>
                <a:latin typeface="Arial"/>
                <a:ea typeface="Arial"/>
                <a:cs typeface="Arial"/>
                <a:sym typeface="Arial"/>
              </a:rPr>
              <a:t>Absolute rules</a:t>
            </a:r>
            <a:r>
              <a:rPr lang="en-GB" sz="2000" b="0" i="0" u="none" strike="noStrike" cap="none" dirty="0">
                <a:solidFill>
                  <a:schemeClr val="dk1"/>
                </a:solidFill>
                <a:latin typeface="Arial"/>
                <a:ea typeface="Arial"/>
                <a:cs typeface="Arial"/>
                <a:sym typeface="Arial"/>
              </a:rPr>
              <a:t> apply when one value cannot be higher than another.  If child attendance is 234, then the total headcount cannot be 225.</a:t>
            </a:r>
            <a:endParaRPr dirty="0"/>
          </a:p>
          <a:p>
            <a:pPr marL="1085850" marR="0" lvl="1" indent="-342900" algn="l" rtl="0">
              <a:spcBef>
                <a:spcPts val="400"/>
              </a:spcBef>
              <a:spcAft>
                <a:spcPts val="0"/>
              </a:spcAft>
              <a:buClr>
                <a:schemeClr val="dk1"/>
              </a:buClr>
              <a:buSzPts val="2000"/>
              <a:buFont typeface="Arial"/>
              <a:buChar char="•"/>
            </a:pPr>
            <a:r>
              <a:rPr lang="en-GB" sz="2000" b="1" i="0" u="none" strike="noStrike" cap="none" dirty="0">
                <a:solidFill>
                  <a:schemeClr val="dk1"/>
                </a:solidFill>
                <a:latin typeface="Arial"/>
                <a:ea typeface="Arial"/>
                <a:cs typeface="Arial"/>
                <a:sym typeface="Arial"/>
              </a:rPr>
              <a:t>Statistical rules</a:t>
            </a:r>
            <a:r>
              <a:rPr lang="en-GB" sz="2000" b="0" i="0" u="none" strike="noStrike" cap="none" dirty="0">
                <a:solidFill>
                  <a:schemeClr val="dk1"/>
                </a:solidFill>
                <a:latin typeface="Arial"/>
                <a:ea typeface="Arial"/>
                <a:cs typeface="Arial"/>
                <a:sym typeface="Arial"/>
              </a:rPr>
              <a:t> are more flexible and are designed to ensure that the ratios between data elements are not broken, e.g. children with diarrhoea is correlated with headcount for children under 5 years. If the headcount goes up, one expects the number of cases of diarrhoea to increase as well in the same proportion. </a:t>
            </a:r>
            <a:endParaRPr dirty="0"/>
          </a:p>
          <a:p>
            <a:pPr marL="0" marR="0" lvl="0" indent="0" algn="l" rtl="0">
              <a:spcBef>
                <a:spcPts val="48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0" marR="0" lvl="0" indent="0" algn="l" rtl="0">
              <a:spcBef>
                <a:spcPts val="560"/>
              </a:spcBef>
              <a:spcAft>
                <a:spcPts val="0"/>
              </a:spcAft>
              <a:buClr>
                <a:schemeClr val="dk1"/>
              </a:buClr>
              <a:buSzPts val="2800"/>
              <a:buFont typeface="Arial"/>
              <a:buNone/>
            </a:pPr>
            <a:endParaRPr sz="2800" dirty="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txBox="1"/>
          <p:nvPr/>
        </p:nvSpPr>
        <p:spPr>
          <a:xfrm>
            <a:off x="90250" y="141719"/>
            <a:ext cx="7801200" cy="7035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000"/>
              <a:buFont typeface="Calibri"/>
              <a:buNone/>
            </a:pPr>
            <a:r>
              <a:rPr lang="en-GB" sz="4000" b="1" dirty="0">
                <a:solidFill>
                  <a:schemeClr val="lt1"/>
                </a:solidFill>
                <a:latin typeface="Calibri"/>
                <a:ea typeface="Calibri"/>
                <a:cs typeface="Calibri"/>
                <a:sym typeface="Calibri"/>
              </a:rPr>
              <a:t>Data processing -Validation</a:t>
            </a:r>
            <a:endParaRPr sz="4000" b="1" dirty="0">
              <a:solidFill>
                <a:schemeClr val="lt1"/>
              </a:solidFill>
              <a:latin typeface="Calibri"/>
              <a:ea typeface="Calibri"/>
              <a:cs typeface="Calibri"/>
              <a:sym typeface="Calibri"/>
            </a:endParaRPr>
          </a:p>
        </p:txBody>
      </p:sp>
      <p:sp>
        <p:nvSpPr>
          <p:cNvPr id="226" name="Google Shape;226;p28"/>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Calibri"/>
              <a:ea typeface="Calibri"/>
              <a:cs typeface="Calibri"/>
              <a:sym typeface="Calibri"/>
            </a:endParaRPr>
          </a:p>
        </p:txBody>
      </p:sp>
      <p:sp>
        <p:nvSpPr>
          <p:cNvPr id="227" name="Google Shape;227;p28"/>
          <p:cNvSpPr/>
          <p:nvPr/>
        </p:nvSpPr>
        <p:spPr>
          <a:xfrm>
            <a:off x="242092" y="1253602"/>
            <a:ext cx="8424900" cy="490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GB" sz="2400" dirty="0">
                <a:solidFill>
                  <a:schemeClr val="dk1"/>
                </a:solidFill>
                <a:latin typeface="Arial"/>
                <a:ea typeface="Arial"/>
                <a:cs typeface="Arial"/>
                <a:sym typeface="Arial"/>
              </a:rPr>
              <a:t>Data validation can be done manually or electronically in A number of these rules are pre-defined in the DHIS and the system will run these check and give warnings if the data that was entered violated any of these rules. Data Capturers must carefully check the data and verify possible wrong entries with the facilities that submitted the data. </a:t>
            </a:r>
            <a:endParaRPr dirty="0"/>
          </a:p>
          <a:p>
            <a:pPr marL="0" marR="0" lvl="0" indent="0" algn="l" rtl="0">
              <a:spcBef>
                <a:spcPts val="48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0" marR="0" lvl="0" indent="0" algn="ctr" rtl="0">
              <a:spcBef>
                <a:spcPts val="480"/>
              </a:spcBef>
              <a:spcAft>
                <a:spcPts val="0"/>
              </a:spcAft>
              <a:buClr>
                <a:schemeClr val="dk1"/>
              </a:buClr>
              <a:buSzPts val="2400"/>
              <a:buFont typeface="Arial"/>
              <a:buNone/>
            </a:pPr>
            <a:r>
              <a:rPr lang="en-GB" sz="2400" dirty="0">
                <a:solidFill>
                  <a:schemeClr val="dk1"/>
                </a:solidFill>
                <a:latin typeface="Arial"/>
                <a:ea typeface="Arial"/>
                <a:cs typeface="Arial"/>
                <a:sym typeface="Arial"/>
              </a:rPr>
              <a:t>The following slides show are a few examples of validation rules. </a:t>
            </a:r>
            <a:endParaRPr sz="2400" dirty="0">
              <a:solidFill>
                <a:schemeClr val="dk1"/>
              </a:solidFill>
              <a:latin typeface="Arial"/>
              <a:ea typeface="Arial"/>
              <a:cs typeface="Arial"/>
              <a:sym typeface="Arial"/>
            </a:endParaRPr>
          </a:p>
          <a:p>
            <a:pPr marL="0" marR="0" lvl="0" indent="0" algn="l" rtl="0">
              <a:spcBef>
                <a:spcPts val="48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0" marR="0" lvl="0" indent="0" algn="l" rtl="0">
              <a:spcBef>
                <a:spcPts val="560"/>
              </a:spcBef>
              <a:spcAft>
                <a:spcPts val="0"/>
              </a:spcAft>
              <a:buClr>
                <a:schemeClr val="dk1"/>
              </a:buClr>
              <a:buSzPts val="2800"/>
              <a:buFont typeface="Arial"/>
              <a:buNone/>
            </a:pPr>
            <a:endParaRPr sz="2800" dirty="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9"/>
          <p:cNvSpPr txBox="1">
            <a:spLocks noGrp="1"/>
          </p:cNvSpPr>
          <p:nvPr>
            <p:ph type="title"/>
          </p:nvPr>
        </p:nvSpPr>
        <p:spPr>
          <a:xfrm>
            <a:off x="468313" y="131763"/>
            <a:ext cx="8229600" cy="417512"/>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Font typeface="Calibri"/>
              <a:buNone/>
            </a:pPr>
            <a:r>
              <a:rPr lang="en-GB" sz="3600">
                <a:solidFill>
                  <a:schemeClr val="lt1"/>
                </a:solidFill>
                <a:latin typeface="+mn-lt"/>
              </a:rPr>
              <a:t>Data processing – Data validation</a:t>
            </a:r>
            <a:endParaRPr sz="3600">
              <a:solidFill>
                <a:schemeClr val="lt1"/>
              </a:solidFill>
              <a:latin typeface="+mn-lt"/>
            </a:endParaRPr>
          </a:p>
        </p:txBody>
      </p:sp>
      <p:sp>
        <p:nvSpPr>
          <p:cNvPr id="234" name="Google Shape;234;p29"/>
          <p:cNvSpPr/>
          <p:nvPr/>
        </p:nvSpPr>
        <p:spPr>
          <a:xfrm>
            <a:off x="88900" y="1160464"/>
            <a:ext cx="1746250" cy="569753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400"/>
              <a:buFont typeface="Arial"/>
              <a:buNone/>
            </a:pPr>
            <a:r>
              <a:rPr lang="en-GB" sz="2400" dirty="0">
                <a:solidFill>
                  <a:schemeClr val="dk1"/>
                </a:solidFill>
                <a:latin typeface="+mn-lt"/>
                <a:ea typeface="Arial"/>
                <a:cs typeface="Arial"/>
                <a:sym typeface="Arial"/>
              </a:rPr>
              <a:t>	</a:t>
            </a:r>
            <a:r>
              <a:rPr lang="en-GB" sz="2000" dirty="0">
                <a:solidFill>
                  <a:schemeClr val="dk1"/>
                </a:solidFill>
                <a:latin typeface="+mn-lt"/>
                <a:ea typeface="Arial"/>
                <a:cs typeface="Arial"/>
                <a:sym typeface="Arial"/>
              </a:rPr>
              <a:t>Example of a Monthly Data Input form that is submitted by a facility </a:t>
            </a:r>
            <a:endParaRPr sz="2000" dirty="0">
              <a:solidFill>
                <a:schemeClr val="dk1"/>
              </a:solidFill>
              <a:latin typeface="+mn-lt"/>
              <a:ea typeface="Arial"/>
              <a:cs typeface="Arial"/>
              <a:sym typeface="Arial"/>
            </a:endParaRPr>
          </a:p>
        </p:txBody>
      </p:sp>
      <p:graphicFrame>
        <p:nvGraphicFramePr>
          <p:cNvPr id="235" name="Google Shape;235;p29"/>
          <p:cNvGraphicFramePr/>
          <p:nvPr>
            <p:extLst>
              <p:ext uri="{D42A27DB-BD31-4B8C-83A1-F6EECF244321}">
                <p14:modId xmlns:p14="http://schemas.microsoft.com/office/powerpoint/2010/main" val="3914490282"/>
              </p:ext>
            </p:extLst>
          </p:nvPr>
        </p:nvGraphicFramePr>
        <p:xfrm>
          <a:off x="2051720" y="1152769"/>
          <a:ext cx="7003380" cy="5257925"/>
        </p:xfrm>
        <a:graphic>
          <a:graphicData uri="http://schemas.openxmlformats.org/drawingml/2006/table">
            <a:tbl>
              <a:tblPr>
                <a:noFill/>
                <a:tableStyleId>{A58B727F-DA3F-4DB7-BED7-A8042F46FB77}</a:tableStyleId>
              </a:tblPr>
              <a:tblGrid>
                <a:gridCol w="554376">
                  <a:extLst>
                    <a:ext uri="{9D8B030D-6E8A-4147-A177-3AD203B41FA5}">
                      <a16:colId xmlns:a16="http://schemas.microsoft.com/office/drawing/2014/main" val="20000"/>
                    </a:ext>
                  </a:extLst>
                </a:gridCol>
                <a:gridCol w="5199904">
                  <a:extLst>
                    <a:ext uri="{9D8B030D-6E8A-4147-A177-3AD203B41FA5}">
                      <a16:colId xmlns:a16="http://schemas.microsoft.com/office/drawing/2014/main" val="20001"/>
                    </a:ext>
                  </a:extLst>
                </a:gridCol>
                <a:gridCol w="1249100">
                  <a:extLst>
                    <a:ext uri="{9D8B030D-6E8A-4147-A177-3AD203B41FA5}">
                      <a16:colId xmlns:a16="http://schemas.microsoft.com/office/drawing/2014/main" val="20002"/>
                    </a:ext>
                  </a:extLst>
                </a:gridCol>
              </a:tblGrid>
              <a:tr h="782650">
                <a:tc>
                  <a:txBody>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i="0" u="none" strike="noStrike" cap="none">
                          <a:solidFill>
                            <a:schemeClr val="dk1"/>
                          </a:solidFill>
                          <a:latin typeface="Arial"/>
                          <a:ea typeface="Arial"/>
                          <a:cs typeface="Arial"/>
                          <a:sym typeface="Arial"/>
                        </a:rPr>
                        <a:t>Data Element</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i="0" u="none" strike="noStrike" cap="none">
                          <a:solidFill>
                            <a:schemeClr val="dk1"/>
                          </a:solidFill>
                          <a:latin typeface="Arial"/>
                          <a:ea typeface="Arial"/>
                          <a:cs typeface="Arial"/>
                          <a:sym typeface="Arial"/>
                        </a:rPr>
                        <a:t>Data entry value</a:t>
                      </a:r>
                      <a:endParaRPr sz="1200" b="0" i="0" u="none" strike="noStrike" cap="none">
                        <a:solidFill>
                          <a:schemeClr val="dk1"/>
                        </a:solidFill>
                        <a:latin typeface="Arial"/>
                        <a:ea typeface="Arial"/>
                        <a:cs typeface="Arial"/>
                        <a:sym typeface="Arial"/>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344500">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1</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PHC headcount under 5 years</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5</a:t>
                      </a:r>
                      <a:endParaRPr sz="1200" b="0" i="0" u="none" strike="noStrike" cap="none">
                        <a:solidFill>
                          <a:schemeClr val="dk1"/>
                        </a:solidFill>
                        <a:latin typeface="Arial"/>
                        <a:ea typeface="Arial"/>
                        <a:cs typeface="Arial"/>
                        <a:sym typeface="Arial"/>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344500">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2</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PHC headcount 5 years and older</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5</a:t>
                      </a:r>
                      <a:endParaRPr sz="1200" b="0" i="0" u="none" strike="noStrike" cap="none">
                        <a:solidFill>
                          <a:schemeClr val="dk1"/>
                        </a:solidFill>
                        <a:latin typeface="Arial"/>
                        <a:ea typeface="Arial"/>
                        <a:cs typeface="Arial"/>
                        <a:sym typeface="Arial"/>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2"/>
                  </a:ext>
                </a:extLst>
              </a:tr>
              <a:tr h="341325">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3</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PHC total headcount</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10</a:t>
                      </a:r>
                      <a:endParaRPr sz="1200" b="0" i="0" u="none" strike="noStrike" cap="none">
                        <a:solidFill>
                          <a:schemeClr val="dk1"/>
                        </a:solidFill>
                        <a:latin typeface="Arial"/>
                        <a:ea typeface="Arial"/>
                        <a:cs typeface="Arial"/>
                        <a:sym typeface="Arial"/>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4500">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4</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PHC headcount seen between 7 pm and 7 am</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2</a:t>
                      </a:r>
                      <a:endParaRPr sz="1200" b="0" i="0" u="none" strike="noStrike" cap="none">
                        <a:solidFill>
                          <a:schemeClr val="dk1"/>
                        </a:solidFill>
                        <a:latin typeface="Arial"/>
                        <a:ea typeface="Arial"/>
                        <a:cs typeface="Arial"/>
                        <a:sym typeface="Arial"/>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42900">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5</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Pharmacy headcount (repeat visit)</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2</a:t>
                      </a:r>
                      <a:endParaRPr sz="1200" b="0" i="0" u="none" strike="noStrike" cap="none">
                        <a:solidFill>
                          <a:schemeClr val="dk1"/>
                        </a:solidFill>
                        <a:latin typeface="Arial"/>
                        <a:ea typeface="Arial"/>
                        <a:cs typeface="Arial"/>
                        <a:sym typeface="Arial"/>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44500">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6</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Curative care visit </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1</a:t>
                      </a:r>
                      <a:endParaRPr sz="1200" b="0" i="0" u="none" strike="noStrike" cap="none">
                        <a:solidFill>
                          <a:schemeClr val="dk1"/>
                        </a:solidFill>
                        <a:latin typeface="Arial"/>
                        <a:ea typeface="Arial"/>
                        <a:cs typeface="Arial"/>
                        <a:sym typeface="Arial"/>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extLst>
                  <a:ext uri="{0D108BD9-81ED-4DB2-BD59-A6C34878D82A}">
                    <a16:rowId xmlns:a16="http://schemas.microsoft.com/office/drawing/2014/main" val="10006"/>
                  </a:ext>
                </a:extLst>
              </a:tr>
              <a:tr h="341325">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7</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Chronic care visits</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1</a:t>
                      </a:r>
                      <a:endParaRPr sz="1200" b="0" i="0" u="none" strike="noStrike" cap="none">
                        <a:solidFill>
                          <a:schemeClr val="dk1"/>
                        </a:solidFill>
                        <a:latin typeface="Arial"/>
                        <a:ea typeface="Arial"/>
                        <a:cs typeface="Arial"/>
                        <a:sym typeface="Arial"/>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extLst>
                  <a:ext uri="{0D108BD9-81ED-4DB2-BD59-A6C34878D82A}">
                    <a16:rowId xmlns:a16="http://schemas.microsoft.com/office/drawing/2014/main" val="10007"/>
                  </a:ext>
                </a:extLst>
              </a:tr>
              <a:tr h="354025">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8</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Preventative care visit</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1</a:t>
                      </a:r>
                      <a:endParaRPr sz="1200" b="0" i="0" u="none" strike="noStrike" cap="none">
                        <a:solidFill>
                          <a:schemeClr val="dk1"/>
                        </a:solidFill>
                        <a:latin typeface="Arial"/>
                        <a:ea typeface="Arial"/>
                        <a:cs typeface="Arial"/>
                        <a:sym typeface="Arial"/>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extLst>
                  <a:ext uri="{0D108BD9-81ED-4DB2-BD59-A6C34878D82A}">
                    <a16:rowId xmlns:a16="http://schemas.microsoft.com/office/drawing/2014/main" val="10008"/>
                  </a:ext>
                </a:extLst>
              </a:tr>
              <a:tr h="344500">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9</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Home visits</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0</a:t>
                      </a:r>
                      <a:endParaRPr sz="1200" b="0" i="0" u="none" strike="noStrike" cap="none">
                        <a:solidFill>
                          <a:schemeClr val="dk1"/>
                        </a:solidFill>
                        <a:latin typeface="Arial"/>
                        <a:ea typeface="Arial"/>
                        <a:cs typeface="Arial"/>
                        <a:sym typeface="Arial"/>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extLst>
                  <a:ext uri="{0D108BD9-81ED-4DB2-BD59-A6C34878D82A}">
                    <a16:rowId xmlns:a16="http://schemas.microsoft.com/office/drawing/2014/main" val="10009"/>
                  </a:ext>
                </a:extLst>
              </a:tr>
              <a:tr h="342900">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10</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HAST service visit </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2</a:t>
                      </a:r>
                      <a:endParaRPr sz="1200" b="0" i="0" u="none" strike="noStrike" cap="none">
                        <a:solidFill>
                          <a:schemeClr val="dk1"/>
                        </a:solidFill>
                        <a:latin typeface="Arial"/>
                        <a:ea typeface="Arial"/>
                        <a:cs typeface="Arial"/>
                        <a:sym typeface="Arial"/>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extLst>
                  <a:ext uri="{0D108BD9-81ED-4DB2-BD59-A6C34878D82A}">
                    <a16:rowId xmlns:a16="http://schemas.microsoft.com/office/drawing/2014/main" val="10010"/>
                  </a:ext>
                </a:extLst>
              </a:tr>
              <a:tr h="342900">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11</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PHC cases seen by Professional Nurse in this facility</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8</a:t>
                      </a:r>
                      <a:endParaRPr sz="1200" b="0" i="0" u="none" strike="noStrike" cap="none">
                        <a:solidFill>
                          <a:schemeClr val="dk1"/>
                        </a:solidFill>
                        <a:latin typeface="Arial"/>
                        <a:ea typeface="Arial"/>
                        <a:cs typeface="Arial"/>
                        <a:sym typeface="Arial"/>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342900">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12</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PHC cases seen by doctor that was referred in this facility</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2</a:t>
                      </a:r>
                      <a:endParaRPr sz="1200" b="0" i="0" u="none" strike="noStrike" cap="none">
                        <a:solidFill>
                          <a:schemeClr val="dk1"/>
                        </a:solidFill>
                        <a:latin typeface="Arial"/>
                        <a:ea typeface="Arial"/>
                        <a:cs typeface="Arial"/>
                        <a:sym typeface="Arial"/>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344500">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13</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PHC cases seen by doctor that was not referred in this facility</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Arial"/>
                          <a:ea typeface="Arial"/>
                          <a:cs typeface="Arial"/>
                          <a:sym typeface="Arial"/>
                        </a:rPr>
                        <a:t>2</a:t>
                      </a:r>
                      <a:endParaRPr sz="1200" b="0" i="0" u="none" strike="noStrike" cap="none" dirty="0">
                        <a:solidFill>
                          <a:schemeClr val="dk1"/>
                        </a:solidFill>
                        <a:latin typeface="Arial"/>
                        <a:ea typeface="Arial"/>
                        <a:cs typeface="Arial"/>
                        <a:sym typeface="Arial"/>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0"/>
          <p:cNvSpPr txBox="1">
            <a:spLocks noGrp="1"/>
          </p:cNvSpPr>
          <p:nvPr>
            <p:ph type="title"/>
          </p:nvPr>
        </p:nvSpPr>
        <p:spPr>
          <a:xfrm>
            <a:off x="179512" y="98682"/>
            <a:ext cx="8229600" cy="417512"/>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Font typeface="Calibri"/>
              <a:buNone/>
            </a:pPr>
            <a:r>
              <a:rPr lang="en-GB" sz="3600" b="1">
                <a:solidFill>
                  <a:schemeClr val="lt1"/>
                </a:solidFill>
              </a:rPr>
              <a:t>Data processing – Data validation</a:t>
            </a:r>
            <a:endParaRPr sz="3600" b="1">
              <a:solidFill>
                <a:schemeClr val="lt1"/>
              </a:solidFill>
            </a:endParaRPr>
          </a:p>
        </p:txBody>
      </p:sp>
      <p:sp>
        <p:nvSpPr>
          <p:cNvPr id="241" name="Google Shape;241;p30"/>
          <p:cNvSpPr/>
          <p:nvPr/>
        </p:nvSpPr>
        <p:spPr>
          <a:xfrm>
            <a:off x="-124569" y="666131"/>
            <a:ext cx="8785225" cy="5048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None/>
            </a:pPr>
            <a:r>
              <a:rPr lang="en-GB" sz="2400">
                <a:solidFill>
                  <a:schemeClr val="dk1"/>
                </a:solidFill>
                <a:latin typeface="Arial"/>
                <a:ea typeface="Arial"/>
                <a:cs typeface="Arial"/>
                <a:sym typeface="Arial"/>
              </a:rPr>
              <a:t>	</a:t>
            </a:r>
            <a:r>
              <a:rPr lang="en-GB" sz="2400">
                <a:solidFill>
                  <a:schemeClr val="lt1"/>
                </a:solidFill>
                <a:latin typeface="Arial"/>
                <a:ea typeface="Arial"/>
                <a:cs typeface="Arial"/>
                <a:sym typeface="Arial"/>
              </a:rPr>
              <a:t>Validation rules to check data for attendance:</a:t>
            </a:r>
            <a:endParaRPr sz="2400">
              <a:solidFill>
                <a:schemeClr val="lt1"/>
              </a:solidFill>
              <a:latin typeface="Arial"/>
              <a:ea typeface="Arial"/>
              <a:cs typeface="Arial"/>
              <a:sym typeface="Arial"/>
            </a:endParaRPr>
          </a:p>
        </p:txBody>
      </p:sp>
      <p:graphicFrame>
        <p:nvGraphicFramePr>
          <p:cNvPr id="242" name="Google Shape;242;p30"/>
          <p:cNvGraphicFramePr/>
          <p:nvPr>
            <p:extLst>
              <p:ext uri="{D42A27DB-BD31-4B8C-83A1-F6EECF244321}">
                <p14:modId xmlns:p14="http://schemas.microsoft.com/office/powerpoint/2010/main" val="3031725868"/>
              </p:ext>
            </p:extLst>
          </p:nvPr>
        </p:nvGraphicFramePr>
        <p:xfrm>
          <a:off x="385762" y="1339850"/>
          <a:ext cx="8229600" cy="4806020"/>
        </p:xfrm>
        <a:graphic>
          <a:graphicData uri="http://schemas.openxmlformats.org/drawingml/2006/table">
            <a:tbl>
              <a:tblPr>
                <a:noFill/>
                <a:tableStyleId>{A58B727F-DA3F-4DB7-BED7-A8042F46FB77}</a:tableStyleId>
              </a:tblPr>
              <a:tblGrid>
                <a:gridCol w="533400">
                  <a:extLst>
                    <a:ext uri="{9D8B030D-6E8A-4147-A177-3AD203B41FA5}">
                      <a16:colId xmlns:a16="http://schemas.microsoft.com/office/drawing/2014/main" val="20000"/>
                    </a:ext>
                  </a:extLst>
                </a:gridCol>
                <a:gridCol w="3635375">
                  <a:extLst>
                    <a:ext uri="{9D8B030D-6E8A-4147-A177-3AD203B41FA5}">
                      <a16:colId xmlns:a16="http://schemas.microsoft.com/office/drawing/2014/main" val="20001"/>
                    </a:ext>
                  </a:extLst>
                </a:gridCol>
                <a:gridCol w="1781175">
                  <a:extLst>
                    <a:ext uri="{9D8B030D-6E8A-4147-A177-3AD203B41FA5}">
                      <a16:colId xmlns:a16="http://schemas.microsoft.com/office/drawing/2014/main" val="20002"/>
                    </a:ext>
                  </a:extLst>
                </a:gridCol>
                <a:gridCol w="2279650">
                  <a:extLst>
                    <a:ext uri="{9D8B030D-6E8A-4147-A177-3AD203B41FA5}">
                      <a16:colId xmlns:a16="http://schemas.microsoft.com/office/drawing/2014/main" val="20003"/>
                    </a:ext>
                  </a:extLst>
                </a:gridCol>
              </a:tblGrid>
              <a:tr h="871550">
                <a:tc>
                  <a:txBody>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GB" sz="1600" b="1" i="0" u="none" strike="noStrike" cap="none">
                          <a:solidFill>
                            <a:schemeClr val="dk1"/>
                          </a:solidFill>
                          <a:latin typeface="Arial"/>
                          <a:ea typeface="Arial"/>
                          <a:cs typeface="Arial"/>
                          <a:sym typeface="Arial"/>
                        </a:rPr>
                        <a:t>Validation rule description</a:t>
                      </a:r>
                      <a:endParaRPr sz="16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GB" sz="1600" b="1" i="0" u="none" strike="noStrike" cap="none">
                          <a:solidFill>
                            <a:schemeClr val="dk1"/>
                          </a:solidFill>
                          <a:latin typeface="Arial"/>
                          <a:ea typeface="Arial"/>
                          <a:cs typeface="Arial"/>
                          <a:sym typeface="Arial"/>
                        </a:rPr>
                        <a:t>Calculation</a:t>
                      </a:r>
                      <a:endParaRPr sz="16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GB" sz="1600" b="1" i="0" u="none" strike="noStrike" cap="none">
                          <a:solidFill>
                            <a:schemeClr val="dk1"/>
                          </a:solidFill>
                          <a:latin typeface="Arial"/>
                          <a:ea typeface="Arial"/>
                          <a:cs typeface="Arial"/>
                          <a:sym typeface="Arial"/>
                        </a:rPr>
                        <a:t>Possible deviations</a:t>
                      </a:r>
                      <a:endParaRPr sz="16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819150">
                <a:tc>
                  <a:txBody>
                    <a:bodyPr/>
                    <a:lstStyle/>
                    <a:p>
                      <a:pPr marL="0" marR="0" lvl="0" indent="0" algn="l"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1</a:t>
                      </a:r>
                      <a:endParaRPr sz="14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GB" sz="1600" b="0" i="0" u="none" strike="noStrike" cap="none">
                          <a:solidFill>
                            <a:schemeClr val="dk1"/>
                          </a:solidFill>
                          <a:latin typeface="Arial"/>
                          <a:ea typeface="Arial"/>
                          <a:cs typeface="Arial"/>
                          <a:sym typeface="Arial"/>
                        </a:rPr>
                        <a:t>Under 5 plus above 5 headcount must be equal to the total headcount</a:t>
                      </a:r>
                      <a:endParaRPr sz="16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GB" sz="1600" b="0" i="0" u="none" strike="noStrike" cap="none">
                          <a:solidFill>
                            <a:schemeClr val="dk1"/>
                          </a:solidFill>
                          <a:latin typeface="Arial"/>
                          <a:ea typeface="Arial"/>
                          <a:cs typeface="Arial"/>
                          <a:sym typeface="Arial"/>
                        </a:rPr>
                        <a:t>1+2 = 3</a:t>
                      </a:r>
                      <a:endParaRPr sz="16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GB"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1073150">
                <a:tc>
                  <a:txBody>
                    <a:bodyPr/>
                    <a:lstStyle/>
                    <a:p>
                      <a:pPr marL="0" marR="0" lvl="0" indent="0" algn="l"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2</a:t>
                      </a:r>
                      <a:endParaRPr sz="14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99FF"/>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GB" sz="1600" b="0" i="0" u="none" strike="noStrike" cap="none">
                          <a:solidFill>
                            <a:schemeClr val="dk1"/>
                          </a:solidFill>
                          <a:latin typeface="Arial"/>
                          <a:ea typeface="Arial"/>
                          <a:cs typeface="Arial"/>
                          <a:sym typeface="Arial"/>
                        </a:rPr>
                        <a:t>Service breakdown must be more or equal than the total headcount</a:t>
                      </a:r>
                      <a:endParaRPr sz="16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99FF"/>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GB" sz="1600" b="0" i="0" u="none" strike="noStrike" cap="none">
                          <a:solidFill>
                            <a:schemeClr val="dk1"/>
                          </a:solidFill>
                          <a:latin typeface="Arial"/>
                          <a:ea typeface="Arial"/>
                          <a:cs typeface="Arial"/>
                          <a:sym typeface="Arial"/>
                        </a:rPr>
                        <a:t>6+7+8+9 +10 = or &gt; 3</a:t>
                      </a:r>
                      <a:endParaRPr sz="16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99FF"/>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GB" sz="1600" b="0" i="0" u="none" strike="noStrike" cap="none">
                          <a:solidFill>
                            <a:schemeClr val="dk1"/>
                          </a:solidFill>
                          <a:latin typeface="Arial"/>
                          <a:ea typeface="Arial"/>
                          <a:cs typeface="Arial"/>
                          <a:sym typeface="Arial"/>
                        </a:rPr>
                        <a:t>Services can be more than headcounts as one patient can visit for several services </a:t>
                      </a:r>
                      <a:endParaRPr sz="16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99FF"/>
                    </a:solidFill>
                  </a:tcPr>
                </a:tc>
                <a:extLst>
                  <a:ext uri="{0D108BD9-81ED-4DB2-BD59-A6C34878D82A}">
                    <a16:rowId xmlns:a16="http://schemas.microsoft.com/office/drawing/2014/main" val="10002"/>
                  </a:ext>
                </a:extLst>
              </a:tr>
              <a:tr h="1762125">
                <a:tc>
                  <a:txBody>
                    <a:bodyPr/>
                    <a:lstStyle/>
                    <a:p>
                      <a:pPr marL="0" marR="0" lvl="0" indent="0" algn="l"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3</a:t>
                      </a:r>
                      <a:endParaRPr sz="14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GB" sz="1600" b="0" i="0" u="none" strike="noStrike" cap="none" dirty="0">
                          <a:solidFill>
                            <a:schemeClr val="dk1"/>
                          </a:solidFill>
                          <a:latin typeface="Arial"/>
                          <a:ea typeface="Arial"/>
                          <a:cs typeface="Arial"/>
                          <a:sym typeface="Arial"/>
                        </a:rPr>
                        <a:t>The headcounts visiting Doctors plus PN plus PA must be more or equal to total headcount </a:t>
                      </a:r>
                      <a:endParaRPr sz="1600" b="0" i="0" u="none" strike="noStrike" cap="none" dirty="0">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GB" sz="1600" b="0" i="0" u="none" strike="noStrike" cap="none">
                          <a:solidFill>
                            <a:schemeClr val="dk1"/>
                          </a:solidFill>
                          <a:latin typeface="Arial"/>
                          <a:ea typeface="Arial"/>
                          <a:cs typeface="Arial"/>
                          <a:sym typeface="Arial"/>
                        </a:rPr>
                        <a:t>5+11+12 +13 = ± 3 or &gt; 3</a:t>
                      </a:r>
                      <a:endParaRPr sz="16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n-GB" sz="1600" b="0" i="0" u="none" strike="noStrike" cap="none" dirty="0">
                          <a:solidFill>
                            <a:schemeClr val="dk1"/>
                          </a:solidFill>
                          <a:latin typeface="Arial"/>
                          <a:ea typeface="Arial"/>
                          <a:cs typeface="Arial"/>
                          <a:sym typeface="Arial"/>
                        </a:rPr>
                        <a:t>Most of headcounts are seen by Doctors and PN PA usually have visits for repeat scripts. Nursing assistants can have headcounts but usually small amount</a:t>
                      </a:r>
                      <a:endParaRPr sz="1600" b="0" i="0" u="none" strike="noStrike" cap="none" dirty="0">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1"/>
          <p:cNvSpPr txBox="1"/>
          <p:nvPr/>
        </p:nvSpPr>
        <p:spPr>
          <a:xfrm>
            <a:off x="146204" y="185514"/>
            <a:ext cx="7801200" cy="7035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000"/>
              <a:buFont typeface="Calibri"/>
              <a:buNone/>
            </a:pPr>
            <a:r>
              <a:rPr lang="en-GB" sz="3600" b="1" dirty="0">
                <a:solidFill>
                  <a:schemeClr val="lt1"/>
                </a:solidFill>
                <a:latin typeface="+mn-lt"/>
                <a:ea typeface="Calibri"/>
                <a:cs typeface="Calibri"/>
                <a:sym typeface="Calibri"/>
              </a:rPr>
              <a:t>Data processing-data Validation</a:t>
            </a:r>
            <a:endParaRPr sz="3600" b="1" dirty="0">
              <a:solidFill>
                <a:schemeClr val="lt1"/>
              </a:solidFill>
              <a:latin typeface="+mn-lt"/>
              <a:ea typeface="Calibri"/>
              <a:cs typeface="Calibri"/>
              <a:sym typeface="Calibri"/>
            </a:endParaRPr>
          </a:p>
        </p:txBody>
      </p:sp>
      <p:sp>
        <p:nvSpPr>
          <p:cNvPr id="248" name="Google Shape;248;p31"/>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mn-lt"/>
              <a:ea typeface="Calibri"/>
              <a:cs typeface="Calibri"/>
              <a:sym typeface="Calibri"/>
            </a:endParaRPr>
          </a:p>
        </p:txBody>
      </p:sp>
      <p:sp>
        <p:nvSpPr>
          <p:cNvPr id="249" name="Google Shape;249;p31"/>
          <p:cNvSpPr txBox="1"/>
          <p:nvPr/>
        </p:nvSpPr>
        <p:spPr>
          <a:xfrm>
            <a:off x="378745" y="1412776"/>
            <a:ext cx="8386509" cy="4196287"/>
          </a:xfrm>
          <a:prstGeom prst="rect">
            <a:avLst/>
          </a:prstGeom>
          <a:noFill/>
          <a:ln>
            <a:noFill/>
          </a:ln>
        </p:spPr>
        <p:txBody>
          <a:bodyPr spcFirstLastPara="1" wrap="square" lIns="0" tIns="45700" rIns="0" bIns="45700" anchor="t" anchorCtr="0">
            <a:normAutofit fontScale="92500" lnSpcReduction="10000"/>
          </a:bodyPr>
          <a:lstStyle/>
          <a:p>
            <a:pPr marL="384048" marR="0" lvl="1" indent="-199707" algn="l" rtl="0">
              <a:lnSpc>
                <a:spcPct val="90000"/>
              </a:lnSpc>
              <a:spcBef>
                <a:spcPts val="0"/>
              </a:spcBef>
              <a:spcAft>
                <a:spcPts val="0"/>
              </a:spcAft>
              <a:buClr>
                <a:schemeClr val="accent1"/>
              </a:buClr>
              <a:buSzPct val="100000"/>
              <a:buFont typeface="Arial"/>
              <a:buChar char="•"/>
            </a:pPr>
            <a:r>
              <a:rPr lang="en-GB" sz="3400" b="0" i="0" u="none" strike="noStrike" cap="none" dirty="0">
                <a:solidFill>
                  <a:srgbClr val="3F3F3F"/>
                </a:solidFill>
                <a:latin typeface="+mn-lt"/>
                <a:ea typeface="Calibri"/>
                <a:cs typeface="Calibri"/>
                <a:sym typeface="Calibri"/>
              </a:rPr>
              <a:t>In the above examples Validation rule 1 – data is correct.</a:t>
            </a:r>
            <a:endParaRPr dirty="0">
              <a:latin typeface="+mn-lt"/>
            </a:endParaRPr>
          </a:p>
          <a:p>
            <a:pPr marL="384048" marR="0" lvl="1" indent="0" algn="l" rtl="0">
              <a:lnSpc>
                <a:spcPct val="90000"/>
              </a:lnSpc>
              <a:spcBef>
                <a:spcPts val="600"/>
              </a:spcBef>
              <a:spcAft>
                <a:spcPts val="0"/>
              </a:spcAft>
              <a:buClr>
                <a:schemeClr val="accent1"/>
              </a:buClr>
              <a:buSzPct val="100000"/>
              <a:buFont typeface="Arial"/>
              <a:buNone/>
            </a:pPr>
            <a:endParaRPr sz="3400" b="0" i="0" u="none" strike="noStrike" cap="none" dirty="0">
              <a:solidFill>
                <a:srgbClr val="3F3F3F"/>
              </a:solidFill>
              <a:latin typeface="+mn-lt"/>
              <a:ea typeface="Calibri"/>
              <a:cs typeface="Calibri"/>
              <a:sym typeface="Calibri"/>
            </a:endParaRPr>
          </a:p>
          <a:p>
            <a:pPr marL="384048" marR="0" lvl="1" indent="-199707" algn="l" rtl="0">
              <a:lnSpc>
                <a:spcPct val="90000"/>
              </a:lnSpc>
              <a:spcBef>
                <a:spcPts val="600"/>
              </a:spcBef>
              <a:spcAft>
                <a:spcPts val="0"/>
              </a:spcAft>
              <a:buClr>
                <a:schemeClr val="accent1"/>
              </a:buClr>
              <a:buSzPct val="100000"/>
              <a:buFont typeface="Arial"/>
              <a:buChar char="•"/>
            </a:pPr>
            <a:r>
              <a:rPr lang="en-GB" sz="3400" b="0" i="0" u="none" strike="noStrike" cap="none" dirty="0">
                <a:solidFill>
                  <a:srgbClr val="3F3F3F"/>
                </a:solidFill>
                <a:latin typeface="+mn-lt"/>
                <a:ea typeface="Calibri"/>
                <a:cs typeface="Calibri"/>
                <a:sym typeface="Calibri"/>
              </a:rPr>
              <a:t>Validation rule 2 is violated, because the service breakdown (6-10) is less than the headcount.</a:t>
            </a:r>
            <a:endParaRPr dirty="0">
              <a:latin typeface="+mn-lt"/>
            </a:endParaRPr>
          </a:p>
          <a:p>
            <a:pPr marL="384048" marR="0" lvl="1" indent="0" algn="l" rtl="0">
              <a:lnSpc>
                <a:spcPct val="90000"/>
              </a:lnSpc>
              <a:spcBef>
                <a:spcPts val="600"/>
              </a:spcBef>
              <a:spcAft>
                <a:spcPts val="0"/>
              </a:spcAft>
              <a:buClr>
                <a:schemeClr val="accent1"/>
              </a:buClr>
              <a:buSzPct val="100000"/>
              <a:buFont typeface="Arial"/>
              <a:buNone/>
            </a:pPr>
            <a:endParaRPr sz="3400" b="0" i="0" u="none" strike="noStrike" cap="none" dirty="0">
              <a:solidFill>
                <a:srgbClr val="3F3F3F"/>
              </a:solidFill>
              <a:latin typeface="+mn-lt"/>
              <a:ea typeface="Calibri"/>
              <a:cs typeface="Calibri"/>
              <a:sym typeface="Calibri"/>
            </a:endParaRPr>
          </a:p>
          <a:p>
            <a:pPr marL="384048" marR="0" lvl="1" indent="-199707" algn="l" rtl="0">
              <a:lnSpc>
                <a:spcPct val="90000"/>
              </a:lnSpc>
              <a:spcBef>
                <a:spcPts val="600"/>
              </a:spcBef>
              <a:spcAft>
                <a:spcPts val="0"/>
              </a:spcAft>
              <a:buClr>
                <a:schemeClr val="accent1"/>
              </a:buClr>
              <a:buSzPct val="100000"/>
              <a:buFont typeface="Arial"/>
              <a:buChar char="•"/>
            </a:pPr>
            <a:r>
              <a:rPr lang="en-GB" sz="3400" b="0" i="0" u="none" strike="noStrike" cap="none" dirty="0">
                <a:solidFill>
                  <a:srgbClr val="3F3F3F"/>
                </a:solidFill>
                <a:latin typeface="+mn-lt"/>
                <a:ea typeface="Calibri"/>
                <a:cs typeface="Calibri"/>
                <a:sym typeface="Calibri"/>
              </a:rPr>
              <a:t>Validation rule 3 is correct because the headcounts seen by staff are more than the headcount.</a:t>
            </a:r>
            <a:endParaRPr sz="3400" b="0" i="0" u="none" strike="noStrike" cap="none" dirty="0">
              <a:solidFill>
                <a:srgbClr val="3F3F3F"/>
              </a:solidFill>
              <a:latin typeface="+mn-lt"/>
              <a:ea typeface="Calibri"/>
              <a:cs typeface="Calibri"/>
              <a:sym typeface="Calibri"/>
            </a:endParaRPr>
          </a:p>
          <a:p>
            <a:pPr marL="91440" marR="0" lvl="0" indent="-91440" algn="l" rtl="0">
              <a:lnSpc>
                <a:spcPct val="90000"/>
              </a:lnSpc>
              <a:spcBef>
                <a:spcPts val="1600"/>
              </a:spcBef>
              <a:spcAft>
                <a:spcPts val="0"/>
              </a:spcAft>
              <a:buClr>
                <a:schemeClr val="accent1"/>
              </a:buClr>
              <a:buSzPct val="100000"/>
              <a:buFont typeface="Calibri"/>
              <a:buNone/>
            </a:pPr>
            <a:endParaRPr sz="3600" dirty="0">
              <a:solidFill>
                <a:srgbClr val="3F3F3F"/>
              </a:solidFill>
              <a:latin typeface="+mn-lt"/>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91A07-9145-4022-FFBD-23DF28A86F45}"/>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9F85F78-BD82-8BC8-8920-F22100B93A16}"/>
              </a:ext>
            </a:extLst>
          </p:cNvPr>
          <p:cNvGraphicFramePr>
            <a:graphicFrameLocks noGrp="1"/>
          </p:cNvGraphicFramePr>
          <p:nvPr>
            <p:extLst>
              <p:ext uri="{D42A27DB-BD31-4B8C-83A1-F6EECF244321}">
                <p14:modId xmlns:p14="http://schemas.microsoft.com/office/powerpoint/2010/main" val="2287961958"/>
              </p:ext>
            </p:extLst>
          </p:nvPr>
        </p:nvGraphicFramePr>
        <p:xfrm>
          <a:off x="334376" y="1820931"/>
          <a:ext cx="8682625" cy="4003111"/>
        </p:xfrm>
        <a:graphic>
          <a:graphicData uri="http://schemas.openxmlformats.org/drawingml/2006/table">
            <a:tbl>
              <a:tblPr>
                <a:tableStyleId>{A58B727F-DA3F-4DB7-BED7-A8042F46FB77}</a:tableStyleId>
              </a:tblPr>
              <a:tblGrid>
                <a:gridCol w="748177">
                  <a:extLst>
                    <a:ext uri="{9D8B030D-6E8A-4147-A177-3AD203B41FA5}">
                      <a16:colId xmlns:a16="http://schemas.microsoft.com/office/drawing/2014/main" val="4293770305"/>
                    </a:ext>
                  </a:extLst>
                </a:gridCol>
                <a:gridCol w="3617368">
                  <a:extLst>
                    <a:ext uri="{9D8B030D-6E8A-4147-A177-3AD203B41FA5}">
                      <a16:colId xmlns:a16="http://schemas.microsoft.com/office/drawing/2014/main" val="321608570"/>
                    </a:ext>
                  </a:extLst>
                </a:gridCol>
                <a:gridCol w="1095772">
                  <a:extLst>
                    <a:ext uri="{9D8B030D-6E8A-4147-A177-3AD203B41FA5}">
                      <a16:colId xmlns:a16="http://schemas.microsoft.com/office/drawing/2014/main" val="1428830860"/>
                    </a:ext>
                  </a:extLst>
                </a:gridCol>
                <a:gridCol w="1108974">
                  <a:extLst>
                    <a:ext uri="{9D8B030D-6E8A-4147-A177-3AD203B41FA5}">
                      <a16:colId xmlns:a16="http://schemas.microsoft.com/office/drawing/2014/main" val="336786815"/>
                    </a:ext>
                  </a:extLst>
                </a:gridCol>
                <a:gridCol w="1056166">
                  <a:extLst>
                    <a:ext uri="{9D8B030D-6E8A-4147-A177-3AD203B41FA5}">
                      <a16:colId xmlns:a16="http://schemas.microsoft.com/office/drawing/2014/main" val="3034115210"/>
                    </a:ext>
                  </a:extLst>
                </a:gridCol>
                <a:gridCol w="1056168">
                  <a:extLst>
                    <a:ext uri="{9D8B030D-6E8A-4147-A177-3AD203B41FA5}">
                      <a16:colId xmlns:a16="http://schemas.microsoft.com/office/drawing/2014/main" val="1498539571"/>
                    </a:ext>
                  </a:extLst>
                </a:gridCol>
              </a:tblGrid>
              <a:tr h="603134">
                <a:tc>
                  <a:txBody>
                    <a:bodyPr/>
                    <a:lstStyle/>
                    <a:p>
                      <a:pPr>
                        <a:buNone/>
                      </a:pPr>
                      <a:r>
                        <a:rPr lang="en-ZA" sz="1600"/>
                        <a:t>#</a:t>
                      </a:r>
                    </a:p>
                  </a:txBody>
                  <a:tcPr marL="36876" marR="36876" marT="18438" marB="18438" anchor="ctr"/>
                </a:tc>
                <a:tc>
                  <a:txBody>
                    <a:bodyPr/>
                    <a:lstStyle/>
                    <a:p>
                      <a:pPr>
                        <a:buNone/>
                      </a:pPr>
                      <a:r>
                        <a:rPr lang="en-ZA" sz="1600"/>
                        <a:t>Activity in PHC Setting</a:t>
                      </a:r>
                    </a:p>
                  </a:txBody>
                  <a:tcPr marL="36876" marR="36876" marT="18438" marB="18438" anchor="ctr"/>
                </a:tc>
                <a:tc>
                  <a:txBody>
                    <a:bodyPr/>
                    <a:lstStyle/>
                    <a:p>
                      <a:pPr>
                        <a:buNone/>
                      </a:pPr>
                      <a:r>
                        <a:rPr lang="en-ZA" sz="1600"/>
                        <a:t>Collation</a:t>
                      </a:r>
                    </a:p>
                  </a:txBody>
                  <a:tcPr marL="36876" marR="36876" marT="18438" marB="18438" anchor="ctr"/>
                </a:tc>
                <a:tc>
                  <a:txBody>
                    <a:bodyPr/>
                    <a:lstStyle/>
                    <a:p>
                      <a:pPr>
                        <a:buNone/>
                      </a:pPr>
                      <a:r>
                        <a:rPr lang="en-ZA" sz="1600"/>
                        <a:t>Verification</a:t>
                      </a:r>
                    </a:p>
                  </a:txBody>
                  <a:tcPr marL="36876" marR="36876" marT="18438" marB="18438" anchor="ctr"/>
                </a:tc>
                <a:tc>
                  <a:txBody>
                    <a:bodyPr/>
                    <a:lstStyle/>
                    <a:p>
                      <a:pPr>
                        <a:buNone/>
                      </a:pPr>
                      <a:r>
                        <a:rPr lang="en-ZA" sz="1600"/>
                        <a:t>Validation</a:t>
                      </a:r>
                    </a:p>
                  </a:txBody>
                  <a:tcPr marL="36876" marR="36876" marT="18438" marB="18438" anchor="ctr"/>
                </a:tc>
                <a:tc>
                  <a:txBody>
                    <a:bodyPr/>
                    <a:lstStyle/>
                    <a:p>
                      <a:pPr>
                        <a:buNone/>
                      </a:pPr>
                      <a:r>
                        <a:rPr lang="en-ZA" sz="1600"/>
                        <a:t>Quality Checks</a:t>
                      </a:r>
                    </a:p>
                  </a:txBody>
                  <a:tcPr marL="36876" marR="36876" marT="18438" marB="18438" anchor="ctr"/>
                </a:tc>
                <a:extLst>
                  <a:ext uri="{0D108BD9-81ED-4DB2-BD59-A6C34878D82A}">
                    <a16:rowId xmlns:a16="http://schemas.microsoft.com/office/drawing/2014/main" val="83659404"/>
                  </a:ext>
                </a:extLst>
              </a:tr>
              <a:tr h="915975">
                <a:tc>
                  <a:txBody>
                    <a:bodyPr/>
                    <a:lstStyle/>
                    <a:p>
                      <a:pPr>
                        <a:buNone/>
                      </a:pPr>
                      <a:r>
                        <a:rPr lang="en-ZA" sz="1600"/>
                        <a:t>1</a:t>
                      </a:r>
                    </a:p>
                  </a:txBody>
                  <a:tcPr marL="36876" marR="36876" marT="18438" marB="18438" anchor="ctr"/>
                </a:tc>
                <a:tc>
                  <a:txBody>
                    <a:bodyPr/>
                    <a:lstStyle/>
                    <a:p>
                      <a:pPr>
                        <a:buNone/>
                      </a:pPr>
                      <a:r>
                        <a:rPr lang="en-US" sz="1600"/>
                        <a:t>A nurse records all TB patients and their treatment details into the TB register</a:t>
                      </a:r>
                    </a:p>
                  </a:txBody>
                  <a:tcPr marL="36876" marR="36876" marT="18438" marB="18438" anchor="ctr"/>
                </a:tc>
                <a:tc>
                  <a:txBody>
                    <a:bodyPr/>
                    <a:lstStyle/>
                    <a:p>
                      <a:pPr>
                        <a:buNone/>
                      </a:pPr>
                      <a:r>
                        <a:rPr lang="en-ZA" sz="1600" dirty="0"/>
                        <a:t>☐</a:t>
                      </a:r>
                    </a:p>
                  </a:txBody>
                  <a:tcPr marL="36876" marR="36876" marT="18438" marB="18438" anchor="ctr"/>
                </a:tc>
                <a:tc>
                  <a:txBody>
                    <a:bodyPr/>
                    <a:lstStyle/>
                    <a:p>
                      <a:pPr>
                        <a:buNone/>
                      </a:pPr>
                      <a:r>
                        <a:rPr lang="en-ZA" sz="1600" dirty="0"/>
                        <a:t>☐</a:t>
                      </a:r>
                    </a:p>
                  </a:txBody>
                  <a:tcPr marL="36876" marR="36876" marT="18438" marB="18438" anchor="ctr"/>
                </a:tc>
                <a:tc>
                  <a:txBody>
                    <a:bodyPr/>
                    <a:lstStyle/>
                    <a:p>
                      <a:pPr>
                        <a:buNone/>
                      </a:pPr>
                      <a:r>
                        <a:rPr lang="en-ZA" sz="1600"/>
                        <a:t>☐</a:t>
                      </a:r>
                    </a:p>
                  </a:txBody>
                  <a:tcPr marL="36876" marR="36876" marT="18438" marB="18438" anchor="ctr"/>
                </a:tc>
                <a:tc>
                  <a:txBody>
                    <a:bodyPr/>
                    <a:lstStyle/>
                    <a:p>
                      <a:pPr>
                        <a:buNone/>
                      </a:pPr>
                      <a:r>
                        <a:rPr lang="en-ZA" sz="1600"/>
                        <a:t>☐</a:t>
                      </a:r>
                    </a:p>
                  </a:txBody>
                  <a:tcPr marL="36876" marR="36876" marT="18438" marB="18438" anchor="ctr"/>
                </a:tc>
                <a:extLst>
                  <a:ext uri="{0D108BD9-81ED-4DB2-BD59-A6C34878D82A}">
                    <a16:rowId xmlns:a16="http://schemas.microsoft.com/office/drawing/2014/main" val="324247239"/>
                  </a:ext>
                </a:extLst>
              </a:tr>
              <a:tr h="1350676">
                <a:tc>
                  <a:txBody>
                    <a:bodyPr/>
                    <a:lstStyle/>
                    <a:p>
                      <a:pPr>
                        <a:buNone/>
                      </a:pPr>
                      <a:r>
                        <a:rPr lang="en-ZA" sz="1600"/>
                        <a:t>2</a:t>
                      </a:r>
                    </a:p>
                  </a:txBody>
                  <a:tcPr marL="36876" marR="36876" marT="18438" marB="18438" anchor="ctr"/>
                </a:tc>
                <a:tc>
                  <a:txBody>
                    <a:bodyPr/>
                    <a:lstStyle/>
                    <a:p>
                      <a:pPr>
                        <a:buNone/>
                      </a:pPr>
                      <a:r>
                        <a:rPr lang="en-US" sz="1600" dirty="0"/>
                        <a:t>A data clerk compares TB patient information in the register with patient files and lab results from National Health Laboratory Service</a:t>
                      </a:r>
                    </a:p>
                  </a:txBody>
                  <a:tcPr marL="36876" marR="36876" marT="18438" marB="18438" anchor="ctr"/>
                </a:tc>
                <a:tc>
                  <a:txBody>
                    <a:bodyPr/>
                    <a:lstStyle/>
                    <a:p>
                      <a:pPr>
                        <a:buNone/>
                      </a:pPr>
                      <a:r>
                        <a:rPr lang="en-ZA" sz="1600"/>
                        <a:t>☐</a:t>
                      </a:r>
                    </a:p>
                  </a:txBody>
                  <a:tcPr marL="36876" marR="36876" marT="18438" marB="18438" anchor="ctr"/>
                </a:tc>
                <a:tc>
                  <a:txBody>
                    <a:bodyPr/>
                    <a:lstStyle/>
                    <a:p>
                      <a:pPr>
                        <a:buNone/>
                      </a:pPr>
                      <a:r>
                        <a:rPr lang="en-ZA" sz="1600" dirty="0"/>
                        <a:t>☐</a:t>
                      </a:r>
                    </a:p>
                  </a:txBody>
                  <a:tcPr marL="36876" marR="36876" marT="18438" marB="18438" anchor="ctr"/>
                </a:tc>
                <a:tc>
                  <a:txBody>
                    <a:bodyPr/>
                    <a:lstStyle/>
                    <a:p>
                      <a:pPr>
                        <a:buNone/>
                      </a:pPr>
                      <a:r>
                        <a:rPr lang="en-ZA" sz="1600"/>
                        <a:t>☐</a:t>
                      </a:r>
                    </a:p>
                  </a:txBody>
                  <a:tcPr marL="36876" marR="36876" marT="18438" marB="18438" anchor="ctr"/>
                </a:tc>
                <a:tc>
                  <a:txBody>
                    <a:bodyPr/>
                    <a:lstStyle/>
                    <a:p>
                      <a:pPr>
                        <a:buNone/>
                      </a:pPr>
                      <a:r>
                        <a:rPr lang="en-ZA" sz="1600"/>
                        <a:t>☐</a:t>
                      </a:r>
                    </a:p>
                  </a:txBody>
                  <a:tcPr marL="36876" marR="36876" marT="18438" marB="18438" anchor="ctr"/>
                </a:tc>
                <a:extLst>
                  <a:ext uri="{0D108BD9-81ED-4DB2-BD59-A6C34878D82A}">
                    <a16:rowId xmlns:a16="http://schemas.microsoft.com/office/drawing/2014/main" val="2474038900"/>
                  </a:ext>
                </a:extLst>
              </a:tr>
              <a:tr h="1133326">
                <a:tc>
                  <a:txBody>
                    <a:bodyPr/>
                    <a:lstStyle/>
                    <a:p>
                      <a:pPr>
                        <a:buNone/>
                      </a:pPr>
                      <a:r>
                        <a:rPr lang="en-ZA" sz="1600"/>
                        <a:t>3</a:t>
                      </a:r>
                    </a:p>
                  </a:txBody>
                  <a:tcPr marL="36876" marR="36876" marT="18438" marB="18438" anchor="ctr"/>
                </a:tc>
                <a:tc>
                  <a:txBody>
                    <a:bodyPr/>
                    <a:lstStyle/>
                    <a:p>
                      <a:pPr>
                        <a:buNone/>
                      </a:pPr>
                      <a:r>
                        <a:rPr lang="en-US" sz="1600"/>
                        <a:t>DHIS2 flags an error because the number of fully immunized children is higher than those registered</a:t>
                      </a:r>
                    </a:p>
                  </a:txBody>
                  <a:tcPr marL="36876" marR="36876" marT="18438" marB="18438" anchor="ctr"/>
                </a:tc>
                <a:tc>
                  <a:txBody>
                    <a:bodyPr/>
                    <a:lstStyle/>
                    <a:p>
                      <a:pPr>
                        <a:buNone/>
                      </a:pPr>
                      <a:r>
                        <a:rPr lang="en-ZA" sz="1600"/>
                        <a:t>☐</a:t>
                      </a:r>
                    </a:p>
                  </a:txBody>
                  <a:tcPr marL="36876" marR="36876" marT="18438" marB="18438" anchor="ctr"/>
                </a:tc>
                <a:tc>
                  <a:txBody>
                    <a:bodyPr/>
                    <a:lstStyle/>
                    <a:p>
                      <a:pPr>
                        <a:buNone/>
                      </a:pPr>
                      <a:r>
                        <a:rPr lang="en-ZA" sz="1600"/>
                        <a:t>☐</a:t>
                      </a:r>
                    </a:p>
                  </a:txBody>
                  <a:tcPr marL="36876" marR="36876" marT="18438" marB="18438" anchor="ctr"/>
                </a:tc>
                <a:tc>
                  <a:txBody>
                    <a:bodyPr/>
                    <a:lstStyle/>
                    <a:p>
                      <a:pPr>
                        <a:buNone/>
                      </a:pPr>
                      <a:r>
                        <a:rPr lang="en-ZA" sz="1600"/>
                        <a:t>☐</a:t>
                      </a:r>
                    </a:p>
                  </a:txBody>
                  <a:tcPr marL="36876" marR="36876" marT="18438" marB="18438" anchor="ctr"/>
                </a:tc>
                <a:tc>
                  <a:txBody>
                    <a:bodyPr/>
                    <a:lstStyle/>
                    <a:p>
                      <a:pPr>
                        <a:buNone/>
                      </a:pPr>
                      <a:r>
                        <a:rPr lang="en-ZA" sz="1600" dirty="0"/>
                        <a:t>☐</a:t>
                      </a:r>
                    </a:p>
                  </a:txBody>
                  <a:tcPr marL="36876" marR="36876" marT="18438" marB="18438" anchor="ctr"/>
                </a:tc>
                <a:extLst>
                  <a:ext uri="{0D108BD9-81ED-4DB2-BD59-A6C34878D82A}">
                    <a16:rowId xmlns:a16="http://schemas.microsoft.com/office/drawing/2014/main" val="3119624433"/>
                  </a:ext>
                </a:extLst>
              </a:tr>
            </a:tbl>
          </a:graphicData>
        </a:graphic>
      </p:graphicFrame>
      <p:sp>
        <p:nvSpPr>
          <p:cNvPr id="4" name="Rectangle 1">
            <a:extLst>
              <a:ext uri="{FF2B5EF4-FFF2-40B4-BE49-F238E27FC236}">
                <a16:creationId xmlns:a16="http://schemas.microsoft.com/office/drawing/2014/main" id="{EEBEE536-AD61-77E8-E439-AFCDD5FBFC2C}"/>
              </a:ext>
            </a:extLst>
          </p:cNvPr>
          <p:cNvSpPr>
            <a:spLocks noChangeArrowheads="1"/>
          </p:cNvSpPr>
          <p:nvPr/>
        </p:nvSpPr>
        <p:spPr bwMode="auto">
          <a:xfrm>
            <a:off x="1096627" y="325308"/>
            <a:ext cx="71581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chemeClr val="bg1"/>
                </a:solidFill>
                <a:latin typeface="Arial" panose="020B0604020202020204" pitchFamily="34" charset="0"/>
              </a:rPr>
              <a:t>G</a:t>
            </a:r>
            <a:r>
              <a:rPr kumimoji="0" lang="en-US" altLang="en-US" sz="2400" b="1" i="0" u="none" strike="noStrike" cap="none" normalizeH="0" baseline="0" dirty="0">
                <a:ln>
                  <a:noFill/>
                </a:ln>
                <a:solidFill>
                  <a:schemeClr val="bg1"/>
                </a:solidFill>
                <a:effectLst/>
                <a:latin typeface="Arial" panose="020B0604020202020204" pitchFamily="34" charset="0"/>
              </a:rPr>
              <a:t>roup Exercise: Data Processing </a:t>
            </a:r>
          </a:p>
        </p:txBody>
      </p:sp>
      <p:sp>
        <p:nvSpPr>
          <p:cNvPr id="5" name="Rectangle 2">
            <a:extLst>
              <a:ext uri="{FF2B5EF4-FFF2-40B4-BE49-F238E27FC236}">
                <a16:creationId xmlns:a16="http://schemas.microsoft.com/office/drawing/2014/main" id="{2F61B64C-3C26-B6D7-85A6-A993C98DC8C2}"/>
              </a:ext>
            </a:extLst>
          </p:cNvPr>
          <p:cNvSpPr>
            <a:spLocks noChangeArrowheads="1"/>
          </p:cNvSpPr>
          <p:nvPr/>
        </p:nvSpPr>
        <p:spPr bwMode="auto">
          <a:xfrm>
            <a:off x="334376" y="7488456"/>
            <a:ext cx="23181773"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6" name="Rectangle 3">
            <a:extLst>
              <a:ext uri="{FF2B5EF4-FFF2-40B4-BE49-F238E27FC236}">
                <a16:creationId xmlns:a16="http://schemas.microsoft.com/office/drawing/2014/main" id="{5250673E-8761-0CB7-6409-B87DB95CEC8E}"/>
              </a:ext>
            </a:extLst>
          </p:cNvPr>
          <p:cNvSpPr>
            <a:spLocks noChangeArrowheads="1"/>
          </p:cNvSpPr>
          <p:nvPr/>
        </p:nvSpPr>
        <p:spPr bwMode="auto">
          <a:xfrm>
            <a:off x="1088355" y="6858000"/>
            <a:ext cx="231817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Exercise Table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EB8A89FF-04A4-EC8A-ADF2-A9F328484E0F}"/>
              </a:ext>
            </a:extLst>
          </p:cNvPr>
          <p:cNvSpPr txBox="1"/>
          <p:nvPr/>
        </p:nvSpPr>
        <p:spPr>
          <a:xfrm>
            <a:off x="334376" y="1048096"/>
            <a:ext cx="8682625"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For each activity, tick (✔) whether it is </a:t>
            </a:r>
            <a:r>
              <a:rPr kumimoji="0" lang="en-US" altLang="en-US" sz="1800" b="1"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Collation, Verification, Validation, or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Quality Checks</a:t>
            </a:r>
            <a:r>
              <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a:t>
            </a:r>
          </a:p>
        </p:txBody>
      </p:sp>
    </p:spTree>
    <p:extLst>
      <p:ext uri="{BB962C8B-B14F-4D97-AF65-F5344CB8AC3E}">
        <p14:creationId xmlns:p14="http://schemas.microsoft.com/office/powerpoint/2010/main" val="2238761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06CDA-81C2-C3ED-E1EA-FBD2C1A9D83A}"/>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AF3F5B6-CFD1-D38F-AA9C-D749C915AA09}"/>
              </a:ext>
            </a:extLst>
          </p:cNvPr>
          <p:cNvGraphicFramePr>
            <a:graphicFrameLocks noGrp="1"/>
          </p:cNvGraphicFramePr>
          <p:nvPr>
            <p:extLst>
              <p:ext uri="{D42A27DB-BD31-4B8C-83A1-F6EECF244321}">
                <p14:modId xmlns:p14="http://schemas.microsoft.com/office/powerpoint/2010/main" val="1697355709"/>
              </p:ext>
            </p:extLst>
          </p:nvPr>
        </p:nvGraphicFramePr>
        <p:xfrm>
          <a:off x="144379" y="1388430"/>
          <a:ext cx="8466724" cy="2184109"/>
        </p:xfrm>
        <a:graphic>
          <a:graphicData uri="http://schemas.openxmlformats.org/drawingml/2006/table">
            <a:tbl>
              <a:tblPr>
                <a:tableStyleId>{A58B727F-DA3F-4DB7-BED7-A8042F46FB77}</a:tableStyleId>
              </a:tblPr>
              <a:tblGrid>
                <a:gridCol w="729573">
                  <a:extLst>
                    <a:ext uri="{9D8B030D-6E8A-4147-A177-3AD203B41FA5}">
                      <a16:colId xmlns:a16="http://schemas.microsoft.com/office/drawing/2014/main" val="4293770305"/>
                    </a:ext>
                  </a:extLst>
                </a:gridCol>
                <a:gridCol w="3527419">
                  <a:extLst>
                    <a:ext uri="{9D8B030D-6E8A-4147-A177-3AD203B41FA5}">
                      <a16:colId xmlns:a16="http://schemas.microsoft.com/office/drawing/2014/main" val="321608570"/>
                    </a:ext>
                  </a:extLst>
                </a:gridCol>
                <a:gridCol w="1068525">
                  <a:extLst>
                    <a:ext uri="{9D8B030D-6E8A-4147-A177-3AD203B41FA5}">
                      <a16:colId xmlns:a16="http://schemas.microsoft.com/office/drawing/2014/main" val="1428830860"/>
                    </a:ext>
                  </a:extLst>
                </a:gridCol>
                <a:gridCol w="1081398">
                  <a:extLst>
                    <a:ext uri="{9D8B030D-6E8A-4147-A177-3AD203B41FA5}">
                      <a16:colId xmlns:a16="http://schemas.microsoft.com/office/drawing/2014/main" val="336786815"/>
                    </a:ext>
                  </a:extLst>
                </a:gridCol>
                <a:gridCol w="1029904">
                  <a:extLst>
                    <a:ext uri="{9D8B030D-6E8A-4147-A177-3AD203B41FA5}">
                      <a16:colId xmlns:a16="http://schemas.microsoft.com/office/drawing/2014/main" val="3034115210"/>
                    </a:ext>
                  </a:extLst>
                </a:gridCol>
                <a:gridCol w="1029905">
                  <a:extLst>
                    <a:ext uri="{9D8B030D-6E8A-4147-A177-3AD203B41FA5}">
                      <a16:colId xmlns:a16="http://schemas.microsoft.com/office/drawing/2014/main" val="1498539571"/>
                    </a:ext>
                  </a:extLst>
                </a:gridCol>
              </a:tblGrid>
              <a:tr h="229541">
                <a:tc>
                  <a:txBody>
                    <a:bodyPr/>
                    <a:lstStyle/>
                    <a:p>
                      <a:pPr>
                        <a:buNone/>
                      </a:pPr>
                      <a:r>
                        <a:rPr lang="en-ZA" sz="1600"/>
                        <a:t>#</a:t>
                      </a:r>
                    </a:p>
                  </a:txBody>
                  <a:tcPr marL="36876" marR="36876" marT="18438" marB="18438" anchor="ctr"/>
                </a:tc>
                <a:tc>
                  <a:txBody>
                    <a:bodyPr/>
                    <a:lstStyle/>
                    <a:p>
                      <a:pPr>
                        <a:buNone/>
                      </a:pPr>
                      <a:r>
                        <a:rPr lang="en-ZA" sz="1600"/>
                        <a:t>Activity in PHC Setting</a:t>
                      </a:r>
                    </a:p>
                  </a:txBody>
                  <a:tcPr marL="36876" marR="36876" marT="18438" marB="18438" anchor="ctr"/>
                </a:tc>
                <a:tc>
                  <a:txBody>
                    <a:bodyPr/>
                    <a:lstStyle/>
                    <a:p>
                      <a:pPr>
                        <a:buNone/>
                      </a:pPr>
                      <a:r>
                        <a:rPr lang="en-ZA" sz="1600"/>
                        <a:t>Collation</a:t>
                      </a:r>
                    </a:p>
                  </a:txBody>
                  <a:tcPr marL="36876" marR="36876" marT="18438" marB="18438" anchor="ctr"/>
                </a:tc>
                <a:tc>
                  <a:txBody>
                    <a:bodyPr/>
                    <a:lstStyle/>
                    <a:p>
                      <a:pPr>
                        <a:buNone/>
                      </a:pPr>
                      <a:r>
                        <a:rPr lang="en-ZA" sz="1600"/>
                        <a:t>Verification</a:t>
                      </a:r>
                    </a:p>
                  </a:txBody>
                  <a:tcPr marL="36876" marR="36876" marT="18438" marB="18438" anchor="ctr"/>
                </a:tc>
                <a:tc>
                  <a:txBody>
                    <a:bodyPr/>
                    <a:lstStyle/>
                    <a:p>
                      <a:pPr>
                        <a:buNone/>
                      </a:pPr>
                      <a:r>
                        <a:rPr lang="en-ZA" sz="1600"/>
                        <a:t>Validation</a:t>
                      </a:r>
                    </a:p>
                  </a:txBody>
                  <a:tcPr marL="36876" marR="36876" marT="18438" marB="18438" anchor="ctr"/>
                </a:tc>
                <a:tc>
                  <a:txBody>
                    <a:bodyPr/>
                    <a:lstStyle/>
                    <a:p>
                      <a:pPr>
                        <a:buNone/>
                      </a:pPr>
                      <a:r>
                        <a:rPr lang="en-ZA" sz="1600"/>
                        <a:t>Quality Checks</a:t>
                      </a:r>
                    </a:p>
                  </a:txBody>
                  <a:tcPr marL="36876" marR="36876" marT="18438" marB="18438" anchor="ctr"/>
                </a:tc>
                <a:extLst>
                  <a:ext uri="{0D108BD9-81ED-4DB2-BD59-A6C34878D82A}">
                    <a16:rowId xmlns:a16="http://schemas.microsoft.com/office/drawing/2014/main" val="83659404"/>
                  </a:ext>
                </a:extLst>
              </a:tr>
              <a:tr h="891157">
                <a:tc>
                  <a:txBody>
                    <a:bodyPr/>
                    <a:lstStyle/>
                    <a:p>
                      <a:pPr>
                        <a:buNone/>
                      </a:pPr>
                      <a:r>
                        <a:rPr lang="en-ZA" sz="1600"/>
                        <a:t>4</a:t>
                      </a:r>
                    </a:p>
                  </a:txBody>
                  <a:tcPr marL="36876" marR="36876" marT="18438" marB="18438" anchor="ctr"/>
                </a:tc>
                <a:tc>
                  <a:txBody>
                    <a:bodyPr/>
                    <a:lstStyle/>
                    <a:p>
                      <a:pPr>
                        <a:buNone/>
                      </a:pPr>
                      <a:r>
                        <a:rPr lang="en-US" sz="1600" dirty="0"/>
                        <a:t>A supervisor checks that all required fields in the immunization register are completed (e.g., date, age)</a:t>
                      </a:r>
                    </a:p>
                  </a:txBody>
                  <a:tcPr marL="36876" marR="36876" marT="18438" marB="18438" anchor="ctr"/>
                </a:tc>
                <a:tc>
                  <a:txBody>
                    <a:bodyPr/>
                    <a:lstStyle/>
                    <a:p>
                      <a:pPr>
                        <a:buNone/>
                      </a:pPr>
                      <a:r>
                        <a:rPr lang="en-ZA" sz="1600"/>
                        <a:t>☐</a:t>
                      </a:r>
                    </a:p>
                  </a:txBody>
                  <a:tcPr marL="36876" marR="36876" marT="18438" marB="18438" anchor="ctr"/>
                </a:tc>
                <a:tc>
                  <a:txBody>
                    <a:bodyPr/>
                    <a:lstStyle/>
                    <a:p>
                      <a:pPr>
                        <a:buNone/>
                      </a:pPr>
                      <a:r>
                        <a:rPr lang="en-ZA" sz="1600"/>
                        <a:t>☐</a:t>
                      </a:r>
                    </a:p>
                  </a:txBody>
                  <a:tcPr marL="36876" marR="36876" marT="18438" marB="18438" anchor="ctr"/>
                </a:tc>
                <a:tc>
                  <a:txBody>
                    <a:bodyPr/>
                    <a:lstStyle/>
                    <a:p>
                      <a:pPr>
                        <a:buNone/>
                      </a:pPr>
                      <a:r>
                        <a:rPr lang="en-ZA" sz="1600"/>
                        <a:t>☐</a:t>
                      </a:r>
                    </a:p>
                  </a:txBody>
                  <a:tcPr marL="36876" marR="36876" marT="18438" marB="18438" anchor="ctr"/>
                </a:tc>
                <a:tc>
                  <a:txBody>
                    <a:bodyPr/>
                    <a:lstStyle/>
                    <a:p>
                      <a:pPr>
                        <a:buNone/>
                      </a:pPr>
                      <a:r>
                        <a:rPr lang="en-ZA" sz="1600" dirty="0"/>
                        <a:t>☐</a:t>
                      </a:r>
                    </a:p>
                  </a:txBody>
                  <a:tcPr marL="36876" marR="36876" marT="18438" marB="18438" anchor="ctr"/>
                </a:tc>
                <a:extLst>
                  <a:ext uri="{0D108BD9-81ED-4DB2-BD59-A6C34878D82A}">
                    <a16:rowId xmlns:a16="http://schemas.microsoft.com/office/drawing/2014/main" val="17610151"/>
                  </a:ext>
                </a:extLst>
              </a:tr>
              <a:tr h="702124">
                <a:tc>
                  <a:txBody>
                    <a:bodyPr/>
                    <a:lstStyle/>
                    <a:p>
                      <a:pPr>
                        <a:buNone/>
                      </a:pPr>
                      <a:r>
                        <a:rPr lang="en-ZA" sz="1600"/>
                        <a:t>5</a:t>
                      </a:r>
                    </a:p>
                  </a:txBody>
                  <a:tcPr marL="36876" marR="36876" marT="18438" marB="18438" anchor="ctr"/>
                </a:tc>
                <a:tc>
                  <a:txBody>
                    <a:bodyPr/>
                    <a:lstStyle/>
                    <a:p>
                      <a:pPr>
                        <a:buNone/>
                      </a:pPr>
                      <a:r>
                        <a:rPr lang="en-US" sz="1600" dirty="0"/>
                        <a:t>Monthly totals from TB and immunization registers are calculated and captured into DHIS2</a:t>
                      </a:r>
                    </a:p>
                  </a:txBody>
                  <a:tcPr marL="36876" marR="36876" marT="18438" marB="18438" anchor="ctr"/>
                </a:tc>
                <a:tc>
                  <a:txBody>
                    <a:bodyPr/>
                    <a:lstStyle/>
                    <a:p>
                      <a:pPr>
                        <a:buNone/>
                      </a:pPr>
                      <a:r>
                        <a:rPr lang="en-ZA" sz="1600"/>
                        <a:t>☐</a:t>
                      </a:r>
                    </a:p>
                  </a:txBody>
                  <a:tcPr marL="36876" marR="36876" marT="18438" marB="18438" anchor="ctr"/>
                </a:tc>
                <a:tc>
                  <a:txBody>
                    <a:bodyPr/>
                    <a:lstStyle/>
                    <a:p>
                      <a:pPr>
                        <a:buNone/>
                      </a:pPr>
                      <a:r>
                        <a:rPr lang="en-ZA" sz="1600"/>
                        <a:t>☐</a:t>
                      </a:r>
                    </a:p>
                  </a:txBody>
                  <a:tcPr marL="36876" marR="36876" marT="18438" marB="18438" anchor="ctr"/>
                </a:tc>
                <a:tc>
                  <a:txBody>
                    <a:bodyPr/>
                    <a:lstStyle/>
                    <a:p>
                      <a:pPr>
                        <a:buNone/>
                      </a:pPr>
                      <a:r>
                        <a:rPr lang="en-ZA" sz="1600"/>
                        <a:t>☐</a:t>
                      </a:r>
                    </a:p>
                  </a:txBody>
                  <a:tcPr marL="36876" marR="36876" marT="18438" marB="18438" anchor="ctr"/>
                </a:tc>
                <a:tc>
                  <a:txBody>
                    <a:bodyPr/>
                    <a:lstStyle/>
                    <a:p>
                      <a:pPr>
                        <a:buNone/>
                      </a:pPr>
                      <a:r>
                        <a:rPr lang="en-ZA" sz="1600" dirty="0"/>
                        <a:t>☐</a:t>
                      </a:r>
                    </a:p>
                  </a:txBody>
                  <a:tcPr marL="36876" marR="36876" marT="18438" marB="18438" anchor="ctr"/>
                </a:tc>
                <a:extLst>
                  <a:ext uri="{0D108BD9-81ED-4DB2-BD59-A6C34878D82A}">
                    <a16:rowId xmlns:a16="http://schemas.microsoft.com/office/drawing/2014/main" val="2297174188"/>
                  </a:ext>
                </a:extLst>
              </a:tr>
            </a:tbl>
          </a:graphicData>
        </a:graphic>
      </p:graphicFrame>
      <p:sp>
        <p:nvSpPr>
          <p:cNvPr id="4" name="Rectangle 1">
            <a:extLst>
              <a:ext uri="{FF2B5EF4-FFF2-40B4-BE49-F238E27FC236}">
                <a16:creationId xmlns:a16="http://schemas.microsoft.com/office/drawing/2014/main" id="{3FF328C3-36F0-14BE-B27C-A7FE655D3575}"/>
              </a:ext>
            </a:extLst>
          </p:cNvPr>
          <p:cNvSpPr>
            <a:spLocks noChangeArrowheads="1"/>
          </p:cNvSpPr>
          <p:nvPr/>
        </p:nvSpPr>
        <p:spPr bwMode="auto">
          <a:xfrm>
            <a:off x="144379" y="271203"/>
            <a:ext cx="71581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1" dirty="0">
                <a:solidFill>
                  <a:schemeClr val="tx1"/>
                </a:solidFill>
                <a:latin typeface="Arial" panose="020B0604020202020204" pitchFamily="34" charset="0"/>
              </a:rPr>
              <a:t>                          G</a:t>
            </a:r>
            <a:r>
              <a:rPr kumimoji="0" lang="en-US" altLang="en-US" sz="1800" b="1" i="0" u="none" strike="noStrike" cap="none" normalizeH="0" baseline="0" dirty="0">
                <a:ln>
                  <a:noFill/>
                </a:ln>
                <a:solidFill>
                  <a:schemeClr val="tx1"/>
                </a:solidFill>
                <a:effectLst/>
                <a:latin typeface="Arial" panose="020B0604020202020204" pitchFamily="34" charset="0"/>
              </a:rPr>
              <a:t>roup Exercise: Data Processing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604DBF27-8938-7A90-75C3-6458F9EE72ED}"/>
              </a:ext>
            </a:extLst>
          </p:cNvPr>
          <p:cNvSpPr>
            <a:spLocks noChangeArrowheads="1"/>
          </p:cNvSpPr>
          <p:nvPr/>
        </p:nvSpPr>
        <p:spPr bwMode="auto">
          <a:xfrm>
            <a:off x="334376" y="7488456"/>
            <a:ext cx="23181773"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6" name="Rectangle 3">
            <a:extLst>
              <a:ext uri="{FF2B5EF4-FFF2-40B4-BE49-F238E27FC236}">
                <a16:creationId xmlns:a16="http://schemas.microsoft.com/office/drawing/2014/main" id="{0B4E9A89-282A-EEBE-B980-7FF9D112367B}"/>
              </a:ext>
            </a:extLst>
          </p:cNvPr>
          <p:cNvSpPr>
            <a:spLocks noChangeArrowheads="1"/>
          </p:cNvSpPr>
          <p:nvPr/>
        </p:nvSpPr>
        <p:spPr bwMode="auto">
          <a:xfrm>
            <a:off x="1088355" y="6858000"/>
            <a:ext cx="231817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Exercise Table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7664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C8937-930E-EE40-D0AA-93490CDC5703}"/>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A9DA9038-1084-C8B2-E714-DD1E7D9F9024}"/>
              </a:ext>
            </a:extLst>
          </p:cNvPr>
          <p:cNvSpPr>
            <a:spLocks noChangeArrowheads="1"/>
          </p:cNvSpPr>
          <p:nvPr/>
        </p:nvSpPr>
        <p:spPr bwMode="auto">
          <a:xfrm>
            <a:off x="144379" y="225037"/>
            <a:ext cx="715812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chemeClr val="tx1"/>
                </a:solidFill>
                <a:latin typeface="Arial" panose="020B0604020202020204" pitchFamily="34" charset="0"/>
              </a:rPr>
              <a:t>                   G</a:t>
            </a:r>
            <a:r>
              <a:rPr kumimoji="0" lang="en-US" altLang="en-US" sz="2400" b="1" i="0" u="none" strike="noStrike" cap="none" normalizeH="0" baseline="0" dirty="0">
                <a:ln>
                  <a:noFill/>
                </a:ln>
                <a:solidFill>
                  <a:schemeClr val="tx1"/>
                </a:solidFill>
                <a:effectLst/>
                <a:latin typeface="Arial" panose="020B0604020202020204" pitchFamily="34" charset="0"/>
              </a:rPr>
              <a:t>roup Exercise: Data Processing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DB26FE97-32A5-3DEC-11CE-1E19ADA97EF3}"/>
              </a:ext>
            </a:extLst>
          </p:cNvPr>
          <p:cNvSpPr>
            <a:spLocks noChangeArrowheads="1"/>
          </p:cNvSpPr>
          <p:nvPr/>
        </p:nvSpPr>
        <p:spPr bwMode="auto">
          <a:xfrm>
            <a:off x="334376" y="7488456"/>
            <a:ext cx="23181773"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6" name="Rectangle 3">
            <a:extLst>
              <a:ext uri="{FF2B5EF4-FFF2-40B4-BE49-F238E27FC236}">
                <a16:creationId xmlns:a16="http://schemas.microsoft.com/office/drawing/2014/main" id="{CF3859B2-C9EB-17B7-5BF6-009DCC663F15}"/>
              </a:ext>
            </a:extLst>
          </p:cNvPr>
          <p:cNvSpPr>
            <a:spLocks noChangeArrowheads="1"/>
          </p:cNvSpPr>
          <p:nvPr/>
        </p:nvSpPr>
        <p:spPr bwMode="auto">
          <a:xfrm>
            <a:off x="1088355" y="6858000"/>
            <a:ext cx="231817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Exercise Table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D92FC79E-483F-1C55-8A58-75BF4E9BEA76}"/>
              </a:ext>
            </a:extLst>
          </p:cNvPr>
          <p:cNvGraphicFramePr>
            <a:graphicFrameLocks noGrp="1"/>
          </p:cNvGraphicFramePr>
          <p:nvPr>
            <p:extLst>
              <p:ext uri="{D42A27DB-BD31-4B8C-83A1-F6EECF244321}">
                <p14:modId xmlns:p14="http://schemas.microsoft.com/office/powerpoint/2010/main" val="3366675703"/>
              </p:ext>
            </p:extLst>
          </p:nvPr>
        </p:nvGraphicFramePr>
        <p:xfrm>
          <a:off x="334376" y="1272485"/>
          <a:ext cx="8288924" cy="4340910"/>
        </p:xfrm>
        <a:graphic>
          <a:graphicData uri="http://schemas.openxmlformats.org/drawingml/2006/table">
            <a:tbl>
              <a:tblPr>
                <a:tableStyleId>{A58B727F-DA3F-4DB7-BED7-A8042F46FB77}</a:tableStyleId>
              </a:tblPr>
              <a:tblGrid>
                <a:gridCol w="2531675">
                  <a:extLst>
                    <a:ext uri="{9D8B030D-6E8A-4147-A177-3AD203B41FA5}">
                      <a16:colId xmlns:a16="http://schemas.microsoft.com/office/drawing/2014/main" val="2985255150"/>
                    </a:ext>
                  </a:extLst>
                </a:gridCol>
                <a:gridCol w="5757249">
                  <a:extLst>
                    <a:ext uri="{9D8B030D-6E8A-4147-A177-3AD203B41FA5}">
                      <a16:colId xmlns:a16="http://schemas.microsoft.com/office/drawing/2014/main" val="77007091"/>
                    </a:ext>
                  </a:extLst>
                </a:gridCol>
              </a:tblGrid>
              <a:tr h="723485">
                <a:tc>
                  <a:txBody>
                    <a:bodyPr/>
                    <a:lstStyle/>
                    <a:p>
                      <a:pPr>
                        <a:buNone/>
                      </a:pPr>
                      <a:r>
                        <a:rPr lang="en-ZA" b="1"/>
                        <a:t>#</a:t>
                      </a:r>
                    </a:p>
                  </a:txBody>
                  <a:tcPr anchor="ctr"/>
                </a:tc>
                <a:tc>
                  <a:txBody>
                    <a:bodyPr/>
                    <a:lstStyle/>
                    <a:p>
                      <a:pPr>
                        <a:buNone/>
                      </a:pPr>
                      <a:r>
                        <a:rPr lang="en-ZA" b="1" dirty="0"/>
                        <a:t>Correct Answer</a:t>
                      </a:r>
                    </a:p>
                  </a:txBody>
                  <a:tcPr anchor="ctr"/>
                </a:tc>
                <a:extLst>
                  <a:ext uri="{0D108BD9-81ED-4DB2-BD59-A6C34878D82A}">
                    <a16:rowId xmlns:a16="http://schemas.microsoft.com/office/drawing/2014/main" val="3556139276"/>
                  </a:ext>
                </a:extLst>
              </a:tr>
              <a:tr h="723485">
                <a:tc>
                  <a:txBody>
                    <a:bodyPr/>
                    <a:lstStyle/>
                    <a:p>
                      <a:pPr>
                        <a:buNone/>
                      </a:pPr>
                      <a:r>
                        <a:rPr lang="en-ZA"/>
                        <a:t>1</a:t>
                      </a:r>
                    </a:p>
                  </a:txBody>
                  <a:tcPr anchor="ctr"/>
                </a:tc>
                <a:tc>
                  <a:txBody>
                    <a:bodyPr/>
                    <a:lstStyle/>
                    <a:p>
                      <a:pPr>
                        <a:buNone/>
                      </a:pPr>
                      <a:r>
                        <a:rPr lang="en-ZA"/>
                        <a:t>Collation</a:t>
                      </a:r>
                    </a:p>
                  </a:txBody>
                  <a:tcPr anchor="ctr"/>
                </a:tc>
                <a:extLst>
                  <a:ext uri="{0D108BD9-81ED-4DB2-BD59-A6C34878D82A}">
                    <a16:rowId xmlns:a16="http://schemas.microsoft.com/office/drawing/2014/main" val="2758163120"/>
                  </a:ext>
                </a:extLst>
              </a:tr>
              <a:tr h="723485">
                <a:tc>
                  <a:txBody>
                    <a:bodyPr/>
                    <a:lstStyle/>
                    <a:p>
                      <a:pPr>
                        <a:buNone/>
                      </a:pPr>
                      <a:r>
                        <a:rPr lang="en-ZA"/>
                        <a:t>2</a:t>
                      </a:r>
                    </a:p>
                  </a:txBody>
                  <a:tcPr anchor="ctr"/>
                </a:tc>
                <a:tc>
                  <a:txBody>
                    <a:bodyPr/>
                    <a:lstStyle/>
                    <a:p>
                      <a:pPr>
                        <a:buNone/>
                      </a:pPr>
                      <a:r>
                        <a:rPr lang="en-ZA"/>
                        <a:t>Verification</a:t>
                      </a:r>
                    </a:p>
                  </a:txBody>
                  <a:tcPr anchor="ctr"/>
                </a:tc>
                <a:extLst>
                  <a:ext uri="{0D108BD9-81ED-4DB2-BD59-A6C34878D82A}">
                    <a16:rowId xmlns:a16="http://schemas.microsoft.com/office/drawing/2014/main" val="636782441"/>
                  </a:ext>
                </a:extLst>
              </a:tr>
              <a:tr h="723485">
                <a:tc>
                  <a:txBody>
                    <a:bodyPr/>
                    <a:lstStyle/>
                    <a:p>
                      <a:pPr>
                        <a:buNone/>
                      </a:pPr>
                      <a:r>
                        <a:rPr lang="en-ZA"/>
                        <a:t>3</a:t>
                      </a:r>
                    </a:p>
                  </a:txBody>
                  <a:tcPr anchor="ctr"/>
                </a:tc>
                <a:tc>
                  <a:txBody>
                    <a:bodyPr/>
                    <a:lstStyle/>
                    <a:p>
                      <a:pPr>
                        <a:buNone/>
                      </a:pPr>
                      <a:r>
                        <a:rPr lang="en-ZA"/>
                        <a:t>Validation</a:t>
                      </a:r>
                    </a:p>
                  </a:txBody>
                  <a:tcPr anchor="ctr"/>
                </a:tc>
                <a:extLst>
                  <a:ext uri="{0D108BD9-81ED-4DB2-BD59-A6C34878D82A}">
                    <a16:rowId xmlns:a16="http://schemas.microsoft.com/office/drawing/2014/main" val="2719693117"/>
                  </a:ext>
                </a:extLst>
              </a:tr>
              <a:tr h="723485">
                <a:tc>
                  <a:txBody>
                    <a:bodyPr/>
                    <a:lstStyle/>
                    <a:p>
                      <a:pPr>
                        <a:buNone/>
                      </a:pPr>
                      <a:r>
                        <a:rPr lang="en-ZA"/>
                        <a:t>4</a:t>
                      </a:r>
                    </a:p>
                  </a:txBody>
                  <a:tcPr anchor="ctr"/>
                </a:tc>
                <a:tc>
                  <a:txBody>
                    <a:bodyPr/>
                    <a:lstStyle/>
                    <a:p>
                      <a:pPr>
                        <a:buNone/>
                      </a:pPr>
                      <a:r>
                        <a:rPr lang="en-ZA" dirty="0"/>
                        <a:t>Quality Checks</a:t>
                      </a:r>
                    </a:p>
                  </a:txBody>
                  <a:tcPr anchor="ctr"/>
                </a:tc>
                <a:extLst>
                  <a:ext uri="{0D108BD9-81ED-4DB2-BD59-A6C34878D82A}">
                    <a16:rowId xmlns:a16="http://schemas.microsoft.com/office/drawing/2014/main" val="4263204232"/>
                  </a:ext>
                </a:extLst>
              </a:tr>
              <a:tr h="723485">
                <a:tc>
                  <a:txBody>
                    <a:bodyPr/>
                    <a:lstStyle/>
                    <a:p>
                      <a:pPr>
                        <a:buNone/>
                      </a:pPr>
                      <a:r>
                        <a:rPr lang="en-ZA"/>
                        <a:t>5</a:t>
                      </a:r>
                    </a:p>
                  </a:txBody>
                  <a:tcPr anchor="ctr"/>
                </a:tc>
                <a:tc>
                  <a:txBody>
                    <a:bodyPr/>
                    <a:lstStyle/>
                    <a:p>
                      <a:pPr>
                        <a:buNone/>
                      </a:pPr>
                      <a:r>
                        <a:rPr lang="en-ZA" dirty="0"/>
                        <a:t>Collation</a:t>
                      </a:r>
                    </a:p>
                  </a:txBody>
                  <a:tcPr anchor="ctr"/>
                </a:tc>
                <a:extLst>
                  <a:ext uri="{0D108BD9-81ED-4DB2-BD59-A6C34878D82A}">
                    <a16:rowId xmlns:a16="http://schemas.microsoft.com/office/drawing/2014/main" val="2125928823"/>
                  </a:ext>
                </a:extLst>
              </a:tr>
            </a:tbl>
          </a:graphicData>
        </a:graphic>
      </p:graphicFrame>
    </p:spTree>
    <p:extLst>
      <p:ext uri="{BB962C8B-B14F-4D97-AF65-F5344CB8AC3E}">
        <p14:creationId xmlns:p14="http://schemas.microsoft.com/office/powerpoint/2010/main" val="326926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title"/>
          </p:nvPr>
        </p:nvSpPr>
        <p:spPr>
          <a:xfrm>
            <a:off x="184519" y="260946"/>
            <a:ext cx="8208143" cy="575766"/>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Font typeface="Calibri"/>
              <a:buNone/>
            </a:pPr>
            <a:r>
              <a:rPr lang="en-GB" sz="3600" b="1">
                <a:solidFill>
                  <a:schemeClr val="lt1"/>
                </a:solidFill>
              </a:rPr>
              <a:t>Intro to Information Cycle</a:t>
            </a:r>
            <a:br>
              <a:rPr lang="en-GB" sz="3600" b="1"/>
            </a:br>
            <a:endParaRPr sz="4000">
              <a:solidFill>
                <a:schemeClr val="lt1"/>
              </a:solidFill>
            </a:endParaRPr>
          </a:p>
        </p:txBody>
      </p:sp>
      <p:sp>
        <p:nvSpPr>
          <p:cNvPr id="70" name="Google Shape;70;p4"/>
          <p:cNvSpPr txBox="1">
            <a:spLocks noGrp="1"/>
          </p:cNvSpPr>
          <p:nvPr>
            <p:ph type="body" idx="1"/>
          </p:nvPr>
        </p:nvSpPr>
        <p:spPr>
          <a:xfrm>
            <a:off x="611188" y="1989138"/>
            <a:ext cx="7772400" cy="3527425"/>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dk1"/>
              </a:buClr>
              <a:buSzPts val="2800"/>
              <a:buFont typeface="Calibri"/>
              <a:buNone/>
            </a:pPr>
            <a:r>
              <a:rPr lang="en-GB" sz="2800" dirty="0"/>
              <a:t>This cycle helps you to understand procedures for collection , processing, analyzing, distribution and use of data</a:t>
            </a:r>
            <a:endParaRPr dirty="0"/>
          </a:p>
          <a:p>
            <a:pPr marL="342900" lvl="0" indent="-342900" algn="ctr" rtl="0">
              <a:spcBef>
                <a:spcPts val="560"/>
              </a:spcBef>
              <a:spcAft>
                <a:spcPts val="0"/>
              </a:spcAft>
              <a:buClr>
                <a:schemeClr val="dk1"/>
              </a:buClr>
              <a:buSzPts val="2800"/>
              <a:buFont typeface="Calibri"/>
              <a:buNone/>
            </a:pPr>
            <a:endParaRPr sz="2800" dirty="0"/>
          </a:p>
          <a:p>
            <a:pPr marL="342900" lvl="0" indent="-342900" algn="ctr" rtl="0">
              <a:spcBef>
                <a:spcPts val="640"/>
              </a:spcBef>
              <a:spcAft>
                <a:spcPts val="0"/>
              </a:spcAft>
              <a:buClr>
                <a:schemeClr val="dk1"/>
              </a:buClr>
              <a:buSzPts val="3200"/>
              <a:buFont typeface="Calibri"/>
              <a:buNone/>
            </a:pPr>
            <a:r>
              <a:rPr lang="en-GB" dirty="0"/>
              <a:t>We will be using the </a:t>
            </a:r>
            <a:r>
              <a:rPr lang="en-GB" i="1" dirty="0"/>
              <a:t>information cycle</a:t>
            </a:r>
            <a:r>
              <a:rPr lang="en-GB" dirty="0"/>
              <a:t> as  a data management tool </a:t>
            </a:r>
            <a:endParaRPr dirty="0"/>
          </a:p>
          <a:p>
            <a:pPr marL="342900" lvl="0" indent="-342900" algn="ctr" rtl="0">
              <a:spcBef>
                <a:spcPts val="560"/>
              </a:spcBef>
              <a:spcAft>
                <a:spcPts val="0"/>
              </a:spcAft>
              <a:buClr>
                <a:schemeClr val="dk1"/>
              </a:buClr>
              <a:buSzPts val="2800"/>
              <a:buFont typeface="Calibri"/>
              <a:buNone/>
            </a:pPr>
            <a:endParaRPr sz="2800" dirty="0"/>
          </a:p>
          <a:p>
            <a:pPr marL="342900" lvl="0" indent="-165100" algn="l" rtl="0">
              <a:spcBef>
                <a:spcPts val="560"/>
              </a:spcBef>
              <a:spcAft>
                <a:spcPts val="0"/>
              </a:spcAft>
              <a:buClr>
                <a:schemeClr val="dk1"/>
              </a:buClr>
              <a:buSzPts val="2800"/>
              <a:buNone/>
            </a:pPr>
            <a:endParaRPr sz="2800" dirty="0"/>
          </a:p>
          <a:p>
            <a:pPr marL="342900" lvl="0" indent="-342900" algn="l" rtl="0">
              <a:spcBef>
                <a:spcPts val="560"/>
              </a:spcBef>
              <a:spcAft>
                <a:spcPts val="0"/>
              </a:spcAft>
              <a:buClr>
                <a:schemeClr val="dk1"/>
              </a:buClr>
              <a:buSzPts val="2800"/>
              <a:buFont typeface="Calibri"/>
              <a:buNone/>
            </a:pPr>
            <a:endParaRPr sz="2800" dirty="0"/>
          </a:p>
          <a:p>
            <a:pPr marL="342900" lvl="0" indent="-342900" algn="l" rtl="0">
              <a:spcBef>
                <a:spcPts val="560"/>
              </a:spcBef>
              <a:spcAft>
                <a:spcPts val="0"/>
              </a:spcAft>
              <a:buClr>
                <a:schemeClr val="dk1"/>
              </a:buClr>
              <a:buSzPts val="2800"/>
              <a:buFont typeface="Calibri"/>
              <a:buNone/>
            </a:pPr>
            <a:endParaRPr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6">
          <a:extLst>
            <a:ext uri="{FF2B5EF4-FFF2-40B4-BE49-F238E27FC236}">
              <a16:creationId xmlns:a16="http://schemas.microsoft.com/office/drawing/2014/main" id="{7CCCE27E-DA20-B639-D860-EF0825BE23DB}"/>
            </a:ext>
          </a:extLst>
        </p:cNvPr>
        <p:cNvGrpSpPr/>
        <p:nvPr/>
      </p:nvGrpSpPr>
      <p:grpSpPr>
        <a:xfrm>
          <a:off x="0" y="0"/>
          <a:ext cx="0" cy="0"/>
          <a:chOff x="0" y="0"/>
          <a:chExt cx="0" cy="0"/>
        </a:xfrm>
      </p:grpSpPr>
      <p:sp>
        <p:nvSpPr>
          <p:cNvPr id="247" name="Google Shape;247;p31">
            <a:extLst>
              <a:ext uri="{FF2B5EF4-FFF2-40B4-BE49-F238E27FC236}">
                <a16:creationId xmlns:a16="http://schemas.microsoft.com/office/drawing/2014/main" id="{C6559035-6D75-FE52-BBD2-D79F57B62C5A}"/>
              </a:ext>
            </a:extLst>
          </p:cNvPr>
          <p:cNvSpPr txBox="1"/>
          <p:nvPr/>
        </p:nvSpPr>
        <p:spPr>
          <a:xfrm>
            <a:off x="146204" y="185514"/>
            <a:ext cx="7801200" cy="703500"/>
          </a:xfrm>
          <a:prstGeom prst="rect">
            <a:avLst/>
          </a:prstGeom>
          <a:noFill/>
          <a:ln>
            <a:noFill/>
          </a:ln>
        </p:spPr>
        <p:txBody>
          <a:bodyPr spcFirstLastPara="1" wrap="square" lIns="91425" tIns="45700" rIns="91425" bIns="45700" anchor="b" anchorCtr="0">
            <a:noAutofit/>
          </a:bodyPr>
          <a:lstStyle/>
          <a:p>
            <a:pPr>
              <a:lnSpc>
                <a:spcPct val="85000"/>
              </a:lnSpc>
              <a:buClr>
                <a:schemeClr val="lt1"/>
              </a:buClr>
              <a:buSzPts val="4000"/>
            </a:pPr>
            <a:r>
              <a:rPr lang="en-GB" sz="4000" b="1">
                <a:solidFill>
                  <a:schemeClr val="lt1"/>
                </a:solidFill>
                <a:latin typeface="+mn-lt"/>
                <a:ea typeface="Calibri"/>
                <a:cs typeface="Calibri"/>
                <a:sym typeface="Calibri"/>
              </a:rPr>
              <a:t>Data processing exercise</a:t>
            </a:r>
            <a:endParaRPr sz="4000" b="1">
              <a:solidFill>
                <a:schemeClr val="lt1"/>
              </a:solidFill>
              <a:latin typeface="+mn-lt"/>
              <a:ea typeface="Calibri"/>
              <a:cs typeface="Calibri"/>
              <a:sym typeface="Calibri"/>
            </a:endParaRPr>
          </a:p>
        </p:txBody>
      </p:sp>
      <p:sp>
        <p:nvSpPr>
          <p:cNvPr id="248" name="Google Shape;248;p31">
            <a:extLst>
              <a:ext uri="{FF2B5EF4-FFF2-40B4-BE49-F238E27FC236}">
                <a16:creationId xmlns:a16="http://schemas.microsoft.com/office/drawing/2014/main" id="{B1BAC7C7-3A46-C780-2D4C-411D4160C56B}"/>
              </a:ext>
            </a:extLst>
          </p:cNvPr>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mn-lt"/>
              <a:ea typeface="Calibri"/>
              <a:cs typeface="Calibri"/>
              <a:sym typeface="Calibri"/>
            </a:endParaRPr>
          </a:p>
        </p:txBody>
      </p:sp>
      <p:graphicFrame>
        <p:nvGraphicFramePr>
          <p:cNvPr id="3" name="Table 2">
            <a:extLst>
              <a:ext uri="{FF2B5EF4-FFF2-40B4-BE49-F238E27FC236}">
                <a16:creationId xmlns:a16="http://schemas.microsoft.com/office/drawing/2014/main" id="{D4266814-1F86-3FFF-7D3A-6F1BFE543CB7}"/>
              </a:ext>
            </a:extLst>
          </p:cNvPr>
          <p:cNvGraphicFramePr>
            <a:graphicFrameLocks noGrp="1"/>
          </p:cNvGraphicFramePr>
          <p:nvPr>
            <p:extLst>
              <p:ext uri="{D42A27DB-BD31-4B8C-83A1-F6EECF244321}">
                <p14:modId xmlns:p14="http://schemas.microsoft.com/office/powerpoint/2010/main" val="960073162"/>
              </p:ext>
            </p:extLst>
          </p:nvPr>
        </p:nvGraphicFramePr>
        <p:xfrm>
          <a:off x="663983" y="1271053"/>
          <a:ext cx="7289196" cy="4501827"/>
        </p:xfrm>
        <a:graphic>
          <a:graphicData uri="http://schemas.openxmlformats.org/drawingml/2006/table">
            <a:tbl>
              <a:tblPr bandRow="1">
                <a:tableStyleId>{A58B727F-DA3F-4DB7-BED7-A8042F46FB77}</a:tableStyleId>
              </a:tblPr>
              <a:tblGrid>
                <a:gridCol w="7289196">
                  <a:extLst>
                    <a:ext uri="{9D8B030D-6E8A-4147-A177-3AD203B41FA5}">
                      <a16:colId xmlns:a16="http://schemas.microsoft.com/office/drawing/2014/main" val="3376499977"/>
                    </a:ext>
                  </a:extLst>
                </a:gridCol>
              </a:tblGrid>
              <a:tr h="613166">
                <a:tc>
                  <a:txBody>
                    <a:bodyPr/>
                    <a:lstStyle/>
                    <a:p>
                      <a:pPr algn="ctr">
                        <a:buNone/>
                      </a:pPr>
                      <a:r>
                        <a:rPr lang="en-US" sz="2400" b="1">
                          <a:effectLst/>
                        </a:rPr>
                        <a:t>Data Validation Checklist: Questions to Ask</a:t>
                      </a:r>
                      <a:endParaRPr lang="en-US" sz="2400">
                        <a:effectLst/>
                      </a:endParaRP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7977169"/>
                  </a:ext>
                </a:extLst>
              </a:tr>
              <a:tr h="613166">
                <a:tc>
                  <a:txBody>
                    <a:bodyPr/>
                    <a:lstStyle/>
                    <a:p>
                      <a:pPr>
                        <a:buNone/>
                      </a:pPr>
                      <a:r>
                        <a:rPr lang="en-US" sz="2400">
                          <a:effectLst/>
                        </a:rPr>
                        <a:t>Are there any missing entries?</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5711111"/>
                  </a:ext>
                </a:extLst>
              </a:tr>
              <a:tr h="613166">
                <a:tc>
                  <a:txBody>
                    <a:bodyPr/>
                    <a:lstStyle/>
                    <a:p>
                      <a:pPr>
                        <a:buNone/>
                      </a:pPr>
                      <a:r>
                        <a:rPr lang="en-US" sz="2400">
                          <a:effectLst/>
                        </a:rPr>
                        <a:t>Are there out-of-range values?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0634635"/>
                  </a:ext>
                </a:extLst>
              </a:tr>
              <a:tr h="691777">
                <a:tc>
                  <a:txBody>
                    <a:bodyPr/>
                    <a:lstStyle/>
                    <a:p>
                      <a:pPr>
                        <a:buNone/>
                      </a:pPr>
                      <a:r>
                        <a:rPr lang="en-US" sz="2400">
                          <a:effectLst/>
                        </a:rPr>
                        <a:t>Are there any unexplained changes in our data?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962974"/>
                  </a:ext>
                </a:extLst>
              </a:tr>
              <a:tr h="738943">
                <a:tc>
                  <a:txBody>
                    <a:bodyPr/>
                    <a:lstStyle/>
                    <a:p>
                      <a:pPr>
                        <a:buNone/>
                      </a:pPr>
                      <a:r>
                        <a:rPr lang="en-US" sz="2400">
                          <a:effectLst/>
                        </a:rPr>
                        <a:t>Do the value ranges for a given variable make sense?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8082180"/>
                  </a:ext>
                </a:extLst>
              </a:tr>
              <a:tr h="613166">
                <a:tc>
                  <a:txBody>
                    <a:bodyPr/>
                    <a:lstStyle/>
                    <a:p>
                      <a:pPr>
                        <a:buNone/>
                      </a:pPr>
                      <a:r>
                        <a:rPr lang="en-US" sz="2400">
                          <a:effectLst/>
                        </a:rPr>
                        <a:t>Are there any unexpected outliers?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5609366"/>
                  </a:ext>
                </a:extLst>
              </a:tr>
              <a:tr h="613166">
                <a:tc>
                  <a:txBody>
                    <a:bodyPr/>
                    <a:lstStyle/>
                    <a:p>
                      <a:pPr>
                        <a:buNone/>
                      </a:pPr>
                      <a:r>
                        <a:rPr lang="en-US" sz="2400">
                          <a:effectLst/>
                        </a:rPr>
                        <a:t>Are there any duplicates?</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8930891"/>
                  </a:ext>
                </a:extLst>
              </a:tr>
            </a:tbl>
          </a:graphicData>
        </a:graphic>
      </p:graphicFrame>
    </p:spTree>
    <p:extLst>
      <p:ext uri="{BB962C8B-B14F-4D97-AF65-F5344CB8AC3E}">
        <p14:creationId xmlns:p14="http://schemas.microsoft.com/office/powerpoint/2010/main" val="851479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23071-6920-DFEF-1559-B97BD39C7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9FB069-1334-B1A6-0AA3-CAF8F102498F}"/>
              </a:ext>
            </a:extLst>
          </p:cNvPr>
          <p:cNvSpPr>
            <a:spLocks noGrp="1"/>
          </p:cNvSpPr>
          <p:nvPr>
            <p:ph type="title"/>
          </p:nvPr>
        </p:nvSpPr>
        <p:spPr/>
        <p:txBody>
          <a:bodyPr/>
          <a:lstStyle/>
          <a:p>
            <a:pPr algn="ctr"/>
            <a:r>
              <a:rPr lang="en-US" b="1" dirty="0">
                <a:solidFill>
                  <a:srgbClr val="005D28"/>
                </a:solidFill>
              </a:rPr>
              <a:t>Data Analysis</a:t>
            </a:r>
            <a:br>
              <a:rPr lang="en-US" b="1" dirty="0">
                <a:solidFill>
                  <a:srgbClr val="005D28"/>
                </a:solidFill>
              </a:rPr>
            </a:br>
            <a:br>
              <a:rPr lang="en-US" b="1" dirty="0">
                <a:solidFill>
                  <a:srgbClr val="005D28"/>
                </a:solidFill>
              </a:rPr>
            </a:br>
            <a:endParaRPr lang="en-US" b="1" dirty="0">
              <a:solidFill>
                <a:srgbClr val="005D28"/>
              </a:solidFill>
            </a:endParaRPr>
          </a:p>
        </p:txBody>
      </p:sp>
    </p:spTree>
    <p:extLst>
      <p:ext uri="{BB962C8B-B14F-4D97-AF65-F5344CB8AC3E}">
        <p14:creationId xmlns:p14="http://schemas.microsoft.com/office/powerpoint/2010/main" val="3941687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
          <a:extLst>
            <a:ext uri="{FF2B5EF4-FFF2-40B4-BE49-F238E27FC236}">
              <a16:creationId xmlns:a16="http://schemas.microsoft.com/office/drawing/2014/main" id="{3B1343E6-9FB3-7AC6-D4B5-768B02520E3F}"/>
            </a:ext>
          </a:extLst>
        </p:cNvPr>
        <p:cNvGrpSpPr/>
        <p:nvPr/>
      </p:nvGrpSpPr>
      <p:grpSpPr>
        <a:xfrm>
          <a:off x="0" y="0"/>
          <a:ext cx="0" cy="0"/>
          <a:chOff x="0" y="0"/>
          <a:chExt cx="0" cy="0"/>
        </a:xfrm>
      </p:grpSpPr>
      <p:sp>
        <p:nvSpPr>
          <p:cNvPr id="75" name="Google Shape;75;p5">
            <a:extLst>
              <a:ext uri="{FF2B5EF4-FFF2-40B4-BE49-F238E27FC236}">
                <a16:creationId xmlns:a16="http://schemas.microsoft.com/office/drawing/2014/main" id="{66C33271-F35C-0188-07F3-E1970BE9C18D}"/>
              </a:ext>
            </a:extLst>
          </p:cNvPr>
          <p:cNvSpPr txBox="1">
            <a:spLocks noGrp="1"/>
          </p:cNvSpPr>
          <p:nvPr>
            <p:ph type="body" idx="1"/>
          </p:nvPr>
        </p:nvSpPr>
        <p:spPr>
          <a:xfrm>
            <a:off x="457200" y="5089228"/>
            <a:ext cx="8229600" cy="1150937"/>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000"/>
              <a:buFont typeface="Calibri"/>
              <a:buNone/>
            </a:pPr>
            <a:r>
              <a:rPr lang="en-GB" sz="20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This cycle enables you to see the links between the different phases of collecting data, processing data, analyzing data, presenting information and using the information for evidence-based decision making</a:t>
            </a:r>
            <a:endParaRPr dirty="0">
              <a:latin typeface="Arial" panose="020B0604020202020204" pitchFamily="34" charset="0"/>
              <a:cs typeface="Arial" panose="020B0604020202020204" pitchFamily="34" charset="0"/>
            </a:endParaRPr>
          </a:p>
        </p:txBody>
      </p:sp>
      <p:pic>
        <p:nvPicPr>
          <p:cNvPr id="76" name="Google Shape;76;p5">
            <a:extLst>
              <a:ext uri="{FF2B5EF4-FFF2-40B4-BE49-F238E27FC236}">
                <a16:creationId xmlns:a16="http://schemas.microsoft.com/office/drawing/2014/main" id="{035D2A8A-DA4C-D4F3-0EE3-AA80303FB979}"/>
              </a:ext>
            </a:extLst>
          </p:cNvPr>
          <p:cNvPicPr preferRelativeResize="0"/>
          <p:nvPr/>
        </p:nvPicPr>
        <p:blipFill rotWithShape="1">
          <a:blip r:embed="rId3">
            <a:alphaModFix/>
          </a:blip>
          <a:srcRect/>
          <a:stretch/>
        </p:blipFill>
        <p:spPr>
          <a:xfrm>
            <a:off x="1370842" y="616246"/>
            <a:ext cx="5968578" cy="4472982"/>
          </a:xfrm>
          <a:prstGeom prst="rect">
            <a:avLst/>
          </a:prstGeom>
          <a:noFill/>
          <a:ln>
            <a:noFill/>
          </a:ln>
        </p:spPr>
      </p:pic>
      <p:sp>
        <p:nvSpPr>
          <p:cNvPr id="77" name="Google Shape;77;p5">
            <a:extLst>
              <a:ext uri="{FF2B5EF4-FFF2-40B4-BE49-F238E27FC236}">
                <a16:creationId xmlns:a16="http://schemas.microsoft.com/office/drawing/2014/main" id="{7E2CE18A-B169-A251-00C8-07F5C5A675BF}"/>
              </a:ext>
            </a:extLst>
          </p:cNvPr>
          <p:cNvSpPr txBox="1"/>
          <p:nvPr/>
        </p:nvSpPr>
        <p:spPr>
          <a:xfrm>
            <a:off x="7665593" y="4045426"/>
            <a:ext cx="1368425" cy="779462"/>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90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1267257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p:nvPr/>
        </p:nvSpPr>
        <p:spPr>
          <a:xfrm>
            <a:off x="179512" y="305021"/>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Calibri"/>
                <a:ea typeface="Calibri"/>
                <a:cs typeface="Calibri"/>
                <a:sym typeface="Calibri"/>
              </a:rPr>
              <a:t>Data Analysis</a:t>
            </a:r>
            <a:endParaRPr sz="4400" b="1">
              <a:solidFill>
                <a:schemeClr val="lt1"/>
              </a:solidFill>
              <a:latin typeface="Calibri"/>
              <a:ea typeface="Calibri"/>
              <a:cs typeface="Calibri"/>
              <a:sym typeface="Calibri"/>
            </a:endParaRPr>
          </a:p>
        </p:txBody>
      </p:sp>
      <p:sp>
        <p:nvSpPr>
          <p:cNvPr id="261" name="Google Shape;261;p32"/>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Calibri"/>
              <a:ea typeface="Calibri"/>
              <a:cs typeface="Calibri"/>
              <a:sym typeface="Calibri"/>
            </a:endParaRPr>
          </a:p>
        </p:txBody>
      </p:sp>
      <p:sp>
        <p:nvSpPr>
          <p:cNvPr id="262" name="Google Shape;262;p32"/>
          <p:cNvSpPr txBox="1"/>
          <p:nvPr/>
        </p:nvSpPr>
        <p:spPr>
          <a:xfrm>
            <a:off x="323528" y="1484312"/>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2400"/>
              <a:buFont typeface="Calibri"/>
              <a:buNone/>
            </a:pPr>
            <a:r>
              <a:rPr lang="en-GB" sz="2400" dirty="0">
                <a:solidFill>
                  <a:srgbClr val="3F3F3F"/>
                </a:solidFill>
                <a:latin typeface="Calibri"/>
                <a:ea typeface="Calibri"/>
                <a:cs typeface="Calibri"/>
                <a:sym typeface="Calibri"/>
              </a:rPr>
              <a:t>At facility level, most analysis is in the form of self assessment i.e. compare actual activities against plans made and targets set. </a:t>
            </a:r>
            <a:endParaRPr dirty="0"/>
          </a:p>
          <a:p>
            <a:pPr marL="91440" marR="0" lvl="0" indent="-91440" algn="l" rtl="0">
              <a:lnSpc>
                <a:spcPct val="90000"/>
              </a:lnSpc>
              <a:spcBef>
                <a:spcPts val="1400"/>
              </a:spcBef>
              <a:spcAft>
                <a:spcPts val="0"/>
              </a:spcAft>
              <a:buClr>
                <a:schemeClr val="accent1"/>
              </a:buClr>
              <a:buSzPts val="2400"/>
              <a:buFont typeface="Calibri"/>
              <a:buNone/>
            </a:pPr>
            <a:endParaRPr sz="2400" dirty="0">
              <a:solidFill>
                <a:srgbClr val="3F3F3F"/>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ts val="2400"/>
              <a:buFont typeface="Calibri"/>
              <a:buNone/>
            </a:pPr>
            <a:r>
              <a:rPr lang="en-GB" sz="2400" dirty="0">
                <a:solidFill>
                  <a:srgbClr val="3F3F3F"/>
                </a:solidFill>
                <a:latin typeface="Calibri"/>
                <a:ea typeface="Calibri"/>
                <a:cs typeface="Calibri"/>
                <a:sym typeface="Calibri"/>
              </a:rPr>
              <a:t>	Data analysis allows us to turn data into information. We need to analyse data to assess progress of projects towards their targets and most importantly to support decision making</a:t>
            </a:r>
            <a:r>
              <a:rPr lang="en-GB" sz="2000" dirty="0">
                <a:solidFill>
                  <a:srgbClr val="3F3F3F"/>
                </a:solidFill>
                <a:latin typeface="Calibri"/>
                <a:ea typeface="Calibri"/>
                <a:cs typeface="Calibri"/>
                <a:sym typeface="Calibri"/>
              </a:rPr>
              <a:t> </a:t>
            </a:r>
            <a:endParaRPr sz="2400" dirty="0">
              <a:solidFill>
                <a:srgbClr val="3F3F3F"/>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ts val="3600"/>
              <a:buFont typeface="Calibri"/>
              <a:buNone/>
            </a:pPr>
            <a:endParaRPr sz="3600" dirty="0">
              <a:solidFill>
                <a:srgbClr val="3F3F3F"/>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3"/>
          <p:cNvSpPr txBox="1"/>
          <p:nvPr/>
        </p:nvSpPr>
        <p:spPr>
          <a:xfrm>
            <a:off x="378745" y="97531"/>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3200" b="1" dirty="0">
                <a:solidFill>
                  <a:schemeClr val="lt1"/>
                </a:solidFill>
                <a:latin typeface="Arial" panose="020B0604020202020204" pitchFamily="34" charset="0"/>
                <a:ea typeface="Calibri"/>
                <a:cs typeface="Arial" panose="020B0604020202020204" pitchFamily="34" charset="0"/>
                <a:sym typeface="Calibri"/>
              </a:rPr>
              <a:t>Data Analysis-Facility Assessment</a:t>
            </a:r>
            <a:endParaRPr sz="3200" b="1" dirty="0">
              <a:solidFill>
                <a:schemeClr val="lt1"/>
              </a:solidFill>
              <a:latin typeface="Arial" panose="020B0604020202020204" pitchFamily="34" charset="0"/>
              <a:ea typeface="Calibri"/>
              <a:cs typeface="Arial" panose="020B0604020202020204" pitchFamily="34" charset="0"/>
              <a:sym typeface="Calibri"/>
            </a:endParaRPr>
          </a:p>
        </p:txBody>
      </p:sp>
      <p:sp>
        <p:nvSpPr>
          <p:cNvPr id="268" name="Google Shape;268;p33"/>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269" name="Google Shape;269;p33"/>
          <p:cNvSpPr txBox="1"/>
          <p:nvPr/>
        </p:nvSpPr>
        <p:spPr>
          <a:xfrm>
            <a:off x="378745" y="1412776"/>
            <a:ext cx="8386509" cy="4178649"/>
          </a:xfrm>
          <a:prstGeom prst="rect">
            <a:avLst/>
          </a:prstGeom>
          <a:noFill/>
          <a:ln>
            <a:noFill/>
          </a:ln>
        </p:spPr>
        <p:txBody>
          <a:bodyPr spcFirstLastPara="1" wrap="square" lIns="0" tIns="45700" rIns="0" bIns="45700" anchor="t" anchorCtr="0">
            <a:normAutofit fontScale="92500"/>
          </a:bodyPr>
          <a:lstStyle/>
          <a:p>
            <a:pPr marL="91440" marR="0" lvl="0" indent="-91440" algn="l" rtl="0">
              <a:lnSpc>
                <a:spcPct val="90000"/>
              </a:lnSpc>
              <a:spcBef>
                <a:spcPts val="0"/>
              </a:spcBef>
              <a:spcAft>
                <a:spcPts val="0"/>
              </a:spcAft>
              <a:buClr>
                <a:schemeClr val="accent1"/>
              </a:buClr>
              <a:buSzPts val="2400"/>
              <a:buFont typeface="Calibri"/>
              <a:buNone/>
            </a:pPr>
            <a:r>
              <a:rPr lang="en-GB" sz="2000" dirty="0">
                <a:solidFill>
                  <a:srgbClr val="3F3F3F"/>
                </a:solidFill>
                <a:latin typeface="Arial" panose="020B0604020202020204" pitchFamily="34" charset="0"/>
                <a:ea typeface="Calibri"/>
                <a:cs typeface="Arial" panose="020B0604020202020204" pitchFamily="34" charset="0"/>
                <a:sym typeface="Calibri"/>
              </a:rPr>
              <a:t>Four cornerstone questions to ask about every program that is functioning at the facility:</a:t>
            </a:r>
            <a:endParaRPr sz="2000" dirty="0">
              <a:latin typeface="Arial" panose="020B0604020202020204" pitchFamily="34" charset="0"/>
              <a:cs typeface="Arial" panose="020B0604020202020204" pitchFamily="34" charset="0"/>
            </a:endParaRPr>
          </a:p>
          <a:p>
            <a:pPr marL="384048" marR="0" lvl="1" indent="-182880" algn="l" rtl="0">
              <a:lnSpc>
                <a:spcPct val="90000"/>
              </a:lnSpc>
              <a:spcBef>
                <a:spcPts val="400"/>
              </a:spcBef>
              <a:spcAft>
                <a:spcPts val="0"/>
              </a:spcAft>
              <a:buClr>
                <a:schemeClr val="accent1"/>
              </a:buClr>
              <a:buSzPts val="2200"/>
              <a:buFont typeface="Arial"/>
              <a:buChar char="•"/>
            </a:pPr>
            <a:r>
              <a:rPr lang="en-GB" sz="2000" b="1" i="0" u="none" strike="noStrike" cap="none" dirty="0">
                <a:solidFill>
                  <a:srgbClr val="3F3F3F"/>
                </a:solidFill>
                <a:latin typeface="Arial" panose="020B0604020202020204" pitchFamily="34" charset="0"/>
                <a:ea typeface="Calibri"/>
                <a:cs typeface="Arial" panose="020B0604020202020204" pitchFamily="34" charset="0"/>
                <a:sym typeface="Calibri"/>
              </a:rPr>
              <a:t>Coverage</a:t>
            </a:r>
            <a:r>
              <a:rPr lang="en-GB" sz="2000" b="0" i="0" u="none" strike="noStrike" cap="none" dirty="0">
                <a:solidFill>
                  <a:srgbClr val="3F3F3F"/>
                </a:solidFill>
                <a:latin typeface="Arial" panose="020B0604020202020204" pitchFamily="34" charset="0"/>
                <a:ea typeface="Calibri"/>
                <a:cs typeface="Arial" panose="020B0604020202020204" pitchFamily="34" charset="0"/>
                <a:sym typeface="Calibri"/>
              </a:rPr>
              <a:t> – Did everyone who should have received services receive them?</a:t>
            </a:r>
            <a:endParaRPr sz="2000" dirty="0">
              <a:latin typeface="Arial" panose="020B0604020202020204" pitchFamily="34" charset="0"/>
              <a:cs typeface="Arial" panose="020B0604020202020204" pitchFamily="34" charset="0"/>
            </a:endParaRPr>
          </a:p>
          <a:p>
            <a:pPr marL="292608" marR="0" lvl="1" indent="0" algn="l" rtl="0">
              <a:lnSpc>
                <a:spcPct val="90000"/>
              </a:lnSpc>
              <a:spcBef>
                <a:spcPts val="600"/>
              </a:spcBef>
              <a:spcAft>
                <a:spcPts val="0"/>
              </a:spcAft>
              <a:buClr>
                <a:schemeClr val="accent1"/>
              </a:buClr>
              <a:buSzPts val="1600"/>
              <a:buFont typeface="Calibri"/>
              <a:buNone/>
            </a:pPr>
            <a:r>
              <a:rPr lang="en-GB" sz="2000" b="0" i="0" u="none" strike="noStrike" cap="none" dirty="0">
                <a:solidFill>
                  <a:srgbClr val="3F3F3F"/>
                </a:solidFill>
                <a:latin typeface="Arial" panose="020B0604020202020204" pitchFamily="34" charset="0"/>
                <a:ea typeface="Calibri"/>
                <a:cs typeface="Arial" panose="020B0604020202020204" pitchFamily="34" charset="0"/>
                <a:sym typeface="Calibri"/>
              </a:rPr>
              <a:t>(e.g. Of all the children under one year, how many were immunized?)</a:t>
            </a:r>
            <a:endParaRPr sz="2000" dirty="0">
              <a:latin typeface="Arial" panose="020B0604020202020204" pitchFamily="34" charset="0"/>
              <a:cs typeface="Arial" panose="020B0604020202020204" pitchFamily="34" charset="0"/>
            </a:endParaRPr>
          </a:p>
          <a:p>
            <a:pPr marL="384048" marR="0" lvl="1" indent="-182880" algn="l" rtl="0">
              <a:lnSpc>
                <a:spcPct val="90000"/>
              </a:lnSpc>
              <a:spcBef>
                <a:spcPts val="600"/>
              </a:spcBef>
              <a:spcAft>
                <a:spcPts val="0"/>
              </a:spcAft>
              <a:buClr>
                <a:schemeClr val="accent1"/>
              </a:buClr>
              <a:buSzPts val="2200"/>
              <a:buFont typeface="Arial"/>
              <a:buChar char="•"/>
            </a:pPr>
            <a:r>
              <a:rPr lang="en-GB" sz="2000" b="1" i="0" u="none" strike="noStrike" cap="none" dirty="0">
                <a:solidFill>
                  <a:srgbClr val="3F3F3F"/>
                </a:solidFill>
                <a:latin typeface="Arial" panose="020B0604020202020204" pitchFamily="34" charset="0"/>
                <a:ea typeface="Calibri"/>
                <a:cs typeface="Arial" panose="020B0604020202020204" pitchFamily="34" charset="0"/>
                <a:sym typeface="Calibri"/>
              </a:rPr>
              <a:t>Quality</a:t>
            </a:r>
            <a:r>
              <a:rPr lang="en-GB" sz="2000" b="0" i="0" u="none" strike="noStrike" cap="none" dirty="0">
                <a:solidFill>
                  <a:srgbClr val="3F3F3F"/>
                </a:solidFill>
                <a:latin typeface="Arial" panose="020B0604020202020204" pitchFamily="34" charset="0"/>
                <a:ea typeface="Calibri"/>
                <a:cs typeface="Arial" panose="020B0604020202020204" pitchFamily="34" charset="0"/>
                <a:sym typeface="Calibri"/>
              </a:rPr>
              <a:t> – How good is the service provided? </a:t>
            </a:r>
            <a:endParaRPr sz="2000" dirty="0">
              <a:latin typeface="Arial" panose="020B0604020202020204" pitchFamily="34" charset="0"/>
              <a:cs typeface="Arial" panose="020B0604020202020204" pitchFamily="34" charset="0"/>
            </a:endParaRPr>
          </a:p>
          <a:p>
            <a:pPr marL="292608" marR="0" lvl="1" indent="0" algn="l" rtl="0">
              <a:lnSpc>
                <a:spcPct val="90000"/>
              </a:lnSpc>
              <a:spcBef>
                <a:spcPts val="600"/>
              </a:spcBef>
              <a:spcAft>
                <a:spcPts val="0"/>
              </a:spcAft>
              <a:buClr>
                <a:schemeClr val="accent1"/>
              </a:buClr>
              <a:buSzPts val="1600"/>
              <a:buFont typeface="Calibri"/>
              <a:buNone/>
            </a:pPr>
            <a:r>
              <a:rPr lang="en-GB" sz="2000" b="0" i="0" u="none" strike="noStrike" cap="none" dirty="0">
                <a:solidFill>
                  <a:srgbClr val="3F3F3F"/>
                </a:solidFill>
                <a:latin typeface="Arial" panose="020B0604020202020204" pitchFamily="34" charset="0"/>
                <a:ea typeface="Calibri"/>
                <a:cs typeface="Arial" panose="020B0604020202020204" pitchFamily="34" charset="0"/>
                <a:sym typeface="Calibri"/>
              </a:rPr>
              <a:t>(e.g.  Did children under one get the correct vaccines at the right intervals?)</a:t>
            </a:r>
            <a:endParaRPr sz="2000" dirty="0">
              <a:latin typeface="Arial" panose="020B0604020202020204" pitchFamily="34" charset="0"/>
              <a:cs typeface="Arial" panose="020B0604020202020204" pitchFamily="34" charset="0"/>
            </a:endParaRPr>
          </a:p>
          <a:p>
            <a:pPr marL="384048" marR="0" lvl="1" indent="-182880" algn="l" rtl="0">
              <a:lnSpc>
                <a:spcPct val="90000"/>
              </a:lnSpc>
              <a:spcBef>
                <a:spcPts val="600"/>
              </a:spcBef>
              <a:spcAft>
                <a:spcPts val="0"/>
              </a:spcAft>
              <a:buClr>
                <a:schemeClr val="accent1"/>
              </a:buClr>
              <a:buSzPts val="2200"/>
              <a:buFont typeface="Arial"/>
              <a:buChar char="•"/>
            </a:pPr>
            <a:r>
              <a:rPr lang="en-GB" sz="2000" b="1" i="0" u="none" strike="noStrike" cap="none" dirty="0">
                <a:solidFill>
                  <a:srgbClr val="3F3F3F"/>
                </a:solidFill>
                <a:latin typeface="Arial" panose="020B0604020202020204" pitchFamily="34" charset="0"/>
                <a:ea typeface="Calibri"/>
                <a:cs typeface="Arial" panose="020B0604020202020204" pitchFamily="34" charset="0"/>
                <a:sym typeface="Calibri"/>
              </a:rPr>
              <a:t>Continuity</a:t>
            </a:r>
            <a:r>
              <a:rPr lang="en-GB" sz="2000" b="0" i="0" u="none" strike="noStrike" cap="none" dirty="0">
                <a:solidFill>
                  <a:srgbClr val="3F3F3F"/>
                </a:solidFill>
                <a:latin typeface="Arial" panose="020B0604020202020204" pitchFamily="34" charset="0"/>
                <a:ea typeface="Calibri"/>
                <a:cs typeface="Arial" panose="020B0604020202020204" pitchFamily="34" charset="0"/>
                <a:sym typeface="Calibri"/>
              </a:rPr>
              <a:t> – Did you follow-up clients who needed it?</a:t>
            </a:r>
            <a:endParaRPr sz="2000" dirty="0">
              <a:latin typeface="Arial" panose="020B0604020202020204" pitchFamily="34" charset="0"/>
              <a:cs typeface="Arial" panose="020B0604020202020204" pitchFamily="34" charset="0"/>
            </a:endParaRPr>
          </a:p>
          <a:p>
            <a:pPr marL="292608" marR="0" lvl="1" indent="0" algn="l" rtl="0">
              <a:lnSpc>
                <a:spcPct val="90000"/>
              </a:lnSpc>
              <a:spcBef>
                <a:spcPts val="600"/>
              </a:spcBef>
              <a:spcAft>
                <a:spcPts val="0"/>
              </a:spcAft>
              <a:buClr>
                <a:schemeClr val="accent1"/>
              </a:buClr>
              <a:buSzPts val="1600"/>
              <a:buFont typeface="Calibri"/>
              <a:buNone/>
            </a:pPr>
            <a:r>
              <a:rPr lang="en-GB" sz="2000" b="0" i="0" u="none" strike="noStrike" cap="none" dirty="0">
                <a:solidFill>
                  <a:srgbClr val="3F3F3F"/>
                </a:solidFill>
                <a:latin typeface="Arial" panose="020B0604020202020204" pitchFamily="34" charset="0"/>
                <a:ea typeface="Calibri"/>
                <a:cs typeface="Arial" panose="020B0604020202020204" pitchFamily="34" charset="0"/>
                <a:sym typeface="Calibri"/>
              </a:rPr>
              <a:t>(e.g.  How many of the children who started vaccination completed the nine vaccinations and became fully immunized?) </a:t>
            </a:r>
            <a:endParaRPr sz="2000" dirty="0">
              <a:latin typeface="Arial" panose="020B0604020202020204" pitchFamily="34" charset="0"/>
              <a:cs typeface="Arial" panose="020B0604020202020204" pitchFamily="34" charset="0"/>
            </a:endParaRPr>
          </a:p>
          <a:p>
            <a:pPr marL="384048" marR="0" lvl="1" indent="-182880" algn="l" rtl="0">
              <a:lnSpc>
                <a:spcPct val="90000"/>
              </a:lnSpc>
              <a:spcBef>
                <a:spcPts val="600"/>
              </a:spcBef>
              <a:spcAft>
                <a:spcPts val="0"/>
              </a:spcAft>
              <a:buClr>
                <a:schemeClr val="accent1"/>
              </a:buClr>
              <a:buSzPts val="2200"/>
              <a:buFont typeface="Arial"/>
              <a:buChar char="•"/>
            </a:pPr>
            <a:r>
              <a:rPr lang="en-GB" sz="2000" b="1" i="0" u="none" strike="noStrike" cap="none" dirty="0">
                <a:solidFill>
                  <a:srgbClr val="3F3F3F"/>
                </a:solidFill>
                <a:latin typeface="Arial" panose="020B0604020202020204" pitchFamily="34" charset="0"/>
                <a:ea typeface="Calibri"/>
                <a:cs typeface="Arial" panose="020B0604020202020204" pitchFamily="34" charset="0"/>
                <a:sym typeface="Calibri"/>
              </a:rPr>
              <a:t>Risk </a:t>
            </a:r>
            <a:r>
              <a:rPr lang="en-GB" sz="2000" b="0" i="0" u="none" strike="noStrike" cap="none" dirty="0">
                <a:solidFill>
                  <a:srgbClr val="3F3F3F"/>
                </a:solidFill>
                <a:latin typeface="Arial" panose="020B0604020202020204" pitchFamily="34" charset="0"/>
                <a:ea typeface="Calibri"/>
                <a:cs typeface="Arial" panose="020B0604020202020204" pitchFamily="34" charset="0"/>
                <a:sym typeface="Calibri"/>
              </a:rPr>
              <a:t>– Did you identify all clients with potential problems and then intervened to minimize these potential problems?  </a:t>
            </a:r>
            <a:endParaRPr sz="2000" dirty="0">
              <a:latin typeface="Arial" panose="020B0604020202020204" pitchFamily="34" charset="0"/>
              <a:cs typeface="Arial" panose="020B0604020202020204" pitchFamily="34" charset="0"/>
            </a:endParaRPr>
          </a:p>
          <a:p>
            <a:pPr marL="292608" marR="0" lvl="1" indent="0" algn="l" rtl="0">
              <a:lnSpc>
                <a:spcPct val="90000"/>
              </a:lnSpc>
              <a:spcBef>
                <a:spcPts val="600"/>
              </a:spcBef>
              <a:spcAft>
                <a:spcPts val="0"/>
              </a:spcAft>
              <a:buClr>
                <a:schemeClr val="accent1"/>
              </a:buClr>
              <a:buSzPts val="1600"/>
              <a:buFont typeface="Calibri"/>
              <a:buNone/>
            </a:pPr>
            <a:r>
              <a:rPr lang="en-GB" sz="2000" b="0" i="0" u="none" strike="noStrike" cap="none" dirty="0">
                <a:solidFill>
                  <a:srgbClr val="3F3F3F"/>
                </a:solidFill>
                <a:latin typeface="Arial" panose="020B0604020202020204" pitchFamily="34" charset="0"/>
                <a:ea typeface="Calibri"/>
                <a:cs typeface="Arial" panose="020B0604020202020204" pitchFamily="34" charset="0"/>
                <a:sym typeface="Calibri"/>
              </a:rPr>
              <a:t>(e.g.  What proportion of ANC clients had specific risk factors identified?)</a:t>
            </a:r>
            <a:endParaRPr sz="2000" b="0" i="0" u="none" strike="noStrike" cap="none" dirty="0">
              <a:solidFill>
                <a:srgbClr val="3F3F3F"/>
              </a:solidFill>
              <a:latin typeface="Arial" panose="020B0604020202020204" pitchFamily="34" charset="0"/>
              <a:ea typeface="Calibri"/>
              <a:cs typeface="Arial" panose="020B0604020202020204" pitchFamily="34" charset="0"/>
              <a:sym typeface="Calibri"/>
            </a:endParaRPr>
          </a:p>
          <a:p>
            <a:pPr marL="91440" marR="0" lvl="0" indent="-91440" algn="l" rtl="0">
              <a:lnSpc>
                <a:spcPct val="90000"/>
              </a:lnSpc>
              <a:spcBef>
                <a:spcPts val="1600"/>
              </a:spcBef>
              <a:spcAft>
                <a:spcPts val="0"/>
              </a:spcAft>
              <a:buClr>
                <a:schemeClr val="accent1"/>
              </a:buClr>
              <a:buSzPts val="3600"/>
              <a:buFont typeface="Calibri"/>
              <a:buNone/>
            </a:pPr>
            <a:endParaRPr sz="3600" dirty="0">
              <a:solidFill>
                <a:srgbClr val="3F3F3F"/>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4"/>
          <p:cNvSpPr txBox="1"/>
          <p:nvPr/>
        </p:nvSpPr>
        <p:spPr>
          <a:xfrm>
            <a:off x="252470" y="202851"/>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000" b="1" dirty="0">
                <a:solidFill>
                  <a:schemeClr val="lt1"/>
                </a:solidFill>
                <a:latin typeface="Calibri"/>
                <a:ea typeface="Calibri"/>
                <a:cs typeface="Calibri"/>
                <a:sym typeface="Calibri"/>
              </a:rPr>
              <a:t>Intro to statistics</a:t>
            </a:r>
            <a:endParaRPr sz="4000" b="1" dirty="0">
              <a:solidFill>
                <a:schemeClr val="lt1"/>
              </a:solidFill>
              <a:latin typeface="Calibri"/>
              <a:ea typeface="Calibri"/>
              <a:cs typeface="Calibri"/>
              <a:sym typeface="Calibri"/>
            </a:endParaRPr>
          </a:p>
        </p:txBody>
      </p:sp>
      <p:sp>
        <p:nvSpPr>
          <p:cNvPr id="275" name="Google Shape;275;p34"/>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Calibri"/>
              <a:ea typeface="Calibri"/>
              <a:cs typeface="Calibri"/>
              <a:sym typeface="Calibri"/>
            </a:endParaRPr>
          </a:p>
        </p:txBody>
      </p:sp>
      <p:sp>
        <p:nvSpPr>
          <p:cNvPr id="276" name="Google Shape;276;p34"/>
          <p:cNvSpPr txBox="1"/>
          <p:nvPr/>
        </p:nvSpPr>
        <p:spPr>
          <a:xfrm>
            <a:off x="378745" y="2564904"/>
            <a:ext cx="8386509" cy="3008376"/>
          </a:xfrm>
          <a:prstGeom prst="rect">
            <a:avLst/>
          </a:prstGeom>
          <a:noFill/>
          <a:ln>
            <a:noFill/>
          </a:ln>
        </p:spPr>
        <p:txBody>
          <a:bodyPr spcFirstLastPara="1" wrap="square" lIns="0" tIns="45700" rIns="0" bIns="45700" anchor="t" anchorCtr="0">
            <a:normAutofit/>
          </a:bodyPr>
          <a:lstStyle/>
          <a:p>
            <a:pPr marL="91440" marR="0" lvl="0" indent="-152400" algn="ctr" rtl="0">
              <a:lnSpc>
                <a:spcPct val="90000"/>
              </a:lnSpc>
              <a:spcBef>
                <a:spcPts val="0"/>
              </a:spcBef>
              <a:spcAft>
                <a:spcPts val="0"/>
              </a:spcAft>
              <a:buClr>
                <a:schemeClr val="accent1"/>
              </a:buClr>
              <a:buSzPts val="2400"/>
              <a:buFont typeface="Calibri"/>
              <a:buChar char=" "/>
            </a:pPr>
            <a:r>
              <a:rPr lang="en-GB" sz="2400" b="1">
                <a:solidFill>
                  <a:srgbClr val="3F3F3F"/>
                </a:solidFill>
                <a:latin typeface="Calibri"/>
                <a:ea typeface="Calibri"/>
                <a:cs typeface="Calibri"/>
                <a:sym typeface="Calibri"/>
              </a:rPr>
              <a:t>Statistics refers to the science of collecting, classifying, analysing,</a:t>
            </a:r>
            <a:endParaRPr/>
          </a:p>
          <a:p>
            <a:pPr marL="91440" marR="0" lvl="0" indent="-152400" algn="ctr" rtl="0">
              <a:lnSpc>
                <a:spcPct val="90000"/>
              </a:lnSpc>
              <a:spcBef>
                <a:spcPts val="680"/>
              </a:spcBef>
              <a:spcAft>
                <a:spcPts val="0"/>
              </a:spcAft>
              <a:buClr>
                <a:schemeClr val="accent1"/>
              </a:buClr>
              <a:buSzPts val="2400"/>
              <a:buFont typeface="Calibri"/>
              <a:buChar char=" "/>
            </a:pPr>
            <a:r>
              <a:rPr lang="en-GB" sz="2400" b="1">
                <a:solidFill>
                  <a:srgbClr val="3F3F3F"/>
                </a:solidFill>
                <a:latin typeface="Calibri"/>
                <a:ea typeface="Calibri"/>
                <a:cs typeface="Calibri"/>
                <a:sym typeface="Calibri"/>
              </a:rPr>
              <a:t>interpreting and presenting numerical facts or data. </a:t>
            </a:r>
            <a:endParaRPr/>
          </a:p>
          <a:p>
            <a:pPr marL="91440" marR="0" lvl="0" indent="-91440" algn="l" rtl="0">
              <a:lnSpc>
                <a:spcPct val="90000"/>
              </a:lnSpc>
              <a:spcBef>
                <a:spcPts val="1400"/>
              </a:spcBef>
              <a:spcAft>
                <a:spcPts val="0"/>
              </a:spcAft>
              <a:buClr>
                <a:schemeClr val="accent1"/>
              </a:buClr>
              <a:buSzPts val="3600"/>
              <a:buFont typeface="Calibri"/>
              <a:buNone/>
            </a:pPr>
            <a:endParaRPr sz="3600">
              <a:solidFill>
                <a:srgbClr val="3F3F3F"/>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p:nvPr/>
        </p:nvSpPr>
        <p:spPr>
          <a:xfrm>
            <a:off x="45943" y="107938"/>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3600" b="1" dirty="0">
                <a:solidFill>
                  <a:schemeClr val="lt1"/>
                </a:solidFill>
                <a:latin typeface="Arial" panose="020B0604020202020204" pitchFamily="34" charset="0"/>
                <a:ea typeface="Calibri"/>
                <a:cs typeface="Arial" panose="020B0604020202020204" pitchFamily="34" charset="0"/>
                <a:sym typeface="Calibri"/>
              </a:rPr>
              <a:t>Intro to statistics</a:t>
            </a:r>
            <a:endParaRPr sz="3600" b="1" dirty="0">
              <a:solidFill>
                <a:schemeClr val="lt1"/>
              </a:solidFill>
              <a:latin typeface="Arial" panose="020B0604020202020204" pitchFamily="34" charset="0"/>
              <a:ea typeface="Calibri"/>
              <a:cs typeface="Arial" panose="020B0604020202020204" pitchFamily="34" charset="0"/>
              <a:sym typeface="Calibri"/>
            </a:endParaRPr>
          </a:p>
        </p:txBody>
      </p:sp>
      <p:sp>
        <p:nvSpPr>
          <p:cNvPr id="282" name="Google Shape;282;p35"/>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283" name="Google Shape;283;p35"/>
          <p:cNvSpPr txBox="1"/>
          <p:nvPr/>
        </p:nvSpPr>
        <p:spPr>
          <a:xfrm>
            <a:off x="146304" y="1345642"/>
            <a:ext cx="8851392" cy="4559858"/>
          </a:xfrm>
          <a:prstGeom prst="rect">
            <a:avLst/>
          </a:prstGeom>
          <a:noFill/>
          <a:ln>
            <a:noFill/>
          </a:ln>
        </p:spPr>
        <p:txBody>
          <a:bodyPr spcFirstLastPara="1" wrap="square" lIns="0" tIns="45700" rIns="0" bIns="45700" anchor="t" anchorCtr="0">
            <a:normAutofit fontScale="25000" lnSpcReduction="20000"/>
          </a:bodyPr>
          <a:lstStyle/>
          <a:p>
            <a:pPr marL="91440" marR="0" lvl="0" indent="-91440" algn="l" rtl="0">
              <a:lnSpc>
                <a:spcPct val="120000"/>
              </a:lnSpc>
              <a:spcBef>
                <a:spcPts val="0"/>
              </a:spcBef>
              <a:spcAft>
                <a:spcPts val="0"/>
              </a:spcAft>
              <a:buClr>
                <a:schemeClr val="accent1"/>
              </a:buClr>
              <a:buSzPct val="100000"/>
              <a:buFont typeface="Calibri"/>
              <a:buNone/>
            </a:pPr>
            <a:r>
              <a:rPr lang="en-GB" sz="8000" dirty="0">
                <a:solidFill>
                  <a:srgbClr val="3F3F3F"/>
                </a:solidFill>
                <a:latin typeface="Arial" panose="020B0604020202020204" pitchFamily="34" charset="0"/>
                <a:ea typeface="Calibri"/>
                <a:cs typeface="Arial" panose="020B0604020202020204" pitchFamily="34" charset="0"/>
                <a:sym typeface="Calibri"/>
              </a:rPr>
              <a:t>Statistical methods have two major branches: Descriptive &amp; Inferential</a:t>
            </a:r>
            <a:endParaRPr lang="en-GB" sz="8000" dirty="0">
              <a:latin typeface="Arial" panose="020B0604020202020204" pitchFamily="34" charset="0"/>
              <a:ea typeface="Calibri"/>
              <a:cs typeface="Arial" panose="020B0604020202020204" pitchFamily="34" charset="0"/>
            </a:endParaRPr>
          </a:p>
          <a:p>
            <a:pPr marL="91440" marR="0" lvl="0" indent="-91440" algn="l" rtl="0">
              <a:lnSpc>
                <a:spcPct val="120000"/>
              </a:lnSpc>
              <a:spcBef>
                <a:spcPts val="0"/>
              </a:spcBef>
              <a:spcAft>
                <a:spcPts val="0"/>
              </a:spcAft>
              <a:buClr>
                <a:schemeClr val="accent1"/>
              </a:buClr>
              <a:buSzPct val="100000"/>
              <a:buFont typeface="Calibri"/>
              <a:buNone/>
            </a:pPr>
            <a:endParaRPr lang="en-GB" sz="8000" u="none" strike="noStrike" cap="none" dirty="0">
              <a:solidFill>
                <a:srgbClr val="3F3F3F"/>
              </a:solidFill>
              <a:latin typeface="Arial" panose="020B0604020202020204" pitchFamily="34" charset="0"/>
              <a:ea typeface="Calibri"/>
              <a:cs typeface="Arial" panose="020B0604020202020204" pitchFamily="34" charset="0"/>
              <a:sym typeface="Calibri"/>
            </a:endParaRPr>
          </a:p>
          <a:p>
            <a:pPr marL="91440" marR="0" lvl="0" indent="-91440" algn="l" rtl="0">
              <a:lnSpc>
                <a:spcPct val="120000"/>
              </a:lnSpc>
              <a:spcBef>
                <a:spcPts val="0"/>
              </a:spcBef>
              <a:spcAft>
                <a:spcPts val="0"/>
              </a:spcAft>
              <a:buClr>
                <a:schemeClr val="accent1"/>
              </a:buClr>
              <a:buSzPct val="100000"/>
              <a:buFont typeface="Calibri"/>
              <a:buNone/>
            </a:pPr>
            <a:r>
              <a:rPr lang="en-GB" sz="8000" u="none" strike="noStrike" cap="none" dirty="0">
                <a:solidFill>
                  <a:srgbClr val="3F3F3F"/>
                </a:solidFill>
                <a:latin typeface="Arial" panose="020B0604020202020204" pitchFamily="34" charset="0"/>
                <a:ea typeface="Calibri"/>
                <a:cs typeface="Arial" panose="020B0604020202020204" pitchFamily="34" charset="0"/>
                <a:sym typeface="Calibri"/>
              </a:rPr>
              <a:t>Descriptive statistics: Used to describe the nature of your data</a:t>
            </a:r>
            <a:r>
              <a:rPr lang="en-GB" sz="8000" dirty="0">
                <a:solidFill>
                  <a:srgbClr val="3F3F3F"/>
                </a:solidFill>
                <a:latin typeface="Arial" panose="020B0604020202020204" pitchFamily="34" charset="0"/>
                <a:ea typeface="Calibri"/>
                <a:cs typeface="Arial" panose="020B0604020202020204" pitchFamily="34" charset="0"/>
                <a:sym typeface="Calibri"/>
              </a:rPr>
              <a:t> </a:t>
            </a:r>
            <a:r>
              <a:rPr lang="en-GB" sz="8000" u="none" strike="noStrike" cap="none" dirty="0">
                <a:solidFill>
                  <a:srgbClr val="3F3F3F"/>
                </a:solidFill>
                <a:latin typeface="Arial" panose="020B0604020202020204" pitchFamily="34" charset="0"/>
                <a:ea typeface="Calibri"/>
                <a:cs typeface="Arial" panose="020B0604020202020204" pitchFamily="34" charset="0"/>
                <a:sym typeface="Calibri"/>
              </a:rPr>
              <a:t>How many?</a:t>
            </a:r>
          </a:p>
          <a:p>
            <a:pPr marL="91440" marR="0" lvl="0" indent="-91440" algn="l" rtl="0">
              <a:lnSpc>
                <a:spcPct val="120000"/>
              </a:lnSpc>
              <a:spcBef>
                <a:spcPts val="0"/>
              </a:spcBef>
              <a:spcAft>
                <a:spcPts val="0"/>
              </a:spcAft>
              <a:buClr>
                <a:schemeClr val="accent1"/>
              </a:buClr>
              <a:buSzPct val="100000"/>
              <a:buFont typeface="Calibri"/>
              <a:buNone/>
            </a:pPr>
            <a:r>
              <a:rPr lang="en-GB" sz="8000" u="none" strike="noStrike" cap="none" dirty="0">
                <a:solidFill>
                  <a:srgbClr val="3F3F3F"/>
                </a:solidFill>
                <a:latin typeface="Arial" panose="020B0604020202020204" pitchFamily="34" charset="0"/>
                <a:ea typeface="Calibri"/>
                <a:cs typeface="Arial" panose="020B0604020202020204" pitchFamily="34" charset="0"/>
                <a:sym typeface="Calibri"/>
              </a:rPr>
              <a:t>how often? What is the average?</a:t>
            </a:r>
          </a:p>
          <a:p>
            <a:pPr marL="91440" marR="0" lvl="0" indent="-91440" algn="l" rtl="0">
              <a:lnSpc>
                <a:spcPct val="120000"/>
              </a:lnSpc>
              <a:spcBef>
                <a:spcPts val="0"/>
              </a:spcBef>
              <a:spcAft>
                <a:spcPts val="0"/>
              </a:spcAft>
              <a:buClr>
                <a:schemeClr val="accent1"/>
              </a:buClr>
              <a:buSzPct val="100000"/>
              <a:buFont typeface="Calibri"/>
              <a:buNone/>
            </a:pPr>
            <a:endParaRPr lang="en-GB" sz="8000" u="none" strike="noStrike" cap="none" dirty="0">
              <a:solidFill>
                <a:srgbClr val="3F3F3F"/>
              </a:solidFill>
              <a:latin typeface="Arial" panose="020B0604020202020204" pitchFamily="34" charset="0"/>
              <a:ea typeface="Calibri"/>
              <a:cs typeface="Arial" panose="020B0604020202020204" pitchFamily="34" charset="0"/>
              <a:sym typeface="Calibri"/>
            </a:endParaRPr>
          </a:p>
          <a:p>
            <a:pPr>
              <a:lnSpc>
                <a:spcPct val="115000"/>
              </a:lnSpc>
              <a:spcAft>
                <a:spcPts val="800"/>
              </a:spcAft>
              <a:buNone/>
            </a:pPr>
            <a:r>
              <a:rPr lang="en-ZA" sz="7200" kern="0" dirty="0">
                <a:effectLst/>
                <a:latin typeface="Times New Roman" panose="02020603050405020304" pitchFamily="18" charset="0"/>
                <a:ea typeface="Times New Roman" panose="02020603050405020304" pitchFamily="18" charset="0"/>
                <a:cs typeface="Times New Roman" panose="02020603050405020304" pitchFamily="18" charset="0"/>
              </a:rPr>
              <a:t>Immunization</a:t>
            </a:r>
            <a:endParaRPr lang="en-ZA" sz="7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ZA" sz="7200" kern="0" dirty="0">
                <a:effectLst/>
                <a:latin typeface="Times New Roman" panose="02020603050405020304" pitchFamily="18" charset="0"/>
                <a:ea typeface="Times New Roman" panose="02020603050405020304" pitchFamily="18" charset="0"/>
                <a:cs typeface="Times New Roman" panose="02020603050405020304" pitchFamily="18" charset="0"/>
              </a:rPr>
              <a:t>At a clinic:</a:t>
            </a:r>
            <a:endParaRPr lang="en-ZA" sz="7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ZA" sz="7200" kern="0" dirty="0">
                <a:effectLst/>
                <a:latin typeface="Times New Roman" panose="02020603050405020304" pitchFamily="18" charset="0"/>
                <a:ea typeface="Times New Roman" panose="02020603050405020304" pitchFamily="18" charset="0"/>
                <a:cs typeface="Times New Roman" panose="02020603050405020304" pitchFamily="18" charset="0"/>
              </a:rPr>
              <a:t>120 children were immunized in March</a:t>
            </a:r>
            <a:endParaRPr lang="en-ZA" sz="7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ZA" sz="7200" kern="0" dirty="0">
                <a:effectLst/>
                <a:latin typeface="Times New Roman" panose="02020603050405020304" pitchFamily="18" charset="0"/>
                <a:ea typeface="Times New Roman" panose="02020603050405020304" pitchFamily="18" charset="0"/>
                <a:cs typeface="Times New Roman" panose="02020603050405020304" pitchFamily="18" charset="0"/>
              </a:rPr>
              <a:t>80 received measles vaccine</a:t>
            </a:r>
            <a:endParaRPr lang="en-ZA" sz="7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ZA" sz="7200" kern="0" dirty="0">
                <a:effectLst/>
                <a:latin typeface="Times New Roman" panose="02020603050405020304" pitchFamily="18" charset="0"/>
                <a:ea typeface="Times New Roman" panose="02020603050405020304" pitchFamily="18" charset="0"/>
                <a:cs typeface="Times New Roman" panose="02020603050405020304" pitchFamily="18" charset="0"/>
              </a:rPr>
              <a:t>You can calculate:</a:t>
            </a:r>
            <a:endParaRPr lang="en-ZA" sz="7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ZA" sz="7200" kern="0" dirty="0">
                <a:effectLst/>
                <a:latin typeface="Times New Roman" panose="02020603050405020304" pitchFamily="18" charset="0"/>
                <a:ea typeface="Times New Roman" panose="02020603050405020304" pitchFamily="18" charset="0"/>
                <a:cs typeface="Times New Roman" panose="02020603050405020304" pitchFamily="18" charset="0"/>
              </a:rPr>
              <a:t>Total immunizations = 120</a:t>
            </a:r>
            <a:endParaRPr lang="en-ZA" sz="7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ZA" sz="7200" kern="0" dirty="0">
                <a:effectLst/>
                <a:latin typeface="Times New Roman" panose="02020603050405020304" pitchFamily="18" charset="0"/>
                <a:ea typeface="Times New Roman" panose="02020603050405020304" pitchFamily="18" charset="0"/>
                <a:cs typeface="Times New Roman" panose="02020603050405020304" pitchFamily="18" charset="0"/>
              </a:rPr>
              <a:t>Percentage coverage = (80/120) × 100 = 67%</a:t>
            </a:r>
            <a:endParaRPr lang="en-ZA" sz="7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ZA" sz="7200" kern="0" dirty="0">
                <a:effectLst/>
                <a:latin typeface="Times New Roman" panose="02020603050405020304" pitchFamily="18" charset="0"/>
                <a:ea typeface="Times New Roman" panose="02020603050405020304" pitchFamily="18" charset="0"/>
                <a:cs typeface="Times New Roman" panose="02020603050405020304" pitchFamily="18" charset="0"/>
              </a:rPr>
              <a:t>This describes current performance.</a:t>
            </a:r>
            <a:endParaRPr lang="en-ZA" sz="72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buNone/>
            </a:pPr>
            <a:br>
              <a:rPr lang="en-ZA" sz="6400" kern="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ZA" sz="6400" kern="100" dirty="0">
              <a:effectLst/>
              <a:latin typeface="Aptos" panose="020B0004020202020204" pitchFamily="34" charset="0"/>
              <a:ea typeface="Aptos" panose="020B0004020202020204" pitchFamily="34" charset="0"/>
              <a:cs typeface="Times New Roman" panose="02020603050405020304" pitchFamily="18" charset="0"/>
            </a:endParaRPr>
          </a:p>
          <a:p>
            <a:pPr marL="384048" marR="0" lvl="1" indent="-182880" algn="l" rtl="0">
              <a:lnSpc>
                <a:spcPct val="120000"/>
              </a:lnSpc>
              <a:spcBef>
                <a:spcPts val="400"/>
              </a:spcBef>
              <a:spcAft>
                <a:spcPts val="0"/>
              </a:spcAft>
              <a:buClr>
                <a:schemeClr val="accent1"/>
              </a:buClr>
              <a:buSzPct val="100000"/>
              <a:buFont typeface="Noto Sans Symbols"/>
              <a:buChar char="▪"/>
            </a:pPr>
            <a:endParaRPr sz="8000" dirty="0">
              <a:latin typeface="Arial" panose="020B0604020202020204" pitchFamily="34" charset="0"/>
              <a:cs typeface="Arial" panose="020B0604020202020204" pitchFamily="34" charset="0"/>
            </a:endParaRPr>
          </a:p>
          <a:p>
            <a:pPr marL="201168" marR="0" lvl="1" indent="0" algn="l" rtl="0">
              <a:lnSpc>
                <a:spcPct val="120000"/>
              </a:lnSpc>
              <a:spcBef>
                <a:spcPts val="600"/>
              </a:spcBef>
              <a:spcAft>
                <a:spcPts val="0"/>
              </a:spcAft>
              <a:buClr>
                <a:schemeClr val="accent1"/>
              </a:buClr>
              <a:buSzPct val="100000"/>
              <a:buFont typeface="Calibri"/>
              <a:buNone/>
            </a:pPr>
            <a:endParaRPr sz="8000" b="0" i="0" u="none" strike="noStrike" cap="none" dirty="0">
              <a:solidFill>
                <a:srgbClr val="3F3F3F"/>
              </a:solidFill>
              <a:latin typeface="Arial" panose="020B0604020202020204" pitchFamily="34" charset="0"/>
              <a:ea typeface="Calibri"/>
              <a:cs typeface="Arial" panose="020B0604020202020204" pitchFamily="34" charset="0"/>
              <a:sym typeface="Calibri"/>
            </a:endParaRPr>
          </a:p>
          <a:p>
            <a:pPr marL="91440" marR="0" lvl="0" indent="-91440" algn="l" rtl="0">
              <a:lnSpc>
                <a:spcPct val="90000"/>
              </a:lnSpc>
              <a:spcBef>
                <a:spcPts val="1400"/>
              </a:spcBef>
              <a:spcAft>
                <a:spcPts val="0"/>
              </a:spcAft>
              <a:buClr>
                <a:schemeClr val="accent1"/>
              </a:buClr>
              <a:buSzPct val="100000"/>
              <a:buFont typeface="Calibri"/>
              <a:buNone/>
            </a:pPr>
            <a:endParaRPr sz="3600" dirty="0">
              <a:solidFill>
                <a:srgbClr val="3F3F3F"/>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0">
          <a:extLst>
            <a:ext uri="{FF2B5EF4-FFF2-40B4-BE49-F238E27FC236}">
              <a16:creationId xmlns:a16="http://schemas.microsoft.com/office/drawing/2014/main" id="{68BD1527-1CCA-C85A-DBEB-C3A95689CCE4}"/>
            </a:ext>
          </a:extLst>
        </p:cNvPr>
        <p:cNvGrpSpPr/>
        <p:nvPr/>
      </p:nvGrpSpPr>
      <p:grpSpPr>
        <a:xfrm>
          <a:off x="0" y="0"/>
          <a:ext cx="0" cy="0"/>
          <a:chOff x="0" y="0"/>
          <a:chExt cx="0" cy="0"/>
        </a:xfrm>
      </p:grpSpPr>
      <p:sp>
        <p:nvSpPr>
          <p:cNvPr id="281" name="Google Shape;281;p35">
            <a:extLst>
              <a:ext uri="{FF2B5EF4-FFF2-40B4-BE49-F238E27FC236}">
                <a16:creationId xmlns:a16="http://schemas.microsoft.com/office/drawing/2014/main" id="{594E2BC2-4B79-2C49-60BB-B75E468C9AD1}"/>
              </a:ext>
            </a:extLst>
          </p:cNvPr>
          <p:cNvSpPr txBox="1"/>
          <p:nvPr/>
        </p:nvSpPr>
        <p:spPr>
          <a:xfrm>
            <a:off x="146304" y="108682"/>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3600" b="1" dirty="0">
                <a:solidFill>
                  <a:schemeClr val="lt1"/>
                </a:solidFill>
                <a:latin typeface="Arial" panose="020B0604020202020204" pitchFamily="34" charset="0"/>
                <a:ea typeface="Calibri"/>
                <a:cs typeface="Arial" panose="020B0604020202020204" pitchFamily="34" charset="0"/>
                <a:sym typeface="Calibri"/>
              </a:rPr>
              <a:t>Intro to statistics</a:t>
            </a:r>
            <a:endParaRPr sz="3600" b="1" dirty="0">
              <a:solidFill>
                <a:schemeClr val="lt1"/>
              </a:solidFill>
              <a:latin typeface="Arial" panose="020B0604020202020204" pitchFamily="34" charset="0"/>
              <a:ea typeface="Calibri"/>
              <a:cs typeface="Arial" panose="020B0604020202020204" pitchFamily="34" charset="0"/>
              <a:sym typeface="Calibri"/>
            </a:endParaRPr>
          </a:p>
        </p:txBody>
      </p:sp>
      <p:sp>
        <p:nvSpPr>
          <p:cNvPr id="282" name="Google Shape;282;p35">
            <a:extLst>
              <a:ext uri="{FF2B5EF4-FFF2-40B4-BE49-F238E27FC236}">
                <a16:creationId xmlns:a16="http://schemas.microsoft.com/office/drawing/2014/main" id="{E19E4FC1-81B7-E07D-3FF8-0CDDD993D1BC}"/>
              </a:ext>
            </a:extLst>
          </p:cNvPr>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283" name="Google Shape;283;p35">
            <a:extLst>
              <a:ext uri="{FF2B5EF4-FFF2-40B4-BE49-F238E27FC236}">
                <a16:creationId xmlns:a16="http://schemas.microsoft.com/office/drawing/2014/main" id="{24B97C4E-F825-B73A-06EA-CA027B19EF77}"/>
              </a:ext>
            </a:extLst>
          </p:cNvPr>
          <p:cNvSpPr txBox="1"/>
          <p:nvPr/>
        </p:nvSpPr>
        <p:spPr>
          <a:xfrm>
            <a:off x="146304" y="1484784"/>
            <a:ext cx="8386509" cy="3547872"/>
          </a:xfrm>
          <a:prstGeom prst="rect">
            <a:avLst/>
          </a:prstGeom>
          <a:noFill/>
          <a:ln>
            <a:noFill/>
          </a:ln>
        </p:spPr>
        <p:txBody>
          <a:bodyPr spcFirstLastPara="1" wrap="square" lIns="0" tIns="45700" rIns="0" bIns="45700" anchor="t" anchorCtr="0">
            <a:normAutofit fontScale="25000" lnSpcReduction="20000"/>
          </a:bodyPr>
          <a:lstStyle/>
          <a:p>
            <a:pPr marL="91440" marR="0" lvl="0" indent="-91440" algn="l" rtl="0">
              <a:lnSpc>
                <a:spcPct val="120000"/>
              </a:lnSpc>
              <a:spcBef>
                <a:spcPts val="0"/>
              </a:spcBef>
              <a:spcAft>
                <a:spcPts val="0"/>
              </a:spcAft>
              <a:buClr>
                <a:schemeClr val="accent1"/>
              </a:buClr>
              <a:buSzPct val="100000"/>
              <a:buFont typeface="Calibri"/>
              <a:buNone/>
            </a:pPr>
            <a:r>
              <a:rPr lang="en-GB" sz="8000" dirty="0">
                <a:solidFill>
                  <a:srgbClr val="3F3F3F"/>
                </a:solidFill>
                <a:latin typeface="Arial" panose="020B0604020202020204" pitchFamily="34" charset="0"/>
                <a:ea typeface="Calibri"/>
                <a:cs typeface="Arial" panose="020B0604020202020204" pitchFamily="34" charset="0"/>
                <a:sym typeface="Calibri"/>
              </a:rPr>
              <a:t>Statistical methods have two major branches:</a:t>
            </a:r>
            <a:endParaRPr sz="8000" b="0" i="0" u="none" strike="noStrike" cap="none" dirty="0">
              <a:solidFill>
                <a:srgbClr val="3F3F3F"/>
              </a:solidFill>
              <a:latin typeface="Arial" panose="020B0604020202020204" pitchFamily="34" charset="0"/>
              <a:ea typeface="Calibri"/>
              <a:cs typeface="Arial" panose="020B0604020202020204" pitchFamily="34" charset="0"/>
              <a:sym typeface="Calibri"/>
            </a:endParaRPr>
          </a:p>
          <a:p>
            <a:pPr marL="201168" marR="0" lvl="1" algn="l" rtl="0">
              <a:lnSpc>
                <a:spcPct val="120000"/>
              </a:lnSpc>
              <a:spcBef>
                <a:spcPts val="600"/>
              </a:spcBef>
              <a:spcAft>
                <a:spcPts val="0"/>
              </a:spcAft>
              <a:buClr>
                <a:schemeClr val="accent1"/>
              </a:buClr>
              <a:buSzPct val="100000"/>
            </a:pPr>
            <a:r>
              <a:rPr lang="en-GB" sz="8000" u="none" strike="noStrike" cap="none" dirty="0">
                <a:solidFill>
                  <a:srgbClr val="3F3F3F"/>
                </a:solidFill>
                <a:latin typeface="Arial" panose="020B0604020202020204" pitchFamily="34" charset="0"/>
                <a:ea typeface="Calibri"/>
                <a:cs typeface="Arial" panose="020B0604020202020204" pitchFamily="34" charset="0"/>
                <a:sym typeface="Calibri"/>
              </a:rPr>
              <a:t>Inferential statistics</a:t>
            </a:r>
            <a:endParaRPr lang="en-GB" sz="8000" dirty="0">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lnSpc>
                <a:spcPct val="120000"/>
              </a:lnSpc>
              <a:spcBef>
                <a:spcPts val="600"/>
              </a:spcBef>
              <a:spcAft>
                <a:spcPts val="0"/>
              </a:spcAft>
              <a:buClr>
                <a:schemeClr val="accent1"/>
              </a:buClr>
              <a:buSzPct val="100000"/>
              <a:buFont typeface="Arial"/>
              <a:buChar char="•"/>
            </a:pPr>
            <a:r>
              <a:rPr lang="en-GB" sz="8000" u="none" strike="noStrike" cap="none" dirty="0">
                <a:solidFill>
                  <a:srgbClr val="3F3F3F"/>
                </a:solidFill>
                <a:latin typeface="Arial" panose="020B0604020202020204" pitchFamily="34" charset="0"/>
                <a:ea typeface="Calibri"/>
                <a:cs typeface="Arial" panose="020B0604020202020204" pitchFamily="34" charset="0"/>
                <a:sym typeface="Calibri"/>
              </a:rPr>
              <a:t>This occurs in an instance whereby data to be collected is so large that we can not have all of </a:t>
            </a:r>
            <a:r>
              <a:rPr lang="en-GB" sz="8000" dirty="0">
                <a:solidFill>
                  <a:srgbClr val="3F3F3F"/>
                </a:solidFill>
                <a:latin typeface="Arial" panose="020B0604020202020204" pitchFamily="34" charset="0"/>
                <a:ea typeface="Calibri"/>
                <a:cs typeface="Arial" panose="020B0604020202020204" pitchFamily="34" charset="0"/>
                <a:sym typeface="Calibri"/>
              </a:rPr>
              <a:t>it</a:t>
            </a:r>
            <a:r>
              <a:rPr lang="en-GB" sz="8000" u="none" strike="noStrike" cap="none" dirty="0">
                <a:solidFill>
                  <a:srgbClr val="3F3F3F"/>
                </a:solidFill>
                <a:latin typeface="Arial" panose="020B0604020202020204" pitchFamily="34" charset="0"/>
                <a:ea typeface="Calibri"/>
                <a:cs typeface="Arial" panose="020B0604020202020204" pitchFamily="34" charset="0"/>
                <a:sym typeface="Calibri"/>
              </a:rPr>
              <a:t> "in hand." We can, however, inspect samples of these larger collections and use what we see there to make inferences, generalisations or predictions of the larger collection</a:t>
            </a:r>
            <a:r>
              <a:rPr lang="en-GB" sz="8000" i="1" u="none" strike="noStrike" cap="none" dirty="0">
                <a:solidFill>
                  <a:srgbClr val="3F3F3F"/>
                </a:solidFill>
                <a:latin typeface="Arial" panose="020B0604020202020204" pitchFamily="34" charset="0"/>
                <a:ea typeface="Calibri"/>
                <a:cs typeface="Arial" panose="020B0604020202020204" pitchFamily="34" charset="0"/>
                <a:sym typeface="Calibri"/>
              </a:rPr>
              <a:t>.</a:t>
            </a:r>
          </a:p>
          <a:p>
            <a:pPr marL="384048" marR="0" lvl="1" indent="-182880" algn="l" rtl="0">
              <a:lnSpc>
                <a:spcPct val="120000"/>
              </a:lnSpc>
              <a:spcBef>
                <a:spcPts val="600"/>
              </a:spcBef>
              <a:spcAft>
                <a:spcPts val="0"/>
              </a:spcAft>
              <a:buClr>
                <a:schemeClr val="accent1"/>
              </a:buClr>
              <a:buSzPct val="100000"/>
              <a:buFont typeface="Arial"/>
              <a:buChar char="•"/>
            </a:pPr>
            <a:r>
              <a:rPr lang="en-GB" sz="8000" dirty="0">
                <a:solidFill>
                  <a:srgbClr val="3F3F3F"/>
                </a:solidFill>
                <a:latin typeface="Arial" panose="020B0604020202020204" pitchFamily="34" charset="0"/>
                <a:ea typeface="Calibri"/>
                <a:cs typeface="Arial" panose="020B0604020202020204" pitchFamily="34" charset="0"/>
                <a:sym typeface="Calibri"/>
              </a:rPr>
              <a:t>We then collect samples and make predictions </a:t>
            </a:r>
          </a:p>
          <a:p>
            <a:pPr marL="384048" marR="0" lvl="1" indent="-182880" algn="l" rtl="0">
              <a:lnSpc>
                <a:spcPct val="120000"/>
              </a:lnSpc>
              <a:spcBef>
                <a:spcPts val="600"/>
              </a:spcBef>
              <a:spcAft>
                <a:spcPts val="0"/>
              </a:spcAft>
              <a:buClr>
                <a:schemeClr val="accent1"/>
              </a:buClr>
              <a:buSzPct val="100000"/>
              <a:buFont typeface="Arial"/>
              <a:buChar char="•"/>
            </a:pPr>
            <a:r>
              <a:rPr lang="en-GB" sz="8000" u="none" strike="noStrike" cap="none" dirty="0">
                <a:solidFill>
                  <a:srgbClr val="3F3F3F"/>
                </a:solidFill>
                <a:latin typeface="Arial" panose="020B0604020202020204" pitchFamily="34" charset="0"/>
                <a:ea typeface="Calibri"/>
                <a:cs typeface="Arial" panose="020B0604020202020204" pitchFamily="34" charset="0"/>
                <a:sym typeface="Calibri"/>
              </a:rPr>
              <a:t>Draw conclusions</a:t>
            </a:r>
          </a:p>
          <a:p>
            <a:pPr marL="384048" marR="0" lvl="1" indent="-182880" algn="l" rtl="0">
              <a:lnSpc>
                <a:spcPct val="120000"/>
              </a:lnSpc>
              <a:spcBef>
                <a:spcPts val="600"/>
              </a:spcBef>
              <a:spcAft>
                <a:spcPts val="0"/>
              </a:spcAft>
              <a:buClr>
                <a:schemeClr val="accent1"/>
              </a:buClr>
              <a:buSzPct val="100000"/>
              <a:buFont typeface="Arial"/>
              <a:buChar char="•"/>
            </a:pPr>
            <a:r>
              <a:rPr lang="en-GB" sz="8000" dirty="0">
                <a:solidFill>
                  <a:srgbClr val="3F3F3F"/>
                </a:solidFill>
                <a:latin typeface="Arial" panose="020B0604020202020204" pitchFamily="34" charset="0"/>
                <a:ea typeface="Calibri"/>
                <a:cs typeface="Arial" panose="020B0604020202020204" pitchFamily="34" charset="0"/>
                <a:sym typeface="Calibri"/>
              </a:rPr>
              <a:t>Generalise findings for a larger population</a:t>
            </a:r>
            <a:r>
              <a:rPr lang="en-GB" sz="8000" u="none" strike="noStrike" cap="none" dirty="0">
                <a:solidFill>
                  <a:srgbClr val="3F3F3F"/>
                </a:solidFill>
                <a:latin typeface="Arial" panose="020B0604020202020204" pitchFamily="34" charset="0"/>
                <a:ea typeface="Calibri"/>
                <a:cs typeface="Arial" panose="020B0604020202020204" pitchFamily="34" charset="0"/>
                <a:sym typeface="Calibri"/>
              </a:rPr>
              <a:t> </a:t>
            </a:r>
            <a:endParaRPr sz="8000" dirty="0">
              <a:latin typeface="Arial" panose="020B0604020202020204" pitchFamily="34" charset="0"/>
              <a:cs typeface="Arial" panose="020B0604020202020204" pitchFamily="34" charset="0"/>
            </a:endParaRPr>
          </a:p>
          <a:p>
            <a:pPr marL="91440" marR="0" lvl="0" indent="0" algn="ctr" rtl="0">
              <a:lnSpc>
                <a:spcPct val="120000"/>
              </a:lnSpc>
              <a:spcBef>
                <a:spcPts val="1600"/>
              </a:spcBef>
              <a:spcAft>
                <a:spcPts val="0"/>
              </a:spcAft>
              <a:buClr>
                <a:schemeClr val="accent1"/>
              </a:buClr>
              <a:buSzPct val="100000"/>
              <a:buFont typeface="Calibri"/>
              <a:buNone/>
            </a:pPr>
            <a:endParaRPr sz="8000" b="1" dirty="0">
              <a:solidFill>
                <a:srgbClr val="3F3F3F"/>
              </a:solidFill>
              <a:latin typeface="Arial" panose="020B0604020202020204" pitchFamily="34" charset="0"/>
              <a:ea typeface="Calibri"/>
              <a:cs typeface="Arial" panose="020B0604020202020204" pitchFamily="34" charset="0"/>
              <a:sym typeface="Calibri"/>
            </a:endParaRPr>
          </a:p>
          <a:p>
            <a:pPr marL="91440" marR="0" lvl="0" indent="-91440" algn="ctr" rtl="0">
              <a:lnSpc>
                <a:spcPct val="120000"/>
              </a:lnSpc>
              <a:spcBef>
                <a:spcPts val="1400"/>
              </a:spcBef>
              <a:spcAft>
                <a:spcPts val="0"/>
              </a:spcAft>
              <a:buClr>
                <a:schemeClr val="accent1"/>
              </a:buClr>
              <a:buSzPct val="100000"/>
              <a:buFont typeface="Calibri"/>
              <a:buNone/>
            </a:pPr>
            <a:r>
              <a:rPr lang="en-GB" sz="8000" b="1" dirty="0">
                <a:solidFill>
                  <a:srgbClr val="3F3F3F"/>
                </a:solidFill>
                <a:latin typeface="Arial" panose="020B0604020202020204" pitchFamily="34" charset="0"/>
                <a:ea typeface="Calibri"/>
                <a:cs typeface="Arial" panose="020B0604020202020204" pitchFamily="34" charset="0"/>
                <a:sym typeface="Calibri"/>
              </a:rPr>
              <a:t>In order to perform statistical analysis of data, the data must be in numerical format.</a:t>
            </a:r>
            <a:r>
              <a:rPr lang="en-GB" sz="8000" dirty="0">
                <a:solidFill>
                  <a:srgbClr val="3F3F3F"/>
                </a:solidFill>
                <a:latin typeface="Arial" panose="020B0604020202020204" pitchFamily="34" charset="0"/>
                <a:ea typeface="Calibri"/>
                <a:cs typeface="Arial" panose="020B0604020202020204" pitchFamily="34" charset="0"/>
                <a:sym typeface="Calibri"/>
              </a:rPr>
              <a:t> </a:t>
            </a:r>
            <a:endParaRPr sz="8000" dirty="0">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ct val="100000"/>
              <a:buFont typeface="Calibri"/>
              <a:buNone/>
            </a:pPr>
            <a:endParaRPr sz="3600" dirty="0">
              <a:solidFill>
                <a:srgbClr val="3F3F3F"/>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4172971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0">
          <a:extLst>
            <a:ext uri="{FF2B5EF4-FFF2-40B4-BE49-F238E27FC236}">
              <a16:creationId xmlns:a16="http://schemas.microsoft.com/office/drawing/2014/main" id="{D1251711-E8B5-0699-DDEF-A589A9F94A49}"/>
            </a:ext>
          </a:extLst>
        </p:cNvPr>
        <p:cNvGrpSpPr/>
        <p:nvPr/>
      </p:nvGrpSpPr>
      <p:grpSpPr>
        <a:xfrm>
          <a:off x="0" y="0"/>
          <a:ext cx="0" cy="0"/>
          <a:chOff x="0" y="0"/>
          <a:chExt cx="0" cy="0"/>
        </a:xfrm>
      </p:grpSpPr>
      <p:sp>
        <p:nvSpPr>
          <p:cNvPr id="281" name="Google Shape;281;p35">
            <a:extLst>
              <a:ext uri="{FF2B5EF4-FFF2-40B4-BE49-F238E27FC236}">
                <a16:creationId xmlns:a16="http://schemas.microsoft.com/office/drawing/2014/main" id="{55620371-1F68-2B29-2C27-306D43D0E8BD}"/>
              </a:ext>
            </a:extLst>
          </p:cNvPr>
          <p:cNvSpPr txBox="1"/>
          <p:nvPr/>
        </p:nvSpPr>
        <p:spPr>
          <a:xfrm>
            <a:off x="175806" y="97530"/>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3600" b="1" dirty="0">
                <a:solidFill>
                  <a:schemeClr val="lt1"/>
                </a:solidFill>
                <a:latin typeface="Arial" panose="020B0604020202020204" pitchFamily="34" charset="0"/>
                <a:ea typeface="Calibri"/>
                <a:cs typeface="Arial" panose="020B0604020202020204" pitchFamily="34" charset="0"/>
                <a:sym typeface="Calibri"/>
              </a:rPr>
              <a:t>Intro to statistics</a:t>
            </a:r>
            <a:endParaRPr sz="3600" b="1" dirty="0">
              <a:solidFill>
                <a:schemeClr val="lt1"/>
              </a:solidFill>
              <a:latin typeface="Arial" panose="020B0604020202020204" pitchFamily="34" charset="0"/>
              <a:ea typeface="Calibri"/>
              <a:cs typeface="Arial" panose="020B0604020202020204" pitchFamily="34" charset="0"/>
              <a:sym typeface="Calibri"/>
            </a:endParaRPr>
          </a:p>
        </p:txBody>
      </p:sp>
      <p:sp>
        <p:nvSpPr>
          <p:cNvPr id="282" name="Google Shape;282;p35">
            <a:extLst>
              <a:ext uri="{FF2B5EF4-FFF2-40B4-BE49-F238E27FC236}">
                <a16:creationId xmlns:a16="http://schemas.microsoft.com/office/drawing/2014/main" id="{5242BA5E-3940-5FFA-61D9-692885DB84B0}"/>
              </a:ext>
            </a:extLst>
          </p:cNvPr>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283" name="Google Shape;283;p35">
            <a:extLst>
              <a:ext uri="{FF2B5EF4-FFF2-40B4-BE49-F238E27FC236}">
                <a16:creationId xmlns:a16="http://schemas.microsoft.com/office/drawing/2014/main" id="{14A4F550-89A0-AE9A-5675-6699BDB244FA}"/>
              </a:ext>
            </a:extLst>
          </p:cNvPr>
          <p:cNvSpPr txBox="1"/>
          <p:nvPr/>
        </p:nvSpPr>
        <p:spPr>
          <a:xfrm>
            <a:off x="611187" y="1409142"/>
            <a:ext cx="7921626" cy="4039716"/>
          </a:xfrm>
          <a:prstGeom prst="rect">
            <a:avLst/>
          </a:prstGeom>
          <a:noFill/>
          <a:ln>
            <a:noFill/>
          </a:ln>
        </p:spPr>
        <p:txBody>
          <a:bodyPr spcFirstLastPara="1" wrap="square" lIns="0" tIns="45700" rIns="0" bIns="45700" anchor="t" anchorCtr="0">
            <a:normAutofit fontScale="32500" lnSpcReduction="20000"/>
          </a:bodyPr>
          <a:lstStyle/>
          <a:p>
            <a:pPr>
              <a:lnSpc>
                <a:spcPct val="115000"/>
              </a:lnSpc>
              <a:spcAft>
                <a:spcPts val="800"/>
              </a:spcAft>
              <a:buNone/>
            </a:pPr>
            <a:r>
              <a:rPr lang="en-ZA" sz="8000" b="1" kern="0" dirty="0">
                <a:effectLst/>
                <a:latin typeface="+mn-lt"/>
                <a:ea typeface="Times New Roman" panose="02020603050405020304" pitchFamily="18" charset="0"/>
                <a:cs typeface="Times New Roman" panose="02020603050405020304" pitchFamily="18" charset="0"/>
              </a:rPr>
              <a:t>Immunization Coverage</a:t>
            </a:r>
            <a:endParaRPr lang="en-ZA" sz="8000" kern="100" dirty="0">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en-ZA" sz="8000" kern="0" dirty="0">
                <a:effectLst/>
                <a:latin typeface="+mn-lt"/>
                <a:ea typeface="Times New Roman" panose="02020603050405020304" pitchFamily="18" charset="0"/>
                <a:cs typeface="Times New Roman" panose="02020603050405020304" pitchFamily="18" charset="0"/>
              </a:rPr>
              <a:t>A district reviews data from 10 clinics and finds:</a:t>
            </a:r>
            <a:endParaRPr lang="en-ZA" sz="8000" kern="100" dirty="0">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ZA" sz="8000" kern="0" dirty="0">
                <a:effectLst/>
                <a:latin typeface="+mn-lt"/>
                <a:ea typeface="Times New Roman" panose="02020603050405020304" pitchFamily="18" charset="0"/>
                <a:cs typeface="Times New Roman" panose="02020603050405020304" pitchFamily="18" charset="0"/>
              </a:rPr>
              <a:t>Average immunization coverage = 65%</a:t>
            </a:r>
            <a:endParaRPr lang="en-ZA" sz="8000" kern="100" dirty="0">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en-ZA" sz="8000" kern="0" dirty="0">
                <a:effectLst/>
                <a:latin typeface="+mn-lt"/>
                <a:ea typeface="Times New Roman" panose="02020603050405020304" pitchFamily="18" charset="0"/>
                <a:cs typeface="Times New Roman" panose="02020603050405020304" pitchFamily="18" charset="0"/>
              </a:rPr>
              <a:t>They may conclude:</a:t>
            </a:r>
            <a:endParaRPr lang="en-ZA" sz="8000" kern="100" dirty="0">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ZA" sz="8000" kern="0" dirty="0">
                <a:effectLst/>
                <a:latin typeface="+mn-lt"/>
                <a:ea typeface="Times New Roman" panose="02020603050405020304" pitchFamily="18" charset="0"/>
                <a:cs typeface="Times New Roman" panose="02020603050405020304" pitchFamily="18" charset="0"/>
              </a:rPr>
              <a:t>Other clinics in the district may also have low coverage</a:t>
            </a:r>
            <a:endParaRPr lang="en-ZA" sz="8000" kern="100" dirty="0">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ZA" sz="8000" kern="0" dirty="0">
                <a:effectLst/>
                <a:latin typeface="+mn-lt"/>
                <a:ea typeface="Times New Roman" panose="02020603050405020304" pitchFamily="18" charset="0"/>
                <a:cs typeface="Times New Roman" panose="02020603050405020304" pitchFamily="18" charset="0"/>
              </a:rPr>
              <a:t>There is a need for outreach programs</a:t>
            </a:r>
            <a:endParaRPr lang="en-ZA" sz="8000" kern="100" dirty="0">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en-ZA" sz="8000" kern="0" dirty="0">
                <a:effectLst/>
                <a:latin typeface="+mn-lt"/>
                <a:ea typeface="Times New Roman" panose="02020603050405020304" pitchFamily="18" charset="0"/>
                <a:cs typeface="Times New Roman" panose="02020603050405020304" pitchFamily="18" charset="0"/>
              </a:rPr>
              <a:t>This is making a </a:t>
            </a:r>
            <a:r>
              <a:rPr lang="en-ZA" sz="8000" b="1" kern="0" dirty="0">
                <a:effectLst/>
                <a:latin typeface="+mn-lt"/>
                <a:ea typeface="Times New Roman" panose="02020603050405020304" pitchFamily="18" charset="0"/>
                <a:cs typeface="Times New Roman" panose="02020603050405020304" pitchFamily="18" charset="0"/>
              </a:rPr>
              <a:t>generalization from sample data</a:t>
            </a:r>
            <a:endParaRPr lang="en-ZA" sz="8000" kern="100" dirty="0">
              <a:effectLst/>
              <a:latin typeface="+mn-lt"/>
              <a:ea typeface="Aptos" panose="020B0004020202020204" pitchFamily="34" charset="0"/>
              <a:cs typeface="Times New Roman" panose="02020603050405020304" pitchFamily="18" charset="0"/>
            </a:endParaRPr>
          </a:p>
          <a:p>
            <a:pPr marL="91440" marR="0" lvl="0" indent="0" algn="ctr" rtl="0">
              <a:lnSpc>
                <a:spcPct val="120000"/>
              </a:lnSpc>
              <a:spcBef>
                <a:spcPts val="1600"/>
              </a:spcBef>
              <a:spcAft>
                <a:spcPts val="0"/>
              </a:spcAft>
              <a:buClr>
                <a:schemeClr val="accent1"/>
              </a:buClr>
              <a:buSzPct val="100000"/>
              <a:buFont typeface="Calibri"/>
              <a:buNone/>
            </a:pPr>
            <a:endParaRPr sz="8000" b="1" dirty="0">
              <a:solidFill>
                <a:srgbClr val="3F3F3F"/>
              </a:solidFill>
              <a:latin typeface="+mn-lt"/>
              <a:ea typeface="Calibri"/>
              <a:cs typeface="Arial" panose="020B0604020202020204" pitchFamily="34" charset="0"/>
              <a:sym typeface="Calibri"/>
            </a:endParaRPr>
          </a:p>
          <a:p>
            <a:pPr marL="91440" marR="0" lvl="0" indent="-91440" algn="l" rtl="0">
              <a:lnSpc>
                <a:spcPct val="90000"/>
              </a:lnSpc>
              <a:spcBef>
                <a:spcPts val="1400"/>
              </a:spcBef>
              <a:spcAft>
                <a:spcPts val="0"/>
              </a:spcAft>
              <a:buClr>
                <a:schemeClr val="accent1"/>
              </a:buClr>
              <a:buSzPct val="100000"/>
              <a:buFont typeface="Calibri"/>
              <a:buNone/>
            </a:pPr>
            <a:endParaRPr sz="3600" dirty="0">
              <a:solidFill>
                <a:srgbClr val="3F3F3F"/>
              </a:solidFill>
              <a:latin typeface="+mn-lt"/>
              <a:ea typeface="Calibri"/>
              <a:cs typeface="Arial" panose="020B0604020202020204" pitchFamily="34" charset="0"/>
              <a:sym typeface="Calibri"/>
            </a:endParaRPr>
          </a:p>
        </p:txBody>
      </p:sp>
    </p:spTree>
    <p:extLst>
      <p:ext uri="{BB962C8B-B14F-4D97-AF65-F5344CB8AC3E}">
        <p14:creationId xmlns:p14="http://schemas.microsoft.com/office/powerpoint/2010/main" val="467427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6"/>
          <p:cNvSpPr txBox="1"/>
          <p:nvPr/>
        </p:nvSpPr>
        <p:spPr>
          <a:xfrm>
            <a:off x="260703" y="101275"/>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3600" b="1" dirty="0">
                <a:solidFill>
                  <a:schemeClr val="lt1"/>
                </a:solidFill>
                <a:latin typeface="Arial" panose="020B0604020202020204" pitchFamily="34" charset="0"/>
                <a:ea typeface="Calibri"/>
                <a:cs typeface="Arial" panose="020B0604020202020204" pitchFamily="34" charset="0"/>
                <a:sym typeface="Calibri"/>
              </a:rPr>
              <a:t>Intro to statistics</a:t>
            </a:r>
            <a:endParaRPr sz="3600" b="1" dirty="0">
              <a:solidFill>
                <a:schemeClr val="lt1"/>
              </a:solidFill>
              <a:latin typeface="Arial" panose="020B0604020202020204" pitchFamily="34" charset="0"/>
              <a:ea typeface="Calibri"/>
              <a:cs typeface="Arial" panose="020B0604020202020204" pitchFamily="34" charset="0"/>
              <a:sym typeface="Calibri"/>
            </a:endParaRPr>
          </a:p>
        </p:txBody>
      </p:sp>
      <p:sp>
        <p:nvSpPr>
          <p:cNvPr id="289" name="Google Shape;289;p36"/>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290" name="Google Shape;290;p36"/>
          <p:cNvSpPr txBox="1"/>
          <p:nvPr/>
        </p:nvSpPr>
        <p:spPr>
          <a:xfrm>
            <a:off x="311825" y="1704797"/>
            <a:ext cx="8386509" cy="4009365"/>
          </a:xfrm>
          <a:prstGeom prst="rect">
            <a:avLst/>
          </a:prstGeom>
          <a:noFill/>
          <a:ln>
            <a:noFill/>
          </a:ln>
        </p:spPr>
        <p:txBody>
          <a:bodyPr spcFirstLastPara="1" wrap="square" lIns="0" tIns="45700" rIns="0" bIns="45700" anchor="t" anchorCtr="0">
            <a:normAutofit fontScale="40000" lnSpcReduction="20000"/>
          </a:bodyPr>
          <a:lstStyle/>
          <a:p>
            <a:pPr marL="566928" marR="0" lvl="2" indent="-182880" algn="l" rtl="0">
              <a:lnSpc>
                <a:spcPct val="120000"/>
              </a:lnSpc>
              <a:spcBef>
                <a:spcPts val="0"/>
              </a:spcBef>
              <a:spcAft>
                <a:spcPts val="0"/>
              </a:spcAft>
              <a:buClr>
                <a:schemeClr val="accent1"/>
              </a:buClr>
              <a:buSzPct val="100000"/>
              <a:buFont typeface="Arial"/>
              <a:buChar char="•"/>
            </a:pPr>
            <a:r>
              <a:rPr lang="en-GB" sz="5400" b="1" i="0" u="none" strike="noStrike" cap="none" dirty="0">
                <a:solidFill>
                  <a:srgbClr val="3F3F3F"/>
                </a:solidFill>
                <a:latin typeface="Arial" panose="020B0604020202020204" pitchFamily="34" charset="0"/>
                <a:ea typeface="Calibri"/>
                <a:cs typeface="Arial" panose="020B0604020202020204" pitchFamily="34" charset="0"/>
                <a:sym typeface="Calibri"/>
              </a:rPr>
              <a:t>Error:</a:t>
            </a:r>
            <a:r>
              <a:rPr lang="en-GB" sz="5400" b="0" i="0" u="none" strike="noStrike" cap="none" dirty="0">
                <a:solidFill>
                  <a:srgbClr val="3F3F3F"/>
                </a:solidFill>
                <a:latin typeface="Arial" panose="020B0604020202020204" pitchFamily="34" charset="0"/>
                <a:ea typeface="Calibri"/>
                <a:cs typeface="Arial" panose="020B0604020202020204" pitchFamily="34" charset="0"/>
                <a:sym typeface="Calibri"/>
              </a:rPr>
              <a:t> Difference between your answer and the true answer.</a:t>
            </a:r>
            <a:endParaRPr sz="5400" b="1" i="0" u="none" strike="noStrike" cap="none" dirty="0">
              <a:solidFill>
                <a:srgbClr val="3F3F3F"/>
              </a:solidFill>
              <a:latin typeface="Arial" panose="020B0604020202020204" pitchFamily="34" charset="0"/>
              <a:ea typeface="Calibri"/>
              <a:cs typeface="Arial" panose="020B0604020202020204" pitchFamily="34" charset="0"/>
              <a:sym typeface="Calibri"/>
            </a:endParaRPr>
          </a:p>
          <a:p>
            <a:pPr marL="566928" marR="0" lvl="2" indent="-182880" algn="l" rtl="0">
              <a:lnSpc>
                <a:spcPct val="120000"/>
              </a:lnSpc>
              <a:spcBef>
                <a:spcPts val="600"/>
              </a:spcBef>
              <a:spcAft>
                <a:spcPts val="0"/>
              </a:spcAft>
              <a:buClr>
                <a:schemeClr val="accent1"/>
              </a:buClr>
              <a:buSzPct val="100000"/>
              <a:buFont typeface="Arial"/>
              <a:buChar char="•"/>
            </a:pPr>
            <a:r>
              <a:rPr lang="en-GB" sz="5400" b="1" i="0" u="none" strike="noStrike" cap="none" dirty="0">
                <a:solidFill>
                  <a:srgbClr val="3F3F3F"/>
                </a:solidFill>
                <a:latin typeface="Arial" panose="020B0604020202020204" pitchFamily="34" charset="0"/>
                <a:ea typeface="Calibri"/>
                <a:cs typeface="Arial" panose="020B0604020202020204" pitchFamily="34" charset="0"/>
                <a:sym typeface="Calibri"/>
              </a:rPr>
              <a:t>Measurement:</a:t>
            </a:r>
            <a:r>
              <a:rPr lang="en-GB" sz="5400" b="0" i="0" u="none" strike="noStrike" cap="none" dirty="0">
                <a:solidFill>
                  <a:srgbClr val="3F3F3F"/>
                </a:solidFill>
                <a:latin typeface="Arial" panose="020B0604020202020204" pitchFamily="34" charset="0"/>
                <a:ea typeface="Calibri"/>
                <a:cs typeface="Arial" panose="020B0604020202020204" pitchFamily="34" charset="0"/>
                <a:sym typeface="Calibri"/>
              </a:rPr>
              <a:t> Making observations and recording them in numerical form as measurement e.g. measuring baby’s length, 55cm. </a:t>
            </a:r>
            <a:endParaRPr sz="5400" b="1" i="0" u="none" strike="noStrike" cap="none" dirty="0">
              <a:solidFill>
                <a:srgbClr val="3F3F3F"/>
              </a:solidFill>
              <a:latin typeface="Arial" panose="020B0604020202020204" pitchFamily="34" charset="0"/>
              <a:ea typeface="Calibri"/>
              <a:cs typeface="Arial" panose="020B0604020202020204" pitchFamily="34" charset="0"/>
              <a:sym typeface="Calibri"/>
            </a:endParaRPr>
          </a:p>
          <a:p>
            <a:pPr marL="566928" marR="0" lvl="2" indent="-182880" algn="l" rtl="0">
              <a:lnSpc>
                <a:spcPct val="120000"/>
              </a:lnSpc>
              <a:spcBef>
                <a:spcPts val="600"/>
              </a:spcBef>
              <a:spcAft>
                <a:spcPts val="0"/>
              </a:spcAft>
              <a:buClr>
                <a:schemeClr val="accent1"/>
              </a:buClr>
              <a:buSzPct val="100000"/>
              <a:buFont typeface="Arial"/>
              <a:buChar char="•"/>
            </a:pPr>
            <a:r>
              <a:rPr lang="en-GB" sz="5400" b="1" i="0" u="none" strike="noStrike" cap="none" dirty="0">
                <a:solidFill>
                  <a:srgbClr val="3F3F3F"/>
                </a:solidFill>
                <a:latin typeface="Arial" panose="020B0604020202020204" pitchFamily="34" charset="0"/>
                <a:ea typeface="Calibri"/>
                <a:cs typeface="Arial" panose="020B0604020202020204" pitchFamily="34" charset="0"/>
                <a:sym typeface="Calibri"/>
              </a:rPr>
              <a:t>Variables:</a:t>
            </a:r>
            <a:r>
              <a:rPr lang="en-GB" sz="5400" b="0" i="1" u="none" strike="noStrike" cap="none" dirty="0">
                <a:solidFill>
                  <a:srgbClr val="3F3F3F"/>
                </a:solidFill>
                <a:latin typeface="Arial" panose="020B0604020202020204" pitchFamily="34" charset="0"/>
                <a:ea typeface="Calibri"/>
                <a:cs typeface="Arial" panose="020B0604020202020204" pitchFamily="34" charset="0"/>
                <a:sym typeface="Calibri"/>
              </a:rPr>
              <a:t> </a:t>
            </a:r>
            <a:r>
              <a:rPr lang="en-GB" sz="5400" b="0" i="0" u="none" strike="noStrike" cap="none" dirty="0">
                <a:solidFill>
                  <a:srgbClr val="3F3F3F"/>
                </a:solidFill>
                <a:latin typeface="Arial" panose="020B0604020202020204" pitchFamily="34" charset="0"/>
                <a:ea typeface="Calibri"/>
                <a:cs typeface="Arial" panose="020B0604020202020204" pitchFamily="34" charset="0"/>
                <a:sym typeface="Calibri"/>
              </a:rPr>
              <a:t>Are the elements that we measure e.g. the birth weight of babies are variables as there are overweight or underweight babies. </a:t>
            </a:r>
            <a:endParaRPr sz="5400" b="1" i="0" u="none" strike="noStrike" cap="none" dirty="0">
              <a:solidFill>
                <a:srgbClr val="3F3F3F"/>
              </a:solidFill>
              <a:latin typeface="Arial" panose="020B0604020202020204" pitchFamily="34" charset="0"/>
              <a:ea typeface="Calibri"/>
              <a:cs typeface="Arial" panose="020B0604020202020204" pitchFamily="34" charset="0"/>
              <a:sym typeface="Calibri"/>
            </a:endParaRPr>
          </a:p>
          <a:p>
            <a:pPr marL="566928" marR="0" lvl="2" indent="-182880" algn="l" rtl="0">
              <a:lnSpc>
                <a:spcPct val="120000"/>
              </a:lnSpc>
              <a:spcBef>
                <a:spcPts val="600"/>
              </a:spcBef>
              <a:spcAft>
                <a:spcPts val="0"/>
              </a:spcAft>
              <a:buClr>
                <a:schemeClr val="accent1"/>
              </a:buClr>
              <a:buSzPct val="100000"/>
              <a:buFont typeface="Arial"/>
              <a:buChar char="•"/>
            </a:pPr>
            <a:r>
              <a:rPr lang="en-GB" sz="5400" b="1" i="0" u="none" strike="noStrike" cap="none" dirty="0">
                <a:solidFill>
                  <a:srgbClr val="3F3F3F"/>
                </a:solidFill>
                <a:latin typeface="Arial" panose="020B0604020202020204" pitchFamily="34" charset="0"/>
                <a:ea typeface="Calibri"/>
                <a:cs typeface="Arial" panose="020B0604020202020204" pitchFamily="34" charset="0"/>
                <a:sym typeface="Calibri"/>
              </a:rPr>
              <a:t>Frequency</a:t>
            </a:r>
            <a:r>
              <a:rPr lang="en-GB" sz="5400" b="0" i="1" u="none" strike="noStrike" cap="none" dirty="0">
                <a:solidFill>
                  <a:srgbClr val="3F3F3F"/>
                </a:solidFill>
                <a:latin typeface="Arial" panose="020B0604020202020204" pitchFamily="34" charset="0"/>
                <a:ea typeface="Calibri"/>
                <a:cs typeface="Arial" panose="020B0604020202020204" pitchFamily="34" charset="0"/>
                <a:sym typeface="Calibri"/>
              </a:rPr>
              <a:t>:</a:t>
            </a:r>
            <a:r>
              <a:rPr lang="en-GB" sz="5400" b="0" i="0" u="none" strike="noStrike" cap="none" dirty="0">
                <a:solidFill>
                  <a:srgbClr val="3F3F3F"/>
                </a:solidFill>
                <a:latin typeface="Arial" panose="020B0604020202020204" pitchFamily="34" charset="0"/>
                <a:ea typeface="Calibri"/>
                <a:cs typeface="Arial" panose="020B0604020202020204" pitchFamily="34" charset="0"/>
                <a:sym typeface="Calibri"/>
              </a:rPr>
              <a:t> Refers to the occurrence of the event. That is the number of times you can count a result or value.</a:t>
            </a:r>
            <a:endParaRPr sz="5400" b="1" i="0" u="none" strike="noStrike" cap="none" dirty="0">
              <a:solidFill>
                <a:srgbClr val="3F3F3F"/>
              </a:solidFill>
              <a:latin typeface="Arial" panose="020B0604020202020204" pitchFamily="34" charset="0"/>
              <a:ea typeface="Calibri"/>
              <a:cs typeface="Arial" panose="020B0604020202020204" pitchFamily="34" charset="0"/>
              <a:sym typeface="Calibri"/>
            </a:endParaRPr>
          </a:p>
          <a:p>
            <a:pPr marL="91440" marR="0" lvl="0" indent="-91440" algn="l" rtl="0">
              <a:lnSpc>
                <a:spcPct val="90000"/>
              </a:lnSpc>
              <a:spcBef>
                <a:spcPts val="1600"/>
              </a:spcBef>
              <a:spcAft>
                <a:spcPts val="0"/>
              </a:spcAft>
              <a:buClr>
                <a:schemeClr val="accent1"/>
              </a:buClr>
              <a:buSzPct val="100000"/>
              <a:buFont typeface="Calibri"/>
              <a:buNone/>
            </a:pPr>
            <a:endParaRPr sz="3600" dirty="0">
              <a:solidFill>
                <a:srgbClr val="3F3F3F"/>
              </a:solidFill>
              <a:latin typeface="Arial" panose="020B0604020202020204" pitchFamily="34" charset="0"/>
              <a:ea typeface="Calibri"/>
              <a:cs typeface="Arial" panose="020B0604020202020204" pitchFamily="34" charset="0"/>
              <a:sym typeface="Calibri"/>
            </a:endParaRPr>
          </a:p>
        </p:txBody>
      </p:sp>
      <p:sp>
        <p:nvSpPr>
          <p:cNvPr id="291" name="Google Shape;291;p36"/>
          <p:cNvSpPr txBox="1">
            <a:spLocks noGrp="1"/>
          </p:cNvSpPr>
          <p:nvPr>
            <p:ph type="title"/>
          </p:nvPr>
        </p:nvSpPr>
        <p:spPr>
          <a:xfrm>
            <a:off x="183777" y="1143838"/>
            <a:ext cx="8642604" cy="560959"/>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800"/>
              <a:buFont typeface="Calibri"/>
              <a:buNone/>
            </a:pPr>
            <a:r>
              <a:rPr lang="en-GB" sz="2800" b="1" i="1" dirty="0">
                <a:latin typeface="Arial" panose="020B0604020202020204" pitchFamily="34" charset="0"/>
                <a:cs typeface="Arial" panose="020B0604020202020204" pitchFamily="34" charset="0"/>
              </a:rPr>
              <a:t>Terminologies</a:t>
            </a:r>
            <a:endParaRPr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5"/>
          <p:cNvSpPr txBox="1">
            <a:spLocks noGrp="1"/>
          </p:cNvSpPr>
          <p:nvPr>
            <p:ph type="body" idx="1"/>
          </p:nvPr>
        </p:nvSpPr>
        <p:spPr>
          <a:xfrm>
            <a:off x="457200" y="5089228"/>
            <a:ext cx="8229600" cy="1150937"/>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000"/>
              <a:buFont typeface="Calibri"/>
              <a:buNone/>
            </a:pPr>
            <a:r>
              <a:rPr lang="en-GB" sz="20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This cycle enables you to see the links between the different phases of collecting data, processing data, analyzing data, presenting information and using the information for evidence-based decision making</a:t>
            </a:r>
            <a:endParaRPr dirty="0">
              <a:latin typeface="Arial" panose="020B0604020202020204" pitchFamily="34" charset="0"/>
              <a:cs typeface="Arial" panose="020B0604020202020204" pitchFamily="34" charset="0"/>
            </a:endParaRPr>
          </a:p>
        </p:txBody>
      </p:sp>
      <p:pic>
        <p:nvPicPr>
          <p:cNvPr id="76" name="Google Shape;76;p5"/>
          <p:cNvPicPr preferRelativeResize="0"/>
          <p:nvPr/>
        </p:nvPicPr>
        <p:blipFill rotWithShape="1">
          <a:blip r:embed="rId3">
            <a:alphaModFix/>
          </a:blip>
          <a:srcRect/>
          <a:stretch/>
        </p:blipFill>
        <p:spPr>
          <a:xfrm>
            <a:off x="1192423" y="616246"/>
            <a:ext cx="5968578" cy="4472982"/>
          </a:xfrm>
          <a:prstGeom prst="rect">
            <a:avLst/>
          </a:prstGeom>
          <a:noFill/>
          <a:ln>
            <a:noFill/>
          </a:ln>
        </p:spPr>
      </p:pic>
      <p:sp>
        <p:nvSpPr>
          <p:cNvPr id="77" name="Google Shape;77;p5"/>
          <p:cNvSpPr txBox="1"/>
          <p:nvPr/>
        </p:nvSpPr>
        <p:spPr>
          <a:xfrm>
            <a:off x="7665593" y="4045426"/>
            <a:ext cx="1368425" cy="77946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90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7"/>
          <p:cNvSpPr txBox="1"/>
          <p:nvPr/>
        </p:nvSpPr>
        <p:spPr>
          <a:xfrm>
            <a:off x="252470" y="63964"/>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3600" b="1" dirty="0">
                <a:solidFill>
                  <a:schemeClr val="lt1"/>
                </a:solidFill>
                <a:latin typeface="Arial" panose="020B0604020202020204" pitchFamily="34" charset="0"/>
                <a:ea typeface="Calibri"/>
                <a:cs typeface="Arial" panose="020B0604020202020204" pitchFamily="34" charset="0"/>
                <a:sym typeface="Calibri"/>
              </a:rPr>
              <a:t>Intro to statistics</a:t>
            </a:r>
            <a:endParaRPr sz="3600" b="1" dirty="0">
              <a:solidFill>
                <a:schemeClr val="lt1"/>
              </a:solidFill>
              <a:latin typeface="Arial" panose="020B0604020202020204" pitchFamily="34" charset="0"/>
              <a:ea typeface="Calibri"/>
              <a:cs typeface="Arial" panose="020B0604020202020204" pitchFamily="34" charset="0"/>
              <a:sym typeface="Calibri"/>
            </a:endParaRPr>
          </a:p>
        </p:txBody>
      </p:sp>
      <p:sp>
        <p:nvSpPr>
          <p:cNvPr id="297" name="Google Shape;297;p37"/>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298" name="Google Shape;298;p37"/>
          <p:cNvSpPr txBox="1"/>
          <p:nvPr/>
        </p:nvSpPr>
        <p:spPr>
          <a:xfrm>
            <a:off x="483138" y="1651393"/>
            <a:ext cx="8386509" cy="3547872"/>
          </a:xfrm>
          <a:prstGeom prst="rect">
            <a:avLst/>
          </a:prstGeom>
          <a:noFill/>
          <a:ln>
            <a:noFill/>
          </a:ln>
        </p:spPr>
        <p:txBody>
          <a:bodyPr spcFirstLastPara="1" wrap="square" lIns="0" tIns="45700" rIns="0" bIns="45700" anchor="t" anchorCtr="0">
            <a:normAutofit/>
          </a:bodyPr>
          <a:lstStyle/>
          <a:p>
            <a:pPr marL="384048" marR="0" lvl="1" indent="-182880" algn="l" rtl="0">
              <a:spcBef>
                <a:spcPts val="0"/>
              </a:spcBef>
              <a:spcAft>
                <a:spcPts val="0"/>
              </a:spcAft>
              <a:buClr>
                <a:schemeClr val="accent1"/>
              </a:buClr>
              <a:buSzPts val="2200"/>
              <a:buFont typeface="Arial"/>
              <a:buChar char="•"/>
            </a:pPr>
            <a:r>
              <a:rPr lang="en-GB" sz="2200" b="1" i="0" u="none" strike="noStrike" cap="none" dirty="0">
                <a:solidFill>
                  <a:srgbClr val="3F3F3F"/>
                </a:solidFill>
                <a:latin typeface="Arial" panose="020B0604020202020204" pitchFamily="34" charset="0"/>
                <a:ea typeface="Calibri"/>
                <a:cs typeface="Arial" panose="020B0604020202020204" pitchFamily="34" charset="0"/>
                <a:sym typeface="Calibri"/>
              </a:rPr>
              <a:t>Correlation:</a:t>
            </a:r>
            <a:r>
              <a:rPr lang="en-GB" sz="2200" b="0" i="0" u="none" strike="noStrike" cap="none" dirty="0">
                <a:solidFill>
                  <a:srgbClr val="3F3F3F"/>
                </a:solidFill>
                <a:latin typeface="Arial" panose="020B0604020202020204" pitchFamily="34" charset="0"/>
                <a:ea typeface="Calibri"/>
                <a:cs typeface="Arial" panose="020B0604020202020204" pitchFamily="34" charset="0"/>
                <a:sym typeface="Calibri"/>
              </a:rPr>
              <a:t> An association or relationship between variables. A researcher may investigate the relationship between overweight adults and heart disease and find a high correlation between the two. This means an overweight adult is more likely to develop heart disease.</a:t>
            </a:r>
            <a:endParaRPr sz="2200" b="1" i="0" u="none" strike="noStrike" cap="none" dirty="0">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spcBef>
                <a:spcPts val="600"/>
              </a:spcBef>
              <a:spcAft>
                <a:spcPts val="0"/>
              </a:spcAft>
              <a:buClr>
                <a:schemeClr val="accent1"/>
              </a:buClr>
              <a:buSzPts val="2200"/>
              <a:buFont typeface="Arial"/>
              <a:buChar char="•"/>
            </a:pPr>
            <a:r>
              <a:rPr lang="en-GB" sz="2200" b="1" i="0" u="none" strike="noStrike" cap="none" dirty="0">
                <a:solidFill>
                  <a:srgbClr val="3F3F3F"/>
                </a:solidFill>
                <a:latin typeface="Arial" panose="020B0604020202020204" pitchFamily="34" charset="0"/>
                <a:ea typeface="Calibri"/>
                <a:cs typeface="Arial" panose="020B0604020202020204" pitchFamily="34" charset="0"/>
                <a:sym typeface="Calibri"/>
              </a:rPr>
              <a:t>Sample:</a:t>
            </a:r>
            <a:r>
              <a:rPr lang="en-GB" sz="2200" b="0" i="0" u="none" strike="noStrike" cap="none" dirty="0">
                <a:solidFill>
                  <a:srgbClr val="3F3F3F"/>
                </a:solidFill>
                <a:latin typeface="Arial" panose="020B0604020202020204" pitchFamily="34" charset="0"/>
                <a:ea typeface="Calibri"/>
                <a:cs typeface="Arial" panose="020B0604020202020204" pitchFamily="34" charset="0"/>
                <a:sym typeface="Calibri"/>
              </a:rPr>
              <a:t> Sample data is selected when the direct measurement of entire populations is impractical or impossible to use so inferences are made based on a selected sample population.</a:t>
            </a:r>
            <a:endParaRPr dirty="0">
              <a:latin typeface="Arial" panose="020B0604020202020204" pitchFamily="34" charset="0"/>
              <a:cs typeface="Arial" panose="020B0604020202020204" pitchFamily="34" charset="0"/>
            </a:endParaRPr>
          </a:p>
          <a:p>
            <a:pPr marL="91440" marR="0" lvl="0" indent="-91440" algn="l" rtl="0">
              <a:lnSpc>
                <a:spcPct val="90000"/>
              </a:lnSpc>
              <a:spcBef>
                <a:spcPts val="1600"/>
              </a:spcBef>
              <a:spcAft>
                <a:spcPts val="0"/>
              </a:spcAft>
              <a:buClr>
                <a:schemeClr val="accent1"/>
              </a:buClr>
              <a:buSzPts val="3600"/>
              <a:buFont typeface="Calibri"/>
              <a:buNone/>
            </a:pPr>
            <a:endParaRPr sz="3600" dirty="0">
              <a:solidFill>
                <a:srgbClr val="3F3F3F"/>
              </a:solidFill>
              <a:latin typeface="Arial" panose="020B0604020202020204" pitchFamily="34" charset="0"/>
              <a:ea typeface="Calibri"/>
              <a:cs typeface="Arial" panose="020B0604020202020204" pitchFamily="34" charset="0"/>
              <a:sym typeface="Calibri"/>
            </a:endParaRPr>
          </a:p>
        </p:txBody>
      </p:sp>
      <p:sp>
        <p:nvSpPr>
          <p:cNvPr id="299" name="Google Shape;299;p37"/>
          <p:cNvSpPr txBox="1">
            <a:spLocks noGrp="1"/>
          </p:cNvSpPr>
          <p:nvPr>
            <p:ph type="title"/>
          </p:nvPr>
        </p:nvSpPr>
        <p:spPr>
          <a:xfrm>
            <a:off x="355091" y="1090434"/>
            <a:ext cx="8642604" cy="560959"/>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800"/>
              <a:buFont typeface="Calibri"/>
              <a:buNone/>
            </a:pPr>
            <a:r>
              <a:rPr lang="en-GB" sz="2800" b="1" i="1" dirty="0">
                <a:latin typeface="Arial" panose="020B0604020202020204" pitchFamily="34" charset="0"/>
                <a:cs typeface="Arial" panose="020B0604020202020204" pitchFamily="34" charset="0"/>
              </a:rPr>
              <a:t>Terminologies</a:t>
            </a:r>
            <a:endParaRPr dirty="0">
              <a:latin typeface="Arial" panose="020B0604020202020204" pitchFamily="34" charset="0"/>
              <a:cs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p:nvPr/>
        </p:nvSpPr>
        <p:spPr>
          <a:xfrm>
            <a:off x="96353" y="169353"/>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3600" b="1" dirty="0">
                <a:solidFill>
                  <a:schemeClr val="lt1"/>
                </a:solidFill>
                <a:latin typeface="+mn-lt"/>
                <a:ea typeface="Calibri"/>
                <a:cs typeface="Calibri"/>
                <a:sym typeface="Calibri"/>
              </a:rPr>
              <a:t>Intro to statistics</a:t>
            </a:r>
            <a:endParaRPr sz="3600" b="1" dirty="0">
              <a:solidFill>
                <a:schemeClr val="lt1"/>
              </a:solidFill>
              <a:latin typeface="+mn-lt"/>
              <a:ea typeface="Calibri"/>
              <a:cs typeface="Calibri"/>
              <a:sym typeface="Calibri"/>
            </a:endParaRPr>
          </a:p>
        </p:txBody>
      </p:sp>
      <p:sp>
        <p:nvSpPr>
          <p:cNvPr id="305" name="Google Shape;305;p38"/>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mn-lt"/>
              <a:ea typeface="Calibri"/>
              <a:cs typeface="Calibri"/>
              <a:sym typeface="Calibri"/>
            </a:endParaRPr>
          </a:p>
        </p:txBody>
      </p:sp>
      <p:sp>
        <p:nvSpPr>
          <p:cNvPr id="306" name="Google Shape;306;p38"/>
          <p:cNvSpPr txBox="1"/>
          <p:nvPr/>
        </p:nvSpPr>
        <p:spPr>
          <a:xfrm>
            <a:off x="297367" y="1767586"/>
            <a:ext cx="8386509" cy="4579142"/>
          </a:xfrm>
          <a:prstGeom prst="rect">
            <a:avLst/>
          </a:prstGeom>
          <a:noFill/>
          <a:ln>
            <a:noFill/>
          </a:ln>
        </p:spPr>
        <p:txBody>
          <a:bodyPr spcFirstLastPara="1" wrap="square" lIns="0" tIns="45700" rIns="0" bIns="45700" anchor="t" anchorCtr="0">
            <a:normAutofit/>
          </a:bodyPr>
          <a:lstStyle/>
          <a:p>
            <a:pPr marR="0" lvl="0" algn="l" rtl="0">
              <a:lnSpc>
                <a:spcPct val="90000"/>
              </a:lnSpc>
              <a:spcBef>
                <a:spcPts val="1400"/>
              </a:spcBef>
              <a:spcAft>
                <a:spcPts val="0"/>
              </a:spcAft>
              <a:buClr>
                <a:schemeClr val="accent1"/>
              </a:buClr>
              <a:buSzPct val="100000"/>
            </a:pPr>
            <a:r>
              <a:rPr lang="en-GB" sz="2000" dirty="0">
                <a:solidFill>
                  <a:srgbClr val="3F3F3F"/>
                </a:solidFill>
                <a:latin typeface="+mn-lt"/>
                <a:ea typeface="Calibri"/>
                <a:cs typeface="Calibri"/>
                <a:sym typeface="Calibri"/>
              </a:rPr>
              <a:t>Median is the middle value when data is ordered from the smallest value to the largest value .In a case whereby there are even number of values , it is average of the 2 middle ones.</a:t>
            </a:r>
            <a:endParaRPr sz="2000" dirty="0">
              <a:latin typeface="+mn-lt"/>
            </a:endParaRPr>
          </a:p>
          <a:p>
            <a:pPr marL="91440" marR="0" lvl="0" indent="0" algn="l" rtl="0">
              <a:lnSpc>
                <a:spcPct val="90000"/>
              </a:lnSpc>
              <a:spcBef>
                <a:spcPts val="1400"/>
              </a:spcBef>
              <a:spcAft>
                <a:spcPts val="0"/>
              </a:spcAft>
              <a:buClr>
                <a:schemeClr val="accent1"/>
              </a:buClr>
              <a:buSzPct val="100000"/>
              <a:buFont typeface="Calibri"/>
              <a:buNone/>
            </a:pPr>
            <a:endParaRPr lang="en-US" sz="2400" dirty="0">
              <a:solidFill>
                <a:srgbClr val="3F3F3F"/>
              </a:solidFill>
              <a:latin typeface="+mn-lt"/>
              <a:ea typeface="Calibri"/>
              <a:cs typeface="Calibri"/>
              <a:sym typeface="Calibri"/>
            </a:endParaRPr>
          </a:p>
          <a:p>
            <a:pPr marL="434340" marR="0" lvl="0" indent="-342900" algn="l" rtl="0">
              <a:lnSpc>
                <a:spcPct val="90000"/>
              </a:lnSpc>
              <a:spcBef>
                <a:spcPts val="1400"/>
              </a:spcBef>
              <a:spcAft>
                <a:spcPts val="0"/>
              </a:spcAft>
              <a:buClr>
                <a:schemeClr val="accent1"/>
              </a:buClr>
              <a:buSzPct val="100000"/>
              <a:buFont typeface="Wingdings" panose="05000000000000000000" pitchFamily="2" charset="2"/>
              <a:buChar char="§"/>
            </a:pPr>
            <a:r>
              <a:rPr lang="en-US" sz="2000" dirty="0">
                <a:solidFill>
                  <a:srgbClr val="3F3F3F"/>
                </a:solidFill>
                <a:latin typeface="+mn-lt"/>
                <a:ea typeface="Calibri"/>
                <a:cs typeface="Calibri"/>
                <a:sym typeface="Calibri"/>
              </a:rPr>
              <a:t>1</a:t>
            </a:r>
            <a:r>
              <a:rPr lang="en-US" sz="2000" baseline="30000" dirty="0">
                <a:solidFill>
                  <a:srgbClr val="3F3F3F"/>
                </a:solidFill>
                <a:latin typeface="+mn-lt"/>
                <a:ea typeface="Calibri"/>
                <a:cs typeface="Calibri"/>
                <a:sym typeface="Calibri"/>
              </a:rPr>
              <a:t>st</a:t>
            </a:r>
            <a:r>
              <a:rPr lang="en-US" sz="2000" dirty="0">
                <a:solidFill>
                  <a:srgbClr val="3F3F3F"/>
                </a:solidFill>
                <a:latin typeface="+mn-lt"/>
                <a:ea typeface="Calibri"/>
                <a:cs typeface="Calibri"/>
                <a:sym typeface="Calibri"/>
              </a:rPr>
              <a:t> step arrange the values above in a sequential order</a:t>
            </a:r>
          </a:p>
          <a:p>
            <a:pPr marL="434340" marR="0" lvl="0" indent="-342900" algn="l" rtl="0">
              <a:lnSpc>
                <a:spcPct val="90000"/>
              </a:lnSpc>
              <a:spcBef>
                <a:spcPts val="1400"/>
              </a:spcBef>
              <a:spcAft>
                <a:spcPts val="0"/>
              </a:spcAft>
              <a:buClr>
                <a:schemeClr val="accent1"/>
              </a:buClr>
              <a:buSzPct val="100000"/>
              <a:buFont typeface="Wingdings" panose="05000000000000000000" pitchFamily="2" charset="2"/>
              <a:buChar char="§"/>
            </a:pPr>
            <a:endParaRPr lang="en-US" sz="2000" dirty="0">
              <a:solidFill>
                <a:srgbClr val="3F3F3F"/>
              </a:solidFill>
              <a:latin typeface="+mn-lt"/>
              <a:ea typeface="Calibri"/>
              <a:cs typeface="Calibri"/>
              <a:sym typeface="Calibri"/>
            </a:endParaRPr>
          </a:p>
          <a:p>
            <a:pPr marL="434340" marR="0" lvl="0" indent="-342900" algn="l" rtl="0">
              <a:lnSpc>
                <a:spcPct val="90000"/>
              </a:lnSpc>
              <a:spcBef>
                <a:spcPts val="1400"/>
              </a:spcBef>
              <a:spcAft>
                <a:spcPts val="0"/>
              </a:spcAft>
              <a:buClr>
                <a:schemeClr val="accent1"/>
              </a:buClr>
              <a:buSzPct val="100000"/>
              <a:buFont typeface="Wingdings" panose="05000000000000000000" pitchFamily="2" charset="2"/>
              <a:buChar char="§"/>
            </a:pPr>
            <a:endParaRPr lang="en-US" sz="2000" dirty="0">
              <a:solidFill>
                <a:srgbClr val="3F3F3F"/>
              </a:solidFill>
              <a:latin typeface="+mn-lt"/>
              <a:ea typeface="Calibri"/>
              <a:cs typeface="Calibri"/>
              <a:sym typeface="Calibri"/>
            </a:endParaRPr>
          </a:p>
          <a:p>
            <a:pPr marL="434340" marR="0" lvl="0" indent="-342900" algn="l" rtl="0">
              <a:lnSpc>
                <a:spcPct val="90000"/>
              </a:lnSpc>
              <a:spcBef>
                <a:spcPts val="1400"/>
              </a:spcBef>
              <a:spcAft>
                <a:spcPts val="0"/>
              </a:spcAft>
              <a:buClr>
                <a:schemeClr val="accent1"/>
              </a:buClr>
              <a:buSzPct val="100000"/>
              <a:buFont typeface="Wingdings" panose="05000000000000000000" pitchFamily="2" charset="2"/>
              <a:buChar char="§"/>
            </a:pPr>
            <a:r>
              <a:rPr lang="en-US" sz="2000" dirty="0">
                <a:solidFill>
                  <a:srgbClr val="3F3F3F"/>
                </a:solidFill>
                <a:latin typeface="+mn-lt"/>
                <a:ea typeface="Calibri"/>
                <a:cs typeface="Calibri"/>
                <a:sym typeface="Calibri"/>
              </a:rPr>
              <a:t>Lowest value cancels the highest value until 2 values in the middle, then average them</a:t>
            </a:r>
          </a:p>
          <a:p>
            <a:pPr marL="434340" marR="0" lvl="0" indent="-342900" algn="l" rtl="0">
              <a:lnSpc>
                <a:spcPct val="90000"/>
              </a:lnSpc>
              <a:spcBef>
                <a:spcPts val="1400"/>
              </a:spcBef>
              <a:spcAft>
                <a:spcPts val="0"/>
              </a:spcAft>
              <a:buClr>
                <a:schemeClr val="accent1"/>
              </a:buClr>
              <a:buSzPct val="100000"/>
              <a:buFont typeface="Wingdings" panose="05000000000000000000" pitchFamily="2" charset="2"/>
              <a:buChar char="§"/>
            </a:pPr>
            <a:r>
              <a:rPr lang="en-US" sz="2000" dirty="0">
                <a:solidFill>
                  <a:srgbClr val="3F3F3F"/>
                </a:solidFill>
                <a:latin typeface="+mn-lt"/>
                <a:ea typeface="Calibri"/>
                <a:cs typeface="Calibri"/>
                <a:sym typeface="Calibri"/>
              </a:rPr>
              <a:t>6+7 = 13/2 = 6.5 which is a median value</a:t>
            </a:r>
            <a:endParaRPr lang="en-ZA" sz="2000" dirty="0">
              <a:solidFill>
                <a:srgbClr val="3F3F3F"/>
              </a:solidFill>
              <a:latin typeface="+mn-lt"/>
              <a:ea typeface="Calibri"/>
              <a:cs typeface="Calibri"/>
              <a:sym typeface="Calibri"/>
            </a:endParaRPr>
          </a:p>
          <a:p>
            <a:pPr marL="91440" marR="0" lvl="0" indent="-91440" algn="l" rtl="0">
              <a:lnSpc>
                <a:spcPct val="90000"/>
              </a:lnSpc>
              <a:spcBef>
                <a:spcPts val="1400"/>
              </a:spcBef>
              <a:spcAft>
                <a:spcPts val="0"/>
              </a:spcAft>
              <a:buClr>
                <a:schemeClr val="accent1"/>
              </a:buClr>
              <a:buSzPct val="100000"/>
              <a:buFont typeface="Calibri"/>
              <a:buNone/>
            </a:pPr>
            <a:endParaRPr sz="3600" dirty="0">
              <a:solidFill>
                <a:srgbClr val="3F3F3F"/>
              </a:solidFill>
              <a:latin typeface="+mn-lt"/>
              <a:ea typeface="Calibri"/>
              <a:cs typeface="Calibri"/>
              <a:sym typeface="Calibri"/>
            </a:endParaRPr>
          </a:p>
        </p:txBody>
      </p:sp>
      <p:sp>
        <p:nvSpPr>
          <p:cNvPr id="307" name="Google Shape;307;p38"/>
          <p:cNvSpPr txBox="1">
            <a:spLocks noGrp="1"/>
          </p:cNvSpPr>
          <p:nvPr>
            <p:ph type="title"/>
          </p:nvPr>
        </p:nvSpPr>
        <p:spPr>
          <a:xfrm>
            <a:off x="393892" y="1143107"/>
            <a:ext cx="8642604" cy="560959"/>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800"/>
              <a:buFont typeface="Calibri"/>
              <a:buNone/>
            </a:pPr>
            <a:r>
              <a:rPr lang="en-GB" sz="2800" dirty="0">
                <a:latin typeface="+mn-lt"/>
              </a:rPr>
              <a:t>Manual median calculation</a:t>
            </a:r>
            <a:endParaRPr sz="2800" b="1" i="1" dirty="0">
              <a:latin typeface="+mn-lt"/>
            </a:endParaRPr>
          </a:p>
        </p:txBody>
      </p:sp>
      <p:graphicFrame>
        <p:nvGraphicFramePr>
          <p:cNvPr id="308" name="Google Shape;308;p38"/>
          <p:cNvGraphicFramePr/>
          <p:nvPr>
            <p:extLst>
              <p:ext uri="{D42A27DB-BD31-4B8C-83A1-F6EECF244321}">
                <p14:modId xmlns:p14="http://schemas.microsoft.com/office/powerpoint/2010/main" val="2036375039"/>
              </p:ext>
            </p:extLst>
          </p:nvPr>
        </p:nvGraphicFramePr>
        <p:xfrm>
          <a:off x="303213" y="3004913"/>
          <a:ext cx="8229600" cy="388950"/>
        </p:xfrm>
        <a:graphic>
          <a:graphicData uri="http://schemas.openxmlformats.org/drawingml/2006/table">
            <a:tbl>
              <a:tblPr>
                <a:noFill/>
                <a:tableStyleId>{A58B727F-DA3F-4DB7-BED7-A8042F46FB77}</a:tableStyleId>
              </a:tblPr>
              <a:tblGrid>
                <a:gridCol w="822325">
                  <a:extLst>
                    <a:ext uri="{9D8B030D-6E8A-4147-A177-3AD203B41FA5}">
                      <a16:colId xmlns:a16="http://schemas.microsoft.com/office/drawing/2014/main" val="20000"/>
                    </a:ext>
                  </a:extLst>
                </a:gridCol>
                <a:gridCol w="823900">
                  <a:extLst>
                    <a:ext uri="{9D8B030D-6E8A-4147-A177-3AD203B41FA5}">
                      <a16:colId xmlns:a16="http://schemas.microsoft.com/office/drawing/2014/main" val="20001"/>
                    </a:ext>
                  </a:extLst>
                </a:gridCol>
                <a:gridCol w="822325">
                  <a:extLst>
                    <a:ext uri="{9D8B030D-6E8A-4147-A177-3AD203B41FA5}">
                      <a16:colId xmlns:a16="http://schemas.microsoft.com/office/drawing/2014/main" val="20002"/>
                    </a:ext>
                  </a:extLst>
                </a:gridCol>
                <a:gridCol w="823925">
                  <a:extLst>
                    <a:ext uri="{9D8B030D-6E8A-4147-A177-3AD203B41FA5}">
                      <a16:colId xmlns:a16="http://schemas.microsoft.com/office/drawing/2014/main" val="20003"/>
                    </a:ext>
                  </a:extLst>
                </a:gridCol>
                <a:gridCol w="822325">
                  <a:extLst>
                    <a:ext uri="{9D8B030D-6E8A-4147-A177-3AD203B41FA5}">
                      <a16:colId xmlns:a16="http://schemas.microsoft.com/office/drawing/2014/main" val="20004"/>
                    </a:ext>
                  </a:extLst>
                </a:gridCol>
                <a:gridCol w="822325">
                  <a:extLst>
                    <a:ext uri="{9D8B030D-6E8A-4147-A177-3AD203B41FA5}">
                      <a16:colId xmlns:a16="http://schemas.microsoft.com/office/drawing/2014/main" val="20005"/>
                    </a:ext>
                  </a:extLst>
                </a:gridCol>
                <a:gridCol w="823900">
                  <a:extLst>
                    <a:ext uri="{9D8B030D-6E8A-4147-A177-3AD203B41FA5}">
                      <a16:colId xmlns:a16="http://schemas.microsoft.com/office/drawing/2014/main" val="20006"/>
                    </a:ext>
                  </a:extLst>
                </a:gridCol>
                <a:gridCol w="822325">
                  <a:extLst>
                    <a:ext uri="{9D8B030D-6E8A-4147-A177-3AD203B41FA5}">
                      <a16:colId xmlns:a16="http://schemas.microsoft.com/office/drawing/2014/main" val="20007"/>
                    </a:ext>
                  </a:extLst>
                </a:gridCol>
                <a:gridCol w="823925">
                  <a:extLst>
                    <a:ext uri="{9D8B030D-6E8A-4147-A177-3AD203B41FA5}">
                      <a16:colId xmlns:a16="http://schemas.microsoft.com/office/drawing/2014/main" val="20008"/>
                    </a:ext>
                  </a:extLst>
                </a:gridCol>
                <a:gridCol w="822325">
                  <a:extLst>
                    <a:ext uri="{9D8B030D-6E8A-4147-A177-3AD203B41FA5}">
                      <a16:colId xmlns:a16="http://schemas.microsoft.com/office/drawing/2014/main" val="20009"/>
                    </a:ext>
                  </a:extLst>
                </a:gridCol>
              </a:tblGrid>
              <a:tr h="388950">
                <a:tc>
                  <a:txBody>
                    <a:bodyPr/>
                    <a:lstStyle/>
                    <a:p>
                      <a:pPr marL="0" marR="0" lvl="0" indent="0" algn="just" rtl="0">
                        <a:lnSpc>
                          <a:spcPct val="100000"/>
                        </a:lnSpc>
                        <a:spcBef>
                          <a:spcPts val="0"/>
                        </a:spcBef>
                        <a:spcAft>
                          <a:spcPts val="0"/>
                        </a:spcAft>
                        <a:buClr>
                          <a:schemeClr val="dk1"/>
                        </a:buClr>
                        <a:buSzPts val="1400"/>
                        <a:buFont typeface="Arial"/>
                        <a:buNone/>
                      </a:pPr>
                      <a:r>
                        <a:rPr lang="en-GB" sz="1400" b="1" i="0" u="none" strike="noStrike" cap="none" dirty="0">
                          <a:solidFill>
                            <a:schemeClr val="dk1"/>
                          </a:solidFill>
                          <a:latin typeface="Arial"/>
                          <a:ea typeface="Arial"/>
                          <a:cs typeface="Arial"/>
                          <a:sym typeface="Arial"/>
                        </a:rPr>
                        <a:t>7</a:t>
                      </a:r>
                      <a:endParaRPr sz="1400" b="0" i="0" u="none" strike="noStrike" cap="none" dirty="0">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400"/>
                        <a:buFont typeface="Arial"/>
                        <a:buNone/>
                      </a:pPr>
                      <a:r>
                        <a:rPr lang="en-GB" sz="1400" b="0" i="0" u="none" strike="noStrike" cap="none" dirty="0">
                          <a:solidFill>
                            <a:schemeClr val="dk1"/>
                          </a:solidFill>
                          <a:latin typeface="Arial"/>
                          <a:ea typeface="Arial"/>
                          <a:cs typeface="Arial"/>
                          <a:sym typeface="Arial"/>
                        </a:rPr>
                        <a:t>6</a:t>
                      </a:r>
                      <a:endParaRPr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3</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11</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5</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400"/>
                        <a:buFont typeface="Arial"/>
                        <a:buNone/>
                      </a:pPr>
                      <a:r>
                        <a:rPr lang="en-GB" sz="1400" b="1" i="0" u="none" strike="noStrike" cap="none">
                          <a:solidFill>
                            <a:schemeClr val="dk1"/>
                          </a:solidFill>
                          <a:latin typeface="Arial"/>
                          <a:ea typeface="Arial"/>
                          <a:cs typeface="Arial"/>
                          <a:sym typeface="Arial"/>
                        </a:rPr>
                        <a:t>7</a:t>
                      </a:r>
                      <a:endParaRPr sz="14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400"/>
                        <a:buFont typeface="Arial"/>
                        <a:buNone/>
                      </a:pPr>
                      <a:r>
                        <a:rPr lang="en-GB" sz="1400" b="1" i="0" u="none" strike="noStrike" cap="none">
                          <a:solidFill>
                            <a:schemeClr val="dk1"/>
                          </a:solidFill>
                          <a:latin typeface="Arial"/>
                          <a:ea typeface="Arial"/>
                          <a:cs typeface="Arial"/>
                          <a:sym typeface="Arial"/>
                        </a:rPr>
                        <a:t>7</a:t>
                      </a:r>
                      <a:endParaRPr sz="14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9</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6</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400"/>
                        <a:buFont typeface="Arial"/>
                        <a:buNone/>
                      </a:pPr>
                      <a:r>
                        <a:rPr lang="en-GB" sz="1400" b="0" i="0" u="none" strike="noStrike" cap="none" dirty="0">
                          <a:solidFill>
                            <a:schemeClr val="dk1"/>
                          </a:solidFill>
                          <a:latin typeface="Arial"/>
                          <a:ea typeface="Arial"/>
                          <a:cs typeface="Arial"/>
                          <a:sym typeface="Arial"/>
                        </a:rPr>
                        <a:t>5</a:t>
                      </a:r>
                      <a:endParaRPr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 name="Table 1">
            <a:extLst>
              <a:ext uri="{FF2B5EF4-FFF2-40B4-BE49-F238E27FC236}">
                <a16:creationId xmlns:a16="http://schemas.microsoft.com/office/drawing/2014/main" id="{4937F6AC-C0F0-9904-250E-1FD0F6976986}"/>
              </a:ext>
            </a:extLst>
          </p:cNvPr>
          <p:cNvGraphicFramePr>
            <a:graphicFrameLocks noGrp="1"/>
          </p:cNvGraphicFramePr>
          <p:nvPr>
            <p:extLst>
              <p:ext uri="{D42A27DB-BD31-4B8C-83A1-F6EECF244321}">
                <p14:modId xmlns:p14="http://schemas.microsoft.com/office/powerpoint/2010/main" val="2640288472"/>
              </p:ext>
            </p:extLst>
          </p:nvPr>
        </p:nvGraphicFramePr>
        <p:xfrm>
          <a:off x="297367" y="4015858"/>
          <a:ext cx="8229600" cy="370840"/>
        </p:xfrm>
        <a:graphic>
          <a:graphicData uri="http://schemas.openxmlformats.org/drawingml/2006/table">
            <a:tbl>
              <a:tblPr firstRow="1" bandRow="1">
                <a:tableStyleId>{A58B727F-DA3F-4DB7-BED7-A8042F46FB77}</a:tableStyleId>
              </a:tblPr>
              <a:tblGrid>
                <a:gridCol w="822960">
                  <a:extLst>
                    <a:ext uri="{9D8B030D-6E8A-4147-A177-3AD203B41FA5}">
                      <a16:colId xmlns:a16="http://schemas.microsoft.com/office/drawing/2014/main" val="4068303656"/>
                    </a:ext>
                  </a:extLst>
                </a:gridCol>
                <a:gridCol w="822960">
                  <a:extLst>
                    <a:ext uri="{9D8B030D-6E8A-4147-A177-3AD203B41FA5}">
                      <a16:colId xmlns:a16="http://schemas.microsoft.com/office/drawing/2014/main" val="3422012945"/>
                    </a:ext>
                  </a:extLst>
                </a:gridCol>
                <a:gridCol w="822960">
                  <a:extLst>
                    <a:ext uri="{9D8B030D-6E8A-4147-A177-3AD203B41FA5}">
                      <a16:colId xmlns:a16="http://schemas.microsoft.com/office/drawing/2014/main" val="355057081"/>
                    </a:ext>
                  </a:extLst>
                </a:gridCol>
                <a:gridCol w="822960">
                  <a:extLst>
                    <a:ext uri="{9D8B030D-6E8A-4147-A177-3AD203B41FA5}">
                      <a16:colId xmlns:a16="http://schemas.microsoft.com/office/drawing/2014/main" val="2507460352"/>
                    </a:ext>
                  </a:extLst>
                </a:gridCol>
                <a:gridCol w="822960">
                  <a:extLst>
                    <a:ext uri="{9D8B030D-6E8A-4147-A177-3AD203B41FA5}">
                      <a16:colId xmlns:a16="http://schemas.microsoft.com/office/drawing/2014/main" val="1983468411"/>
                    </a:ext>
                  </a:extLst>
                </a:gridCol>
                <a:gridCol w="822960">
                  <a:extLst>
                    <a:ext uri="{9D8B030D-6E8A-4147-A177-3AD203B41FA5}">
                      <a16:colId xmlns:a16="http://schemas.microsoft.com/office/drawing/2014/main" val="4171774428"/>
                    </a:ext>
                  </a:extLst>
                </a:gridCol>
                <a:gridCol w="822960">
                  <a:extLst>
                    <a:ext uri="{9D8B030D-6E8A-4147-A177-3AD203B41FA5}">
                      <a16:colId xmlns:a16="http://schemas.microsoft.com/office/drawing/2014/main" val="3624494001"/>
                    </a:ext>
                  </a:extLst>
                </a:gridCol>
                <a:gridCol w="822960">
                  <a:extLst>
                    <a:ext uri="{9D8B030D-6E8A-4147-A177-3AD203B41FA5}">
                      <a16:colId xmlns:a16="http://schemas.microsoft.com/office/drawing/2014/main" val="2147941478"/>
                    </a:ext>
                  </a:extLst>
                </a:gridCol>
                <a:gridCol w="822960">
                  <a:extLst>
                    <a:ext uri="{9D8B030D-6E8A-4147-A177-3AD203B41FA5}">
                      <a16:colId xmlns:a16="http://schemas.microsoft.com/office/drawing/2014/main" val="2348477006"/>
                    </a:ext>
                  </a:extLst>
                </a:gridCol>
                <a:gridCol w="822960">
                  <a:extLst>
                    <a:ext uri="{9D8B030D-6E8A-4147-A177-3AD203B41FA5}">
                      <a16:colId xmlns:a16="http://schemas.microsoft.com/office/drawing/2014/main" val="2530470734"/>
                    </a:ext>
                  </a:extLst>
                </a:gridCol>
              </a:tblGrid>
              <a:tr h="370840">
                <a:tc>
                  <a:txBody>
                    <a:bodyPr/>
                    <a:lstStyle/>
                    <a:p>
                      <a:r>
                        <a:rPr lang="en-US" dirty="0"/>
                        <a:t>3</a:t>
                      </a:r>
                      <a:endParaRPr lang="en-ZA" dirty="0"/>
                    </a:p>
                  </a:txBody>
                  <a:tcPr/>
                </a:tc>
                <a:tc>
                  <a:txBody>
                    <a:bodyPr/>
                    <a:lstStyle/>
                    <a:p>
                      <a:r>
                        <a:rPr lang="en-US" dirty="0"/>
                        <a:t>5</a:t>
                      </a:r>
                      <a:endParaRPr lang="en-ZA" dirty="0"/>
                    </a:p>
                  </a:txBody>
                  <a:tcPr/>
                </a:tc>
                <a:tc>
                  <a:txBody>
                    <a:bodyPr/>
                    <a:lstStyle/>
                    <a:p>
                      <a:r>
                        <a:rPr lang="en-US" dirty="0"/>
                        <a:t>5</a:t>
                      </a:r>
                      <a:endParaRPr lang="en-ZA" dirty="0"/>
                    </a:p>
                  </a:txBody>
                  <a:tcPr/>
                </a:tc>
                <a:tc>
                  <a:txBody>
                    <a:bodyPr/>
                    <a:lstStyle/>
                    <a:p>
                      <a:r>
                        <a:rPr lang="en-US" dirty="0"/>
                        <a:t>5</a:t>
                      </a:r>
                      <a:endParaRPr lang="en-ZA" dirty="0"/>
                    </a:p>
                  </a:txBody>
                  <a:tcPr/>
                </a:tc>
                <a:tc>
                  <a:txBody>
                    <a:bodyPr/>
                    <a:lstStyle/>
                    <a:p>
                      <a:r>
                        <a:rPr lang="en-US" dirty="0"/>
                        <a:t>6</a:t>
                      </a:r>
                      <a:endParaRPr lang="en-ZA" dirty="0"/>
                    </a:p>
                  </a:txBody>
                  <a:tcPr/>
                </a:tc>
                <a:tc>
                  <a:txBody>
                    <a:bodyPr/>
                    <a:lstStyle/>
                    <a:p>
                      <a:r>
                        <a:rPr lang="en-US" dirty="0"/>
                        <a:t>7</a:t>
                      </a:r>
                      <a:endParaRPr lang="en-ZA" dirty="0"/>
                    </a:p>
                  </a:txBody>
                  <a:tcPr/>
                </a:tc>
                <a:tc>
                  <a:txBody>
                    <a:bodyPr/>
                    <a:lstStyle/>
                    <a:p>
                      <a:r>
                        <a:rPr lang="en-US" dirty="0"/>
                        <a:t>7</a:t>
                      </a:r>
                      <a:endParaRPr lang="en-ZA" dirty="0"/>
                    </a:p>
                  </a:txBody>
                  <a:tcPr/>
                </a:tc>
                <a:tc>
                  <a:txBody>
                    <a:bodyPr/>
                    <a:lstStyle/>
                    <a:p>
                      <a:r>
                        <a:rPr lang="en-US" dirty="0"/>
                        <a:t>7</a:t>
                      </a:r>
                      <a:endParaRPr lang="en-ZA" dirty="0"/>
                    </a:p>
                  </a:txBody>
                  <a:tcPr/>
                </a:tc>
                <a:tc>
                  <a:txBody>
                    <a:bodyPr/>
                    <a:lstStyle/>
                    <a:p>
                      <a:r>
                        <a:rPr lang="en-US" dirty="0"/>
                        <a:t>9</a:t>
                      </a:r>
                      <a:endParaRPr lang="en-ZA" dirty="0"/>
                    </a:p>
                  </a:txBody>
                  <a:tcPr/>
                </a:tc>
                <a:tc>
                  <a:txBody>
                    <a:bodyPr/>
                    <a:lstStyle/>
                    <a:p>
                      <a:r>
                        <a:rPr lang="en-US" dirty="0"/>
                        <a:t>11</a:t>
                      </a:r>
                      <a:endParaRPr lang="en-ZA" dirty="0"/>
                    </a:p>
                  </a:txBody>
                  <a:tcPr/>
                </a:tc>
                <a:extLst>
                  <a:ext uri="{0D108BD9-81ED-4DB2-BD59-A6C34878D82A}">
                    <a16:rowId xmlns:a16="http://schemas.microsoft.com/office/drawing/2014/main" val="2387958247"/>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9"/>
          <p:cNvSpPr txBox="1"/>
          <p:nvPr/>
        </p:nvSpPr>
        <p:spPr>
          <a:xfrm>
            <a:off x="273823" y="58449"/>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3600" b="1" dirty="0">
                <a:solidFill>
                  <a:schemeClr val="lt1"/>
                </a:solidFill>
                <a:latin typeface="Arial" panose="020B0604020202020204" pitchFamily="34" charset="0"/>
                <a:ea typeface="Calibri"/>
                <a:cs typeface="Arial" panose="020B0604020202020204" pitchFamily="34" charset="0"/>
                <a:sym typeface="Calibri"/>
              </a:rPr>
              <a:t>Data Analysis Intro to statistics</a:t>
            </a:r>
            <a:endParaRPr sz="3600" b="1" dirty="0">
              <a:solidFill>
                <a:schemeClr val="lt1"/>
              </a:solidFill>
              <a:latin typeface="Arial" panose="020B0604020202020204" pitchFamily="34" charset="0"/>
              <a:ea typeface="Calibri"/>
              <a:cs typeface="Arial" panose="020B0604020202020204" pitchFamily="34" charset="0"/>
              <a:sym typeface="Calibri"/>
            </a:endParaRPr>
          </a:p>
        </p:txBody>
      </p:sp>
      <p:sp>
        <p:nvSpPr>
          <p:cNvPr id="314" name="Google Shape;314;p39"/>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315" name="Google Shape;315;p39"/>
          <p:cNvSpPr txBox="1"/>
          <p:nvPr/>
        </p:nvSpPr>
        <p:spPr>
          <a:xfrm>
            <a:off x="483138" y="2078093"/>
            <a:ext cx="8386509" cy="3547872"/>
          </a:xfrm>
          <a:prstGeom prst="rect">
            <a:avLst/>
          </a:prstGeom>
          <a:noFill/>
          <a:ln>
            <a:noFill/>
          </a:ln>
        </p:spPr>
        <p:txBody>
          <a:bodyPr spcFirstLastPara="1" wrap="square" lIns="0" tIns="45700" rIns="0" bIns="45700" anchor="t" anchorCtr="0">
            <a:normAutofit lnSpcReduction="10000"/>
          </a:bodyPr>
          <a:lstStyle/>
          <a:p>
            <a:pPr marL="91440" marR="0" lvl="0" indent="-91440" algn="l" rtl="0">
              <a:lnSpc>
                <a:spcPct val="90000"/>
              </a:lnSpc>
              <a:spcBef>
                <a:spcPts val="0"/>
              </a:spcBef>
              <a:spcAft>
                <a:spcPts val="0"/>
              </a:spcAft>
              <a:buClr>
                <a:schemeClr val="accent1"/>
              </a:buClr>
              <a:buSzPts val="2400"/>
              <a:buFont typeface="Calibri"/>
              <a:buNone/>
            </a:pPr>
            <a:r>
              <a:rPr lang="en-GB" sz="2400" b="1" dirty="0">
                <a:solidFill>
                  <a:srgbClr val="3F3F3F"/>
                </a:solidFill>
                <a:latin typeface="Arial" panose="020B0604020202020204" pitchFamily="34" charset="0"/>
                <a:ea typeface="Calibri"/>
                <a:cs typeface="Arial" panose="020B0604020202020204" pitchFamily="34" charset="0"/>
                <a:sym typeface="Calibri"/>
              </a:rPr>
              <a:t>Average/Arithmetic Mean:</a:t>
            </a:r>
            <a:endParaRPr sz="2400" dirty="0">
              <a:solidFill>
                <a:srgbClr val="3F3F3F"/>
              </a:solidFill>
              <a:latin typeface="Arial" panose="020B0604020202020204" pitchFamily="34" charset="0"/>
              <a:ea typeface="Calibri"/>
              <a:cs typeface="Arial" panose="020B0604020202020204" pitchFamily="34" charset="0"/>
              <a:sym typeface="Calibri"/>
            </a:endParaRPr>
          </a:p>
          <a:p>
            <a:pPr marL="91440" marR="0" lvl="0" indent="-152400" algn="l" rtl="0">
              <a:lnSpc>
                <a:spcPct val="90000"/>
              </a:lnSpc>
              <a:spcBef>
                <a:spcPts val="1400"/>
              </a:spcBef>
              <a:spcAft>
                <a:spcPts val="0"/>
              </a:spcAft>
              <a:buClr>
                <a:schemeClr val="accent1"/>
              </a:buClr>
              <a:buSzPts val="2400"/>
              <a:buFont typeface="Calibri"/>
              <a:buChar char=" "/>
            </a:pPr>
            <a:r>
              <a:rPr lang="en-GB" sz="2400" dirty="0">
                <a:solidFill>
                  <a:srgbClr val="3F3F3F"/>
                </a:solidFill>
                <a:latin typeface="Arial" panose="020B0604020202020204" pitchFamily="34" charset="0"/>
                <a:ea typeface="Calibri"/>
                <a:cs typeface="Arial" panose="020B0604020202020204" pitchFamily="34" charset="0"/>
                <a:sym typeface="Calibri"/>
              </a:rPr>
              <a:t>Add up all the values and divide by the total number of observations. The average here is 6.6 </a:t>
            </a:r>
            <a:endParaRPr dirty="0">
              <a:latin typeface="Arial" panose="020B0604020202020204" pitchFamily="34" charset="0"/>
              <a:cs typeface="Arial" panose="020B0604020202020204" pitchFamily="34" charset="0"/>
            </a:endParaRPr>
          </a:p>
          <a:p>
            <a:pPr marL="91440" marR="0" lvl="0" indent="0" algn="l" rtl="0">
              <a:lnSpc>
                <a:spcPct val="90000"/>
              </a:lnSpc>
              <a:spcBef>
                <a:spcPts val="1400"/>
              </a:spcBef>
              <a:spcAft>
                <a:spcPts val="0"/>
              </a:spcAft>
              <a:buClr>
                <a:schemeClr val="accent1"/>
              </a:buClr>
              <a:buSzPts val="2400"/>
              <a:buFont typeface="Calibri"/>
              <a:buNone/>
            </a:pPr>
            <a:endParaRPr sz="2400" dirty="0">
              <a:solidFill>
                <a:srgbClr val="3F3F3F"/>
              </a:solidFill>
              <a:latin typeface="Arial" panose="020B0604020202020204" pitchFamily="34" charset="0"/>
              <a:ea typeface="Calibri"/>
              <a:cs typeface="Arial" panose="020B0604020202020204" pitchFamily="34" charset="0"/>
              <a:sym typeface="Calibri"/>
            </a:endParaRPr>
          </a:p>
          <a:p>
            <a:pPr marL="91440" marR="0" lvl="0" indent="0" algn="l" rtl="0">
              <a:lnSpc>
                <a:spcPct val="90000"/>
              </a:lnSpc>
              <a:spcBef>
                <a:spcPts val="1400"/>
              </a:spcBef>
              <a:spcAft>
                <a:spcPts val="0"/>
              </a:spcAft>
              <a:buClr>
                <a:schemeClr val="accent1"/>
              </a:buClr>
              <a:buSzPts val="2400"/>
              <a:buFont typeface="Calibri"/>
              <a:buNone/>
            </a:pPr>
            <a:endParaRPr sz="2400" dirty="0">
              <a:solidFill>
                <a:srgbClr val="3F3F3F"/>
              </a:solidFill>
              <a:latin typeface="Arial" panose="020B0604020202020204" pitchFamily="34" charset="0"/>
              <a:ea typeface="Calibri"/>
              <a:cs typeface="Arial" panose="020B0604020202020204" pitchFamily="34" charset="0"/>
              <a:sym typeface="Calibri"/>
            </a:endParaRPr>
          </a:p>
          <a:p>
            <a:pPr marL="91440" marR="0" lvl="0" indent="-152400" algn="l" rtl="0">
              <a:lnSpc>
                <a:spcPct val="90000"/>
              </a:lnSpc>
              <a:spcBef>
                <a:spcPts val="1400"/>
              </a:spcBef>
              <a:spcAft>
                <a:spcPts val="0"/>
              </a:spcAft>
              <a:buClr>
                <a:schemeClr val="accent1"/>
              </a:buClr>
              <a:buSzPts val="2400"/>
              <a:buFont typeface="Calibri"/>
              <a:buChar char=" "/>
            </a:pPr>
            <a:r>
              <a:rPr lang="en-GB" sz="2400" dirty="0">
                <a:solidFill>
                  <a:srgbClr val="3F3F3F"/>
                </a:solidFill>
                <a:latin typeface="Arial" panose="020B0604020202020204" pitchFamily="34" charset="0"/>
                <a:ea typeface="Calibri"/>
                <a:cs typeface="Arial" panose="020B0604020202020204" pitchFamily="34" charset="0"/>
                <a:sym typeface="Calibri"/>
              </a:rPr>
              <a:t>It is the most useful measure of central tendency but should </a:t>
            </a:r>
            <a:r>
              <a:rPr lang="en-GB" sz="2400" b="1" dirty="0">
                <a:solidFill>
                  <a:srgbClr val="3F3F3F"/>
                </a:solidFill>
                <a:latin typeface="Arial" panose="020B0604020202020204" pitchFamily="34" charset="0"/>
                <a:ea typeface="Calibri"/>
                <a:cs typeface="Arial" panose="020B0604020202020204" pitchFamily="34" charset="0"/>
                <a:sym typeface="Calibri"/>
              </a:rPr>
              <a:t>not</a:t>
            </a:r>
            <a:r>
              <a:rPr lang="en-GB" sz="2400" dirty="0">
                <a:solidFill>
                  <a:srgbClr val="3F3F3F"/>
                </a:solidFill>
                <a:latin typeface="Arial" panose="020B0604020202020204" pitchFamily="34" charset="0"/>
                <a:ea typeface="Calibri"/>
                <a:cs typeface="Arial" panose="020B0604020202020204" pitchFamily="34" charset="0"/>
                <a:sym typeface="Calibri"/>
              </a:rPr>
              <a:t> </a:t>
            </a:r>
            <a:r>
              <a:rPr lang="en-GB" sz="2400" b="1" dirty="0">
                <a:solidFill>
                  <a:srgbClr val="3F3F3F"/>
                </a:solidFill>
                <a:latin typeface="Arial" panose="020B0604020202020204" pitchFamily="34" charset="0"/>
                <a:ea typeface="Calibri"/>
                <a:cs typeface="Arial" panose="020B0604020202020204" pitchFamily="34" charset="0"/>
                <a:sym typeface="Calibri"/>
              </a:rPr>
              <a:t>be used</a:t>
            </a:r>
            <a:r>
              <a:rPr lang="en-GB" sz="2400" dirty="0">
                <a:solidFill>
                  <a:srgbClr val="3F3F3F"/>
                </a:solidFill>
                <a:latin typeface="Arial" panose="020B0604020202020204" pitchFamily="34" charset="0"/>
                <a:ea typeface="Calibri"/>
                <a:cs typeface="Arial" panose="020B0604020202020204" pitchFamily="34" charset="0"/>
                <a:sym typeface="Calibri"/>
              </a:rPr>
              <a:t> when the scores are skewed or have extreme values at one side of the distribution. Used best when the distribution is symmetrical about the centre. </a:t>
            </a:r>
            <a:endParaRPr dirty="0">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ts val="3600"/>
              <a:buFont typeface="Calibri"/>
              <a:buNone/>
            </a:pPr>
            <a:endParaRPr sz="3600" dirty="0">
              <a:solidFill>
                <a:srgbClr val="3F3F3F"/>
              </a:solidFill>
              <a:latin typeface="Arial" panose="020B0604020202020204" pitchFamily="34" charset="0"/>
              <a:ea typeface="Calibri"/>
              <a:cs typeface="Arial" panose="020B0604020202020204" pitchFamily="34" charset="0"/>
              <a:sym typeface="Calibri"/>
            </a:endParaRPr>
          </a:p>
        </p:txBody>
      </p:sp>
      <p:sp>
        <p:nvSpPr>
          <p:cNvPr id="316" name="Google Shape;316;p39"/>
          <p:cNvSpPr txBox="1">
            <a:spLocks noGrp="1"/>
          </p:cNvSpPr>
          <p:nvPr>
            <p:ph type="title"/>
          </p:nvPr>
        </p:nvSpPr>
        <p:spPr>
          <a:xfrm>
            <a:off x="355091" y="1232035"/>
            <a:ext cx="8642604" cy="560959"/>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800"/>
              <a:buFont typeface="Calibri"/>
              <a:buNone/>
            </a:pPr>
            <a:r>
              <a:rPr lang="en-GB" sz="2800">
                <a:latin typeface="Arial" panose="020B0604020202020204" pitchFamily="34" charset="0"/>
                <a:cs typeface="Arial" panose="020B0604020202020204" pitchFamily="34" charset="0"/>
              </a:rPr>
              <a:t>Measurement of central tendency or averages</a:t>
            </a:r>
            <a:endParaRPr sz="2800" b="1" i="1">
              <a:latin typeface="Arial" panose="020B0604020202020204" pitchFamily="34" charset="0"/>
              <a:cs typeface="Arial" panose="020B0604020202020204" pitchFamily="34" charset="0"/>
            </a:endParaRPr>
          </a:p>
        </p:txBody>
      </p:sp>
      <p:graphicFrame>
        <p:nvGraphicFramePr>
          <p:cNvPr id="317" name="Google Shape;317;p39"/>
          <p:cNvGraphicFramePr/>
          <p:nvPr/>
        </p:nvGraphicFramePr>
        <p:xfrm>
          <a:off x="483138" y="3439910"/>
          <a:ext cx="8229600" cy="518170"/>
        </p:xfrm>
        <a:graphic>
          <a:graphicData uri="http://schemas.openxmlformats.org/drawingml/2006/table">
            <a:tbl>
              <a:tblPr>
                <a:noFill/>
                <a:tableStyleId>{A58B727F-DA3F-4DB7-BED7-A8042F46FB77}</a:tableStyleId>
              </a:tblPr>
              <a:tblGrid>
                <a:gridCol w="822325">
                  <a:extLst>
                    <a:ext uri="{9D8B030D-6E8A-4147-A177-3AD203B41FA5}">
                      <a16:colId xmlns:a16="http://schemas.microsoft.com/office/drawing/2014/main" val="20000"/>
                    </a:ext>
                  </a:extLst>
                </a:gridCol>
                <a:gridCol w="823900">
                  <a:extLst>
                    <a:ext uri="{9D8B030D-6E8A-4147-A177-3AD203B41FA5}">
                      <a16:colId xmlns:a16="http://schemas.microsoft.com/office/drawing/2014/main" val="20001"/>
                    </a:ext>
                  </a:extLst>
                </a:gridCol>
                <a:gridCol w="822325">
                  <a:extLst>
                    <a:ext uri="{9D8B030D-6E8A-4147-A177-3AD203B41FA5}">
                      <a16:colId xmlns:a16="http://schemas.microsoft.com/office/drawing/2014/main" val="20002"/>
                    </a:ext>
                  </a:extLst>
                </a:gridCol>
                <a:gridCol w="823925">
                  <a:extLst>
                    <a:ext uri="{9D8B030D-6E8A-4147-A177-3AD203B41FA5}">
                      <a16:colId xmlns:a16="http://schemas.microsoft.com/office/drawing/2014/main" val="20003"/>
                    </a:ext>
                  </a:extLst>
                </a:gridCol>
                <a:gridCol w="822325">
                  <a:extLst>
                    <a:ext uri="{9D8B030D-6E8A-4147-A177-3AD203B41FA5}">
                      <a16:colId xmlns:a16="http://schemas.microsoft.com/office/drawing/2014/main" val="20004"/>
                    </a:ext>
                  </a:extLst>
                </a:gridCol>
                <a:gridCol w="822325">
                  <a:extLst>
                    <a:ext uri="{9D8B030D-6E8A-4147-A177-3AD203B41FA5}">
                      <a16:colId xmlns:a16="http://schemas.microsoft.com/office/drawing/2014/main" val="20005"/>
                    </a:ext>
                  </a:extLst>
                </a:gridCol>
                <a:gridCol w="823900">
                  <a:extLst>
                    <a:ext uri="{9D8B030D-6E8A-4147-A177-3AD203B41FA5}">
                      <a16:colId xmlns:a16="http://schemas.microsoft.com/office/drawing/2014/main" val="20006"/>
                    </a:ext>
                  </a:extLst>
                </a:gridCol>
                <a:gridCol w="822325">
                  <a:extLst>
                    <a:ext uri="{9D8B030D-6E8A-4147-A177-3AD203B41FA5}">
                      <a16:colId xmlns:a16="http://schemas.microsoft.com/office/drawing/2014/main" val="20007"/>
                    </a:ext>
                  </a:extLst>
                </a:gridCol>
                <a:gridCol w="823925">
                  <a:extLst>
                    <a:ext uri="{9D8B030D-6E8A-4147-A177-3AD203B41FA5}">
                      <a16:colId xmlns:a16="http://schemas.microsoft.com/office/drawing/2014/main" val="20008"/>
                    </a:ext>
                  </a:extLst>
                </a:gridCol>
                <a:gridCol w="822325">
                  <a:extLst>
                    <a:ext uri="{9D8B030D-6E8A-4147-A177-3AD203B41FA5}">
                      <a16:colId xmlns:a16="http://schemas.microsoft.com/office/drawing/2014/main" val="20009"/>
                    </a:ext>
                  </a:extLst>
                </a:gridCol>
              </a:tblGrid>
              <a:tr h="300050">
                <a:tc>
                  <a:txBody>
                    <a:bodyPr/>
                    <a:lstStyle/>
                    <a:p>
                      <a:pPr marL="342900" marR="0" lvl="0" indent="-342900" algn="l"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3</a:t>
                      </a:r>
                      <a:endParaRPr/>
                    </a:p>
                  </a:txBody>
                  <a:tcPr marL="91450" marR="91450" marT="45725" marB="457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5</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5</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6</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00000"/>
                        </a:lnSpc>
                        <a:spcBef>
                          <a:spcPts val="0"/>
                        </a:spcBef>
                        <a:spcAft>
                          <a:spcPts val="0"/>
                        </a:spcAft>
                        <a:buClr>
                          <a:schemeClr val="dk1"/>
                        </a:buClr>
                        <a:buSzPts val="1400"/>
                        <a:buFont typeface="Calibri"/>
                        <a:buNone/>
                      </a:pPr>
                      <a:endParaRPr sz="1400" b="1" i="0" u="none" strike="noStrike" cap="none">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400"/>
                        <a:buFont typeface="Arial"/>
                        <a:buNone/>
                      </a:pPr>
                      <a:r>
                        <a:rPr lang="en-GB" sz="1400" b="1" i="0" u="none" strike="noStrike" cap="none">
                          <a:solidFill>
                            <a:schemeClr val="dk1"/>
                          </a:solidFill>
                          <a:latin typeface="Arial"/>
                          <a:ea typeface="Arial"/>
                          <a:cs typeface="Arial"/>
                          <a:sym typeface="Arial"/>
                        </a:rPr>
                        <a:t>6</a:t>
                      </a:r>
                      <a:endParaRPr sz="14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00000"/>
                        </a:lnSpc>
                        <a:spcBef>
                          <a:spcPts val="0"/>
                        </a:spcBef>
                        <a:spcAft>
                          <a:spcPts val="0"/>
                        </a:spcAft>
                        <a:buClr>
                          <a:schemeClr val="dk1"/>
                        </a:buClr>
                        <a:buSzPts val="1400"/>
                        <a:buFont typeface="Calibri"/>
                        <a:buNone/>
                      </a:pPr>
                      <a:endParaRPr sz="1400" b="1" i="0" u="none" strike="noStrike" cap="none">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400"/>
                        <a:buFont typeface="Arial"/>
                        <a:buNone/>
                      </a:pPr>
                      <a:r>
                        <a:rPr lang="en-GB" sz="1400" b="1" i="0" u="none" strike="noStrike" cap="none">
                          <a:solidFill>
                            <a:schemeClr val="dk1"/>
                          </a:solidFill>
                          <a:latin typeface="Arial"/>
                          <a:ea typeface="Arial"/>
                          <a:cs typeface="Arial"/>
                          <a:sym typeface="Arial"/>
                        </a:rPr>
                        <a:t>7</a:t>
                      </a:r>
                      <a:endParaRPr sz="1400" b="0" i="0" u="none" strike="noStrike" cap="none">
                        <a:solidFill>
                          <a:schemeClr val="dk1"/>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7</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7</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9</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11</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0"/>
          <p:cNvSpPr txBox="1"/>
          <p:nvPr/>
        </p:nvSpPr>
        <p:spPr>
          <a:xfrm>
            <a:off x="201814" y="94264"/>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3600" b="1" dirty="0">
                <a:solidFill>
                  <a:schemeClr val="lt1"/>
                </a:solidFill>
                <a:latin typeface="+mn-lt"/>
                <a:ea typeface="Calibri"/>
                <a:cs typeface="Calibri"/>
                <a:sym typeface="Calibri"/>
              </a:rPr>
              <a:t>Data Analysis-Intro to statistics</a:t>
            </a:r>
            <a:endParaRPr sz="3600" b="1" dirty="0">
              <a:solidFill>
                <a:schemeClr val="lt1"/>
              </a:solidFill>
              <a:latin typeface="+mn-lt"/>
              <a:ea typeface="Calibri"/>
              <a:cs typeface="Calibri"/>
              <a:sym typeface="Calibri"/>
            </a:endParaRPr>
          </a:p>
        </p:txBody>
      </p:sp>
      <p:sp>
        <p:nvSpPr>
          <p:cNvPr id="323" name="Google Shape;323;p40"/>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mn-lt"/>
              <a:ea typeface="Calibri"/>
              <a:cs typeface="Calibri"/>
              <a:sym typeface="Calibri"/>
            </a:endParaRPr>
          </a:p>
        </p:txBody>
      </p:sp>
      <p:sp>
        <p:nvSpPr>
          <p:cNvPr id="324" name="Google Shape;324;p40"/>
          <p:cNvSpPr txBox="1"/>
          <p:nvPr/>
        </p:nvSpPr>
        <p:spPr>
          <a:xfrm>
            <a:off x="360904" y="1924335"/>
            <a:ext cx="8386509" cy="3547872"/>
          </a:xfrm>
          <a:prstGeom prst="rect">
            <a:avLst/>
          </a:prstGeom>
          <a:noFill/>
          <a:ln>
            <a:noFill/>
          </a:ln>
        </p:spPr>
        <p:txBody>
          <a:bodyPr spcFirstLastPara="1" wrap="square" lIns="0" tIns="45700" rIns="0" bIns="45700" anchor="t" anchorCtr="0">
            <a:normAutofit fontScale="85000" lnSpcReduction="20000"/>
          </a:bodyPr>
          <a:lstStyle/>
          <a:p>
            <a:pPr marL="91440" marR="0" lvl="0" indent="-91440" algn="l" rtl="0">
              <a:lnSpc>
                <a:spcPct val="90000"/>
              </a:lnSpc>
              <a:spcBef>
                <a:spcPts val="0"/>
              </a:spcBef>
              <a:spcAft>
                <a:spcPts val="0"/>
              </a:spcAft>
              <a:buClr>
                <a:schemeClr val="accent1"/>
              </a:buClr>
              <a:buSzPct val="100000"/>
              <a:buFont typeface="Calibri"/>
              <a:buNone/>
            </a:pPr>
            <a:r>
              <a:rPr lang="en-GB" sz="2400" dirty="0">
                <a:solidFill>
                  <a:srgbClr val="3F3F3F"/>
                </a:solidFill>
                <a:latin typeface="+mn-lt"/>
                <a:ea typeface="Calibri"/>
                <a:cs typeface="Calibri"/>
                <a:sym typeface="Calibri"/>
              </a:rPr>
              <a:t>How measurements are arranged in relation to the centre or how much variation exists </a:t>
            </a:r>
            <a:endParaRPr dirty="0">
              <a:latin typeface="+mn-lt"/>
            </a:endParaRPr>
          </a:p>
          <a:p>
            <a:pPr marL="91440" marR="0" lvl="0" indent="-91440" algn="l" rtl="0">
              <a:lnSpc>
                <a:spcPct val="90000"/>
              </a:lnSpc>
              <a:spcBef>
                <a:spcPts val="1400"/>
              </a:spcBef>
              <a:spcAft>
                <a:spcPts val="0"/>
              </a:spcAft>
              <a:buClr>
                <a:schemeClr val="accent1"/>
              </a:buClr>
              <a:buSzPct val="100000"/>
              <a:buFont typeface="Calibri"/>
              <a:buNone/>
            </a:pPr>
            <a:r>
              <a:rPr lang="en-GB" sz="2400" b="1" dirty="0">
                <a:solidFill>
                  <a:srgbClr val="3F3F3F"/>
                </a:solidFill>
                <a:latin typeface="+mn-lt"/>
                <a:ea typeface="Calibri"/>
                <a:cs typeface="Calibri"/>
                <a:sym typeface="Calibri"/>
              </a:rPr>
              <a:t>The range:</a:t>
            </a:r>
            <a:endParaRPr sz="2400" dirty="0">
              <a:solidFill>
                <a:srgbClr val="3F3F3F"/>
              </a:solidFill>
              <a:latin typeface="+mn-lt"/>
              <a:ea typeface="Calibri"/>
              <a:cs typeface="Calibri"/>
              <a:sym typeface="Calibri"/>
            </a:endParaRPr>
          </a:p>
          <a:p>
            <a:pPr marL="384048" marR="0" lvl="1" indent="-182880" algn="l" rtl="0">
              <a:lnSpc>
                <a:spcPct val="90000"/>
              </a:lnSpc>
              <a:spcBef>
                <a:spcPts val="400"/>
              </a:spcBef>
              <a:spcAft>
                <a:spcPts val="0"/>
              </a:spcAft>
              <a:buClr>
                <a:schemeClr val="accent1"/>
              </a:buClr>
              <a:buSzPct val="100000"/>
              <a:buFont typeface="Arial"/>
              <a:buChar char="•"/>
            </a:pPr>
            <a:r>
              <a:rPr lang="en-GB" sz="2200" b="0" i="0" u="none" strike="noStrike" cap="none" dirty="0">
                <a:solidFill>
                  <a:srgbClr val="3F3F3F"/>
                </a:solidFill>
                <a:latin typeface="+mn-lt"/>
                <a:ea typeface="Calibri"/>
                <a:cs typeface="Calibri"/>
                <a:sym typeface="Calibri"/>
              </a:rPr>
              <a:t>Is the difference between the largest and smallest value.</a:t>
            </a:r>
            <a:endParaRPr dirty="0">
              <a:latin typeface="+mn-lt"/>
            </a:endParaRPr>
          </a:p>
          <a:p>
            <a:pPr marL="91440" marR="0" lvl="0" indent="-91440" algn="l" rtl="0">
              <a:lnSpc>
                <a:spcPct val="90000"/>
              </a:lnSpc>
              <a:spcBef>
                <a:spcPts val="1600"/>
              </a:spcBef>
              <a:spcAft>
                <a:spcPts val="0"/>
              </a:spcAft>
              <a:buClr>
                <a:schemeClr val="accent1"/>
              </a:buClr>
              <a:buSzPct val="100000"/>
              <a:buFont typeface="Calibri"/>
              <a:buNone/>
            </a:pPr>
            <a:r>
              <a:rPr lang="en-GB" sz="2400" dirty="0">
                <a:solidFill>
                  <a:srgbClr val="3F3F3F"/>
                </a:solidFill>
                <a:latin typeface="+mn-lt"/>
                <a:ea typeface="Calibri"/>
                <a:cs typeface="Calibri"/>
                <a:sym typeface="Calibri"/>
              </a:rPr>
              <a:t>		i.e. range = highest value – lowest value</a:t>
            </a:r>
            <a:endParaRPr dirty="0">
              <a:latin typeface="+mn-lt"/>
            </a:endParaRPr>
          </a:p>
          <a:p>
            <a:pPr marL="91440" marR="0" lvl="0" indent="-91440" algn="l" rtl="0">
              <a:lnSpc>
                <a:spcPct val="90000"/>
              </a:lnSpc>
              <a:spcBef>
                <a:spcPts val="1400"/>
              </a:spcBef>
              <a:spcAft>
                <a:spcPts val="0"/>
              </a:spcAft>
              <a:buClr>
                <a:schemeClr val="accent1"/>
              </a:buClr>
              <a:buSzPct val="100000"/>
              <a:buFont typeface="Calibri"/>
              <a:buNone/>
            </a:pPr>
            <a:endParaRPr sz="2400" dirty="0">
              <a:solidFill>
                <a:srgbClr val="3F3F3F"/>
              </a:solidFill>
              <a:latin typeface="+mn-lt"/>
              <a:ea typeface="Calibri"/>
              <a:cs typeface="Calibri"/>
              <a:sym typeface="Calibri"/>
            </a:endParaRPr>
          </a:p>
          <a:p>
            <a:pPr marL="384048" marR="0" lvl="1" indent="-182880" algn="l" rtl="0">
              <a:lnSpc>
                <a:spcPct val="90000"/>
              </a:lnSpc>
              <a:spcBef>
                <a:spcPts val="400"/>
              </a:spcBef>
              <a:spcAft>
                <a:spcPts val="0"/>
              </a:spcAft>
              <a:buClr>
                <a:schemeClr val="accent1"/>
              </a:buClr>
              <a:buSzPct val="100000"/>
              <a:buFont typeface="Arial"/>
              <a:buChar char="•"/>
            </a:pPr>
            <a:r>
              <a:rPr lang="en-GB" sz="2200" b="0" i="0" u="none" strike="noStrike" cap="none" dirty="0">
                <a:solidFill>
                  <a:srgbClr val="3F3F3F"/>
                </a:solidFill>
                <a:latin typeface="+mn-lt"/>
                <a:ea typeface="Calibri"/>
                <a:cs typeface="Calibri"/>
                <a:sym typeface="Calibri"/>
              </a:rPr>
              <a:t>Being based on only 2 extreme values it is an unstable measure. It also </a:t>
            </a:r>
            <a:r>
              <a:rPr lang="en-GB" sz="2200" b="1" i="0" u="none" strike="noStrike" cap="none" dirty="0">
                <a:solidFill>
                  <a:srgbClr val="3F3F3F"/>
                </a:solidFill>
                <a:latin typeface="+mn-lt"/>
                <a:ea typeface="Calibri"/>
                <a:cs typeface="Calibri"/>
                <a:sym typeface="Calibri"/>
              </a:rPr>
              <a:t>ignores variations</a:t>
            </a:r>
            <a:r>
              <a:rPr lang="en-GB" sz="2200" b="0" i="0" u="none" strike="noStrike" cap="none" dirty="0">
                <a:solidFill>
                  <a:srgbClr val="3F3F3F"/>
                </a:solidFill>
                <a:latin typeface="+mn-lt"/>
                <a:ea typeface="Calibri"/>
                <a:cs typeface="Calibri"/>
                <a:sym typeface="Calibri"/>
              </a:rPr>
              <a:t> in the scores. The range is used to describe the data and must be used in conjunction with other measures of variability.</a:t>
            </a:r>
            <a:endParaRPr dirty="0">
              <a:latin typeface="+mn-lt"/>
            </a:endParaRPr>
          </a:p>
          <a:p>
            <a:pPr marL="91440" marR="0" lvl="0" indent="-91440" algn="l" rtl="0">
              <a:lnSpc>
                <a:spcPct val="90000"/>
              </a:lnSpc>
              <a:spcBef>
                <a:spcPts val="1600"/>
              </a:spcBef>
              <a:spcAft>
                <a:spcPts val="0"/>
              </a:spcAft>
              <a:buClr>
                <a:schemeClr val="accent1"/>
              </a:buClr>
              <a:buSzPct val="100000"/>
              <a:buFont typeface="Calibri"/>
              <a:buNone/>
            </a:pPr>
            <a:r>
              <a:rPr lang="en-GB" sz="2400" b="1" dirty="0">
                <a:solidFill>
                  <a:srgbClr val="3F3F3F"/>
                </a:solidFill>
                <a:latin typeface="+mn-lt"/>
                <a:ea typeface="Calibri"/>
                <a:cs typeface="Calibri"/>
                <a:sym typeface="Calibri"/>
              </a:rPr>
              <a:t>The variance</a:t>
            </a:r>
            <a:r>
              <a:rPr lang="en-GB" sz="2400" dirty="0">
                <a:solidFill>
                  <a:srgbClr val="3F3F3F"/>
                </a:solidFill>
                <a:latin typeface="+mn-lt"/>
                <a:ea typeface="Calibri"/>
                <a:cs typeface="Calibri"/>
                <a:sym typeface="Calibri"/>
              </a:rPr>
              <a:t>:</a:t>
            </a:r>
            <a:endParaRPr dirty="0">
              <a:latin typeface="+mn-lt"/>
            </a:endParaRPr>
          </a:p>
          <a:p>
            <a:pPr marL="384048" marR="0" lvl="1" indent="-182880" algn="l" rtl="0">
              <a:lnSpc>
                <a:spcPct val="90000"/>
              </a:lnSpc>
              <a:spcBef>
                <a:spcPts val="400"/>
              </a:spcBef>
              <a:spcAft>
                <a:spcPts val="0"/>
              </a:spcAft>
              <a:buClr>
                <a:schemeClr val="accent1"/>
              </a:buClr>
              <a:buSzPct val="100000"/>
              <a:buFont typeface="Arial"/>
              <a:buChar char="•"/>
            </a:pPr>
            <a:r>
              <a:rPr lang="en-GB" sz="2200" b="0" i="0" u="none" strike="noStrike" cap="none" dirty="0">
                <a:solidFill>
                  <a:srgbClr val="3F3F3F"/>
                </a:solidFill>
                <a:latin typeface="+mn-lt"/>
                <a:ea typeface="Calibri"/>
                <a:cs typeface="Calibri"/>
                <a:sym typeface="Calibri"/>
              </a:rPr>
              <a:t>The difference between the mean and the highest value and the mean and the lowest value in the data. </a:t>
            </a:r>
            <a:endParaRPr dirty="0">
              <a:latin typeface="+mn-lt"/>
            </a:endParaRPr>
          </a:p>
          <a:p>
            <a:pPr marL="91440" marR="0" lvl="0" indent="-91440" algn="l" rtl="0">
              <a:lnSpc>
                <a:spcPct val="90000"/>
              </a:lnSpc>
              <a:spcBef>
                <a:spcPts val="1600"/>
              </a:spcBef>
              <a:spcAft>
                <a:spcPts val="0"/>
              </a:spcAft>
              <a:buClr>
                <a:schemeClr val="accent1"/>
              </a:buClr>
              <a:buSzPct val="100000"/>
              <a:buFont typeface="Calibri"/>
              <a:buNone/>
            </a:pPr>
            <a:endParaRPr sz="3600" dirty="0">
              <a:solidFill>
                <a:srgbClr val="3F3F3F"/>
              </a:solidFill>
              <a:latin typeface="+mn-lt"/>
              <a:ea typeface="Calibri"/>
              <a:cs typeface="Calibri"/>
              <a:sym typeface="Calibri"/>
            </a:endParaRPr>
          </a:p>
        </p:txBody>
      </p:sp>
      <p:sp>
        <p:nvSpPr>
          <p:cNvPr id="325" name="Google Shape;325;p40"/>
          <p:cNvSpPr txBox="1">
            <a:spLocks noGrp="1"/>
          </p:cNvSpPr>
          <p:nvPr>
            <p:ph type="title"/>
          </p:nvPr>
        </p:nvSpPr>
        <p:spPr>
          <a:xfrm>
            <a:off x="360904" y="1220818"/>
            <a:ext cx="8642604" cy="560959"/>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GB" sz="2800">
                <a:latin typeface="+mn-lt"/>
              </a:rPr>
              <a:t>Measures of variation or dispersion</a:t>
            </a:r>
            <a:r>
              <a:rPr lang="en-GB" sz="3200">
                <a:latin typeface="+mn-lt"/>
              </a:rPr>
              <a:t> </a:t>
            </a:r>
            <a:endParaRPr sz="2800" b="1" i="1">
              <a:latin typeface="+mn-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1"/>
          <p:cNvSpPr txBox="1"/>
          <p:nvPr/>
        </p:nvSpPr>
        <p:spPr>
          <a:xfrm>
            <a:off x="273823" y="73692"/>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3600" b="1" dirty="0">
                <a:solidFill>
                  <a:schemeClr val="lt1"/>
                </a:solidFill>
                <a:latin typeface="+mn-lt"/>
                <a:ea typeface="Calibri"/>
                <a:cs typeface="Calibri"/>
                <a:sym typeface="Calibri"/>
              </a:rPr>
              <a:t>Data Analysis-Intro to statistics</a:t>
            </a:r>
            <a:endParaRPr sz="3600" b="1" dirty="0">
              <a:solidFill>
                <a:schemeClr val="lt1"/>
              </a:solidFill>
              <a:latin typeface="+mn-lt"/>
              <a:ea typeface="Calibri"/>
              <a:cs typeface="Calibri"/>
              <a:sym typeface="Calibri"/>
            </a:endParaRPr>
          </a:p>
        </p:txBody>
      </p:sp>
      <p:sp>
        <p:nvSpPr>
          <p:cNvPr id="331" name="Google Shape;331;p41"/>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mn-lt"/>
              <a:ea typeface="Calibri"/>
              <a:cs typeface="Calibri"/>
              <a:sym typeface="Calibri"/>
            </a:endParaRPr>
          </a:p>
        </p:txBody>
      </p:sp>
      <p:sp>
        <p:nvSpPr>
          <p:cNvPr id="332" name="Google Shape;332;p41"/>
          <p:cNvSpPr txBox="1"/>
          <p:nvPr/>
        </p:nvSpPr>
        <p:spPr>
          <a:xfrm>
            <a:off x="352795" y="1655064"/>
            <a:ext cx="8386509" cy="4070064"/>
          </a:xfrm>
          <a:prstGeom prst="rect">
            <a:avLst/>
          </a:prstGeom>
          <a:noFill/>
          <a:ln>
            <a:noFill/>
          </a:ln>
        </p:spPr>
        <p:txBody>
          <a:bodyPr spcFirstLastPara="1" wrap="square" lIns="0" tIns="45700" rIns="0" bIns="45700" anchor="t" anchorCtr="0">
            <a:normAutofit fontScale="70000" lnSpcReduction="20000"/>
          </a:bodyPr>
          <a:lstStyle/>
          <a:p>
            <a:pPr marL="91440" marR="0" lvl="0" indent="-91440" algn="l" rtl="0">
              <a:lnSpc>
                <a:spcPct val="120000"/>
              </a:lnSpc>
              <a:spcBef>
                <a:spcPts val="0"/>
              </a:spcBef>
              <a:spcAft>
                <a:spcPts val="0"/>
              </a:spcAft>
              <a:buClr>
                <a:schemeClr val="accent1"/>
              </a:buClr>
              <a:buSzPct val="100000"/>
              <a:buFont typeface="Calibri"/>
              <a:buNone/>
            </a:pPr>
            <a:r>
              <a:rPr lang="en-GB" sz="2300" dirty="0">
                <a:solidFill>
                  <a:srgbClr val="3F3F3F"/>
                </a:solidFill>
                <a:latin typeface="+mn-lt"/>
                <a:ea typeface="Calibri"/>
                <a:cs typeface="Calibri"/>
                <a:sym typeface="Calibri"/>
              </a:rPr>
              <a:t>How measurements are arranged in relation to the centre or how much variation exists </a:t>
            </a:r>
            <a:endParaRPr sz="2300" dirty="0">
              <a:latin typeface="+mn-lt"/>
            </a:endParaRPr>
          </a:p>
          <a:p>
            <a:pPr marL="91440" marR="0" lvl="0" indent="-91440" algn="l" rtl="0">
              <a:lnSpc>
                <a:spcPct val="120000"/>
              </a:lnSpc>
              <a:spcBef>
                <a:spcPts val="1400"/>
              </a:spcBef>
              <a:spcAft>
                <a:spcPts val="0"/>
              </a:spcAft>
              <a:buClr>
                <a:schemeClr val="accent1"/>
              </a:buClr>
              <a:buSzPct val="100000"/>
              <a:buFont typeface="Calibri"/>
              <a:buNone/>
            </a:pPr>
            <a:r>
              <a:rPr lang="en-GB" sz="2300" b="1" dirty="0">
                <a:solidFill>
                  <a:srgbClr val="3F3F3F"/>
                </a:solidFill>
                <a:latin typeface="+mn-lt"/>
                <a:ea typeface="Calibri"/>
                <a:cs typeface="Calibri"/>
                <a:sym typeface="Calibri"/>
              </a:rPr>
              <a:t>The range:</a:t>
            </a:r>
            <a:endParaRPr sz="2300" dirty="0">
              <a:solidFill>
                <a:srgbClr val="3F3F3F"/>
              </a:solidFill>
              <a:latin typeface="+mn-lt"/>
              <a:ea typeface="Calibri"/>
              <a:cs typeface="Calibri"/>
              <a:sym typeface="Calibri"/>
            </a:endParaRPr>
          </a:p>
          <a:p>
            <a:pPr marL="384048" marR="0" lvl="1" indent="-182880" algn="l" rtl="0">
              <a:lnSpc>
                <a:spcPct val="120000"/>
              </a:lnSpc>
              <a:spcBef>
                <a:spcPts val="400"/>
              </a:spcBef>
              <a:spcAft>
                <a:spcPts val="0"/>
              </a:spcAft>
              <a:buClr>
                <a:schemeClr val="accent1"/>
              </a:buClr>
              <a:buSzPct val="100000"/>
              <a:buFont typeface="Arial"/>
              <a:buChar char="•"/>
            </a:pPr>
            <a:r>
              <a:rPr lang="en-GB" sz="2300" b="0" i="0" u="none" strike="noStrike" cap="none" dirty="0">
                <a:solidFill>
                  <a:srgbClr val="3F3F3F"/>
                </a:solidFill>
                <a:latin typeface="+mn-lt"/>
                <a:ea typeface="Calibri"/>
                <a:cs typeface="Calibri"/>
                <a:sym typeface="Calibri"/>
              </a:rPr>
              <a:t>Is the difference between the largest and smallest value.</a:t>
            </a:r>
            <a:endParaRPr sz="2300" dirty="0">
              <a:latin typeface="+mn-lt"/>
            </a:endParaRPr>
          </a:p>
          <a:p>
            <a:pPr marL="91440" marR="0" lvl="0" indent="-91440" algn="l" rtl="0">
              <a:lnSpc>
                <a:spcPct val="120000"/>
              </a:lnSpc>
              <a:spcBef>
                <a:spcPts val="1600"/>
              </a:spcBef>
              <a:spcAft>
                <a:spcPts val="0"/>
              </a:spcAft>
              <a:buClr>
                <a:schemeClr val="accent1"/>
              </a:buClr>
              <a:buSzPct val="100000"/>
              <a:buFont typeface="Calibri"/>
              <a:buNone/>
            </a:pPr>
            <a:r>
              <a:rPr lang="en-GB" sz="2300" dirty="0">
                <a:solidFill>
                  <a:srgbClr val="3F3F3F"/>
                </a:solidFill>
                <a:latin typeface="+mn-lt"/>
                <a:ea typeface="Calibri"/>
                <a:cs typeface="Calibri"/>
                <a:sym typeface="Calibri"/>
              </a:rPr>
              <a:t>		i.e. range = highest value – lowest value</a:t>
            </a:r>
          </a:p>
          <a:p>
            <a:pPr marL="91440" marR="0" lvl="0" indent="-91440" algn="l" rtl="0">
              <a:lnSpc>
                <a:spcPct val="120000"/>
              </a:lnSpc>
              <a:spcBef>
                <a:spcPts val="1600"/>
              </a:spcBef>
              <a:spcAft>
                <a:spcPts val="0"/>
              </a:spcAft>
              <a:buClr>
                <a:schemeClr val="accent1"/>
              </a:buClr>
              <a:buSzPct val="100000"/>
              <a:buFont typeface="Calibri"/>
              <a:buNone/>
            </a:pPr>
            <a:endParaRPr sz="2300" dirty="0">
              <a:latin typeface="+mn-lt"/>
            </a:endParaRPr>
          </a:p>
          <a:p>
            <a:pPr marL="384048" marR="0" lvl="1" indent="-182880" algn="l" rtl="0">
              <a:lnSpc>
                <a:spcPct val="120000"/>
              </a:lnSpc>
              <a:spcBef>
                <a:spcPts val="400"/>
              </a:spcBef>
              <a:spcAft>
                <a:spcPts val="0"/>
              </a:spcAft>
              <a:buClr>
                <a:schemeClr val="accent1"/>
              </a:buClr>
              <a:buSzPct val="100000"/>
              <a:buFont typeface="Arial"/>
              <a:buChar char="•"/>
            </a:pPr>
            <a:r>
              <a:rPr lang="en-GB" sz="2300" b="0" i="0" u="none" strike="noStrike" cap="none" dirty="0">
                <a:solidFill>
                  <a:srgbClr val="3F3F3F"/>
                </a:solidFill>
                <a:latin typeface="+mn-lt"/>
                <a:ea typeface="Calibri"/>
                <a:cs typeface="Calibri"/>
                <a:sym typeface="Calibri"/>
              </a:rPr>
              <a:t>Being based on only 2 extreme values it is an unstable measure. It also </a:t>
            </a:r>
            <a:r>
              <a:rPr lang="en-GB" sz="2300" b="1" i="0" u="none" strike="noStrike" cap="none" dirty="0">
                <a:solidFill>
                  <a:srgbClr val="3F3F3F"/>
                </a:solidFill>
                <a:latin typeface="+mn-lt"/>
                <a:ea typeface="Calibri"/>
                <a:cs typeface="Calibri"/>
                <a:sym typeface="Calibri"/>
              </a:rPr>
              <a:t>ignores variations</a:t>
            </a:r>
            <a:r>
              <a:rPr lang="en-GB" sz="2300" b="0" i="0" u="none" strike="noStrike" cap="none" dirty="0">
                <a:solidFill>
                  <a:srgbClr val="3F3F3F"/>
                </a:solidFill>
                <a:latin typeface="+mn-lt"/>
                <a:ea typeface="Calibri"/>
                <a:cs typeface="Calibri"/>
                <a:sym typeface="Calibri"/>
              </a:rPr>
              <a:t> in the scores. The range is used to describe the data and must be used in conjunction with other measures of variability.</a:t>
            </a:r>
            <a:endParaRPr sz="2300" dirty="0">
              <a:latin typeface="+mn-lt"/>
            </a:endParaRPr>
          </a:p>
          <a:p>
            <a:pPr marL="91440" marR="0" lvl="0" indent="-91440" algn="l" rtl="0">
              <a:lnSpc>
                <a:spcPct val="120000"/>
              </a:lnSpc>
              <a:spcBef>
                <a:spcPts val="1600"/>
              </a:spcBef>
              <a:spcAft>
                <a:spcPts val="0"/>
              </a:spcAft>
              <a:buClr>
                <a:schemeClr val="accent1"/>
              </a:buClr>
              <a:buSzPct val="100000"/>
              <a:buFont typeface="Calibri"/>
              <a:buNone/>
            </a:pPr>
            <a:r>
              <a:rPr lang="en-GB" sz="2300" b="1" dirty="0">
                <a:solidFill>
                  <a:srgbClr val="3F3F3F"/>
                </a:solidFill>
                <a:latin typeface="+mn-lt"/>
                <a:ea typeface="Calibri"/>
                <a:cs typeface="Calibri"/>
                <a:sym typeface="Calibri"/>
              </a:rPr>
              <a:t>The variance</a:t>
            </a:r>
            <a:r>
              <a:rPr lang="en-GB" sz="2300" dirty="0">
                <a:solidFill>
                  <a:srgbClr val="3F3F3F"/>
                </a:solidFill>
                <a:latin typeface="+mn-lt"/>
                <a:ea typeface="Calibri"/>
                <a:cs typeface="Calibri"/>
                <a:sym typeface="Calibri"/>
              </a:rPr>
              <a:t>:</a:t>
            </a:r>
            <a:endParaRPr sz="2300" dirty="0">
              <a:latin typeface="+mn-lt"/>
            </a:endParaRPr>
          </a:p>
          <a:p>
            <a:pPr marL="384048" marR="0" lvl="1" indent="-182880" algn="l" rtl="0">
              <a:lnSpc>
                <a:spcPct val="120000"/>
              </a:lnSpc>
              <a:spcBef>
                <a:spcPts val="400"/>
              </a:spcBef>
              <a:spcAft>
                <a:spcPts val="0"/>
              </a:spcAft>
              <a:buClr>
                <a:schemeClr val="accent1"/>
              </a:buClr>
              <a:buSzPct val="100000"/>
              <a:buFont typeface="Arial"/>
              <a:buChar char="•"/>
            </a:pPr>
            <a:r>
              <a:rPr lang="en-GB" sz="2300" b="0" i="0" u="none" strike="noStrike" cap="none" dirty="0">
                <a:solidFill>
                  <a:srgbClr val="3F3F3F"/>
                </a:solidFill>
                <a:latin typeface="+mn-lt"/>
                <a:ea typeface="Calibri"/>
                <a:cs typeface="Calibri"/>
                <a:sym typeface="Calibri"/>
              </a:rPr>
              <a:t>The difference between the mean and the highest value and the mean and the lowest value in the data. </a:t>
            </a:r>
            <a:endParaRPr sz="2300" dirty="0">
              <a:latin typeface="+mn-lt"/>
            </a:endParaRPr>
          </a:p>
          <a:p>
            <a:pPr marL="91440" marR="0" lvl="0" indent="-91440" algn="l" rtl="0">
              <a:lnSpc>
                <a:spcPct val="90000"/>
              </a:lnSpc>
              <a:spcBef>
                <a:spcPts val="1600"/>
              </a:spcBef>
              <a:spcAft>
                <a:spcPts val="0"/>
              </a:spcAft>
              <a:buClr>
                <a:schemeClr val="accent1"/>
              </a:buClr>
              <a:buSzPct val="100000"/>
              <a:buFont typeface="Calibri"/>
              <a:buNone/>
            </a:pPr>
            <a:endParaRPr sz="3600" dirty="0">
              <a:solidFill>
                <a:srgbClr val="3F3F3F"/>
              </a:solidFill>
              <a:latin typeface="+mn-lt"/>
              <a:ea typeface="Calibri"/>
              <a:cs typeface="Calibri"/>
              <a:sym typeface="Calibri"/>
            </a:endParaRPr>
          </a:p>
        </p:txBody>
      </p:sp>
      <p:sp>
        <p:nvSpPr>
          <p:cNvPr id="333" name="Google Shape;333;p41"/>
          <p:cNvSpPr txBox="1">
            <a:spLocks noGrp="1"/>
          </p:cNvSpPr>
          <p:nvPr>
            <p:ph type="title"/>
          </p:nvPr>
        </p:nvSpPr>
        <p:spPr>
          <a:xfrm>
            <a:off x="148602" y="1132872"/>
            <a:ext cx="8642604" cy="560959"/>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GB" sz="2800">
                <a:latin typeface="+mn-lt"/>
              </a:rPr>
              <a:t>Common misuses of Statistics</a:t>
            </a:r>
            <a:r>
              <a:rPr lang="en-GB" sz="3200">
                <a:latin typeface="+mn-lt"/>
              </a:rPr>
              <a:t> </a:t>
            </a:r>
            <a:endParaRPr sz="2800" b="1" i="1">
              <a:latin typeface="+mn-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4D089-EA3E-3E7D-E955-95BFC01AA6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2B95FC-E17F-0B55-9AB8-D04164061147}"/>
              </a:ext>
            </a:extLst>
          </p:cNvPr>
          <p:cNvSpPr>
            <a:spLocks noGrp="1"/>
          </p:cNvSpPr>
          <p:nvPr>
            <p:ph type="title"/>
          </p:nvPr>
        </p:nvSpPr>
        <p:spPr>
          <a:xfrm>
            <a:off x="991878" y="1163329"/>
            <a:ext cx="7886700" cy="2852737"/>
          </a:xfrm>
        </p:spPr>
        <p:txBody>
          <a:bodyPr/>
          <a:lstStyle/>
          <a:p>
            <a:r>
              <a:rPr lang="en-US" b="1" dirty="0">
                <a:solidFill>
                  <a:srgbClr val="005D28"/>
                </a:solidFill>
              </a:rPr>
              <a:t>             Data Presentation</a:t>
            </a:r>
          </a:p>
        </p:txBody>
      </p:sp>
    </p:spTree>
    <p:extLst>
      <p:ext uri="{BB962C8B-B14F-4D97-AF65-F5344CB8AC3E}">
        <p14:creationId xmlns:p14="http://schemas.microsoft.com/office/powerpoint/2010/main" val="2190133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4">
          <a:extLst>
            <a:ext uri="{FF2B5EF4-FFF2-40B4-BE49-F238E27FC236}">
              <a16:creationId xmlns:a16="http://schemas.microsoft.com/office/drawing/2014/main" id="{B931DB33-2B69-39AF-C6AD-24BE5B7FA618}"/>
            </a:ext>
          </a:extLst>
        </p:cNvPr>
        <p:cNvGrpSpPr/>
        <p:nvPr/>
      </p:nvGrpSpPr>
      <p:grpSpPr>
        <a:xfrm>
          <a:off x="0" y="0"/>
          <a:ext cx="0" cy="0"/>
          <a:chOff x="0" y="0"/>
          <a:chExt cx="0" cy="0"/>
        </a:xfrm>
      </p:grpSpPr>
      <p:sp>
        <p:nvSpPr>
          <p:cNvPr id="75" name="Google Shape;75;p5">
            <a:extLst>
              <a:ext uri="{FF2B5EF4-FFF2-40B4-BE49-F238E27FC236}">
                <a16:creationId xmlns:a16="http://schemas.microsoft.com/office/drawing/2014/main" id="{85915D0B-659B-1AE0-4CA4-3E5D071110F8}"/>
              </a:ext>
            </a:extLst>
          </p:cNvPr>
          <p:cNvSpPr txBox="1">
            <a:spLocks noGrp="1"/>
          </p:cNvSpPr>
          <p:nvPr>
            <p:ph type="body" idx="1"/>
          </p:nvPr>
        </p:nvSpPr>
        <p:spPr>
          <a:xfrm>
            <a:off x="457200" y="5089228"/>
            <a:ext cx="8229600" cy="1150937"/>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000"/>
              <a:buFont typeface="Calibri"/>
              <a:buNone/>
            </a:pPr>
            <a:r>
              <a:rPr lang="en-GB" sz="20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This cycle enables you to see the links between the different phases of collecting data, processing data, analyzing data, presenting information and using the information for evidence-based decision making</a:t>
            </a:r>
            <a:endParaRPr dirty="0">
              <a:latin typeface="Arial" panose="020B0604020202020204" pitchFamily="34" charset="0"/>
              <a:cs typeface="Arial" panose="020B0604020202020204" pitchFamily="34" charset="0"/>
            </a:endParaRPr>
          </a:p>
        </p:txBody>
      </p:sp>
      <p:pic>
        <p:nvPicPr>
          <p:cNvPr id="76" name="Google Shape;76;p5">
            <a:extLst>
              <a:ext uri="{FF2B5EF4-FFF2-40B4-BE49-F238E27FC236}">
                <a16:creationId xmlns:a16="http://schemas.microsoft.com/office/drawing/2014/main" id="{090A89F4-C7B8-C8CC-B71E-6A1C3565FB80}"/>
              </a:ext>
            </a:extLst>
          </p:cNvPr>
          <p:cNvPicPr preferRelativeResize="0"/>
          <p:nvPr/>
        </p:nvPicPr>
        <p:blipFill rotWithShape="1">
          <a:blip r:embed="rId3">
            <a:alphaModFix/>
          </a:blip>
          <a:srcRect/>
          <a:stretch/>
        </p:blipFill>
        <p:spPr>
          <a:xfrm>
            <a:off x="1192423" y="616246"/>
            <a:ext cx="5968578" cy="4472982"/>
          </a:xfrm>
          <a:prstGeom prst="rect">
            <a:avLst/>
          </a:prstGeom>
          <a:noFill/>
          <a:ln>
            <a:noFill/>
          </a:ln>
        </p:spPr>
      </p:pic>
      <p:sp>
        <p:nvSpPr>
          <p:cNvPr id="77" name="Google Shape;77;p5">
            <a:extLst>
              <a:ext uri="{FF2B5EF4-FFF2-40B4-BE49-F238E27FC236}">
                <a16:creationId xmlns:a16="http://schemas.microsoft.com/office/drawing/2014/main" id="{B6ED976B-2EAC-64AD-70B2-A78A9E26A753}"/>
              </a:ext>
            </a:extLst>
          </p:cNvPr>
          <p:cNvSpPr txBox="1"/>
          <p:nvPr/>
        </p:nvSpPr>
        <p:spPr>
          <a:xfrm>
            <a:off x="7665593" y="4045426"/>
            <a:ext cx="1368425" cy="779462"/>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90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1" name="Google Shape;81;p5">
            <a:extLst>
              <a:ext uri="{FF2B5EF4-FFF2-40B4-BE49-F238E27FC236}">
                <a16:creationId xmlns:a16="http://schemas.microsoft.com/office/drawing/2014/main" id="{ACF9A05D-E76D-2590-6B49-7A858275BF34}"/>
              </a:ext>
            </a:extLst>
          </p:cNvPr>
          <p:cNvSpPr txBox="1"/>
          <p:nvPr/>
        </p:nvSpPr>
        <p:spPr>
          <a:xfrm>
            <a:off x="3995738" y="1628775"/>
            <a:ext cx="1008062" cy="27463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t>Data flow</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5697612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2"/>
          <p:cNvSpPr txBox="1"/>
          <p:nvPr/>
        </p:nvSpPr>
        <p:spPr>
          <a:xfrm>
            <a:off x="251520" y="271557"/>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Calibri"/>
                <a:ea typeface="Calibri"/>
                <a:cs typeface="Calibri"/>
                <a:sym typeface="Calibri"/>
              </a:rPr>
              <a:t>Presentation</a:t>
            </a:r>
            <a:endParaRPr sz="4400" b="1">
              <a:solidFill>
                <a:schemeClr val="lt1"/>
              </a:solidFill>
              <a:latin typeface="Calibri"/>
              <a:ea typeface="Calibri"/>
              <a:cs typeface="Calibri"/>
              <a:sym typeface="Calibri"/>
            </a:endParaRPr>
          </a:p>
        </p:txBody>
      </p:sp>
      <p:sp>
        <p:nvSpPr>
          <p:cNvPr id="345" name="Google Shape;345;p42"/>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Calibri"/>
              <a:ea typeface="Calibri"/>
              <a:cs typeface="Calibri"/>
              <a:sym typeface="Calibri"/>
            </a:endParaRPr>
          </a:p>
        </p:txBody>
      </p:sp>
      <p:sp>
        <p:nvSpPr>
          <p:cNvPr id="346" name="Google Shape;346;p42"/>
          <p:cNvSpPr txBox="1"/>
          <p:nvPr/>
        </p:nvSpPr>
        <p:spPr>
          <a:xfrm>
            <a:off x="479329" y="1993551"/>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2400"/>
              <a:buFont typeface="Calibri"/>
              <a:buNone/>
            </a:pPr>
            <a:r>
              <a:rPr lang="en-GB" sz="2400" dirty="0">
                <a:solidFill>
                  <a:srgbClr val="3F3F3F"/>
                </a:solidFill>
                <a:latin typeface="Arial" panose="020B0604020202020204" pitchFamily="34" charset="0"/>
                <a:ea typeface="Calibri"/>
                <a:cs typeface="Arial" panose="020B0604020202020204" pitchFamily="34" charset="0"/>
                <a:sym typeface="Calibri"/>
              </a:rPr>
              <a:t>It is important to think about which format best displays the information </a:t>
            </a:r>
            <a:endParaRPr sz="4000" dirty="0">
              <a:solidFill>
                <a:srgbClr val="3F3F3F"/>
              </a:solidFill>
              <a:latin typeface="Arial" panose="020B0604020202020204" pitchFamily="34" charset="0"/>
              <a:ea typeface="Calibri"/>
              <a:cs typeface="Arial" panose="020B0604020202020204" pitchFamily="34" charset="0"/>
              <a:sym typeface="Calibri"/>
            </a:endParaRPr>
          </a:p>
          <a:p>
            <a:pPr marL="91440" marR="0" lvl="0" indent="-91440" algn="l" rtl="0">
              <a:lnSpc>
                <a:spcPct val="90000"/>
              </a:lnSpc>
              <a:spcBef>
                <a:spcPts val="1400"/>
              </a:spcBef>
              <a:spcAft>
                <a:spcPts val="0"/>
              </a:spcAft>
              <a:buClr>
                <a:schemeClr val="accent1"/>
              </a:buClr>
              <a:buSzPts val="3600"/>
              <a:buFont typeface="Calibri"/>
              <a:buNone/>
            </a:pPr>
            <a:endParaRPr sz="3600" dirty="0">
              <a:solidFill>
                <a:srgbClr val="3F3F3F"/>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3"/>
          <p:cNvSpPr txBox="1"/>
          <p:nvPr/>
        </p:nvSpPr>
        <p:spPr>
          <a:xfrm>
            <a:off x="467544" y="288321"/>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mn-lt"/>
                <a:ea typeface="Calibri"/>
                <a:cs typeface="Calibri"/>
                <a:sym typeface="Calibri"/>
              </a:rPr>
              <a:t>Presentation</a:t>
            </a:r>
            <a:endParaRPr sz="4400" b="1">
              <a:solidFill>
                <a:schemeClr val="lt1"/>
              </a:solidFill>
              <a:latin typeface="+mn-lt"/>
              <a:ea typeface="Calibri"/>
              <a:cs typeface="Calibri"/>
              <a:sym typeface="Calibri"/>
            </a:endParaRPr>
          </a:p>
        </p:txBody>
      </p:sp>
      <p:sp>
        <p:nvSpPr>
          <p:cNvPr id="352" name="Google Shape;352;p43"/>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mn-lt"/>
              <a:ea typeface="Calibri"/>
              <a:cs typeface="Calibri"/>
              <a:sym typeface="Calibri"/>
            </a:endParaRPr>
          </a:p>
        </p:txBody>
      </p:sp>
      <p:sp>
        <p:nvSpPr>
          <p:cNvPr id="353" name="Google Shape;353;p43"/>
          <p:cNvSpPr txBox="1"/>
          <p:nvPr/>
        </p:nvSpPr>
        <p:spPr>
          <a:xfrm>
            <a:off x="467544" y="1412776"/>
            <a:ext cx="8386509" cy="4343400"/>
          </a:xfrm>
          <a:prstGeom prst="rect">
            <a:avLst/>
          </a:prstGeom>
          <a:noFill/>
          <a:ln>
            <a:noFill/>
          </a:ln>
        </p:spPr>
        <p:txBody>
          <a:bodyPr spcFirstLastPara="1" wrap="square" lIns="0" tIns="45700" rIns="0" bIns="45700" anchor="t" anchorCtr="0">
            <a:normAutofit fontScale="92500" lnSpcReduction="20000"/>
          </a:bodyPr>
          <a:lstStyle/>
          <a:p>
            <a:pPr marL="91440" marR="0" lvl="0" indent="-91440" algn="l" rtl="0">
              <a:lnSpc>
                <a:spcPct val="90000"/>
              </a:lnSpc>
              <a:spcBef>
                <a:spcPts val="0"/>
              </a:spcBef>
              <a:spcAft>
                <a:spcPts val="0"/>
              </a:spcAft>
              <a:buClr>
                <a:schemeClr val="accent1"/>
              </a:buClr>
              <a:buSzPct val="100000"/>
              <a:buFont typeface="Calibri"/>
              <a:buNone/>
            </a:pPr>
            <a:r>
              <a:rPr lang="en-GB" sz="2400" b="1">
                <a:solidFill>
                  <a:srgbClr val="3F3F3F"/>
                </a:solidFill>
                <a:latin typeface="+mn-lt"/>
                <a:ea typeface="Calibri"/>
                <a:cs typeface="Calibri"/>
                <a:sym typeface="Calibri"/>
              </a:rPr>
              <a:t>Tables</a:t>
            </a:r>
            <a:r>
              <a:rPr lang="en-GB" sz="2400">
                <a:solidFill>
                  <a:srgbClr val="3F3F3F"/>
                </a:solidFill>
                <a:latin typeface="+mn-lt"/>
                <a:ea typeface="Calibri"/>
                <a:cs typeface="Calibri"/>
                <a:sym typeface="Calibri"/>
              </a:rPr>
              <a:t> are difficult to use, if they are big. Tables need to be easy to read and make their point clearly </a:t>
            </a:r>
            <a:endParaRPr>
              <a:latin typeface="+mn-lt"/>
            </a:endParaRPr>
          </a:p>
          <a:p>
            <a:pPr marL="91440" marR="0" lvl="0" indent="-91440" algn="l" rtl="0">
              <a:lnSpc>
                <a:spcPct val="90000"/>
              </a:lnSpc>
              <a:spcBef>
                <a:spcPts val="1400"/>
              </a:spcBef>
              <a:spcAft>
                <a:spcPts val="0"/>
              </a:spcAft>
              <a:buClr>
                <a:schemeClr val="accent1"/>
              </a:buClr>
              <a:buSzPct val="100000"/>
              <a:buFont typeface="Calibri"/>
              <a:buNone/>
            </a:pPr>
            <a:endParaRPr sz="2400">
              <a:solidFill>
                <a:srgbClr val="3F3F3F"/>
              </a:solidFill>
              <a:latin typeface="+mn-lt"/>
              <a:ea typeface="Calibri"/>
              <a:cs typeface="Calibri"/>
              <a:sym typeface="Calibri"/>
            </a:endParaRPr>
          </a:p>
          <a:p>
            <a:pPr marL="91440" marR="0" lvl="0" indent="-91440" algn="l" rtl="0">
              <a:lnSpc>
                <a:spcPct val="90000"/>
              </a:lnSpc>
              <a:spcBef>
                <a:spcPts val="1400"/>
              </a:spcBef>
              <a:spcAft>
                <a:spcPts val="0"/>
              </a:spcAft>
              <a:buClr>
                <a:schemeClr val="accent1"/>
              </a:buClr>
              <a:buSzPct val="100000"/>
              <a:buFont typeface="Calibri"/>
              <a:buNone/>
            </a:pPr>
            <a:r>
              <a:rPr lang="en-GB" sz="2400" b="1">
                <a:solidFill>
                  <a:srgbClr val="3F3F3F"/>
                </a:solidFill>
                <a:latin typeface="+mn-lt"/>
                <a:ea typeface="Calibri"/>
                <a:cs typeface="Calibri"/>
                <a:sym typeface="Calibri"/>
              </a:rPr>
              <a:t>Graphs</a:t>
            </a:r>
            <a:r>
              <a:rPr lang="en-GB" sz="2400">
                <a:solidFill>
                  <a:srgbClr val="3F3F3F"/>
                </a:solidFill>
                <a:latin typeface="+mn-lt"/>
                <a:ea typeface="Calibri"/>
                <a:cs typeface="Calibri"/>
                <a:sym typeface="Calibri"/>
              </a:rPr>
              <a:t> are useful to summarize data; detect trends over time; search for patterns among large amount of data and analyze the relationships between variables.</a:t>
            </a:r>
            <a:endParaRPr>
              <a:latin typeface="+mn-lt"/>
            </a:endParaRPr>
          </a:p>
          <a:p>
            <a:pPr marL="91440" marR="0" lvl="0" indent="-91440" algn="l" rtl="0">
              <a:lnSpc>
                <a:spcPct val="90000"/>
              </a:lnSpc>
              <a:spcBef>
                <a:spcPts val="1400"/>
              </a:spcBef>
              <a:spcAft>
                <a:spcPts val="0"/>
              </a:spcAft>
              <a:buClr>
                <a:schemeClr val="accent1"/>
              </a:buClr>
              <a:buSzPct val="100000"/>
              <a:buFont typeface="Calibri"/>
              <a:buNone/>
            </a:pPr>
            <a:r>
              <a:rPr lang="en-GB" sz="2400">
                <a:solidFill>
                  <a:srgbClr val="3F3F3F"/>
                </a:solidFill>
                <a:latin typeface="+mn-lt"/>
                <a:ea typeface="Calibri"/>
                <a:cs typeface="Calibri"/>
                <a:sym typeface="Calibri"/>
              </a:rPr>
              <a:t>There are four main types of graphs used in the DHIS:</a:t>
            </a:r>
            <a:endParaRPr>
              <a:latin typeface="+mn-lt"/>
            </a:endParaRPr>
          </a:p>
          <a:p>
            <a:pPr marL="91440" marR="0" lvl="0" indent="-140970" algn="l" rtl="0">
              <a:lnSpc>
                <a:spcPct val="90000"/>
              </a:lnSpc>
              <a:spcBef>
                <a:spcPts val="1400"/>
              </a:spcBef>
              <a:spcAft>
                <a:spcPts val="0"/>
              </a:spcAft>
              <a:buClr>
                <a:schemeClr val="accent1"/>
              </a:buClr>
              <a:buSzPct val="100000"/>
              <a:buFont typeface="Calibri"/>
              <a:buChar char=" "/>
            </a:pPr>
            <a:r>
              <a:rPr lang="en-GB" sz="2400">
                <a:solidFill>
                  <a:srgbClr val="3F3F3F"/>
                </a:solidFill>
                <a:latin typeface="+mn-lt"/>
                <a:ea typeface="Calibri"/>
                <a:cs typeface="Calibri"/>
                <a:sym typeface="Calibri"/>
              </a:rPr>
              <a:t>Line graphs </a:t>
            </a:r>
            <a:endParaRPr>
              <a:latin typeface="+mn-lt"/>
            </a:endParaRPr>
          </a:p>
          <a:p>
            <a:pPr marL="91440" marR="0" lvl="0" indent="-140970" algn="l" rtl="0">
              <a:lnSpc>
                <a:spcPct val="90000"/>
              </a:lnSpc>
              <a:spcBef>
                <a:spcPts val="1400"/>
              </a:spcBef>
              <a:spcAft>
                <a:spcPts val="0"/>
              </a:spcAft>
              <a:buClr>
                <a:schemeClr val="accent1"/>
              </a:buClr>
              <a:buSzPct val="100000"/>
              <a:buFont typeface="Calibri"/>
              <a:buChar char=" "/>
            </a:pPr>
            <a:r>
              <a:rPr lang="en-GB" sz="2400">
                <a:solidFill>
                  <a:srgbClr val="3F3F3F"/>
                </a:solidFill>
                <a:latin typeface="+mn-lt"/>
                <a:ea typeface="Calibri"/>
                <a:cs typeface="Calibri"/>
                <a:sym typeface="Calibri"/>
              </a:rPr>
              <a:t>Bar graphs</a:t>
            </a:r>
            <a:endParaRPr>
              <a:latin typeface="+mn-lt"/>
            </a:endParaRPr>
          </a:p>
          <a:p>
            <a:pPr marL="91440" marR="0" lvl="0" indent="-140970" algn="l" rtl="0">
              <a:lnSpc>
                <a:spcPct val="90000"/>
              </a:lnSpc>
              <a:spcBef>
                <a:spcPts val="1400"/>
              </a:spcBef>
              <a:spcAft>
                <a:spcPts val="0"/>
              </a:spcAft>
              <a:buClr>
                <a:schemeClr val="accent1"/>
              </a:buClr>
              <a:buSzPct val="100000"/>
              <a:buFont typeface="Calibri"/>
              <a:buChar char=" "/>
            </a:pPr>
            <a:r>
              <a:rPr lang="en-GB" sz="2400">
                <a:solidFill>
                  <a:srgbClr val="3F3F3F"/>
                </a:solidFill>
                <a:latin typeface="+mn-lt"/>
                <a:ea typeface="Calibri"/>
                <a:cs typeface="Calibri"/>
                <a:sym typeface="Calibri"/>
              </a:rPr>
              <a:t>Pie charts - Pie charts show the proportions of an activity as part of the whole.</a:t>
            </a:r>
            <a:endParaRPr>
              <a:latin typeface="+mn-lt"/>
            </a:endParaRPr>
          </a:p>
          <a:p>
            <a:pPr marL="91440" marR="0" lvl="0" indent="-140970" algn="l" rtl="0">
              <a:lnSpc>
                <a:spcPct val="90000"/>
              </a:lnSpc>
              <a:spcBef>
                <a:spcPts val="1400"/>
              </a:spcBef>
              <a:spcAft>
                <a:spcPts val="0"/>
              </a:spcAft>
              <a:buClr>
                <a:schemeClr val="accent1"/>
              </a:buClr>
              <a:buSzPct val="100000"/>
              <a:buFont typeface="Calibri"/>
              <a:buChar char=" "/>
            </a:pPr>
            <a:r>
              <a:rPr lang="en-GB" sz="2400">
                <a:solidFill>
                  <a:srgbClr val="3F3F3F"/>
                </a:solidFill>
                <a:latin typeface="+mn-lt"/>
                <a:ea typeface="Calibri"/>
                <a:cs typeface="Calibri"/>
                <a:sym typeface="Calibri"/>
              </a:rPr>
              <a:t>Cumulative coverage graph( increasing every month)</a:t>
            </a:r>
            <a:endParaRPr>
              <a:latin typeface="+mn-lt"/>
            </a:endParaRPr>
          </a:p>
          <a:p>
            <a:pPr marL="91440" marR="0" lvl="0" indent="-91440" algn="l" rtl="0">
              <a:lnSpc>
                <a:spcPct val="90000"/>
              </a:lnSpc>
              <a:spcBef>
                <a:spcPts val="1400"/>
              </a:spcBef>
              <a:spcAft>
                <a:spcPts val="0"/>
              </a:spcAft>
              <a:buClr>
                <a:schemeClr val="accent1"/>
              </a:buClr>
              <a:buSzPct val="100000"/>
              <a:buFont typeface="Calibri"/>
              <a:buNone/>
            </a:pPr>
            <a:endParaRPr sz="3600">
              <a:solidFill>
                <a:srgbClr val="3F3F3F"/>
              </a:solidFill>
              <a:latin typeface="+mn-lt"/>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graphicFrame>
        <p:nvGraphicFramePr>
          <p:cNvPr id="358" name="Google Shape;358;p44"/>
          <p:cNvGraphicFramePr/>
          <p:nvPr/>
        </p:nvGraphicFramePr>
        <p:xfrm>
          <a:off x="246888" y="1120140"/>
          <a:ext cx="8723375" cy="4953090"/>
        </p:xfrm>
        <a:graphic>
          <a:graphicData uri="http://schemas.openxmlformats.org/drawingml/2006/table">
            <a:tbl>
              <a:tblPr firstRow="1" bandRow="1">
                <a:noFill/>
                <a:tableStyleId>{10335405-4801-4216-A499-B35C4FDA6BE7}</a:tableStyleId>
              </a:tblPr>
              <a:tblGrid>
                <a:gridCol w="1648950">
                  <a:extLst>
                    <a:ext uri="{9D8B030D-6E8A-4147-A177-3AD203B41FA5}">
                      <a16:colId xmlns:a16="http://schemas.microsoft.com/office/drawing/2014/main" val="20000"/>
                    </a:ext>
                  </a:extLst>
                </a:gridCol>
                <a:gridCol w="7074425">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u="none" strike="noStrike" cap="none"/>
                        <a:t>Name</a:t>
                      </a:r>
                      <a:endParaRPr/>
                    </a:p>
                  </a:txBody>
                  <a:tcPr marL="91450" marR="91450" marT="45725" marB="45725"/>
                </a:tc>
                <a:tc>
                  <a:txBody>
                    <a:bodyPr/>
                    <a:lstStyle/>
                    <a:p>
                      <a:pPr marL="0" marR="0" lvl="0" indent="0" algn="l" rtl="0">
                        <a:spcBef>
                          <a:spcPts val="0"/>
                        </a:spcBef>
                        <a:spcAft>
                          <a:spcPts val="0"/>
                        </a:spcAft>
                        <a:buNone/>
                      </a:pPr>
                      <a:r>
                        <a:rPr lang="en-GB" sz="1800"/>
                        <a:t>Severe acute malnutrition death under 5 years rate (2017)</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a:t>Definition</a:t>
                      </a:r>
                      <a:endParaRPr/>
                    </a:p>
                  </a:txBody>
                  <a:tcPr marL="91450" marR="91450" marT="45725" marB="45725"/>
                </a:tc>
                <a:tc>
                  <a:txBody>
                    <a:bodyPr/>
                    <a:lstStyle/>
                    <a:p>
                      <a:pPr marL="0" marR="0" lvl="0" indent="0" algn="l" rtl="0">
                        <a:spcBef>
                          <a:spcPts val="0"/>
                        </a:spcBef>
                        <a:spcAft>
                          <a:spcPts val="0"/>
                        </a:spcAft>
                        <a:buNone/>
                      </a:pPr>
                      <a:r>
                        <a:rPr lang="en-GB" sz="1800"/>
                        <a:t>Severe acute malnutrition deaths in children under 5 years as a proportion of total deaths in facility under 5 years </a:t>
                      </a:r>
                      <a:endParaRPr sz="1800"/>
                    </a:p>
                  </a:txBody>
                  <a:tcPr marL="91450" marR="91450" marT="45725" marB="45725"/>
                </a:tc>
                <a:extLst>
                  <a:ext uri="{0D108BD9-81ED-4DB2-BD59-A6C34878D82A}">
                    <a16:rowId xmlns:a16="http://schemas.microsoft.com/office/drawing/2014/main" val="10001"/>
                  </a:ext>
                </a:extLst>
              </a:tr>
              <a:tr h="370850">
                <a:tc rowSpan="2">
                  <a:txBody>
                    <a:bodyPr/>
                    <a:lstStyle/>
                    <a:p>
                      <a:pPr marL="0" marR="0" lvl="0" indent="0" algn="l" rtl="0">
                        <a:spcBef>
                          <a:spcPts val="0"/>
                        </a:spcBef>
                        <a:spcAft>
                          <a:spcPts val="0"/>
                        </a:spcAft>
                        <a:buNone/>
                      </a:pPr>
                      <a:r>
                        <a:rPr lang="en-GB" sz="1800"/>
                        <a:t>Calculation</a:t>
                      </a:r>
                      <a:endParaRPr/>
                    </a:p>
                  </a:txBody>
                  <a:tcPr marL="91450" marR="91450" marT="45725" marB="45725"/>
                </a:tc>
                <a:tc>
                  <a:txBody>
                    <a:bodyPr/>
                    <a:lstStyle/>
                    <a:p>
                      <a:pPr marL="0" marR="0" lvl="0" indent="0" algn="l" rtl="0">
                        <a:spcBef>
                          <a:spcPts val="0"/>
                        </a:spcBef>
                        <a:spcAft>
                          <a:spcPts val="0"/>
                        </a:spcAft>
                        <a:buNone/>
                      </a:pPr>
                      <a:r>
                        <a:rPr lang="en-GB" sz="1800"/>
                        <a:t>Numerator: Severe acute malnutrition (SAM) death under 5 years</a:t>
                      </a:r>
                      <a:endParaRPr sz="1800"/>
                    </a:p>
                  </a:txBody>
                  <a:tcPr marL="91450" marR="91450" marT="45725" marB="45725"/>
                </a:tc>
                <a:extLst>
                  <a:ext uri="{0D108BD9-81ED-4DB2-BD59-A6C34878D82A}">
                    <a16:rowId xmlns:a16="http://schemas.microsoft.com/office/drawing/2014/main" val="10002"/>
                  </a:ext>
                </a:extLst>
              </a:tr>
              <a:tr h="370850">
                <a:tc vMerge="1">
                  <a:txBody>
                    <a:bodyPr/>
                    <a:lstStyle/>
                    <a:p>
                      <a:endParaRPr lang="en-US"/>
                    </a:p>
                  </a:txBody>
                  <a:tcPr/>
                </a:tc>
                <a:tc>
                  <a:txBody>
                    <a:bodyPr/>
                    <a:lstStyle/>
                    <a:p>
                      <a:pPr marL="0" marR="0" lvl="0" indent="0" algn="l" rtl="0">
                        <a:spcBef>
                          <a:spcPts val="0"/>
                        </a:spcBef>
                        <a:spcAft>
                          <a:spcPts val="0"/>
                        </a:spcAft>
                        <a:buNone/>
                      </a:pPr>
                      <a:r>
                        <a:rPr lang="en-GB" sz="1800" dirty="0"/>
                        <a:t>Denominator: Death in facility 1 month to 5 years</a:t>
                      </a:r>
                      <a:endParaRPr sz="1800"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1800"/>
                        <a:t>Rationale</a:t>
                      </a:r>
                      <a:endParaRPr/>
                    </a:p>
                  </a:txBody>
                  <a:tcPr marL="91450" marR="91450" marT="45725" marB="45725"/>
                </a:tc>
                <a:tc>
                  <a:txBody>
                    <a:bodyPr/>
                    <a:lstStyle/>
                    <a:p>
                      <a:pPr marL="0" marR="0" lvl="0" indent="0" algn="l" rtl="0">
                        <a:spcBef>
                          <a:spcPts val="0"/>
                        </a:spcBef>
                        <a:spcAft>
                          <a:spcPts val="0"/>
                        </a:spcAft>
                        <a:buNone/>
                      </a:pPr>
                      <a:r>
                        <a:rPr lang="en-GB" sz="1800"/>
                        <a:t>Severe acute malnutrition is a failure of prevention services and is a representation of a larger pool of malnutrition in the community. These children should have been found and nutrition intervention begun earlier</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GB" sz="1800"/>
                        <a:t>Data Source</a:t>
                      </a:r>
                      <a:endParaRPr/>
                    </a:p>
                  </a:txBody>
                  <a:tcPr marL="91450" marR="91450" marT="45725" marB="45725"/>
                </a:tc>
                <a:tc>
                  <a:txBody>
                    <a:bodyPr/>
                    <a:lstStyle/>
                    <a:p>
                      <a:pPr marL="0" marR="0" lvl="0" indent="0" algn="l" rtl="0">
                        <a:spcBef>
                          <a:spcPts val="0"/>
                        </a:spcBef>
                        <a:spcAft>
                          <a:spcPts val="0"/>
                        </a:spcAft>
                        <a:buNone/>
                      </a:pPr>
                      <a:r>
                        <a:rPr lang="en-GB" sz="1800"/>
                        <a:t>Facility Register, DHIS</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GB" sz="1800"/>
                        <a:t>Normal ranges</a:t>
                      </a:r>
                      <a:endParaRPr/>
                    </a:p>
                  </a:txBody>
                  <a:tcPr marL="91450" marR="91450" marT="45725" marB="45725"/>
                </a:tc>
                <a:tc>
                  <a:txBody>
                    <a:bodyPr/>
                    <a:lstStyle/>
                    <a:p>
                      <a:pPr marL="0" marR="0" lvl="0" indent="0" algn="l" rtl="0">
                        <a:spcBef>
                          <a:spcPts val="0"/>
                        </a:spcBef>
                        <a:spcAft>
                          <a:spcPts val="0"/>
                        </a:spcAft>
                        <a:buNone/>
                      </a:pPr>
                      <a:r>
                        <a:rPr lang="en-GB" sz="1800"/>
                        <a:t>No children should die of malnutrition or be severely malnourished. Any severely malnourished child is a danger signal of a bigger problem</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GB" sz="1800"/>
                        <a:t>Common Problems</a:t>
                      </a:r>
                      <a:endParaRPr/>
                    </a:p>
                  </a:txBody>
                  <a:tcPr marL="91450" marR="91450" marT="45725" marB="45725"/>
                </a:tc>
                <a:tc>
                  <a:txBody>
                    <a:bodyPr/>
                    <a:lstStyle/>
                    <a:p>
                      <a:pPr marL="0" marR="0" lvl="0" indent="0" algn="l" rtl="0">
                        <a:spcBef>
                          <a:spcPts val="0"/>
                        </a:spcBef>
                        <a:spcAft>
                          <a:spcPts val="0"/>
                        </a:spcAft>
                        <a:buNone/>
                      </a:pPr>
                      <a:r>
                        <a:rPr lang="en-GB" sz="1800"/>
                        <a:t>Most children who die or have severe malnutrion do not come to the health services, or there are not weighed at facilities</a:t>
                      </a:r>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GB" sz="1800"/>
                        <a:t>Actions to consider</a:t>
                      </a:r>
                      <a:endParaRPr/>
                    </a:p>
                  </a:txBody>
                  <a:tcPr marL="91450" marR="91450" marT="45725" marB="45725"/>
                </a:tc>
                <a:tc>
                  <a:txBody>
                    <a:bodyPr/>
                    <a:lstStyle/>
                    <a:p>
                      <a:pPr marL="0" marR="0" lvl="0" indent="0" algn="l" rtl="0">
                        <a:spcBef>
                          <a:spcPts val="0"/>
                        </a:spcBef>
                        <a:spcAft>
                          <a:spcPts val="0"/>
                        </a:spcAft>
                        <a:buNone/>
                      </a:pPr>
                      <a:r>
                        <a:rPr lang="en-GB" sz="1800" dirty="0"/>
                        <a:t>All children with sever malnutrition to be referred to a hospital. Social welfare to be informed and involved</a:t>
                      </a:r>
                      <a:endParaRPr dirty="0"/>
                    </a:p>
                  </a:txBody>
                  <a:tcPr marL="91450" marR="91450" marT="45725" marB="45725"/>
                </a:tc>
                <a:extLst>
                  <a:ext uri="{0D108BD9-81ED-4DB2-BD59-A6C34878D82A}">
                    <a16:rowId xmlns:a16="http://schemas.microsoft.com/office/drawing/2014/main" val="10008"/>
                  </a:ext>
                </a:extLst>
              </a:tr>
            </a:tbl>
          </a:graphicData>
        </a:graphic>
      </p:graphicFrame>
      <p:sp>
        <p:nvSpPr>
          <p:cNvPr id="359" name="Google Shape;359;p44"/>
          <p:cNvSpPr txBox="1"/>
          <p:nvPr/>
        </p:nvSpPr>
        <p:spPr>
          <a:xfrm>
            <a:off x="173736" y="416623"/>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Calibri"/>
                <a:ea typeface="Calibri"/>
                <a:cs typeface="Calibri"/>
                <a:sym typeface="Calibri"/>
              </a:rPr>
              <a:t>Presentation – Line graph</a:t>
            </a:r>
            <a:endParaRPr sz="4400" b="1">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b08bf22c0e_0_6"/>
          <p:cNvSpPr txBox="1">
            <a:spLocks noGrp="1"/>
          </p:cNvSpPr>
          <p:nvPr>
            <p:ph type="body" idx="1"/>
          </p:nvPr>
        </p:nvSpPr>
        <p:spPr>
          <a:xfrm>
            <a:off x="343725" y="1556801"/>
            <a:ext cx="8456400" cy="4380600"/>
          </a:xfrm>
          <a:prstGeom prst="rect">
            <a:avLst/>
          </a:prstGeom>
          <a:noFill/>
          <a:ln>
            <a:noFill/>
          </a:ln>
        </p:spPr>
        <p:txBody>
          <a:bodyPr spcFirstLastPara="1" wrap="square" lIns="91425" tIns="45700" rIns="91425" bIns="45700" anchor="t" anchorCtr="0">
            <a:normAutofit fontScale="32500" lnSpcReduction="20000"/>
          </a:bodyPr>
          <a:lstStyle/>
          <a:p>
            <a:pPr marL="342900" lvl="0" indent="-288290" algn="l" rtl="0">
              <a:lnSpc>
                <a:spcPct val="90000"/>
              </a:lnSpc>
              <a:spcBef>
                <a:spcPts val="0"/>
              </a:spcBef>
              <a:spcAft>
                <a:spcPts val="0"/>
              </a:spcAft>
              <a:buSzPct val="100000"/>
              <a:buChar char="•"/>
            </a:pPr>
            <a:r>
              <a:rPr lang="en-GB" sz="7200" dirty="0">
                <a:latin typeface="Arial" panose="020B0604020202020204" pitchFamily="34" charset="0"/>
                <a:cs typeface="Arial" panose="020B0604020202020204" pitchFamily="34" charset="0"/>
              </a:rPr>
              <a:t>Data must align with agreed national indicator data sets</a:t>
            </a:r>
            <a:br>
              <a:rPr lang="en-GB" sz="7200" dirty="0">
                <a:latin typeface="Arial" panose="020B0604020202020204" pitchFamily="34" charset="0"/>
                <a:cs typeface="Arial" panose="020B0604020202020204" pitchFamily="34" charset="0"/>
              </a:rPr>
            </a:br>
            <a:endParaRPr sz="7200" dirty="0">
              <a:latin typeface="Arial" panose="020B0604020202020204" pitchFamily="34" charset="0"/>
              <a:cs typeface="Arial" panose="020B0604020202020204" pitchFamily="34" charset="0"/>
            </a:endParaRPr>
          </a:p>
          <a:p>
            <a:pPr marL="342900" lvl="0" indent="-288290" algn="l" rtl="0">
              <a:lnSpc>
                <a:spcPct val="90000"/>
              </a:lnSpc>
              <a:spcBef>
                <a:spcPts val="0"/>
              </a:spcBef>
              <a:spcAft>
                <a:spcPts val="0"/>
              </a:spcAft>
              <a:buSzPct val="100000"/>
              <a:buChar char="•"/>
            </a:pPr>
            <a:r>
              <a:rPr lang="en-GB" sz="7200" dirty="0">
                <a:latin typeface="Arial" panose="020B0604020202020204" pitchFamily="34" charset="0"/>
                <a:cs typeface="Arial" panose="020B0604020202020204" pitchFamily="34" charset="0"/>
              </a:rPr>
              <a:t>Data must be accurate, complete, timely, and consistent</a:t>
            </a:r>
            <a:br>
              <a:rPr lang="en-GB" sz="7200" dirty="0">
                <a:latin typeface="Arial" panose="020B0604020202020204" pitchFamily="34" charset="0"/>
                <a:cs typeface="Arial" panose="020B0604020202020204" pitchFamily="34" charset="0"/>
              </a:rPr>
            </a:br>
            <a:endParaRPr sz="7200" dirty="0">
              <a:latin typeface="Arial" panose="020B0604020202020204" pitchFamily="34" charset="0"/>
              <a:cs typeface="Arial" panose="020B0604020202020204" pitchFamily="34" charset="0"/>
            </a:endParaRPr>
          </a:p>
          <a:p>
            <a:pPr marL="342900" lvl="0" indent="-288290" algn="l" rtl="0">
              <a:lnSpc>
                <a:spcPct val="90000"/>
              </a:lnSpc>
              <a:spcBef>
                <a:spcPts val="0"/>
              </a:spcBef>
              <a:spcAft>
                <a:spcPts val="0"/>
              </a:spcAft>
              <a:buSzPct val="100000"/>
              <a:buChar char="•"/>
            </a:pPr>
            <a:r>
              <a:rPr lang="en-GB" sz="7200" dirty="0">
                <a:latin typeface="Arial" panose="020B0604020202020204" pitchFamily="34" charset="0"/>
                <a:cs typeface="Arial" panose="020B0604020202020204" pitchFamily="34" charset="0"/>
              </a:rPr>
              <a:t>Data quality assurance processes must be applied</a:t>
            </a:r>
            <a:br>
              <a:rPr lang="en-GB" sz="7200" dirty="0">
                <a:latin typeface="Arial" panose="020B0604020202020204" pitchFamily="34" charset="0"/>
                <a:cs typeface="Arial" panose="020B0604020202020204" pitchFamily="34" charset="0"/>
              </a:rPr>
            </a:br>
            <a:endParaRPr sz="7200" dirty="0">
              <a:latin typeface="Arial" panose="020B0604020202020204" pitchFamily="34" charset="0"/>
              <a:cs typeface="Arial" panose="020B0604020202020204" pitchFamily="34" charset="0"/>
            </a:endParaRPr>
          </a:p>
          <a:p>
            <a:pPr marL="342900" lvl="0" indent="-288290" algn="l" rtl="0">
              <a:lnSpc>
                <a:spcPct val="90000"/>
              </a:lnSpc>
              <a:spcBef>
                <a:spcPts val="0"/>
              </a:spcBef>
              <a:spcAft>
                <a:spcPts val="0"/>
              </a:spcAft>
              <a:buSzPct val="100000"/>
              <a:buChar char="•"/>
            </a:pPr>
            <a:r>
              <a:rPr lang="en-GB" sz="7200" dirty="0">
                <a:latin typeface="Arial" panose="020B0604020202020204" pitchFamily="34" charset="0"/>
                <a:cs typeface="Arial" panose="020B0604020202020204" pitchFamily="34" charset="0"/>
              </a:rPr>
              <a:t>Facilities must review performance against plans and targets</a:t>
            </a:r>
            <a:br>
              <a:rPr lang="en-GB" sz="7200" dirty="0">
                <a:latin typeface="Arial" panose="020B0604020202020204" pitchFamily="34" charset="0"/>
                <a:cs typeface="Arial" panose="020B0604020202020204" pitchFamily="34" charset="0"/>
              </a:rPr>
            </a:br>
            <a:endParaRPr sz="7200" dirty="0">
              <a:latin typeface="Arial" panose="020B0604020202020204" pitchFamily="34" charset="0"/>
              <a:cs typeface="Arial" panose="020B0604020202020204" pitchFamily="34" charset="0"/>
            </a:endParaRPr>
          </a:p>
          <a:p>
            <a:pPr marL="342900" lvl="0" indent="-288290" algn="l" rtl="0">
              <a:lnSpc>
                <a:spcPct val="90000"/>
              </a:lnSpc>
              <a:spcBef>
                <a:spcPts val="0"/>
              </a:spcBef>
              <a:spcAft>
                <a:spcPts val="0"/>
              </a:spcAft>
              <a:buSzPct val="100000"/>
              <a:buChar char="•"/>
            </a:pPr>
            <a:r>
              <a:rPr lang="en-GB" sz="7200" dirty="0">
                <a:latin typeface="Arial" panose="020B0604020202020204" pitchFamily="34" charset="0"/>
                <a:cs typeface="Arial" panose="020B0604020202020204" pitchFamily="34" charset="0"/>
              </a:rPr>
              <a:t>Information must be presented in a clear and understandable format</a:t>
            </a:r>
            <a:br>
              <a:rPr lang="en-GB" sz="7200" dirty="0">
                <a:latin typeface="Arial" panose="020B0604020202020204" pitchFamily="34" charset="0"/>
                <a:cs typeface="Arial" panose="020B0604020202020204" pitchFamily="34" charset="0"/>
              </a:rPr>
            </a:br>
            <a:endParaRPr sz="7200" dirty="0">
              <a:latin typeface="Arial" panose="020B0604020202020204" pitchFamily="34" charset="0"/>
              <a:cs typeface="Arial" panose="020B0604020202020204" pitchFamily="34" charset="0"/>
            </a:endParaRPr>
          </a:p>
          <a:p>
            <a:pPr marL="342900" lvl="0" indent="-288290" algn="l" rtl="0">
              <a:lnSpc>
                <a:spcPct val="90000"/>
              </a:lnSpc>
              <a:spcBef>
                <a:spcPts val="0"/>
              </a:spcBef>
              <a:spcAft>
                <a:spcPts val="0"/>
              </a:spcAft>
              <a:buSzPct val="100000"/>
              <a:buChar char="•"/>
            </a:pPr>
            <a:r>
              <a:rPr lang="en-GB" sz="7200" dirty="0">
                <a:latin typeface="Arial" panose="020B0604020202020204" pitchFamily="34" charset="0"/>
                <a:cs typeface="Arial" panose="020B0604020202020204" pitchFamily="34" charset="0"/>
              </a:rPr>
              <a:t>Data must be interpreted to inform decision-making</a:t>
            </a:r>
            <a:br>
              <a:rPr lang="en-GB" sz="7200" dirty="0">
                <a:latin typeface="Arial" panose="020B0604020202020204" pitchFamily="34" charset="0"/>
                <a:cs typeface="Arial" panose="020B0604020202020204" pitchFamily="34" charset="0"/>
              </a:rPr>
            </a:br>
            <a:endParaRPr sz="7200" dirty="0">
              <a:latin typeface="Arial" panose="020B0604020202020204" pitchFamily="34" charset="0"/>
              <a:cs typeface="Arial" panose="020B0604020202020204" pitchFamily="34" charset="0"/>
            </a:endParaRPr>
          </a:p>
          <a:p>
            <a:pPr marL="342900" lvl="0" indent="-288290" algn="l" rtl="0">
              <a:lnSpc>
                <a:spcPct val="90000"/>
              </a:lnSpc>
              <a:spcBef>
                <a:spcPts val="0"/>
              </a:spcBef>
              <a:spcAft>
                <a:spcPts val="0"/>
              </a:spcAft>
              <a:buSzPct val="100000"/>
              <a:buChar char="•"/>
            </a:pPr>
            <a:r>
              <a:rPr lang="en-GB" sz="7200" dirty="0">
                <a:latin typeface="Arial" panose="020B0604020202020204" pitchFamily="34" charset="0"/>
                <a:cs typeface="Arial" panose="020B0604020202020204" pitchFamily="34" charset="0"/>
              </a:rPr>
              <a:t>Decisions, actions, and improvements must be guided by information</a:t>
            </a:r>
            <a:endParaRPr sz="7200" dirty="0">
              <a:latin typeface="Arial" panose="020B0604020202020204" pitchFamily="34" charset="0"/>
              <a:cs typeface="Arial" panose="020B0604020202020204" pitchFamily="34" charset="0"/>
            </a:endParaRPr>
          </a:p>
          <a:p>
            <a:pPr marL="342900" lvl="0" indent="-377190" algn="l" rtl="0">
              <a:lnSpc>
                <a:spcPct val="90000"/>
              </a:lnSpc>
              <a:spcBef>
                <a:spcPts val="0"/>
              </a:spcBef>
              <a:spcAft>
                <a:spcPts val="0"/>
              </a:spcAft>
              <a:buSzPct val="100000"/>
              <a:buChar char="•"/>
            </a:pPr>
            <a:endParaRPr sz="7200" dirty="0">
              <a:latin typeface="Arial" panose="020B0604020202020204" pitchFamily="34" charset="0"/>
              <a:cs typeface="Arial" panose="020B0604020202020204" pitchFamily="34" charset="0"/>
            </a:endParaRPr>
          </a:p>
          <a:p>
            <a:pPr marL="342900" lvl="0" indent="-342900" algn="l" rtl="0">
              <a:lnSpc>
                <a:spcPct val="90000"/>
              </a:lnSpc>
              <a:spcBef>
                <a:spcPts val="100"/>
              </a:spcBef>
              <a:spcAft>
                <a:spcPts val="0"/>
              </a:spcAft>
              <a:buClr>
                <a:schemeClr val="dk1"/>
              </a:buClr>
              <a:buSzPct val="100000"/>
              <a:buFont typeface="Calibri"/>
              <a:buNone/>
            </a:pPr>
            <a:endParaRPr sz="2000" dirty="0">
              <a:latin typeface="Arial" panose="020B0604020202020204" pitchFamily="34" charset="0"/>
              <a:cs typeface="Arial" panose="020B0604020202020204" pitchFamily="34" charset="0"/>
            </a:endParaRPr>
          </a:p>
          <a:p>
            <a:pPr marL="342900" lvl="0" indent="-342900" algn="l" rtl="0">
              <a:lnSpc>
                <a:spcPct val="90000"/>
              </a:lnSpc>
              <a:spcBef>
                <a:spcPts val="120"/>
              </a:spcBef>
              <a:spcAft>
                <a:spcPts val="0"/>
              </a:spcAft>
              <a:buClr>
                <a:schemeClr val="dk1"/>
              </a:buClr>
              <a:buSzPct val="100000"/>
              <a:buFont typeface="Calibri"/>
              <a:buNone/>
            </a:pPr>
            <a:endParaRPr sz="2400" dirty="0">
              <a:latin typeface="Arial" panose="020B0604020202020204" pitchFamily="34" charset="0"/>
              <a:cs typeface="Arial" panose="020B0604020202020204" pitchFamily="34" charset="0"/>
            </a:endParaRPr>
          </a:p>
          <a:p>
            <a:pPr marL="342900" lvl="0" indent="-304800" algn="l" rtl="0">
              <a:lnSpc>
                <a:spcPct val="90000"/>
              </a:lnSpc>
              <a:spcBef>
                <a:spcPts val="120"/>
              </a:spcBef>
              <a:spcAft>
                <a:spcPts val="0"/>
              </a:spcAft>
              <a:buClr>
                <a:schemeClr val="dk1"/>
              </a:buClr>
              <a:buSzPct val="100000"/>
              <a:buNone/>
            </a:pPr>
            <a:endParaRPr sz="2400" dirty="0">
              <a:latin typeface="Arial" panose="020B0604020202020204" pitchFamily="34" charset="0"/>
              <a:cs typeface="Arial" panose="020B0604020202020204" pitchFamily="34" charset="0"/>
            </a:endParaRPr>
          </a:p>
        </p:txBody>
      </p:sp>
      <p:sp>
        <p:nvSpPr>
          <p:cNvPr id="88" name="Google Shape;88;g3b08bf22c0e_0_6"/>
          <p:cNvSpPr txBox="1">
            <a:spLocks noGrp="1"/>
          </p:cNvSpPr>
          <p:nvPr>
            <p:ph type="title"/>
          </p:nvPr>
        </p:nvSpPr>
        <p:spPr>
          <a:xfrm>
            <a:off x="106717" y="-468548"/>
            <a:ext cx="7174200" cy="1269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ct val="100000"/>
              <a:buFont typeface="Calibri"/>
              <a:buNone/>
            </a:pPr>
            <a:br>
              <a:rPr lang="en-GB" sz="2800" b="1" dirty="0"/>
            </a:br>
            <a:r>
              <a:rPr lang="en-GB" sz="3600" b="1" dirty="0">
                <a:solidFill>
                  <a:schemeClr val="lt1"/>
                </a:solidFill>
                <a:latin typeface="Arial" panose="020B0604020202020204" pitchFamily="34" charset="0"/>
                <a:cs typeface="Arial" panose="020B0604020202020204" pitchFamily="34" charset="0"/>
              </a:rPr>
              <a:t>Information cycle data </a:t>
            </a:r>
            <a:endParaRPr sz="3600" b="1" dirty="0">
              <a:solidFill>
                <a:schemeClr val="lt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ct val="81818"/>
              <a:buFont typeface="Calibri"/>
              <a:buNone/>
            </a:pPr>
            <a:r>
              <a:rPr lang="en-GB" sz="3600" b="1" dirty="0">
                <a:solidFill>
                  <a:schemeClr val="lt1"/>
                </a:solidFill>
                <a:latin typeface="Arial" panose="020B0604020202020204" pitchFamily="34" charset="0"/>
                <a:cs typeface="Arial" panose="020B0604020202020204" pitchFamily="34" charset="0"/>
              </a:rPr>
              <a:t>requirements</a:t>
            </a:r>
            <a:endParaRPr sz="3600" dirty="0">
              <a:solidFill>
                <a:schemeClr val="lt1"/>
              </a:solidFill>
              <a:latin typeface="Arial" panose="020B0604020202020204" pitchFamily="34" charset="0"/>
              <a:cs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5"/>
          <p:cNvSpPr txBox="1"/>
          <p:nvPr/>
        </p:nvSpPr>
        <p:spPr>
          <a:xfrm>
            <a:off x="173736" y="416623"/>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000" b="1" dirty="0">
                <a:solidFill>
                  <a:schemeClr val="lt1"/>
                </a:solidFill>
                <a:latin typeface="Calibri"/>
                <a:ea typeface="Calibri"/>
                <a:cs typeface="Calibri"/>
                <a:sym typeface="Calibri"/>
              </a:rPr>
              <a:t>Presentation – Line graph development class exercise </a:t>
            </a:r>
            <a:endParaRPr sz="4000" b="1" dirty="0">
              <a:solidFill>
                <a:schemeClr val="lt1"/>
              </a:solidFill>
              <a:latin typeface="Calibri"/>
              <a:ea typeface="Calibri"/>
              <a:cs typeface="Calibri"/>
              <a:sym typeface="Calibri"/>
            </a:endParaRPr>
          </a:p>
        </p:txBody>
      </p:sp>
      <p:graphicFrame>
        <p:nvGraphicFramePr>
          <p:cNvPr id="366" name="Google Shape;366;p45"/>
          <p:cNvGraphicFramePr/>
          <p:nvPr>
            <p:extLst>
              <p:ext uri="{D42A27DB-BD31-4B8C-83A1-F6EECF244321}">
                <p14:modId xmlns:p14="http://schemas.microsoft.com/office/powerpoint/2010/main" val="836234361"/>
              </p:ext>
            </p:extLst>
          </p:nvPr>
        </p:nvGraphicFramePr>
        <p:xfrm>
          <a:off x="173737" y="1239011"/>
          <a:ext cx="5134243" cy="460422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527E79A-7961-90A3-022C-FBA661F533A4}"/>
              </a:ext>
            </a:extLst>
          </p:cNvPr>
          <p:cNvSpPr txBox="1"/>
          <p:nvPr/>
        </p:nvSpPr>
        <p:spPr>
          <a:xfrm>
            <a:off x="5390722" y="1120140"/>
            <a:ext cx="3753278" cy="5047536"/>
          </a:xfrm>
          <a:prstGeom prst="rect">
            <a:avLst/>
          </a:prstGeom>
          <a:noFill/>
        </p:spPr>
        <p:txBody>
          <a:bodyPr wrap="square" rtlCol="0">
            <a:spAutoFit/>
          </a:bodyPr>
          <a:lstStyle/>
          <a:p>
            <a:r>
              <a:rPr lang="en-US" dirty="0"/>
              <a:t>Open excel-Capturer January 2025 in cell B1</a:t>
            </a:r>
          </a:p>
          <a:p>
            <a:endParaRPr lang="en-US" dirty="0"/>
          </a:p>
          <a:p>
            <a:r>
              <a:rPr lang="en-US" dirty="0"/>
              <a:t>Move the cursor to the lower right corner of cell B1 ,once a cross appears ,drag the cross  laterally to the right until cell M1 and subsequent months will appear</a:t>
            </a:r>
          </a:p>
          <a:p>
            <a:endParaRPr lang="en-US" dirty="0"/>
          </a:p>
          <a:p>
            <a:r>
              <a:rPr lang="en-US" dirty="0"/>
              <a:t>On cell A2 ,write Acute malnutrition death rate</a:t>
            </a:r>
          </a:p>
          <a:p>
            <a:endParaRPr lang="en-US" dirty="0"/>
          </a:p>
          <a:p>
            <a:r>
              <a:rPr lang="en-US" dirty="0"/>
              <a:t>From cell B2, capture the death rates from January 2025 till December 2025</a:t>
            </a:r>
          </a:p>
          <a:p>
            <a:r>
              <a:rPr lang="en-US" dirty="0"/>
              <a:t> On cell A3,write median rate</a:t>
            </a:r>
          </a:p>
          <a:p>
            <a:endParaRPr lang="en-US" dirty="0"/>
          </a:p>
          <a:p>
            <a:r>
              <a:rPr lang="en-US" dirty="0"/>
              <a:t>Calculate a median click on any cell outside the table created ,capture = sign , then median, then (),then click inside the close bracket , then highlight the data values from cell B2 to M2 and click enter . The value that you get is a median value</a:t>
            </a:r>
          </a:p>
          <a:p>
            <a:endParaRPr lang="en-US" dirty="0"/>
          </a:p>
          <a:p>
            <a:r>
              <a:rPr lang="en-US" dirty="0"/>
              <a:t>Capture the median value from cell B3 and M3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64">
          <a:extLst>
            <a:ext uri="{FF2B5EF4-FFF2-40B4-BE49-F238E27FC236}">
              <a16:creationId xmlns:a16="http://schemas.microsoft.com/office/drawing/2014/main" id="{663F14BF-E1D4-42D1-370E-19644813A8B7}"/>
            </a:ext>
          </a:extLst>
        </p:cNvPr>
        <p:cNvGrpSpPr/>
        <p:nvPr/>
      </p:nvGrpSpPr>
      <p:grpSpPr>
        <a:xfrm>
          <a:off x="0" y="0"/>
          <a:ext cx="0" cy="0"/>
          <a:chOff x="0" y="0"/>
          <a:chExt cx="0" cy="0"/>
        </a:xfrm>
      </p:grpSpPr>
      <p:sp>
        <p:nvSpPr>
          <p:cNvPr id="365" name="Google Shape;365;p45">
            <a:extLst>
              <a:ext uri="{FF2B5EF4-FFF2-40B4-BE49-F238E27FC236}">
                <a16:creationId xmlns:a16="http://schemas.microsoft.com/office/drawing/2014/main" id="{FB5D0BA0-69C0-10EB-BC5F-E3C98EBFACB4}"/>
              </a:ext>
            </a:extLst>
          </p:cNvPr>
          <p:cNvSpPr txBox="1"/>
          <p:nvPr/>
        </p:nvSpPr>
        <p:spPr>
          <a:xfrm>
            <a:off x="173736" y="416623"/>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Calibri"/>
                <a:ea typeface="Calibri"/>
                <a:cs typeface="Calibri"/>
                <a:sym typeface="Calibri"/>
              </a:rPr>
              <a:t>Presentation – Line graph</a:t>
            </a:r>
            <a:endParaRPr sz="4400" b="1">
              <a:solidFill>
                <a:schemeClr val="lt1"/>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1159502F-6395-F76B-EF3C-211FE3704C51}"/>
              </a:ext>
            </a:extLst>
          </p:cNvPr>
          <p:cNvGraphicFramePr>
            <a:graphicFrameLocks/>
          </p:cNvGraphicFramePr>
          <p:nvPr>
            <p:extLst>
              <p:ext uri="{D42A27DB-BD31-4B8C-83A1-F6EECF244321}">
                <p14:modId xmlns:p14="http://schemas.microsoft.com/office/powerpoint/2010/main" val="45453673"/>
              </p:ext>
            </p:extLst>
          </p:nvPr>
        </p:nvGraphicFramePr>
        <p:xfrm>
          <a:off x="541570" y="1257300"/>
          <a:ext cx="8173805" cy="4457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3315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aphicFrame>
        <p:nvGraphicFramePr>
          <p:cNvPr id="371" name="Google Shape;371;p46"/>
          <p:cNvGraphicFramePr/>
          <p:nvPr>
            <p:extLst>
              <p:ext uri="{D42A27DB-BD31-4B8C-83A1-F6EECF244321}">
                <p14:modId xmlns:p14="http://schemas.microsoft.com/office/powerpoint/2010/main" val="3582401134"/>
              </p:ext>
            </p:extLst>
          </p:nvPr>
        </p:nvGraphicFramePr>
        <p:xfrm>
          <a:off x="246888" y="1120140"/>
          <a:ext cx="8723375" cy="5776050"/>
        </p:xfrm>
        <a:graphic>
          <a:graphicData uri="http://schemas.openxmlformats.org/drawingml/2006/table">
            <a:tbl>
              <a:tblPr firstRow="1" bandRow="1">
                <a:noFill/>
                <a:tableStyleId>{10335405-4801-4216-A499-B35C4FDA6BE7}</a:tableStyleId>
              </a:tblPr>
              <a:tblGrid>
                <a:gridCol w="1648950">
                  <a:extLst>
                    <a:ext uri="{9D8B030D-6E8A-4147-A177-3AD203B41FA5}">
                      <a16:colId xmlns:a16="http://schemas.microsoft.com/office/drawing/2014/main" val="20000"/>
                    </a:ext>
                  </a:extLst>
                </a:gridCol>
                <a:gridCol w="7074425">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a:latin typeface="Arial" panose="020B0604020202020204" pitchFamily="34" charset="0"/>
                          <a:cs typeface="Arial" panose="020B0604020202020204" pitchFamily="34" charset="0"/>
                        </a:rPr>
                        <a:t>Name</a:t>
                      </a:r>
                      <a:endParaRPr>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GB" sz="1800">
                          <a:latin typeface="Arial" panose="020B0604020202020204" pitchFamily="34" charset="0"/>
                          <a:cs typeface="Arial" panose="020B0604020202020204" pitchFamily="34" charset="0"/>
                        </a:rPr>
                        <a:t>School learner underweight rate</a:t>
                      </a:r>
                      <a:endParaRPr sz="180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a:latin typeface="Arial" panose="020B0604020202020204" pitchFamily="34" charset="0"/>
                          <a:cs typeface="Arial" panose="020B0604020202020204" pitchFamily="34" charset="0"/>
                        </a:rPr>
                        <a:t>Definition</a:t>
                      </a:r>
                      <a:endParaRPr>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GB" sz="1800">
                          <a:latin typeface="Arial" panose="020B0604020202020204" pitchFamily="34" charset="0"/>
                          <a:cs typeface="Arial" panose="020B0604020202020204" pitchFamily="34" charset="0"/>
                        </a:rPr>
                        <a:t>Proportion of learners screened by a nurse in line with the ISHP service package diagnosed as underweight (below -2SD but above -3SD)</a:t>
                      </a:r>
                      <a:endParaRPr sz="180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1"/>
                  </a:ext>
                </a:extLst>
              </a:tr>
              <a:tr h="370850">
                <a:tc rowSpan="2">
                  <a:txBody>
                    <a:bodyPr/>
                    <a:lstStyle/>
                    <a:p>
                      <a:pPr marL="0" marR="0" lvl="0" indent="0" algn="l" rtl="0">
                        <a:spcBef>
                          <a:spcPts val="0"/>
                        </a:spcBef>
                        <a:spcAft>
                          <a:spcPts val="0"/>
                        </a:spcAft>
                        <a:buNone/>
                      </a:pPr>
                      <a:r>
                        <a:rPr lang="en-GB" sz="1800">
                          <a:latin typeface="Arial" panose="020B0604020202020204" pitchFamily="34" charset="0"/>
                          <a:cs typeface="Arial" panose="020B0604020202020204" pitchFamily="34" charset="0"/>
                        </a:rPr>
                        <a:t>Calculation</a:t>
                      </a:r>
                      <a:endParaRPr>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GB" sz="1800">
                          <a:latin typeface="Arial" panose="020B0604020202020204" pitchFamily="34" charset="0"/>
                          <a:cs typeface="Arial" panose="020B0604020202020204" pitchFamily="34" charset="0"/>
                        </a:rPr>
                        <a:t>Numerator: School learner underweight</a:t>
                      </a:r>
                      <a:endParaRPr sz="180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2"/>
                  </a:ext>
                </a:extLst>
              </a:tr>
              <a:tr h="370850">
                <a:tc vMerge="1">
                  <a:txBody>
                    <a:bodyPr/>
                    <a:lstStyle/>
                    <a:p>
                      <a:endParaRPr lang="en-US"/>
                    </a:p>
                  </a:txBody>
                  <a:tcPr/>
                </a:tc>
                <a:tc>
                  <a:txBody>
                    <a:bodyPr/>
                    <a:lstStyle/>
                    <a:p>
                      <a:pPr marL="0" marR="0" lvl="0" indent="0" algn="l" rtl="0">
                        <a:spcBef>
                          <a:spcPts val="0"/>
                        </a:spcBef>
                        <a:spcAft>
                          <a:spcPts val="0"/>
                        </a:spcAft>
                        <a:buNone/>
                      </a:pPr>
                      <a:r>
                        <a:rPr lang="en-GB" sz="1800">
                          <a:latin typeface="Arial" panose="020B0604020202020204" pitchFamily="34" charset="0"/>
                          <a:cs typeface="Arial" panose="020B0604020202020204" pitchFamily="34" charset="0"/>
                        </a:rPr>
                        <a:t>Denominator: School learners screened - sum</a:t>
                      </a:r>
                      <a:endParaRPr sz="180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1800">
                          <a:latin typeface="Arial" panose="020B0604020202020204" pitchFamily="34" charset="0"/>
                          <a:cs typeface="Arial" panose="020B0604020202020204" pitchFamily="34" charset="0"/>
                        </a:rPr>
                        <a:t>Rationale</a:t>
                      </a:r>
                      <a:endParaRPr>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GB" sz="1800" dirty="0">
                          <a:latin typeface="Arial" panose="020B0604020202020204" pitchFamily="34" charset="0"/>
                          <a:cs typeface="Arial" panose="020B0604020202020204" pitchFamily="34" charset="0"/>
                        </a:rPr>
                        <a:t>Failure to gain weight, even for one month , indicates early nutritional problem or an acute illness and it is the most sensitive indicator of the nutritional well being of an individual children. </a:t>
                      </a:r>
                      <a:endParaRPr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GB" sz="1800">
                          <a:latin typeface="Arial" panose="020B0604020202020204" pitchFamily="34" charset="0"/>
                          <a:cs typeface="Arial" panose="020B0604020202020204" pitchFamily="34" charset="0"/>
                        </a:rPr>
                        <a:t>Data Source</a:t>
                      </a:r>
                      <a:endParaRPr>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GB" sz="1800">
                          <a:latin typeface="Arial" panose="020B0604020202020204" pitchFamily="34" charset="0"/>
                          <a:cs typeface="Arial" panose="020B0604020202020204" pitchFamily="34" charset="0"/>
                        </a:rPr>
                        <a:t>Road to health card, Facility Register, DHIS</a:t>
                      </a:r>
                      <a:endParaRPr>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GB" sz="1800">
                          <a:latin typeface="Arial" panose="020B0604020202020204" pitchFamily="34" charset="0"/>
                          <a:cs typeface="Arial" panose="020B0604020202020204" pitchFamily="34" charset="0"/>
                        </a:rPr>
                        <a:t>Normal ranges</a:t>
                      </a:r>
                      <a:endParaRPr>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GB" sz="1800">
                          <a:latin typeface="Arial" panose="020B0604020202020204" pitchFamily="34" charset="0"/>
                          <a:cs typeface="Arial" panose="020B0604020202020204" pitchFamily="34" charset="0"/>
                        </a:rPr>
                        <a:t>No children should fail to gain weight, but the maximum is 3 – 5%. </a:t>
                      </a:r>
                      <a:endParaRPr>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GB" sz="1800">
                          <a:latin typeface="Arial" panose="020B0604020202020204" pitchFamily="34" charset="0"/>
                          <a:cs typeface="Arial" panose="020B0604020202020204" pitchFamily="34" charset="0"/>
                        </a:rPr>
                        <a:t>Common Problems</a:t>
                      </a:r>
                      <a:endParaRPr>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GB" sz="1800">
                          <a:latin typeface="Arial" panose="020B0604020202020204" pitchFamily="34" charset="0"/>
                          <a:cs typeface="Arial" panose="020B0604020202020204" pitchFamily="34" charset="0"/>
                        </a:rPr>
                        <a:t>Children coming back for rehabilitation are entered more than once in a month. Not all children coming are weighed. If only those who look malnourished are weighed, the results will be baised to severe malnutrition.</a:t>
                      </a:r>
                      <a:endParaRPr>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GB" sz="1800">
                          <a:latin typeface="Arial" panose="020B0604020202020204" pitchFamily="34" charset="0"/>
                          <a:cs typeface="Arial" panose="020B0604020202020204" pitchFamily="34" charset="0"/>
                        </a:rPr>
                        <a:t>Actions to consider</a:t>
                      </a:r>
                      <a:endParaRPr>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l" rtl="0">
                        <a:spcBef>
                          <a:spcPts val="0"/>
                        </a:spcBef>
                        <a:spcAft>
                          <a:spcPts val="0"/>
                        </a:spcAft>
                        <a:buNone/>
                      </a:pPr>
                      <a:r>
                        <a:rPr lang="en-GB" sz="1800" dirty="0">
                          <a:latin typeface="Arial" panose="020B0604020202020204" pitchFamily="34" charset="0"/>
                          <a:cs typeface="Arial" panose="020B0604020202020204" pitchFamily="34" charset="0"/>
                        </a:rPr>
                        <a:t>Any child not gaining weight needs to be followed closely with support from both mother and the facility.</a:t>
                      </a:r>
                      <a:endParaRPr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8"/>
                  </a:ext>
                </a:extLst>
              </a:tr>
            </a:tbl>
          </a:graphicData>
        </a:graphic>
      </p:graphicFrame>
      <p:sp>
        <p:nvSpPr>
          <p:cNvPr id="372" name="Google Shape;372;p46"/>
          <p:cNvSpPr txBox="1"/>
          <p:nvPr/>
        </p:nvSpPr>
        <p:spPr>
          <a:xfrm>
            <a:off x="173736" y="416623"/>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Calibri"/>
                <a:ea typeface="Calibri"/>
                <a:cs typeface="Calibri"/>
                <a:sym typeface="Calibri"/>
              </a:rPr>
              <a:t>Presentation – Bar graph</a:t>
            </a:r>
            <a:endParaRPr sz="4400" b="1">
              <a:solidFill>
                <a:schemeClr val="lt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7"/>
          <p:cNvSpPr txBox="1"/>
          <p:nvPr/>
        </p:nvSpPr>
        <p:spPr>
          <a:xfrm>
            <a:off x="173736" y="416623"/>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Calibri"/>
                <a:ea typeface="Calibri"/>
                <a:cs typeface="Calibri"/>
                <a:sym typeface="Calibri"/>
              </a:rPr>
              <a:t>Presentation – Bar graph</a:t>
            </a:r>
            <a:endParaRPr sz="4400" b="1">
              <a:solidFill>
                <a:schemeClr val="lt1"/>
              </a:solidFill>
              <a:latin typeface="Calibri"/>
              <a:ea typeface="Calibri"/>
              <a:cs typeface="Calibri"/>
              <a:sym typeface="Calibri"/>
            </a:endParaRPr>
          </a:p>
        </p:txBody>
      </p:sp>
      <p:graphicFrame>
        <p:nvGraphicFramePr>
          <p:cNvPr id="378" name="Google Shape;378;p47"/>
          <p:cNvGraphicFramePr/>
          <p:nvPr>
            <p:extLst>
              <p:ext uri="{D42A27DB-BD31-4B8C-83A1-F6EECF244321}">
                <p14:modId xmlns:p14="http://schemas.microsoft.com/office/powerpoint/2010/main" val="2752925075"/>
              </p:ext>
            </p:extLst>
          </p:nvPr>
        </p:nvGraphicFramePr>
        <p:xfrm>
          <a:off x="664143" y="1445233"/>
          <a:ext cx="7481236" cy="43058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8"/>
          <p:cNvSpPr txBox="1"/>
          <p:nvPr/>
        </p:nvSpPr>
        <p:spPr>
          <a:xfrm>
            <a:off x="173736" y="416623"/>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Arial" panose="020B0604020202020204" pitchFamily="34" charset="0"/>
                <a:ea typeface="Calibri"/>
                <a:cs typeface="Arial" panose="020B0604020202020204" pitchFamily="34" charset="0"/>
                <a:sym typeface="Calibri"/>
              </a:rPr>
              <a:t>Presentation – Pie graph</a:t>
            </a:r>
            <a:endParaRPr sz="4400" b="1">
              <a:solidFill>
                <a:schemeClr val="lt1"/>
              </a:solidFill>
              <a:latin typeface="Arial" panose="020B0604020202020204" pitchFamily="34" charset="0"/>
              <a:ea typeface="Calibri"/>
              <a:cs typeface="Arial" panose="020B0604020202020204" pitchFamily="34" charset="0"/>
              <a:sym typeface="Calibri"/>
            </a:endParaRPr>
          </a:p>
        </p:txBody>
      </p:sp>
      <p:graphicFrame>
        <p:nvGraphicFramePr>
          <p:cNvPr id="384" name="Google Shape;384;p48"/>
          <p:cNvGraphicFramePr/>
          <p:nvPr/>
        </p:nvGraphicFramePr>
        <p:xfrm>
          <a:off x="4860032" y="1630338"/>
          <a:ext cx="3648450" cy="4317580"/>
        </p:xfrm>
        <a:graphic>
          <a:graphicData uri="http://schemas.openxmlformats.org/drawingml/2006/table">
            <a:tbl>
              <a:tblPr firstRow="1" bandRow="1">
                <a:noFill/>
                <a:tableStyleId>{10335405-4801-4216-A499-B35C4FDA6BE7}</a:tableStyleId>
              </a:tblPr>
              <a:tblGrid>
                <a:gridCol w="1216150">
                  <a:extLst>
                    <a:ext uri="{9D8B030D-6E8A-4147-A177-3AD203B41FA5}">
                      <a16:colId xmlns:a16="http://schemas.microsoft.com/office/drawing/2014/main" val="20000"/>
                    </a:ext>
                  </a:extLst>
                </a:gridCol>
                <a:gridCol w="1216150">
                  <a:extLst>
                    <a:ext uri="{9D8B030D-6E8A-4147-A177-3AD203B41FA5}">
                      <a16:colId xmlns:a16="http://schemas.microsoft.com/office/drawing/2014/main" val="20001"/>
                    </a:ext>
                  </a:extLst>
                </a:gridCol>
                <a:gridCol w="1216150">
                  <a:extLst>
                    <a:ext uri="{9D8B030D-6E8A-4147-A177-3AD203B41FA5}">
                      <a16:colId xmlns:a16="http://schemas.microsoft.com/office/drawing/2014/main" val="20002"/>
                    </a:ext>
                  </a:extLst>
                </a:gridCol>
              </a:tblGrid>
              <a:tr h="349525">
                <a:tc>
                  <a:txBody>
                    <a:bodyPr/>
                    <a:lstStyle/>
                    <a:p>
                      <a:pPr marL="0" marR="0" lvl="0" indent="0" algn="l" rtl="0">
                        <a:spcBef>
                          <a:spcPts val="0"/>
                        </a:spcBef>
                        <a:spcAft>
                          <a:spcPts val="0"/>
                        </a:spcAft>
                        <a:buClr>
                          <a:schemeClr val="dk1"/>
                        </a:buClr>
                        <a:buSzPts val="1200"/>
                        <a:buFont typeface="Calibri"/>
                        <a:buNone/>
                      </a:pPr>
                      <a:r>
                        <a:rPr lang="en-GB" sz="1200" u="none" strike="noStrike"/>
                        <a:t>Age Category </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l" rtl="0">
                        <a:spcBef>
                          <a:spcPts val="0"/>
                        </a:spcBef>
                        <a:spcAft>
                          <a:spcPts val="0"/>
                        </a:spcAft>
                        <a:buClr>
                          <a:schemeClr val="dk1"/>
                        </a:buClr>
                        <a:buSzPts val="1200"/>
                        <a:buFont typeface="Calibri"/>
                        <a:buNone/>
                      </a:pPr>
                      <a:r>
                        <a:rPr lang="en-GB" sz="1200" u="none" strike="noStrike"/>
                        <a:t>Number</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l" rtl="0">
                        <a:spcBef>
                          <a:spcPts val="0"/>
                        </a:spcBef>
                        <a:spcAft>
                          <a:spcPts val="0"/>
                        </a:spcAft>
                        <a:buClr>
                          <a:schemeClr val="dk1"/>
                        </a:buClr>
                        <a:buSzPts val="1200"/>
                        <a:buFont typeface="Calibri"/>
                        <a:buNone/>
                      </a:pPr>
                      <a:r>
                        <a:rPr lang="en-GB" sz="1200" u="none" strike="noStrike"/>
                        <a:t>Precentage</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00"/>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0</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201</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14%</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01"/>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1-4</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15</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02"/>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5-9</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6</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0%</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03"/>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10-14</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7</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0%</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04"/>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15-19</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13</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05"/>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20-24</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19</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06"/>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25-29</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38</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3%</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07"/>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30-34</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59</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4%</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08"/>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35-39</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81</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6%</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09"/>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40-44</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100</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7%</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10"/>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45-49</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116</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8%</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11"/>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50-54</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87</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6%</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12"/>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55-59</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110</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8%</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13"/>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60-64</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138</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9%</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14"/>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65-69</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142</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10%</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15"/>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70-74</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116</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8%</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16"/>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75-79</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109</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7%</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17"/>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80-84</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50</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3%</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18"/>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85-89</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33</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2%</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19"/>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90+</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14</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a:t>
                      </a:r>
                      <a:endParaRPr sz="1200" b="0" i="0" u="none" strike="noStrike">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20"/>
                  </a:ext>
                </a:extLst>
              </a:tr>
              <a:tr h="188400">
                <a:tc>
                  <a:txBody>
                    <a:bodyPr/>
                    <a:lstStyle/>
                    <a:p>
                      <a:pPr marL="0" marR="0" lvl="0" indent="0" algn="l" rtl="0">
                        <a:spcBef>
                          <a:spcPts val="0"/>
                        </a:spcBef>
                        <a:spcAft>
                          <a:spcPts val="0"/>
                        </a:spcAft>
                        <a:buClr>
                          <a:schemeClr val="dk1"/>
                        </a:buClr>
                        <a:buSzPts val="1200"/>
                        <a:buFont typeface="Calibri"/>
                        <a:buNone/>
                      </a:pPr>
                      <a:r>
                        <a:rPr lang="en-GB" sz="1200" u="none" strike="noStrike"/>
                        <a:t>Total</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a:t>1454</a:t>
                      </a:r>
                      <a:endParaRPr sz="1200" b="0" i="0" u="none" strike="noStrike">
                        <a:solidFill>
                          <a:srgbClr val="000000"/>
                        </a:solidFill>
                        <a:latin typeface="Arial"/>
                        <a:ea typeface="Arial"/>
                        <a:cs typeface="Arial"/>
                        <a:sym typeface="Arial"/>
                      </a:endParaRPr>
                    </a:p>
                  </a:txBody>
                  <a:tcPr marL="6075" marR="6075" marT="6075" marB="0" anchor="b"/>
                </a:tc>
                <a:tc>
                  <a:txBody>
                    <a:bodyPr/>
                    <a:lstStyle/>
                    <a:p>
                      <a:pPr marL="0" marR="0" lvl="0" indent="0" algn="r" rtl="0">
                        <a:spcBef>
                          <a:spcPts val="0"/>
                        </a:spcBef>
                        <a:spcAft>
                          <a:spcPts val="0"/>
                        </a:spcAft>
                        <a:buClr>
                          <a:schemeClr val="dk1"/>
                        </a:buClr>
                        <a:buSzPts val="1200"/>
                        <a:buFont typeface="Calibri"/>
                        <a:buNone/>
                      </a:pPr>
                      <a:r>
                        <a:rPr lang="en-GB" sz="1200" u="none" strike="noStrike" dirty="0"/>
                        <a:t>100%</a:t>
                      </a:r>
                      <a:endParaRPr sz="1200" b="0" i="0" u="none" strike="noStrike" dirty="0">
                        <a:solidFill>
                          <a:srgbClr val="000000"/>
                        </a:solidFill>
                        <a:latin typeface="Arial"/>
                        <a:ea typeface="Arial"/>
                        <a:cs typeface="Arial"/>
                        <a:sym typeface="Arial"/>
                      </a:endParaRPr>
                    </a:p>
                  </a:txBody>
                  <a:tcPr marL="6075" marR="6075" marT="6075" marB="0" anchor="b"/>
                </a:tc>
                <a:extLst>
                  <a:ext uri="{0D108BD9-81ED-4DB2-BD59-A6C34878D82A}">
                    <a16:rowId xmlns:a16="http://schemas.microsoft.com/office/drawing/2014/main" val="10021"/>
                  </a:ext>
                </a:extLst>
              </a:tr>
            </a:tbl>
          </a:graphicData>
        </a:graphic>
      </p:graphicFrame>
      <p:sp>
        <p:nvSpPr>
          <p:cNvPr id="385" name="Google Shape;385;p48"/>
          <p:cNvSpPr txBox="1"/>
          <p:nvPr/>
        </p:nvSpPr>
        <p:spPr>
          <a:xfrm>
            <a:off x="395536" y="1630338"/>
            <a:ext cx="4038600" cy="4525963"/>
          </a:xfrm>
          <a:prstGeom prst="rect">
            <a:avLst/>
          </a:prstGeom>
          <a:noFill/>
          <a:ln>
            <a:noFill/>
          </a:ln>
        </p:spPr>
        <p:txBody>
          <a:bodyPr spcFirstLastPara="1" wrap="square" lIns="91425" tIns="45700" rIns="91425" bIns="45700" anchor="t" anchorCtr="0">
            <a:noAutofit/>
          </a:bodyPr>
          <a:lstStyle/>
          <a:p>
            <a:pPr marL="91440" marR="0" lvl="0" indent="-101600" algn="l" rtl="0">
              <a:lnSpc>
                <a:spcPct val="90000"/>
              </a:lnSpc>
              <a:spcBef>
                <a:spcPts val="0"/>
              </a:spcBef>
              <a:spcAft>
                <a:spcPts val="0"/>
              </a:spcAft>
              <a:buClr>
                <a:schemeClr val="accent1"/>
              </a:buClr>
              <a:buSzPts val="1600"/>
              <a:buFont typeface="Calibri"/>
              <a:buChar char=" "/>
            </a:pPr>
            <a:r>
              <a:rPr lang="en-GB" sz="1600">
                <a:solidFill>
                  <a:srgbClr val="3F3F3F"/>
                </a:solidFill>
                <a:latin typeface="Arial" panose="020B0604020202020204" pitchFamily="34" charset="0"/>
                <a:ea typeface="Calibri"/>
                <a:cs typeface="Arial" panose="020B0604020202020204" pitchFamily="34" charset="0"/>
                <a:sym typeface="Calibri"/>
              </a:rPr>
              <a:t>The target population </a:t>
            </a:r>
            <a:endParaRPr>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ts val="1600"/>
              <a:buFont typeface="Calibri"/>
              <a:buNone/>
            </a:pPr>
            <a:r>
              <a:rPr lang="en-GB" sz="1600">
                <a:solidFill>
                  <a:srgbClr val="3F3F3F"/>
                </a:solidFill>
                <a:latin typeface="Arial" panose="020B0604020202020204" pitchFamily="34" charset="0"/>
                <a:ea typeface="Calibri"/>
                <a:cs typeface="Arial" panose="020B0604020202020204" pitchFamily="34" charset="0"/>
                <a:sym typeface="Calibri"/>
              </a:rPr>
              <a:t>      in the facility’s catchment </a:t>
            </a:r>
            <a:endParaRPr>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ts val="1600"/>
              <a:buFont typeface="Calibri"/>
              <a:buNone/>
            </a:pPr>
            <a:r>
              <a:rPr lang="en-GB" sz="1600">
                <a:solidFill>
                  <a:srgbClr val="3F3F3F"/>
                </a:solidFill>
                <a:latin typeface="Arial" panose="020B0604020202020204" pitchFamily="34" charset="0"/>
                <a:ea typeface="Calibri"/>
                <a:cs typeface="Arial" panose="020B0604020202020204" pitchFamily="34" charset="0"/>
                <a:sym typeface="Calibri"/>
              </a:rPr>
              <a:t>      area can also be represented</a:t>
            </a:r>
            <a:endParaRPr>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ts val="1600"/>
              <a:buFont typeface="Calibri"/>
              <a:buNone/>
            </a:pPr>
            <a:r>
              <a:rPr lang="en-GB" sz="1600">
                <a:solidFill>
                  <a:srgbClr val="3F3F3F"/>
                </a:solidFill>
                <a:latin typeface="Arial" panose="020B0604020202020204" pitchFamily="34" charset="0"/>
                <a:ea typeface="Calibri"/>
                <a:cs typeface="Arial" panose="020B0604020202020204" pitchFamily="34" charset="0"/>
                <a:sym typeface="Calibri"/>
              </a:rPr>
              <a:t>      in the form of a pie chart.</a:t>
            </a:r>
            <a:endParaRPr>
              <a:latin typeface="Arial" panose="020B0604020202020204" pitchFamily="34" charset="0"/>
              <a:cs typeface="Arial" panose="020B0604020202020204" pitchFamily="34" charset="0"/>
            </a:endParaRPr>
          </a:p>
          <a:p>
            <a:pPr marL="91440" marR="0" lvl="0" indent="0" algn="l" rtl="0">
              <a:lnSpc>
                <a:spcPct val="90000"/>
              </a:lnSpc>
              <a:spcBef>
                <a:spcPts val="1400"/>
              </a:spcBef>
              <a:spcAft>
                <a:spcPts val="0"/>
              </a:spcAft>
              <a:buClr>
                <a:schemeClr val="accent1"/>
              </a:buClr>
              <a:buSzPts val="1600"/>
              <a:buFont typeface="Calibri"/>
              <a:buNone/>
            </a:pPr>
            <a:endParaRPr sz="1600">
              <a:solidFill>
                <a:srgbClr val="3F3F3F"/>
              </a:solidFill>
              <a:latin typeface="Arial" panose="020B0604020202020204" pitchFamily="34" charset="0"/>
              <a:ea typeface="Calibri"/>
              <a:cs typeface="Arial" panose="020B0604020202020204" pitchFamily="34" charset="0"/>
              <a:sym typeface="Calibri"/>
            </a:endParaRPr>
          </a:p>
          <a:p>
            <a:pPr marL="91440" marR="0" lvl="0" indent="-101600" algn="l" rtl="0">
              <a:lnSpc>
                <a:spcPct val="90000"/>
              </a:lnSpc>
              <a:spcBef>
                <a:spcPts val="1400"/>
              </a:spcBef>
              <a:spcAft>
                <a:spcPts val="0"/>
              </a:spcAft>
              <a:buClr>
                <a:schemeClr val="accent1"/>
              </a:buClr>
              <a:buSzPts val="1600"/>
              <a:buFont typeface="Calibri"/>
              <a:buChar char=" "/>
            </a:pPr>
            <a:r>
              <a:rPr lang="en-GB" sz="1600">
                <a:solidFill>
                  <a:srgbClr val="3F3F3F"/>
                </a:solidFill>
                <a:latin typeface="Arial" panose="020B0604020202020204" pitchFamily="34" charset="0"/>
                <a:ea typeface="Calibri"/>
                <a:cs typeface="Arial" panose="020B0604020202020204" pitchFamily="34" charset="0"/>
                <a:sym typeface="Calibri"/>
              </a:rPr>
              <a:t>The total population </a:t>
            </a:r>
            <a:endParaRPr>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ts val="1600"/>
              <a:buFont typeface="Calibri"/>
              <a:buNone/>
            </a:pPr>
            <a:r>
              <a:rPr lang="en-GB" sz="1600">
                <a:solidFill>
                  <a:srgbClr val="3F3F3F"/>
                </a:solidFill>
                <a:latin typeface="Arial" panose="020B0604020202020204" pitchFamily="34" charset="0"/>
                <a:ea typeface="Calibri"/>
                <a:cs typeface="Arial" panose="020B0604020202020204" pitchFamily="34" charset="0"/>
                <a:sym typeface="Calibri"/>
              </a:rPr>
              <a:t>      is shown as the full circle </a:t>
            </a:r>
            <a:endParaRPr>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ts val="1600"/>
              <a:buFont typeface="Calibri"/>
              <a:buNone/>
            </a:pPr>
            <a:r>
              <a:rPr lang="en-GB" sz="1600">
                <a:solidFill>
                  <a:srgbClr val="3F3F3F"/>
                </a:solidFill>
                <a:latin typeface="Arial" panose="020B0604020202020204" pitchFamily="34" charset="0"/>
                <a:ea typeface="Calibri"/>
                <a:cs typeface="Arial" panose="020B0604020202020204" pitchFamily="34" charset="0"/>
                <a:sym typeface="Calibri"/>
              </a:rPr>
              <a:t>      (the pie) and the target </a:t>
            </a:r>
            <a:endParaRPr>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ts val="1600"/>
              <a:buFont typeface="Calibri"/>
              <a:buNone/>
            </a:pPr>
            <a:r>
              <a:rPr lang="en-GB" sz="1600">
                <a:solidFill>
                  <a:srgbClr val="3F3F3F"/>
                </a:solidFill>
                <a:latin typeface="Arial" panose="020B0604020202020204" pitchFamily="34" charset="0"/>
                <a:ea typeface="Calibri"/>
                <a:cs typeface="Arial" panose="020B0604020202020204" pitchFamily="34" charset="0"/>
                <a:sym typeface="Calibri"/>
              </a:rPr>
              <a:t>      population is shown as a</a:t>
            </a:r>
            <a:endParaRPr>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ts val="1600"/>
              <a:buFont typeface="Calibri"/>
              <a:buNone/>
            </a:pPr>
            <a:r>
              <a:rPr lang="en-GB" sz="1600">
                <a:solidFill>
                  <a:srgbClr val="3F3F3F"/>
                </a:solidFill>
                <a:latin typeface="Arial" panose="020B0604020202020204" pitchFamily="34" charset="0"/>
                <a:ea typeface="Calibri"/>
                <a:cs typeface="Arial" panose="020B0604020202020204" pitchFamily="34" charset="0"/>
                <a:sym typeface="Calibri"/>
              </a:rPr>
              <a:t>      part of the circle </a:t>
            </a:r>
            <a:endParaRPr>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ts val="1600"/>
              <a:buFont typeface="Calibri"/>
              <a:buNone/>
            </a:pPr>
            <a:r>
              <a:rPr lang="en-GB" sz="1600">
                <a:solidFill>
                  <a:srgbClr val="3F3F3F"/>
                </a:solidFill>
                <a:latin typeface="Arial" panose="020B0604020202020204" pitchFamily="34" charset="0"/>
                <a:ea typeface="Calibri"/>
                <a:cs typeface="Arial" panose="020B0604020202020204" pitchFamily="34" charset="0"/>
                <a:sym typeface="Calibri"/>
              </a:rPr>
              <a:t>      (slices of the pie).</a:t>
            </a:r>
            <a:endParaRPr>
              <a:latin typeface="Arial" panose="020B0604020202020204" pitchFamily="34" charset="0"/>
              <a:cs typeface="Arial" panose="020B0604020202020204" pitchFamily="34" charset="0"/>
            </a:endParaRPr>
          </a:p>
          <a:p>
            <a:pPr marL="91440" marR="0" lvl="0" indent="0" algn="l" rtl="0">
              <a:lnSpc>
                <a:spcPct val="90000"/>
              </a:lnSpc>
              <a:spcBef>
                <a:spcPts val="1400"/>
              </a:spcBef>
              <a:spcAft>
                <a:spcPts val="0"/>
              </a:spcAft>
              <a:buClr>
                <a:schemeClr val="accent1"/>
              </a:buClr>
              <a:buSzPts val="1600"/>
              <a:buFont typeface="Calibri"/>
              <a:buNone/>
            </a:pPr>
            <a:endParaRPr sz="1600">
              <a:solidFill>
                <a:srgbClr val="3F3F3F"/>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9"/>
          <p:cNvSpPr txBox="1"/>
          <p:nvPr/>
        </p:nvSpPr>
        <p:spPr>
          <a:xfrm>
            <a:off x="173736" y="416623"/>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Calibri"/>
                <a:ea typeface="Calibri"/>
                <a:cs typeface="Calibri"/>
                <a:sym typeface="Calibri"/>
              </a:rPr>
              <a:t>Presentation – Pie graph</a:t>
            </a:r>
            <a:endParaRPr sz="4400" b="1">
              <a:solidFill>
                <a:schemeClr val="lt1"/>
              </a:solidFill>
              <a:latin typeface="Calibri"/>
              <a:ea typeface="Calibri"/>
              <a:cs typeface="Calibri"/>
              <a:sym typeface="Calibri"/>
            </a:endParaRPr>
          </a:p>
        </p:txBody>
      </p:sp>
      <p:graphicFrame>
        <p:nvGraphicFramePr>
          <p:cNvPr id="391" name="Google Shape;391;p49"/>
          <p:cNvGraphicFramePr/>
          <p:nvPr>
            <p:extLst>
              <p:ext uri="{D42A27DB-BD31-4B8C-83A1-F6EECF244321}">
                <p14:modId xmlns:p14="http://schemas.microsoft.com/office/powerpoint/2010/main" val="2562208077"/>
              </p:ext>
            </p:extLst>
          </p:nvPr>
        </p:nvGraphicFramePr>
        <p:xfrm>
          <a:off x="0" y="1120140"/>
          <a:ext cx="9258299" cy="57378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0"/>
          <p:cNvSpPr txBox="1"/>
          <p:nvPr/>
        </p:nvSpPr>
        <p:spPr>
          <a:xfrm>
            <a:off x="578205" y="288321"/>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Arial" panose="020B0604020202020204" pitchFamily="34" charset="0"/>
                <a:ea typeface="Calibri"/>
                <a:cs typeface="Arial" panose="020B0604020202020204" pitchFamily="34" charset="0"/>
                <a:sym typeface="Calibri"/>
              </a:rPr>
              <a:t>Presentation</a:t>
            </a:r>
            <a:endParaRPr sz="4400" b="1">
              <a:solidFill>
                <a:schemeClr val="lt1"/>
              </a:solidFill>
              <a:latin typeface="Arial" panose="020B0604020202020204" pitchFamily="34" charset="0"/>
              <a:ea typeface="Calibri"/>
              <a:cs typeface="Arial" panose="020B0604020202020204" pitchFamily="34" charset="0"/>
              <a:sym typeface="Calibri"/>
            </a:endParaRPr>
          </a:p>
        </p:txBody>
      </p:sp>
      <p:sp>
        <p:nvSpPr>
          <p:cNvPr id="397" name="Google Shape;397;p50"/>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398" name="Google Shape;398;p50"/>
          <p:cNvSpPr txBox="1"/>
          <p:nvPr/>
        </p:nvSpPr>
        <p:spPr>
          <a:xfrm>
            <a:off x="578205" y="1340768"/>
            <a:ext cx="8386509" cy="4343400"/>
          </a:xfrm>
          <a:prstGeom prst="rect">
            <a:avLst/>
          </a:prstGeom>
          <a:noFill/>
          <a:ln>
            <a:noFill/>
          </a:ln>
        </p:spPr>
        <p:txBody>
          <a:bodyPr spcFirstLastPara="1" wrap="square" lIns="0" tIns="45700" rIns="0" bIns="45700" anchor="t" anchorCtr="0">
            <a:normAutofit lnSpcReduction="10000"/>
          </a:bodyPr>
          <a:lstStyle/>
          <a:p>
            <a:pPr marL="91440" marR="0" lvl="0" indent="-91440" algn="l" rtl="0">
              <a:lnSpc>
                <a:spcPct val="90000"/>
              </a:lnSpc>
              <a:spcBef>
                <a:spcPts val="0"/>
              </a:spcBef>
              <a:spcAft>
                <a:spcPts val="0"/>
              </a:spcAft>
              <a:buClr>
                <a:schemeClr val="accent1"/>
              </a:buClr>
              <a:buSzPts val="2400"/>
              <a:buFont typeface="Calibri"/>
              <a:buNone/>
            </a:pPr>
            <a:r>
              <a:rPr lang="en-GB" sz="2400">
                <a:solidFill>
                  <a:srgbClr val="3F3F3F"/>
                </a:solidFill>
                <a:latin typeface="Arial" panose="020B0604020202020204" pitchFamily="34" charset="0"/>
                <a:ea typeface="Calibri"/>
                <a:cs typeface="Arial" panose="020B0604020202020204" pitchFamily="34" charset="0"/>
                <a:sym typeface="Calibri"/>
              </a:rPr>
              <a:t>Points to remember when designing graphs:</a:t>
            </a:r>
            <a:endParaRPr>
              <a:latin typeface="Arial" panose="020B0604020202020204" pitchFamily="34" charset="0"/>
              <a:cs typeface="Arial" panose="020B0604020202020204" pitchFamily="34" charset="0"/>
            </a:endParaRPr>
          </a:p>
          <a:p>
            <a:pPr marL="91440" marR="0" lvl="0" indent="-152400" algn="l" rtl="0">
              <a:lnSpc>
                <a:spcPct val="90000"/>
              </a:lnSpc>
              <a:spcBef>
                <a:spcPts val="1400"/>
              </a:spcBef>
              <a:spcAft>
                <a:spcPts val="0"/>
              </a:spcAft>
              <a:buClr>
                <a:schemeClr val="accent1"/>
              </a:buClr>
              <a:buSzPts val="2400"/>
              <a:buFont typeface="Calibri"/>
              <a:buChar char=" "/>
            </a:pPr>
            <a:r>
              <a:rPr lang="en-GB" sz="2400" b="1">
                <a:solidFill>
                  <a:srgbClr val="3F3F3F"/>
                </a:solidFill>
                <a:latin typeface="Arial" panose="020B0604020202020204" pitchFamily="34" charset="0"/>
                <a:ea typeface="Calibri"/>
                <a:cs typeface="Arial" panose="020B0604020202020204" pitchFamily="34" charset="0"/>
                <a:sym typeface="Calibri"/>
              </a:rPr>
              <a:t>Keep it clear and simple</a:t>
            </a:r>
            <a:r>
              <a:rPr lang="en-GB" sz="2400">
                <a:solidFill>
                  <a:srgbClr val="3F3F3F"/>
                </a:solidFill>
                <a:latin typeface="Arial" panose="020B0604020202020204" pitchFamily="34" charset="0"/>
                <a:ea typeface="Calibri"/>
                <a:cs typeface="Arial" panose="020B0604020202020204" pitchFamily="34" charset="0"/>
                <a:sym typeface="Calibri"/>
              </a:rPr>
              <a:t>. Usually use one indicator on one graph. Rather stick to one group of people or diseases or services.</a:t>
            </a:r>
            <a:endParaRPr>
              <a:latin typeface="Arial" panose="020B0604020202020204" pitchFamily="34" charset="0"/>
              <a:cs typeface="Arial" panose="020B0604020202020204" pitchFamily="34" charset="0"/>
            </a:endParaRPr>
          </a:p>
          <a:p>
            <a:pPr marL="91440" marR="0" lvl="0" indent="-152400" algn="l" rtl="0">
              <a:lnSpc>
                <a:spcPct val="90000"/>
              </a:lnSpc>
              <a:spcBef>
                <a:spcPts val="1400"/>
              </a:spcBef>
              <a:spcAft>
                <a:spcPts val="0"/>
              </a:spcAft>
              <a:buClr>
                <a:schemeClr val="accent1"/>
              </a:buClr>
              <a:buSzPts val="2400"/>
              <a:buFont typeface="Calibri"/>
              <a:buChar char=" "/>
            </a:pPr>
            <a:r>
              <a:rPr lang="en-GB" sz="2400">
                <a:solidFill>
                  <a:srgbClr val="3F3F3F"/>
                </a:solidFill>
                <a:latin typeface="Arial" panose="020B0604020202020204" pitchFamily="34" charset="0"/>
                <a:ea typeface="Calibri"/>
                <a:cs typeface="Arial" panose="020B0604020202020204" pitchFamily="34" charset="0"/>
                <a:sym typeface="Calibri"/>
              </a:rPr>
              <a:t>Have a clear </a:t>
            </a:r>
            <a:r>
              <a:rPr lang="en-GB" sz="2400" b="1">
                <a:solidFill>
                  <a:srgbClr val="3F3F3F"/>
                </a:solidFill>
                <a:latin typeface="Arial" panose="020B0604020202020204" pitchFamily="34" charset="0"/>
                <a:ea typeface="Calibri"/>
                <a:cs typeface="Arial" panose="020B0604020202020204" pitchFamily="34" charset="0"/>
                <a:sym typeface="Calibri"/>
              </a:rPr>
              <a:t>heading, source</a:t>
            </a:r>
            <a:r>
              <a:rPr lang="en-GB" sz="2400">
                <a:solidFill>
                  <a:srgbClr val="3F3F3F"/>
                </a:solidFill>
                <a:latin typeface="Arial" panose="020B0604020202020204" pitchFamily="34" charset="0"/>
                <a:ea typeface="Calibri"/>
                <a:cs typeface="Arial" panose="020B0604020202020204" pitchFamily="34" charset="0"/>
                <a:sym typeface="Calibri"/>
              </a:rPr>
              <a:t> of the information and </a:t>
            </a:r>
            <a:r>
              <a:rPr lang="en-GB" sz="2400" b="1">
                <a:solidFill>
                  <a:srgbClr val="3F3F3F"/>
                </a:solidFill>
                <a:latin typeface="Arial" panose="020B0604020202020204" pitchFamily="34" charset="0"/>
                <a:ea typeface="Calibri"/>
                <a:cs typeface="Arial" panose="020B0604020202020204" pitchFamily="34" charset="0"/>
                <a:sym typeface="Calibri"/>
              </a:rPr>
              <a:t>time period</a:t>
            </a:r>
            <a:r>
              <a:rPr lang="en-GB" sz="2400">
                <a:solidFill>
                  <a:srgbClr val="3F3F3F"/>
                </a:solidFill>
                <a:latin typeface="Arial" panose="020B0604020202020204" pitchFamily="34" charset="0"/>
                <a:ea typeface="Calibri"/>
                <a:cs typeface="Arial" panose="020B0604020202020204" pitchFamily="34" charset="0"/>
                <a:sym typeface="Calibri"/>
              </a:rPr>
              <a:t> it represents. Have </a:t>
            </a:r>
            <a:r>
              <a:rPr lang="en-GB" sz="2400" b="1">
                <a:solidFill>
                  <a:srgbClr val="3F3F3F"/>
                </a:solidFill>
                <a:latin typeface="Arial" panose="020B0604020202020204" pitchFamily="34" charset="0"/>
                <a:ea typeface="Calibri"/>
                <a:cs typeface="Arial" panose="020B0604020202020204" pitchFamily="34" charset="0"/>
                <a:sym typeface="Calibri"/>
              </a:rPr>
              <a:t>labels</a:t>
            </a:r>
            <a:r>
              <a:rPr lang="en-GB" sz="2400">
                <a:solidFill>
                  <a:srgbClr val="3F3F3F"/>
                </a:solidFill>
                <a:latin typeface="Arial" panose="020B0604020202020204" pitchFamily="34" charset="0"/>
                <a:ea typeface="Calibri"/>
                <a:cs typeface="Arial" panose="020B0604020202020204" pitchFamily="34" charset="0"/>
                <a:sym typeface="Calibri"/>
              </a:rPr>
              <a:t> on the axes stating clearly what is being shown and a l</a:t>
            </a:r>
            <a:r>
              <a:rPr lang="en-GB" sz="2400" b="1">
                <a:solidFill>
                  <a:srgbClr val="3F3F3F"/>
                </a:solidFill>
                <a:latin typeface="Arial" panose="020B0604020202020204" pitchFamily="34" charset="0"/>
                <a:ea typeface="Calibri"/>
                <a:cs typeface="Arial" panose="020B0604020202020204" pitchFamily="34" charset="0"/>
                <a:sym typeface="Calibri"/>
              </a:rPr>
              <a:t>egend</a:t>
            </a:r>
            <a:r>
              <a:rPr lang="en-GB" sz="2400">
                <a:solidFill>
                  <a:srgbClr val="3F3F3F"/>
                </a:solidFill>
                <a:latin typeface="Arial" panose="020B0604020202020204" pitchFamily="34" charset="0"/>
                <a:ea typeface="Calibri"/>
                <a:cs typeface="Arial" panose="020B0604020202020204" pitchFamily="34" charset="0"/>
                <a:sym typeface="Calibri"/>
              </a:rPr>
              <a:t> which explains each of the lines or bars.</a:t>
            </a:r>
            <a:endParaRPr>
              <a:latin typeface="Arial" panose="020B0604020202020204" pitchFamily="34" charset="0"/>
              <a:cs typeface="Arial" panose="020B0604020202020204" pitchFamily="34" charset="0"/>
            </a:endParaRPr>
          </a:p>
          <a:p>
            <a:pPr marL="91440" marR="0" lvl="0" indent="-152400" algn="l" rtl="0">
              <a:lnSpc>
                <a:spcPct val="90000"/>
              </a:lnSpc>
              <a:spcBef>
                <a:spcPts val="1400"/>
              </a:spcBef>
              <a:spcAft>
                <a:spcPts val="0"/>
              </a:spcAft>
              <a:buClr>
                <a:schemeClr val="accent1"/>
              </a:buClr>
              <a:buSzPts val="2400"/>
              <a:buFont typeface="Calibri"/>
              <a:buChar char=" "/>
            </a:pPr>
            <a:r>
              <a:rPr lang="en-GB" sz="2400">
                <a:solidFill>
                  <a:srgbClr val="3F3F3F"/>
                </a:solidFill>
                <a:latin typeface="Arial" panose="020B0604020202020204" pitchFamily="34" charset="0"/>
                <a:ea typeface="Calibri"/>
                <a:cs typeface="Arial" panose="020B0604020202020204" pitchFamily="34" charset="0"/>
                <a:sym typeface="Calibri"/>
              </a:rPr>
              <a:t>Where possible, show a </a:t>
            </a:r>
            <a:r>
              <a:rPr lang="en-GB" sz="2400" b="1">
                <a:solidFill>
                  <a:srgbClr val="3F3F3F"/>
                </a:solidFill>
                <a:latin typeface="Arial" panose="020B0604020202020204" pitchFamily="34" charset="0"/>
                <a:ea typeface="Calibri"/>
                <a:cs typeface="Arial" panose="020B0604020202020204" pitchFamily="34" charset="0"/>
                <a:sym typeface="Calibri"/>
              </a:rPr>
              <a:t>target line</a:t>
            </a:r>
            <a:r>
              <a:rPr lang="en-GB" sz="2400">
                <a:solidFill>
                  <a:srgbClr val="3F3F3F"/>
                </a:solidFill>
                <a:latin typeface="Arial" panose="020B0604020202020204" pitchFamily="34" charset="0"/>
                <a:ea typeface="Calibri"/>
                <a:cs typeface="Arial" panose="020B0604020202020204" pitchFamily="34" charset="0"/>
                <a:sym typeface="Calibri"/>
              </a:rPr>
              <a:t> to show where you are aiming.</a:t>
            </a:r>
            <a:endParaRPr>
              <a:latin typeface="Arial" panose="020B0604020202020204" pitchFamily="34" charset="0"/>
              <a:cs typeface="Arial" panose="020B0604020202020204" pitchFamily="34" charset="0"/>
            </a:endParaRPr>
          </a:p>
          <a:p>
            <a:pPr marL="91440" marR="0" lvl="0" indent="-152400" algn="l" rtl="0">
              <a:lnSpc>
                <a:spcPct val="90000"/>
              </a:lnSpc>
              <a:spcBef>
                <a:spcPts val="1400"/>
              </a:spcBef>
              <a:spcAft>
                <a:spcPts val="0"/>
              </a:spcAft>
              <a:buClr>
                <a:schemeClr val="accent1"/>
              </a:buClr>
              <a:buSzPts val="2400"/>
              <a:buFont typeface="Calibri"/>
              <a:buChar char=" "/>
            </a:pPr>
            <a:r>
              <a:rPr lang="en-GB" sz="2400" b="1">
                <a:solidFill>
                  <a:srgbClr val="3F3F3F"/>
                </a:solidFill>
                <a:latin typeface="Arial" panose="020B0604020202020204" pitchFamily="34" charset="0"/>
                <a:ea typeface="Calibri"/>
                <a:cs typeface="Arial" panose="020B0604020202020204" pitchFamily="34" charset="0"/>
                <a:sym typeface="Calibri"/>
              </a:rPr>
              <a:t>Consider colours</a:t>
            </a:r>
            <a:r>
              <a:rPr lang="en-GB" sz="2400">
                <a:solidFill>
                  <a:srgbClr val="3F3F3F"/>
                </a:solidFill>
                <a:latin typeface="Arial" panose="020B0604020202020204" pitchFamily="34" charset="0"/>
                <a:ea typeface="Calibri"/>
                <a:cs typeface="Arial" panose="020B0604020202020204" pitchFamily="34" charset="0"/>
                <a:sym typeface="Calibri"/>
              </a:rPr>
              <a:t> and shading used in particular if the graph will be printed or photocopied in black and white</a:t>
            </a:r>
            <a:endParaRPr>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276E4-86F6-CF58-4102-5C8112BE5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E471D-E128-65D4-B63D-866079A76C73}"/>
              </a:ext>
            </a:extLst>
          </p:cNvPr>
          <p:cNvSpPr>
            <a:spLocks noGrp="1"/>
          </p:cNvSpPr>
          <p:nvPr>
            <p:ph type="title"/>
          </p:nvPr>
        </p:nvSpPr>
        <p:spPr/>
        <p:txBody>
          <a:bodyPr/>
          <a:lstStyle/>
          <a:p>
            <a:r>
              <a:rPr lang="en-US" b="1" dirty="0">
                <a:solidFill>
                  <a:srgbClr val="005D28"/>
                </a:solidFill>
              </a:rPr>
              <a:t>Data Interpretation</a:t>
            </a:r>
          </a:p>
        </p:txBody>
      </p:sp>
      <p:sp>
        <p:nvSpPr>
          <p:cNvPr id="3" name="Text Placeholder 2">
            <a:extLst>
              <a:ext uri="{FF2B5EF4-FFF2-40B4-BE49-F238E27FC236}">
                <a16:creationId xmlns:a16="http://schemas.microsoft.com/office/drawing/2014/main" id="{9F866399-19F4-223E-8D81-5FC0E176282A}"/>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1348764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4">
          <a:extLst>
            <a:ext uri="{FF2B5EF4-FFF2-40B4-BE49-F238E27FC236}">
              <a16:creationId xmlns:a16="http://schemas.microsoft.com/office/drawing/2014/main" id="{AD39AC19-C540-40E4-674B-CFD0C1D94213}"/>
            </a:ext>
          </a:extLst>
        </p:cNvPr>
        <p:cNvGrpSpPr/>
        <p:nvPr/>
      </p:nvGrpSpPr>
      <p:grpSpPr>
        <a:xfrm>
          <a:off x="0" y="0"/>
          <a:ext cx="0" cy="0"/>
          <a:chOff x="0" y="0"/>
          <a:chExt cx="0" cy="0"/>
        </a:xfrm>
      </p:grpSpPr>
      <p:sp>
        <p:nvSpPr>
          <p:cNvPr id="75" name="Google Shape;75;p5">
            <a:extLst>
              <a:ext uri="{FF2B5EF4-FFF2-40B4-BE49-F238E27FC236}">
                <a16:creationId xmlns:a16="http://schemas.microsoft.com/office/drawing/2014/main" id="{AD247F50-04EC-B71B-A091-D7DE833B3338}"/>
              </a:ext>
            </a:extLst>
          </p:cNvPr>
          <p:cNvSpPr txBox="1">
            <a:spLocks noGrp="1"/>
          </p:cNvSpPr>
          <p:nvPr>
            <p:ph type="body" idx="1"/>
          </p:nvPr>
        </p:nvSpPr>
        <p:spPr>
          <a:xfrm>
            <a:off x="457200" y="5089228"/>
            <a:ext cx="8229600" cy="1150937"/>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000"/>
              <a:buFont typeface="Calibri"/>
              <a:buNone/>
            </a:pPr>
            <a:r>
              <a:rPr lang="en-GB" sz="20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This cycle enables you to see the links between the different phases of collecting data, processing data, analyzing data, presenting information and using the information for evidence-based decision making</a:t>
            </a:r>
            <a:endParaRPr dirty="0">
              <a:latin typeface="Arial" panose="020B0604020202020204" pitchFamily="34" charset="0"/>
              <a:cs typeface="Arial" panose="020B0604020202020204" pitchFamily="34" charset="0"/>
            </a:endParaRPr>
          </a:p>
        </p:txBody>
      </p:sp>
      <p:pic>
        <p:nvPicPr>
          <p:cNvPr id="76" name="Google Shape;76;p5">
            <a:extLst>
              <a:ext uri="{FF2B5EF4-FFF2-40B4-BE49-F238E27FC236}">
                <a16:creationId xmlns:a16="http://schemas.microsoft.com/office/drawing/2014/main" id="{E83595A8-6F7B-3DD7-0559-D31436C25839}"/>
              </a:ext>
            </a:extLst>
          </p:cNvPr>
          <p:cNvPicPr preferRelativeResize="0"/>
          <p:nvPr/>
        </p:nvPicPr>
        <p:blipFill rotWithShape="1">
          <a:blip r:embed="rId3">
            <a:alphaModFix/>
          </a:blip>
          <a:srcRect/>
          <a:stretch/>
        </p:blipFill>
        <p:spPr>
          <a:xfrm>
            <a:off x="1192423" y="616246"/>
            <a:ext cx="5968578" cy="4472982"/>
          </a:xfrm>
          <a:prstGeom prst="rect">
            <a:avLst/>
          </a:prstGeom>
          <a:noFill/>
          <a:ln>
            <a:noFill/>
          </a:ln>
        </p:spPr>
      </p:pic>
      <p:sp>
        <p:nvSpPr>
          <p:cNvPr id="77" name="Google Shape;77;p5">
            <a:extLst>
              <a:ext uri="{FF2B5EF4-FFF2-40B4-BE49-F238E27FC236}">
                <a16:creationId xmlns:a16="http://schemas.microsoft.com/office/drawing/2014/main" id="{17E22E9C-8179-6156-8A2B-349674AD7E26}"/>
              </a:ext>
            </a:extLst>
          </p:cNvPr>
          <p:cNvSpPr txBox="1"/>
          <p:nvPr/>
        </p:nvSpPr>
        <p:spPr>
          <a:xfrm>
            <a:off x="7665593" y="4045426"/>
            <a:ext cx="1368425" cy="779462"/>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90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1" name="Google Shape;81;p5">
            <a:extLst>
              <a:ext uri="{FF2B5EF4-FFF2-40B4-BE49-F238E27FC236}">
                <a16:creationId xmlns:a16="http://schemas.microsoft.com/office/drawing/2014/main" id="{3AA44A4F-E82E-463D-6CA8-CE163A3FEBE0}"/>
              </a:ext>
            </a:extLst>
          </p:cNvPr>
          <p:cNvSpPr txBox="1"/>
          <p:nvPr/>
        </p:nvSpPr>
        <p:spPr>
          <a:xfrm>
            <a:off x="3995738" y="1628775"/>
            <a:ext cx="1008062" cy="27463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t>Data flow</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5898614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1"/>
          <p:cNvSpPr txBox="1"/>
          <p:nvPr/>
        </p:nvSpPr>
        <p:spPr>
          <a:xfrm>
            <a:off x="491305" y="271557"/>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Calibri"/>
                <a:ea typeface="Calibri"/>
                <a:cs typeface="Calibri"/>
                <a:sym typeface="Calibri"/>
              </a:rPr>
              <a:t>Interpretation</a:t>
            </a:r>
            <a:endParaRPr sz="4400" b="1">
              <a:solidFill>
                <a:schemeClr val="lt1"/>
              </a:solidFill>
              <a:latin typeface="Calibri"/>
              <a:ea typeface="Calibri"/>
              <a:cs typeface="Calibri"/>
              <a:sym typeface="Calibri"/>
            </a:endParaRPr>
          </a:p>
        </p:txBody>
      </p:sp>
      <p:sp>
        <p:nvSpPr>
          <p:cNvPr id="410" name="Google Shape;410;p51"/>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Calibri"/>
              <a:ea typeface="Calibri"/>
              <a:cs typeface="Calibri"/>
              <a:sym typeface="Calibri"/>
            </a:endParaRPr>
          </a:p>
        </p:txBody>
      </p:sp>
      <p:sp>
        <p:nvSpPr>
          <p:cNvPr id="411" name="Google Shape;411;p51"/>
          <p:cNvSpPr txBox="1"/>
          <p:nvPr/>
        </p:nvSpPr>
        <p:spPr>
          <a:xfrm>
            <a:off x="490904" y="2016701"/>
            <a:ext cx="8386509" cy="3889375"/>
          </a:xfrm>
          <a:prstGeom prst="rect">
            <a:avLst/>
          </a:prstGeom>
          <a:noFill/>
          <a:ln>
            <a:noFill/>
          </a:ln>
        </p:spPr>
        <p:txBody>
          <a:bodyPr spcFirstLastPara="1" wrap="square" lIns="0" tIns="45700" rIns="0" bIns="45700" anchor="t" anchorCtr="0">
            <a:normAutofit/>
          </a:bodyPr>
          <a:lstStyle/>
          <a:p>
            <a:pPr marL="91440" marR="0" lvl="0" indent="-91440" algn="ctr" rtl="0">
              <a:lnSpc>
                <a:spcPct val="90000"/>
              </a:lnSpc>
              <a:spcBef>
                <a:spcPts val="0"/>
              </a:spcBef>
              <a:spcAft>
                <a:spcPts val="0"/>
              </a:spcAft>
              <a:buClr>
                <a:schemeClr val="accent1"/>
              </a:buClr>
              <a:buSzPts val="2400"/>
              <a:buFont typeface="Calibri"/>
              <a:buNone/>
            </a:pPr>
            <a:r>
              <a:rPr lang="en-GB" sz="2400" dirty="0">
                <a:solidFill>
                  <a:srgbClr val="3F3F3F"/>
                </a:solidFill>
                <a:latin typeface="Arial" panose="020B0604020202020204" pitchFamily="34" charset="0"/>
                <a:ea typeface="Calibri"/>
                <a:cs typeface="Arial" panose="020B0604020202020204" pitchFamily="34" charset="0"/>
                <a:sym typeface="Calibri"/>
              </a:rPr>
              <a:t>The purpose of interpretation is to make sense of the data and to monitor progress</a:t>
            </a:r>
            <a:endParaRPr sz="3600" dirty="0">
              <a:solidFill>
                <a:srgbClr val="3F3F3F"/>
              </a:solidFill>
              <a:latin typeface="Arial" panose="020B0604020202020204" pitchFamily="34" charset="0"/>
              <a:ea typeface="Calibri"/>
              <a:cs typeface="Arial" panose="020B0604020202020204" pitchFamily="34" charset="0"/>
              <a:sym typeface="Calibri"/>
            </a:endParaRPr>
          </a:p>
          <a:p>
            <a:pPr marL="91440" marR="0" lvl="0" indent="-91440" algn="l" rtl="0">
              <a:lnSpc>
                <a:spcPct val="90000"/>
              </a:lnSpc>
              <a:spcBef>
                <a:spcPts val="1400"/>
              </a:spcBef>
              <a:spcAft>
                <a:spcPts val="0"/>
              </a:spcAft>
              <a:buClr>
                <a:schemeClr val="accent1"/>
              </a:buClr>
              <a:buSzPts val="3600"/>
              <a:buFont typeface="Calibri"/>
              <a:buNone/>
            </a:pPr>
            <a:endParaRPr sz="3600" dirty="0">
              <a:solidFill>
                <a:srgbClr val="3F3F3F"/>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71E73-2518-AED4-E6E3-985A016330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53DFD-92E5-BD21-5008-1D7212F84D14}"/>
              </a:ext>
            </a:extLst>
          </p:cNvPr>
          <p:cNvSpPr>
            <a:spLocks noGrp="1"/>
          </p:cNvSpPr>
          <p:nvPr>
            <p:ph type="title"/>
          </p:nvPr>
        </p:nvSpPr>
        <p:spPr/>
        <p:txBody>
          <a:bodyPr/>
          <a:lstStyle/>
          <a:p>
            <a:pPr algn="ctr"/>
            <a:br>
              <a:rPr lang="en-US" b="1" dirty="0">
                <a:solidFill>
                  <a:srgbClr val="005D28"/>
                </a:solidFill>
              </a:rPr>
            </a:br>
            <a:r>
              <a:rPr lang="en-US" b="1" dirty="0">
                <a:solidFill>
                  <a:srgbClr val="005D28"/>
                </a:solidFill>
              </a:rPr>
              <a:t>Data Collection</a:t>
            </a:r>
            <a:br>
              <a:rPr lang="en-US" b="1" dirty="0">
                <a:solidFill>
                  <a:srgbClr val="005D28"/>
                </a:solidFill>
              </a:rPr>
            </a:br>
            <a:br>
              <a:rPr lang="en-US" b="1" dirty="0">
                <a:solidFill>
                  <a:srgbClr val="005D28"/>
                </a:solidFill>
              </a:rPr>
            </a:br>
            <a:endParaRPr lang="en-US" b="1" dirty="0">
              <a:solidFill>
                <a:srgbClr val="005D28"/>
              </a:solidFill>
            </a:endParaRPr>
          </a:p>
        </p:txBody>
      </p:sp>
    </p:spTree>
    <p:extLst>
      <p:ext uri="{BB962C8B-B14F-4D97-AF65-F5344CB8AC3E}">
        <p14:creationId xmlns:p14="http://schemas.microsoft.com/office/powerpoint/2010/main" val="1403995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2"/>
          <p:cNvSpPr txBox="1"/>
          <p:nvPr/>
        </p:nvSpPr>
        <p:spPr>
          <a:xfrm>
            <a:off x="323528" y="271923"/>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Arial" panose="020B0604020202020204" pitchFamily="34" charset="0"/>
                <a:ea typeface="Calibri"/>
                <a:cs typeface="Arial" panose="020B0604020202020204" pitchFamily="34" charset="0"/>
                <a:sym typeface="Calibri"/>
              </a:rPr>
              <a:t>Interpretation</a:t>
            </a:r>
            <a:endParaRPr sz="4400" b="1">
              <a:solidFill>
                <a:schemeClr val="lt1"/>
              </a:solidFill>
              <a:latin typeface="Arial" panose="020B0604020202020204" pitchFamily="34" charset="0"/>
              <a:ea typeface="Calibri"/>
              <a:cs typeface="Arial" panose="020B0604020202020204" pitchFamily="34" charset="0"/>
              <a:sym typeface="Calibri"/>
            </a:endParaRPr>
          </a:p>
        </p:txBody>
      </p:sp>
      <p:sp>
        <p:nvSpPr>
          <p:cNvPr id="417" name="Google Shape;417;p52"/>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418" name="Google Shape;418;p52"/>
          <p:cNvSpPr txBox="1"/>
          <p:nvPr/>
        </p:nvSpPr>
        <p:spPr>
          <a:xfrm>
            <a:off x="467544" y="1412776"/>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2400"/>
              <a:buFont typeface="Calibri"/>
              <a:buNone/>
            </a:pPr>
            <a:r>
              <a:rPr lang="en-GB" sz="2400">
                <a:solidFill>
                  <a:srgbClr val="3F3F3F"/>
                </a:solidFill>
                <a:latin typeface="Arial" panose="020B0604020202020204" pitchFamily="34" charset="0"/>
                <a:ea typeface="Calibri"/>
                <a:cs typeface="Arial" panose="020B0604020202020204" pitchFamily="34" charset="0"/>
                <a:sym typeface="Calibri"/>
              </a:rPr>
              <a:t>How can we interpret:</a:t>
            </a:r>
            <a:endParaRPr>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ts val="2400"/>
              <a:buFont typeface="Calibri"/>
              <a:buNone/>
            </a:pPr>
            <a:endParaRPr sz="2400">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lnSpc>
                <a:spcPct val="90000"/>
              </a:lnSpc>
              <a:spcBef>
                <a:spcPts val="400"/>
              </a:spcBef>
              <a:spcAft>
                <a:spcPts val="0"/>
              </a:spcAft>
              <a:buClr>
                <a:schemeClr val="accent1"/>
              </a:buClr>
              <a:buSzPts val="2200"/>
              <a:buFont typeface="Arial"/>
              <a:buChar char="•"/>
            </a:pPr>
            <a:r>
              <a:rPr lang="en-GB" sz="2200" b="0" i="0" u="none" strike="noStrike" cap="none">
                <a:solidFill>
                  <a:srgbClr val="3F3F3F"/>
                </a:solidFill>
                <a:latin typeface="Arial" panose="020B0604020202020204" pitchFamily="34" charset="0"/>
                <a:ea typeface="Calibri"/>
                <a:cs typeface="Arial" panose="020B0604020202020204" pitchFamily="34" charset="0"/>
                <a:sym typeface="Calibri"/>
              </a:rPr>
              <a:t>Compare data - as long as you are comparing “apples with apples” (using the same data definitions, same indicators) you can compare yourself to set norms and standards, program targets, other facilities or other geographic areas</a:t>
            </a:r>
            <a:endParaRPr>
              <a:latin typeface="Arial" panose="020B0604020202020204" pitchFamily="34" charset="0"/>
              <a:cs typeface="Arial" panose="020B0604020202020204" pitchFamily="34" charset="0"/>
            </a:endParaRPr>
          </a:p>
          <a:p>
            <a:pPr marL="384048" marR="0" lvl="1" indent="-106679" algn="l" rtl="0">
              <a:lnSpc>
                <a:spcPct val="90000"/>
              </a:lnSpc>
              <a:spcBef>
                <a:spcPts val="600"/>
              </a:spcBef>
              <a:spcAft>
                <a:spcPts val="0"/>
              </a:spcAft>
              <a:buClr>
                <a:schemeClr val="accent1"/>
              </a:buClr>
              <a:buSzPts val="1200"/>
              <a:buFont typeface="Calibri"/>
              <a:buNone/>
            </a:pPr>
            <a:endParaRPr sz="1200" b="0" i="0" u="none" strike="noStrike" cap="none">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lnSpc>
                <a:spcPct val="90000"/>
              </a:lnSpc>
              <a:spcBef>
                <a:spcPts val="600"/>
              </a:spcBef>
              <a:spcAft>
                <a:spcPts val="0"/>
              </a:spcAft>
              <a:buClr>
                <a:schemeClr val="accent1"/>
              </a:buClr>
              <a:buSzPts val="2200"/>
              <a:buFont typeface="Arial"/>
              <a:buChar char="•"/>
            </a:pPr>
            <a:r>
              <a:rPr lang="en-GB" sz="2200" b="0" i="0" u="none" strike="noStrike" cap="none">
                <a:solidFill>
                  <a:srgbClr val="3F3F3F"/>
                </a:solidFill>
                <a:latin typeface="Arial" panose="020B0604020202020204" pitchFamily="34" charset="0"/>
                <a:ea typeface="Calibri"/>
                <a:cs typeface="Arial" panose="020B0604020202020204" pitchFamily="34" charset="0"/>
                <a:sym typeface="Calibri"/>
              </a:rPr>
              <a:t>Look for trends. Trends are a form of comparison over time.</a:t>
            </a:r>
            <a:endParaRPr>
              <a:latin typeface="Arial" panose="020B0604020202020204" pitchFamily="34" charset="0"/>
              <a:cs typeface="Arial" panose="020B0604020202020204" pitchFamily="34" charset="0"/>
            </a:endParaRPr>
          </a:p>
          <a:p>
            <a:pPr marL="384048" marR="0" lvl="1" indent="-182880" algn="l" rtl="0">
              <a:lnSpc>
                <a:spcPct val="90000"/>
              </a:lnSpc>
              <a:spcBef>
                <a:spcPts val="600"/>
              </a:spcBef>
              <a:spcAft>
                <a:spcPts val="0"/>
              </a:spcAft>
              <a:buClr>
                <a:schemeClr val="accent1"/>
              </a:buClr>
              <a:buSzPts val="1200"/>
              <a:buFont typeface="Calibri"/>
              <a:buNone/>
            </a:pPr>
            <a:r>
              <a:rPr lang="en-GB" sz="1200" b="0" i="0" u="none" strike="noStrike" cap="none">
                <a:solidFill>
                  <a:srgbClr val="3F3F3F"/>
                </a:solidFill>
                <a:latin typeface="Arial" panose="020B0604020202020204" pitchFamily="34" charset="0"/>
                <a:ea typeface="Calibri"/>
                <a:cs typeface="Arial" panose="020B0604020202020204" pitchFamily="34" charset="0"/>
                <a:sym typeface="Calibri"/>
              </a:rPr>
              <a:t> </a:t>
            </a:r>
            <a:endParaRPr>
              <a:latin typeface="Arial" panose="020B0604020202020204" pitchFamily="34" charset="0"/>
              <a:cs typeface="Arial" panose="020B0604020202020204" pitchFamily="34" charset="0"/>
            </a:endParaRPr>
          </a:p>
          <a:p>
            <a:pPr marL="384048" marR="0" lvl="1" indent="-182880" algn="l" rtl="0">
              <a:lnSpc>
                <a:spcPct val="90000"/>
              </a:lnSpc>
              <a:spcBef>
                <a:spcPts val="600"/>
              </a:spcBef>
              <a:spcAft>
                <a:spcPts val="0"/>
              </a:spcAft>
              <a:buClr>
                <a:schemeClr val="accent1"/>
              </a:buClr>
              <a:buSzPts val="2200"/>
              <a:buFont typeface="Arial"/>
              <a:buChar char="•"/>
            </a:pPr>
            <a:r>
              <a:rPr lang="en-GB" sz="2200" b="0" i="0" u="none" strike="noStrike" cap="none">
                <a:solidFill>
                  <a:srgbClr val="3F3F3F"/>
                </a:solidFill>
                <a:latin typeface="Arial" panose="020B0604020202020204" pitchFamily="34" charset="0"/>
                <a:ea typeface="Calibri"/>
                <a:cs typeface="Arial" panose="020B0604020202020204" pitchFamily="34" charset="0"/>
                <a:sym typeface="Calibri"/>
              </a:rPr>
              <a:t>Interpretation of information can be through epidemiological thinking i.e. who, what, when, where, why and how?</a:t>
            </a:r>
            <a:endParaRPr>
              <a:latin typeface="Arial" panose="020B0604020202020204" pitchFamily="34" charset="0"/>
              <a:cs typeface="Arial" panose="020B0604020202020204" pitchFamily="34" charset="0"/>
            </a:endParaRPr>
          </a:p>
          <a:p>
            <a:pPr marL="91440" marR="0" lvl="0" indent="-91440" algn="l" rtl="0">
              <a:lnSpc>
                <a:spcPct val="90000"/>
              </a:lnSpc>
              <a:spcBef>
                <a:spcPts val="160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3"/>
          <p:cNvSpPr txBox="1"/>
          <p:nvPr/>
        </p:nvSpPr>
        <p:spPr>
          <a:xfrm>
            <a:off x="395536" y="271923"/>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Arial" panose="020B0604020202020204" pitchFamily="34" charset="0"/>
                <a:ea typeface="Calibri"/>
                <a:cs typeface="Arial" panose="020B0604020202020204" pitchFamily="34" charset="0"/>
                <a:sym typeface="Calibri"/>
              </a:rPr>
              <a:t>Interpretation</a:t>
            </a:r>
            <a:endParaRPr sz="4400" b="1">
              <a:solidFill>
                <a:schemeClr val="lt1"/>
              </a:solidFill>
              <a:latin typeface="Arial" panose="020B0604020202020204" pitchFamily="34" charset="0"/>
              <a:ea typeface="Calibri"/>
              <a:cs typeface="Arial" panose="020B0604020202020204" pitchFamily="34" charset="0"/>
              <a:sym typeface="Calibri"/>
            </a:endParaRPr>
          </a:p>
        </p:txBody>
      </p:sp>
      <p:sp>
        <p:nvSpPr>
          <p:cNvPr id="424" name="Google Shape;424;p53"/>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425" name="Google Shape;425;p53"/>
          <p:cNvSpPr txBox="1"/>
          <p:nvPr/>
        </p:nvSpPr>
        <p:spPr>
          <a:xfrm>
            <a:off x="395536" y="1412776"/>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2400"/>
              <a:buFont typeface="Calibri"/>
              <a:buNone/>
            </a:pPr>
            <a:r>
              <a:rPr lang="en-GB" sz="2400" b="1" dirty="0">
                <a:solidFill>
                  <a:srgbClr val="3F3F3F"/>
                </a:solidFill>
                <a:latin typeface="Arial" panose="020B0604020202020204" pitchFamily="34" charset="0"/>
                <a:ea typeface="Calibri"/>
                <a:cs typeface="Arial" panose="020B0604020202020204" pitchFamily="34" charset="0"/>
                <a:sym typeface="Calibri"/>
              </a:rPr>
              <a:t>Preparing for interpretation :</a:t>
            </a:r>
            <a:endParaRPr dirty="0">
              <a:latin typeface="Arial" panose="020B0604020202020204" pitchFamily="34" charset="0"/>
              <a:cs typeface="Arial" panose="020B0604020202020204" pitchFamily="34" charset="0"/>
            </a:endParaRPr>
          </a:p>
          <a:p>
            <a:pPr marL="384048" marR="0" lvl="1" indent="-182880" algn="l" rtl="0">
              <a:lnSpc>
                <a:spcPct val="90000"/>
              </a:lnSpc>
              <a:spcBef>
                <a:spcPts val="400"/>
              </a:spcBef>
              <a:spcAft>
                <a:spcPts val="0"/>
              </a:spcAft>
              <a:buClr>
                <a:schemeClr val="accent1"/>
              </a:buClr>
              <a:buSzPts val="2200"/>
              <a:buFont typeface="Arial"/>
              <a:buChar char="•"/>
            </a:pPr>
            <a:r>
              <a:rPr lang="en-GB" sz="2200" b="0" i="0" u="none" strike="noStrike" cap="none" dirty="0">
                <a:solidFill>
                  <a:srgbClr val="3F3F3F"/>
                </a:solidFill>
                <a:latin typeface="Arial" panose="020B0604020202020204" pitchFamily="34" charset="0"/>
                <a:ea typeface="Calibri"/>
                <a:cs typeface="Arial" panose="020B0604020202020204" pitchFamily="34" charset="0"/>
                <a:sym typeface="Calibri"/>
              </a:rPr>
              <a:t>The 3C’s accuracy checks (correct, complete and consistent)..</a:t>
            </a:r>
            <a:endParaRPr sz="2200" b="0" i="0" u="none" strike="noStrike" cap="none" dirty="0">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lnSpc>
                <a:spcPct val="90000"/>
              </a:lnSpc>
              <a:spcBef>
                <a:spcPts val="600"/>
              </a:spcBef>
              <a:spcAft>
                <a:spcPts val="0"/>
              </a:spcAft>
              <a:buClr>
                <a:schemeClr val="accent1"/>
              </a:buClr>
              <a:buSzPts val="2200"/>
              <a:buFont typeface="Arial"/>
              <a:buChar char="•"/>
            </a:pPr>
            <a:r>
              <a:rPr lang="en-GB" sz="2200" b="0" i="0" u="none" strike="noStrike" cap="none" dirty="0">
                <a:solidFill>
                  <a:srgbClr val="3F3F3F"/>
                </a:solidFill>
                <a:latin typeface="Arial" panose="020B0604020202020204" pitchFamily="34" charset="0"/>
                <a:ea typeface="Calibri"/>
                <a:cs typeface="Arial" panose="020B0604020202020204" pitchFamily="34" charset="0"/>
                <a:sym typeface="Calibri"/>
              </a:rPr>
              <a:t>In order to interpret effectively, one often needs a minimum of 6 months good quality data.</a:t>
            </a:r>
            <a:endParaRPr sz="2200" b="0" i="0" u="none" strike="noStrike" cap="none" dirty="0">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lnSpc>
                <a:spcPct val="90000"/>
              </a:lnSpc>
              <a:spcBef>
                <a:spcPts val="600"/>
              </a:spcBef>
              <a:spcAft>
                <a:spcPts val="0"/>
              </a:spcAft>
              <a:buClr>
                <a:schemeClr val="accent1"/>
              </a:buClr>
              <a:buSzPts val="2200"/>
              <a:buFont typeface="Arial"/>
              <a:buChar char="•"/>
            </a:pPr>
            <a:r>
              <a:rPr lang="en-GB" sz="2200" b="0" i="0" u="none" strike="noStrike" cap="none" dirty="0">
                <a:solidFill>
                  <a:srgbClr val="3F3F3F"/>
                </a:solidFill>
                <a:latin typeface="Arial" panose="020B0604020202020204" pitchFamily="34" charset="0"/>
                <a:ea typeface="Calibri"/>
                <a:cs typeface="Arial" panose="020B0604020202020204" pitchFamily="34" charset="0"/>
                <a:sym typeface="Calibri"/>
              </a:rPr>
              <a:t>Have some local knowledge about the population, health data and service data. This allows the data you are analysing to be seen in context with the population, identified health need and where and what services are provided. </a:t>
            </a:r>
            <a:endParaRPr dirty="0">
              <a:latin typeface="Arial" panose="020B0604020202020204" pitchFamily="34" charset="0"/>
              <a:cs typeface="Arial" panose="020B0604020202020204" pitchFamily="34" charset="0"/>
            </a:endParaRPr>
          </a:p>
          <a:p>
            <a:pPr marL="384048" marR="0" lvl="1" indent="-182880" algn="l" rtl="0">
              <a:lnSpc>
                <a:spcPct val="90000"/>
              </a:lnSpc>
              <a:spcBef>
                <a:spcPts val="600"/>
              </a:spcBef>
              <a:spcAft>
                <a:spcPts val="0"/>
              </a:spcAft>
              <a:buClr>
                <a:schemeClr val="accent1"/>
              </a:buClr>
              <a:buSzPts val="2200"/>
              <a:buFont typeface="Arial"/>
              <a:buChar char="•"/>
            </a:pPr>
            <a:r>
              <a:rPr lang="en-GB" sz="2200" b="0" i="0" u="none" strike="noStrike" cap="none" dirty="0">
                <a:solidFill>
                  <a:srgbClr val="3F3F3F"/>
                </a:solidFill>
                <a:latin typeface="Arial" panose="020B0604020202020204" pitchFamily="34" charset="0"/>
                <a:ea typeface="Calibri"/>
                <a:cs typeface="Arial" panose="020B0604020202020204" pitchFamily="34" charset="0"/>
                <a:sym typeface="Calibri"/>
              </a:rPr>
              <a:t>Discuss and explore different views, </a:t>
            </a:r>
            <a:endParaRPr dirty="0">
              <a:latin typeface="Arial" panose="020B0604020202020204" pitchFamily="34" charset="0"/>
              <a:cs typeface="Arial" panose="020B0604020202020204" pitchFamily="34" charset="0"/>
            </a:endParaRPr>
          </a:p>
          <a:p>
            <a:pPr marL="384048" marR="0" lvl="1" indent="-182880" algn="l" rtl="0">
              <a:lnSpc>
                <a:spcPct val="90000"/>
              </a:lnSpc>
              <a:spcBef>
                <a:spcPts val="600"/>
              </a:spcBef>
              <a:spcAft>
                <a:spcPts val="0"/>
              </a:spcAft>
              <a:buClr>
                <a:schemeClr val="accent1"/>
              </a:buClr>
              <a:buSzPts val="2200"/>
              <a:buFont typeface="Arial"/>
              <a:buChar char="•"/>
            </a:pPr>
            <a:r>
              <a:rPr lang="en-GB" sz="2200" b="0" i="0" u="none" strike="noStrike" cap="none" dirty="0">
                <a:solidFill>
                  <a:srgbClr val="3F3F3F"/>
                </a:solidFill>
                <a:latin typeface="Arial" panose="020B0604020202020204" pitchFamily="34" charset="0"/>
                <a:ea typeface="Calibri"/>
                <a:cs typeface="Arial" panose="020B0604020202020204" pitchFamily="34" charset="0"/>
                <a:sym typeface="Calibri"/>
              </a:rPr>
              <a:t>Once data has been analysed and interpreted it becomes information. Information is more user friendly for management.</a:t>
            </a:r>
            <a:endParaRPr dirty="0">
              <a:latin typeface="Arial" panose="020B0604020202020204" pitchFamily="34" charset="0"/>
              <a:cs typeface="Arial" panose="020B0604020202020204" pitchFamily="34" charset="0"/>
            </a:endParaRPr>
          </a:p>
          <a:p>
            <a:pPr marL="91440" marR="0" lvl="0" indent="-91440" algn="l" rtl="0">
              <a:lnSpc>
                <a:spcPct val="90000"/>
              </a:lnSpc>
              <a:spcBef>
                <a:spcPts val="1600"/>
              </a:spcBef>
              <a:spcAft>
                <a:spcPts val="0"/>
              </a:spcAft>
              <a:buClr>
                <a:schemeClr val="accent1"/>
              </a:buClr>
              <a:buSzPts val="3600"/>
              <a:buFont typeface="Calibri"/>
              <a:buNone/>
            </a:pPr>
            <a:endParaRPr sz="3600" dirty="0">
              <a:solidFill>
                <a:srgbClr val="3F3F3F"/>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BF17E-37CE-D783-AEAE-5422F1CF0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01E2F-60B5-716A-139B-752F1DF5AACA}"/>
              </a:ext>
            </a:extLst>
          </p:cNvPr>
          <p:cNvSpPr>
            <a:spLocks noGrp="1"/>
          </p:cNvSpPr>
          <p:nvPr>
            <p:ph type="title"/>
          </p:nvPr>
        </p:nvSpPr>
        <p:spPr/>
        <p:txBody>
          <a:bodyPr/>
          <a:lstStyle/>
          <a:p>
            <a:r>
              <a:rPr lang="en-US" b="1" dirty="0">
                <a:solidFill>
                  <a:srgbClr val="005D28"/>
                </a:solidFill>
              </a:rPr>
              <a:t>Use of Information</a:t>
            </a:r>
          </a:p>
        </p:txBody>
      </p:sp>
      <p:sp>
        <p:nvSpPr>
          <p:cNvPr id="3" name="Text Placeholder 2">
            <a:extLst>
              <a:ext uri="{FF2B5EF4-FFF2-40B4-BE49-F238E27FC236}">
                <a16:creationId xmlns:a16="http://schemas.microsoft.com/office/drawing/2014/main" id="{55767382-89EA-20C8-1E21-B10B8C84A9AB}"/>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7678936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5"/>
          <p:cNvSpPr txBox="1">
            <a:spLocks noGrp="1"/>
          </p:cNvSpPr>
          <p:nvPr>
            <p:ph type="body" idx="1"/>
          </p:nvPr>
        </p:nvSpPr>
        <p:spPr>
          <a:xfrm>
            <a:off x="457200" y="5089228"/>
            <a:ext cx="8229600" cy="1150937"/>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000"/>
              <a:buFont typeface="Calibri"/>
              <a:buNone/>
            </a:pPr>
            <a:r>
              <a:rPr lang="en-GB" sz="20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This cycle enables you to see the links between the different phases of collecting data, processing data, analyzing data, presenting information and using the information for evidence-based decision making</a:t>
            </a:r>
            <a:endParaRPr dirty="0">
              <a:latin typeface="Arial" panose="020B0604020202020204" pitchFamily="34" charset="0"/>
              <a:cs typeface="Arial" panose="020B0604020202020204" pitchFamily="34" charset="0"/>
            </a:endParaRPr>
          </a:p>
        </p:txBody>
      </p:sp>
      <p:pic>
        <p:nvPicPr>
          <p:cNvPr id="76" name="Google Shape;76;p5"/>
          <p:cNvPicPr preferRelativeResize="0"/>
          <p:nvPr/>
        </p:nvPicPr>
        <p:blipFill rotWithShape="1">
          <a:blip r:embed="rId3">
            <a:alphaModFix/>
          </a:blip>
          <a:srcRect/>
          <a:stretch/>
        </p:blipFill>
        <p:spPr>
          <a:xfrm>
            <a:off x="1192423" y="616246"/>
            <a:ext cx="5968578" cy="4472982"/>
          </a:xfrm>
          <a:prstGeom prst="rect">
            <a:avLst/>
          </a:prstGeom>
          <a:noFill/>
          <a:ln>
            <a:noFill/>
          </a:ln>
        </p:spPr>
      </p:pic>
      <p:sp>
        <p:nvSpPr>
          <p:cNvPr id="77" name="Google Shape;77;p5"/>
          <p:cNvSpPr txBox="1"/>
          <p:nvPr/>
        </p:nvSpPr>
        <p:spPr>
          <a:xfrm>
            <a:off x="7665593" y="4045426"/>
            <a:ext cx="1368425" cy="77946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90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360895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4"/>
          <p:cNvSpPr txBox="1"/>
          <p:nvPr/>
        </p:nvSpPr>
        <p:spPr>
          <a:xfrm>
            <a:off x="323528" y="271923"/>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Calibri"/>
                <a:ea typeface="Calibri"/>
                <a:cs typeface="Calibri"/>
                <a:sym typeface="Calibri"/>
              </a:rPr>
              <a:t>Use of information</a:t>
            </a:r>
            <a:endParaRPr sz="4400" b="1">
              <a:solidFill>
                <a:schemeClr val="lt1"/>
              </a:solidFill>
              <a:latin typeface="Calibri"/>
              <a:ea typeface="Calibri"/>
              <a:cs typeface="Calibri"/>
              <a:sym typeface="Calibri"/>
            </a:endParaRPr>
          </a:p>
        </p:txBody>
      </p:sp>
      <p:sp>
        <p:nvSpPr>
          <p:cNvPr id="437" name="Google Shape;437;p54"/>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Calibri"/>
              <a:ea typeface="Calibri"/>
              <a:cs typeface="Calibri"/>
              <a:sym typeface="Calibri"/>
            </a:endParaRPr>
          </a:p>
        </p:txBody>
      </p:sp>
      <p:sp>
        <p:nvSpPr>
          <p:cNvPr id="438" name="Google Shape;438;p54"/>
          <p:cNvSpPr txBox="1"/>
          <p:nvPr/>
        </p:nvSpPr>
        <p:spPr>
          <a:xfrm>
            <a:off x="479329" y="1993551"/>
            <a:ext cx="8386509" cy="3889375"/>
          </a:xfrm>
          <a:prstGeom prst="rect">
            <a:avLst/>
          </a:prstGeom>
          <a:noFill/>
          <a:ln>
            <a:noFill/>
          </a:ln>
        </p:spPr>
        <p:txBody>
          <a:bodyPr spcFirstLastPara="1" wrap="square" lIns="0" tIns="45700" rIns="0" bIns="45700" anchor="t" anchorCtr="0">
            <a:normAutofit/>
          </a:bodyPr>
          <a:lstStyle/>
          <a:p>
            <a:pPr marL="91440" marR="0" lvl="0" indent="-91440" algn="ctr" rtl="0">
              <a:lnSpc>
                <a:spcPct val="90000"/>
              </a:lnSpc>
              <a:spcBef>
                <a:spcPts val="0"/>
              </a:spcBef>
              <a:spcAft>
                <a:spcPts val="0"/>
              </a:spcAft>
              <a:buClr>
                <a:schemeClr val="accent1"/>
              </a:buClr>
              <a:buSzPts val="2400"/>
              <a:buFont typeface="Calibri"/>
              <a:buNone/>
            </a:pPr>
            <a:r>
              <a:rPr lang="en-GB" sz="2400">
                <a:solidFill>
                  <a:srgbClr val="3F3F3F"/>
                </a:solidFill>
                <a:latin typeface="Calibri"/>
                <a:ea typeface="Calibri"/>
                <a:cs typeface="Calibri"/>
                <a:sym typeface="Calibri"/>
              </a:rPr>
              <a:t>Information must be current and up to date in order for it to be useful to managers at all levels.</a:t>
            </a:r>
            <a:endParaRPr sz="3600">
              <a:solidFill>
                <a:srgbClr val="3F3F3F"/>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5"/>
          <p:cNvSpPr txBox="1"/>
          <p:nvPr/>
        </p:nvSpPr>
        <p:spPr>
          <a:xfrm>
            <a:off x="179512" y="202851"/>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Arial" panose="020B0604020202020204" pitchFamily="34" charset="0"/>
                <a:ea typeface="Calibri"/>
                <a:cs typeface="Arial" panose="020B0604020202020204" pitchFamily="34" charset="0"/>
                <a:sym typeface="Calibri"/>
              </a:rPr>
              <a:t>Use of information</a:t>
            </a:r>
            <a:endParaRPr sz="4400" b="1">
              <a:solidFill>
                <a:schemeClr val="lt1"/>
              </a:solidFill>
              <a:latin typeface="Arial" panose="020B0604020202020204" pitchFamily="34" charset="0"/>
              <a:ea typeface="Calibri"/>
              <a:cs typeface="Arial" panose="020B0604020202020204" pitchFamily="34" charset="0"/>
              <a:sym typeface="Calibri"/>
            </a:endParaRPr>
          </a:p>
        </p:txBody>
      </p:sp>
      <p:sp>
        <p:nvSpPr>
          <p:cNvPr id="444" name="Google Shape;444;p55"/>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445" name="Google Shape;445;p55"/>
          <p:cNvSpPr txBox="1"/>
          <p:nvPr/>
        </p:nvSpPr>
        <p:spPr>
          <a:xfrm>
            <a:off x="378745" y="1239387"/>
            <a:ext cx="8386500" cy="388950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None/>
            </a:pPr>
            <a:r>
              <a:rPr lang="en-GB" sz="2000">
                <a:solidFill>
                  <a:srgbClr val="3F3F3F"/>
                </a:solidFill>
                <a:latin typeface="Arial" panose="020B0604020202020204" pitchFamily="34" charset="0"/>
                <a:ea typeface="Calibri"/>
                <a:cs typeface="Arial" panose="020B0604020202020204" pitchFamily="34" charset="0"/>
                <a:sym typeface="Calibri"/>
              </a:rPr>
              <a:t>Common uses of information are:</a:t>
            </a:r>
            <a:endParaRPr>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ts val="2000"/>
              <a:buFont typeface="Calibri"/>
              <a:buNone/>
            </a:pPr>
            <a:endParaRPr sz="2000">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lnSpc>
                <a:spcPct val="90000"/>
              </a:lnSpc>
              <a:spcBef>
                <a:spcPts val="400"/>
              </a:spcBef>
              <a:spcAft>
                <a:spcPts val="0"/>
              </a:spcAft>
              <a:buClr>
                <a:schemeClr val="accent1"/>
              </a:buClr>
              <a:buSzPts val="2000"/>
              <a:buFont typeface="Arial"/>
              <a:buChar char="•"/>
            </a:pPr>
            <a:r>
              <a:rPr lang="en-GB" sz="2000" b="0" i="0" u="none" strike="noStrike" cap="none">
                <a:solidFill>
                  <a:srgbClr val="3F3F3F"/>
                </a:solidFill>
                <a:latin typeface="Arial" panose="020B0604020202020204" pitchFamily="34" charset="0"/>
                <a:ea typeface="Calibri"/>
                <a:cs typeface="Arial" panose="020B0604020202020204" pitchFamily="34" charset="0"/>
                <a:sym typeface="Calibri"/>
              </a:rPr>
              <a:t>Compiling a profile of your facility</a:t>
            </a:r>
            <a:endParaRPr>
              <a:latin typeface="Arial" panose="020B0604020202020204" pitchFamily="34" charset="0"/>
              <a:cs typeface="Arial" panose="020B0604020202020204" pitchFamily="34" charset="0"/>
            </a:endParaRPr>
          </a:p>
          <a:p>
            <a:pPr marL="201168" marR="0" lvl="1" indent="0" algn="l" rtl="0">
              <a:lnSpc>
                <a:spcPct val="90000"/>
              </a:lnSpc>
              <a:spcBef>
                <a:spcPts val="600"/>
              </a:spcBef>
              <a:spcAft>
                <a:spcPts val="0"/>
              </a:spcAft>
              <a:buClr>
                <a:schemeClr val="accent1"/>
              </a:buClr>
              <a:buSzPts val="2000"/>
              <a:buFont typeface="Calibri"/>
              <a:buNone/>
            </a:pPr>
            <a:endParaRPr sz="2000" b="0" i="0" u="none" strike="noStrike" cap="none">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lnSpc>
                <a:spcPct val="90000"/>
              </a:lnSpc>
              <a:spcBef>
                <a:spcPts val="600"/>
              </a:spcBef>
              <a:spcAft>
                <a:spcPts val="0"/>
              </a:spcAft>
              <a:buClr>
                <a:schemeClr val="accent1"/>
              </a:buClr>
              <a:buSzPts val="2000"/>
              <a:buFont typeface="Arial"/>
              <a:buChar char="•"/>
            </a:pPr>
            <a:r>
              <a:rPr lang="en-GB" sz="2000" b="0" i="0" u="none" strike="noStrike" cap="none">
                <a:solidFill>
                  <a:srgbClr val="3F3F3F"/>
                </a:solidFill>
                <a:latin typeface="Arial" panose="020B0604020202020204" pitchFamily="34" charset="0"/>
                <a:ea typeface="Calibri"/>
                <a:cs typeface="Arial" panose="020B0604020202020204" pitchFamily="34" charset="0"/>
                <a:sym typeface="Calibri"/>
              </a:rPr>
              <a:t>Assessment of health situation and prioritization of health needs of the catchment population</a:t>
            </a:r>
            <a:endParaRPr>
              <a:latin typeface="Arial" panose="020B0604020202020204" pitchFamily="34" charset="0"/>
              <a:cs typeface="Arial" panose="020B0604020202020204" pitchFamily="34" charset="0"/>
            </a:endParaRPr>
          </a:p>
          <a:p>
            <a:pPr marL="201168" marR="0" lvl="1" indent="0" algn="l" rtl="0">
              <a:lnSpc>
                <a:spcPct val="90000"/>
              </a:lnSpc>
              <a:spcBef>
                <a:spcPts val="600"/>
              </a:spcBef>
              <a:spcAft>
                <a:spcPts val="0"/>
              </a:spcAft>
              <a:buClr>
                <a:schemeClr val="accent1"/>
              </a:buClr>
              <a:buSzPts val="2000"/>
              <a:buFont typeface="Calibri"/>
              <a:buNone/>
            </a:pPr>
            <a:endParaRPr sz="2000" b="0" i="0" u="none" strike="noStrike" cap="none">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lnSpc>
                <a:spcPct val="90000"/>
              </a:lnSpc>
              <a:spcBef>
                <a:spcPts val="600"/>
              </a:spcBef>
              <a:spcAft>
                <a:spcPts val="0"/>
              </a:spcAft>
              <a:buClr>
                <a:schemeClr val="accent1"/>
              </a:buClr>
              <a:buSzPts val="2000"/>
              <a:buFont typeface="Arial"/>
              <a:buChar char="•"/>
            </a:pPr>
            <a:r>
              <a:rPr lang="en-GB" sz="2000" b="0" i="0" u="none" strike="noStrike" cap="none">
                <a:solidFill>
                  <a:srgbClr val="3F3F3F"/>
                </a:solidFill>
                <a:latin typeface="Arial" panose="020B0604020202020204" pitchFamily="34" charset="0"/>
                <a:ea typeface="Calibri"/>
                <a:cs typeface="Arial" panose="020B0604020202020204" pitchFamily="34" charset="0"/>
                <a:sym typeface="Calibri"/>
              </a:rPr>
              <a:t>Planning and management of services and resources</a:t>
            </a:r>
            <a:endParaRPr>
              <a:latin typeface="Arial" panose="020B0604020202020204" pitchFamily="34" charset="0"/>
              <a:cs typeface="Arial" panose="020B0604020202020204" pitchFamily="34" charset="0"/>
            </a:endParaRPr>
          </a:p>
          <a:p>
            <a:pPr marL="201168" marR="0" lvl="1" indent="0" algn="l" rtl="0">
              <a:lnSpc>
                <a:spcPct val="90000"/>
              </a:lnSpc>
              <a:spcBef>
                <a:spcPts val="600"/>
              </a:spcBef>
              <a:spcAft>
                <a:spcPts val="0"/>
              </a:spcAft>
              <a:buClr>
                <a:schemeClr val="accent1"/>
              </a:buClr>
              <a:buSzPts val="2000"/>
              <a:buFont typeface="Calibri"/>
              <a:buNone/>
            </a:pPr>
            <a:endParaRPr sz="2000" b="0" i="0" u="none" strike="noStrike" cap="none">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lnSpc>
                <a:spcPct val="90000"/>
              </a:lnSpc>
              <a:spcBef>
                <a:spcPts val="600"/>
              </a:spcBef>
              <a:spcAft>
                <a:spcPts val="0"/>
              </a:spcAft>
              <a:buClr>
                <a:schemeClr val="accent1"/>
              </a:buClr>
              <a:buSzPts val="2000"/>
              <a:buFont typeface="Arial"/>
              <a:buChar char="•"/>
            </a:pPr>
            <a:r>
              <a:rPr lang="en-GB" sz="2000" b="0" i="0" u="none" strike="noStrike" cap="none">
                <a:solidFill>
                  <a:srgbClr val="3F3F3F"/>
                </a:solidFill>
                <a:latin typeface="Arial" panose="020B0604020202020204" pitchFamily="34" charset="0"/>
                <a:ea typeface="Calibri"/>
                <a:cs typeface="Arial" panose="020B0604020202020204" pitchFamily="34" charset="0"/>
                <a:sym typeface="Calibri"/>
              </a:rPr>
              <a:t>Monitoring and evaluation of progress and impact of health programs</a:t>
            </a:r>
            <a:endParaRPr>
              <a:latin typeface="Arial" panose="020B0604020202020204" pitchFamily="34" charset="0"/>
              <a:cs typeface="Arial" panose="020B0604020202020204" pitchFamily="34" charset="0"/>
            </a:endParaRPr>
          </a:p>
          <a:p>
            <a:pPr marL="384048" marR="0" lvl="1" indent="-55879" algn="l" rtl="0">
              <a:lnSpc>
                <a:spcPct val="90000"/>
              </a:lnSpc>
              <a:spcBef>
                <a:spcPts val="600"/>
              </a:spcBef>
              <a:spcAft>
                <a:spcPts val="0"/>
              </a:spcAft>
              <a:buClr>
                <a:schemeClr val="accent1"/>
              </a:buClr>
              <a:buSzPts val="2000"/>
              <a:buFont typeface="Arial"/>
              <a:buNone/>
            </a:pPr>
            <a:endParaRPr sz="2000" b="0" i="0" u="none" strike="noStrike" cap="none">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lnSpc>
                <a:spcPct val="90000"/>
              </a:lnSpc>
              <a:spcBef>
                <a:spcPts val="600"/>
              </a:spcBef>
              <a:spcAft>
                <a:spcPts val="0"/>
              </a:spcAft>
              <a:buClr>
                <a:schemeClr val="accent1"/>
              </a:buClr>
              <a:buSzPts val="2000"/>
              <a:buFont typeface="Arial"/>
              <a:buChar char="•"/>
            </a:pPr>
            <a:r>
              <a:rPr lang="en-GB" sz="2000" b="0" i="0" u="none" strike="noStrike" cap="none">
                <a:solidFill>
                  <a:srgbClr val="3F3F3F"/>
                </a:solidFill>
                <a:latin typeface="Arial" panose="020B0604020202020204" pitchFamily="34" charset="0"/>
                <a:ea typeface="Calibri"/>
                <a:cs typeface="Arial" panose="020B0604020202020204" pitchFamily="34" charset="0"/>
                <a:sym typeface="Calibri"/>
              </a:rPr>
              <a:t>Mobilization for action at the community and household levels.</a:t>
            </a:r>
            <a:endParaRPr>
              <a:latin typeface="Arial" panose="020B0604020202020204" pitchFamily="34" charset="0"/>
              <a:cs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6"/>
          <p:cNvSpPr txBox="1"/>
          <p:nvPr/>
        </p:nvSpPr>
        <p:spPr>
          <a:xfrm>
            <a:off x="353362" y="192011"/>
            <a:ext cx="7801200" cy="7035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400"/>
              <a:buFont typeface="Calibri"/>
              <a:buNone/>
            </a:pPr>
            <a:r>
              <a:rPr lang="en-GB" sz="4400" b="1">
                <a:solidFill>
                  <a:srgbClr val="FFFFFF"/>
                </a:solidFill>
                <a:latin typeface="Arial" panose="020B0604020202020204" pitchFamily="34" charset="0"/>
                <a:ea typeface="Calibri"/>
                <a:cs typeface="Arial" panose="020B0604020202020204" pitchFamily="34" charset="0"/>
                <a:sym typeface="Calibri"/>
              </a:rPr>
              <a:t>Use of information</a:t>
            </a:r>
            <a:endParaRPr sz="4400" b="1">
              <a:solidFill>
                <a:srgbClr val="FFFFFF"/>
              </a:solidFill>
              <a:latin typeface="Arial" panose="020B0604020202020204" pitchFamily="34" charset="0"/>
              <a:ea typeface="Calibri"/>
              <a:cs typeface="Arial" panose="020B0604020202020204" pitchFamily="34" charset="0"/>
              <a:sym typeface="Calibri"/>
            </a:endParaRPr>
          </a:p>
        </p:txBody>
      </p:sp>
      <p:sp>
        <p:nvSpPr>
          <p:cNvPr id="451" name="Google Shape;451;p56"/>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452" name="Google Shape;452;p56"/>
          <p:cNvSpPr txBox="1"/>
          <p:nvPr/>
        </p:nvSpPr>
        <p:spPr>
          <a:xfrm>
            <a:off x="611190" y="1374221"/>
            <a:ext cx="8386500" cy="388950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None/>
            </a:pPr>
            <a:r>
              <a:rPr lang="en-GB" sz="2000">
                <a:solidFill>
                  <a:srgbClr val="3F3F3F"/>
                </a:solidFill>
                <a:latin typeface="Arial" panose="020B0604020202020204" pitchFamily="34" charset="0"/>
                <a:ea typeface="Calibri"/>
                <a:cs typeface="Arial" panose="020B0604020202020204" pitchFamily="34" charset="0"/>
                <a:sym typeface="Calibri"/>
              </a:rPr>
              <a:t>For information to be used effectively it must be:</a:t>
            </a:r>
            <a:endParaRPr>
              <a:latin typeface="Arial" panose="020B0604020202020204" pitchFamily="34" charset="0"/>
              <a:cs typeface="Arial" panose="020B0604020202020204" pitchFamily="34" charset="0"/>
            </a:endParaRPr>
          </a:p>
          <a:p>
            <a:pPr marL="384048" marR="0" lvl="1" indent="-182880" algn="l" rtl="0">
              <a:lnSpc>
                <a:spcPct val="90000"/>
              </a:lnSpc>
              <a:spcBef>
                <a:spcPts val="400"/>
              </a:spcBef>
              <a:spcAft>
                <a:spcPts val="0"/>
              </a:spcAft>
              <a:buClr>
                <a:schemeClr val="accent1"/>
              </a:buClr>
              <a:buSzPts val="2000"/>
              <a:buFont typeface="Arial"/>
              <a:buChar char="•"/>
            </a:pPr>
            <a:r>
              <a:rPr lang="en-GB" sz="2000" b="0" i="0" u="none" strike="noStrike" cap="none">
                <a:solidFill>
                  <a:srgbClr val="3F3F3F"/>
                </a:solidFill>
                <a:latin typeface="Arial" panose="020B0604020202020204" pitchFamily="34" charset="0"/>
                <a:ea typeface="Calibri"/>
                <a:cs typeface="Arial" panose="020B0604020202020204" pitchFamily="34" charset="0"/>
                <a:sym typeface="Calibri"/>
              </a:rPr>
              <a:t>Relevant</a:t>
            </a:r>
            <a:endParaRPr>
              <a:latin typeface="Arial" panose="020B0604020202020204" pitchFamily="34" charset="0"/>
              <a:cs typeface="Arial" panose="020B0604020202020204" pitchFamily="34" charset="0"/>
            </a:endParaRPr>
          </a:p>
          <a:p>
            <a:pPr marL="201168" marR="0" lvl="1" indent="0" algn="l" rtl="0">
              <a:lnSpc>
                <a:spcPct val="90000"/>
              </a:lnSpc>
              <a:spcBef>
                <a:spcPts val="600"/>
              </a:spcBef>
              <a:spcAft>
                <a:spcPts val="0"/>
              </a:spcAft>
              <a:buClr>
                <a:schemeClr val="accent1"/>
              </a:buClr>
              <a:buSzPts val="2000"/>
              <a:buFont typeface="Calibri"/>
              <a:buNone/>
            </a:pPr>
            <a:endParaRPr sz="2000" b="0" i="0" u="none" strike="noStrike" cap="none">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lnSpc>
                <a:spcPct val="90000"/>
              </a:lnSpc>
              <a:spcBef>
                <a:spcPts val="600"/>
              </a:spcBef>
              <a:spcAft>
                <a:spcPts val="0"/>
              </a:spcAft>
              <a:buClr>
                <a:schemeClr val="accent1"/>
              </a:buClr>
              <a:buSzPts val="2000"/>
              <a:buFont typeface="Arial"/>
              <a:buChar char="•"/>
            </a:pPr>
            <a:r>
              <a:rPr lang="en-GB" sz="2000" b="0" i="0" u="none" strike="noStrike" cap="none">
                <a:solidFill>
                  <a:srgbClr val="3F3F3F"/>
                </a:solidFill>
                <a:latin typeface="Arial" panose="020B0604020202020204" pitchFamily="34" charset="0"/>
                <a:ea typeface="Calibri"/>
                <a:cs typeface="Arial" panose="020B0604020202020204" pitchFamily="34" charset="0"/>
                <a:sym typeface="Calibri"/>
              </a:rPr>
              <a:t>Of good quality</a:t>
            </a:r>
            <a:endParaRPr>
              <a:latin typeface="Arial" panose="020B0604020202020204" pitchFamily="34" charset="0"/>
              <a:cs typeface="Arial" panose="020B0604020202020204" pitchFamily="34" charset="0"/>
            </a:endParaRPr>
          </a:p>
          <a:p>
            <a:pPr marL="201168" marR="0" lvl="1" indent="0" algn="l" rtl="0">
              <a:lnSpc>
                <a:spcPct val="90000"/>
              </a:lnSpc>
              <a:spcBef>
                <a:spcPts val="600"/>
              </a:spcBef>
              <a:spcAft>
                <a:spcPts val="0"/>
              </a:spcAft>
              <a:buClr>
                <a:schemeClr val="accent1"/>
              </a:buClr>
              <a:buSzPts val="2000"/>
              <a:buFont typeface="Calibri"/>
              <a:buNone/>
            </a:pPr>
            <a:endParaRPr sz="2000" b="0" i="0" u="none" strike="noStrike" cap="none">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lnSpc>
                <a:spcPct val="90000"/>
              </a:lnSpc>
              <a:spcBef>
                <a:spcPts val="600"/>
              </a:spcBef>
              <a:spcAft>
                <a:spcPts val="0"/>
              </a:spcAft>
              <a:buClr>
                <a:schemeClr val="accent1"/>
              </a:buClr>
              <a:buSzPts val="2000"/>
              <a:buFont typeface="Arial"/>
              <a:buChar char="•"/>
            </a:pPr>
            <a:r>
              <a:rPr lang="en-GB" sz="2000" b="0" i="0" u="none" strike="noStrike" cap="none">
                <a:solidFill>
                  <a:srgbClr val="3F3F3F"/>
                </a:solidFill>
                <a:latin typeface="Arial" panose="020B0604020202020204" pitchFamily="34" charset="0"/>
                <a:ea typeface="Calibri"/>
                <a:cs typeface="Arial" panose="020B0604020202020204" pitchFamily="34" charset="0"/>
                <a:sym typeface="Calibri"/>
              </a:rPr>
              <a:t>Presented in user friendly ways</a:t>
            </a:r>
            <a:endParaRPr>
              <a:latin typeface="Arial" panose="020B0604020202020204" pitchFamily="34" charset="0"/>
              <a:cs typeface="Arial" panose="020B0604020202020204" pitchFamily="34" charset="0"/>
            </a:endParaRPr>
          </a:p>
          <a:p>
            <a:pPr marL="201168" marR="0" lvl="1" indent="0" algn="l" rtl="0">
              <a:lnSpc>
                <a:spcPct val="90000"/>
              </a:lnSpc>
              <a:spcBef>
                <a:spcPts val="600"/>
              </a:spcBef>
              <a:spcAft>
                <a:spcPts val="0"/>
              </a:spcAft>
              <a:buClr>
                <a:schemeClr val="accent1"/>
              </a:buClr>
              <a:buSzPts val="2000"/>
              <a:buFont typeface="Calibri"/>
              <a:buNone/>
            </a:pPr>
            <a:endParaRPr sz="2000" b="0" i="0" u="none" strike="noStrike" cap="none">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lnSpc>
                <a:spcPct val="90000"/>
              </a:lnSpc>
              <a:spcBef>
                <a:spcPts val="600"/>
              </a:spcBef>
              <a:spcAft>
                <a:spcPts val="0"/>
              </a:spcAft>
              <a:buClr>
                <a:schemeClr val="accent1"/>
              </a:buClr>
              <a:buSzPts val="2000"/>
              <a:buFont typeface="Arial"/>
              <a:buChar char="•"/>
            </a:pPr>
            <a:r>
              <a:rPr lang="en-GB" sz="2000" b="0" i="0" u="none" strike="noStrike" cap="none">
                <a:solidFill>
                  <a:srgbClr val="3F3F3F"/>
                </a:solidFill>
                <a:latin typeface="Arial" panose="020B0604020202020204" pitchFamily="34" charset="0"/>
                <a:ea typeface="Calibri"/>
                <a:cs typeface="Arial" panose="020B0604020202020204" pitchFamily="34" charset="0"/>
                <a:sym typeface="Calibri"/>
              </a:rPr>
              <a:t>Available where needed</a:t>
            </a:r>
            <a:endParaRPr>
              <a:latin typeface="Arial" panose="020B0604020202020204" pitchFamily="34" charset="0"/>
              <a:cs typeface="Arial" panose="020B0604020202020204" pitchFamily="34" charset="0"/>
            </a:endParaRPr>
          </a:p>
          <a:p>
            <a:pPr marL="384048" marR="0" lvl="1" indent="-55879" algn="l" rtl="0">
              <a:lnSpc>
                <a:spcPct val="90000"/>
              </a:lnSpc>
              <a:spcBef>
                <a:spcPts val="600"/>
              </a:spcBef>
              <a:spcAft>
                <a:spcPts val="0"/>
              </a:spcAft>
              <a:buClr>
                <a:schemeClr val="accent1"/>
              </a:buClr>
              <a:buSzPts val="2000"/>
              <a:buFont typeface="Arial"/>
              <a:buNone/>
            </a:pPr>
            <a:endParaRPr sz="2000" b="0" i="0" u="none" strike="noStrike" cap="none">
              <a:solidFill>
                <a:srgbClr val="3F3F3F"/>
              </a:solidFill>
              <a:latin typeface="Arial" panose="020B0604020202020204" pitchFamily="34" charset="0"/>
              <a:ea typeface="Calibri"/>
              <a:cs typeface="Arial" panose="020B0604020202020204" pitchFamily="34" charset="0"/>
              <a:sym typeface="Calibri"/>
            </a:endParaRPr>
          </a:p>
          <a:p>
            <a:pPr marL="384048" marR="0" lvl="1" indent="-182880" algn="l" rtl="0">
              <a:lnSpc>
                <a:spcPct val="90000"/>
              </a:lnSpc>
              <a:spcBef>
                <a:spcPts val="600"/>
              </a:spcBef>
              <a:spcAft>
                <a:spcPts val="0"/>
              </a:spcAft>
              <a:buClr>
                <a:schemeClr val="accent1"/>
              </a:buClr>
              <a:buSzPts val="2000"/>
              <a:buFont typeface="Arial"/>
              <a:buChar char="•"/>
            </a:pPr>
            <a:r>
              <a:rPr lang="en-GB" sz="2000" b="0" i="0" u="none" strike="noStrike" cap="none">
                <a:solidFill>
                  <a:srgbClr val="3F3F3F"/>
                </a:solidFill>
                <a:latin typeface="Arial" panose="020B0604020202020204" pitchFamily="34" charset="0"/>
                <a:ea typeface="Calibri"/>
                <a:cs typeface="Arial" panose="020B0604020202020204" pitchFamily="34" charset="0"/>
                <a:sym typeface="Calibri"/>
              </a:rPr>
              <a:t>Available when needed</a:t>
            </a:r>
            <a:endParaRPr>
              <a:latin typeface="Arial" panose="020B0604020202020204" pitchFamily="34" charset="0"/>
              <a:cs typeface="Arial"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7"/>
          <p:cNvSpPr txBox="1"/>
          <p:nvPr/>
        </p:nvSpPr>
        <p:spPr>
          <a:xfrm>
            <a:off x="179512" y="397397"/>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mn-lt"/>
                <a:ea typeface="Calibri"/>
                <a:cs typeface="Calibri"/>
                <a:sym typeface="Calibri"/>
              </a:rPr>
              <a:t>Use of information </a:t>
            </a:r>
            <a:endParaRPr sz="4400" b="1">
              <a:solidFill>
                <a:schemeClr val="lt1"/>
              </a:solidFill>
              <a:latin typeface="+mn-lt"/>
              <a:ea typeface="Calibri"/>
              <a:cs typeface="Calibri"/>
              <a:sym typeface="Calibri"/>
            </a:endParaRPr>
          </a:p>
        </p:txBody>
      </p:sp>
      <p:sp>
        <p:nvSpPr>
          <p:cNvPr id="458" name="Google Shape;458;p57"/>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mn-lt"/>
              <a:ea typeface="Calibri"/>
              <a:cs typeface="Calibri"/>
              <a:sym typeface="Calibri"/>
            </a:endParaRPr>
          </a:p>
        </p:txBody>
      </p:sp>
      <p:sp>
        <p:nvSpPr>
          <p:cNvPr id="459" name="Google Shape;459;p57"/>
          <p:cNvSpPr txBox="1"/>
          <p:nvPr/>
        </p:nvSpPr>
        <p:spPr>
          <a:xfrm>
            <a:off x="378745" y="1391960"/>
            <a:ext cx="8386509" cy="496602"/>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None/>
            </a:pPr>
            <a:r>
              <a:rPr lang="en-GB" sz="2000">
                <a:solidFill>
                  <a:srgbClr val="3F3F3F"/>
                </a:solidFill>
                <a:latin typeface="+mn-lt"/>
                <a:ea typeface="Calibri"/>
                <a:cs typeface="Calibri"/>
                <a:sym typeface="Calibri"/>
              </a:rPr>
              <a:t>We can use the information effectively in the </a:t>
            </a:r>
            <a:r>
              <a:rPr lang="en-GB" sz="2000" b="1">
                <a:solidFill>
                  <a:srgbClr val="3F3F3F"/>
                </a:solidFill>
                <a:latin typeface="+mn-lt"/>
                <a:ea typeface="Calibri"/>
                <a:cs typeface="Calibri"/>
                <a:sym typeface="Calibri"/>
              </a:rPr>
              <a:t>planning cycle</a:t>
            </a:r>
            <a:r>
              <a:rPr lang="en-GB" sz="2000">
                <a:solidFill>
                  <a:srgbClr val="3F3F3F"/>
                </a:solidFill>
                <a:latin typeface="+mn-lt"/>
                <a:ea typeface="Calibri"/>
                <a:cs typeface="Calibri"/>
                <a:sym typeface="Calibri"/>
              </a:rPr>
              <a:t>, to monitor where we are, remaining gaps, how will we get there and what indicators will measure when we get there Relevant</a:t>
            </a:r>
            <a:endParaRPr>
              <a:latin typeface="+mn-lt"/>
            </a:endParaRPr>
          </a:p>
          <a:p>
            <a:pPr marL="201168" marR="0" lvl="1" indent="0" algn="l" rtl="0">
              <a:lnSpc>
                <a:spcPct val="90000"/>
              </a:lnSpc>
              <a:spcBef>
                <a:spcPts val="400"/>
              </a:spcBef>
              <a:spcAft>
                <a:spcPts val="0"/>
              </a:spcAft>
              <a:buClr>
                <a:schemeClr val="accent1"/>
              </a:buClr>
              <a:buSzPts val="2000"/>
              <a:buFont typeface="Calibri"/>
              <a:buNone/>
            </a:pPr>
            <a:endParaRPr sz="2000" b="0" i="0" u="none" strike="noStrike" cap="none">
              <a:solidFill>
                <a:srgbClr val="3F3F3F"/>
              </a:solidFill>
              <a:latin typeface="+mn-lt"/>
              <a:ea typeface="Calibri"/>
              <a:cs typeface="Calibri"/>
              <a:sym typeface="Calibri"/>
            </a:endParaRPr>
          </a:p>
        </p:txBody>
      </p:sp>
      <p:grpSp>
        <p:nvGrpSpPr>
          <p:cNvPr id="460" name="Google Shape;460;p57"/>
          <p:cNvGrpSpPr/>
          <p:nvPr/>
        </p:nvGrpSpPr>
        <p:grpSpPr>
          <a:xfrm>
            <a:off x="1043608" y="2414015"/>
            <a:ext cx="6766560" cy="3593592"/>
            <a:chOff x="693738" y="2063750"/>
            <a:chExt cx="6477000" cy="3886200"/>
          </a:xfrm>
        </p:grpSpPr>
        <p:sp>
          <p:nvSpPr>
            <p:cNvPr id="461" name="Google Shape;461;p57"/>
            <p:cNvSpPr txBox="1"/>
            <p:nvPr/>
          </p:nvSpPr>
          <p:spPr>
            <a:xfrm>
              <a:off x="3132138" y="2178050"/>
              <a:ext cx="1676400" cy="3429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a:solidFill>
                    <a:schemeClr val="dk1"/>
                  </a:solidFill>
                  <a:latin typeface="+mn-lt"/>
                  <a:ea typeface="Calibri"/>
                  <a:cs typeface="Calibri"/>
                  <a:sym typeface="Calibri"/>
                </a:rPr>
                <a:t>Where are we now?</a:t>
              </a:r>
              <a:endParaRPr sz="1800">
                <a:solidFill>
                  <a:schemeClr val="dk1"/>
                </a:solidFill>
                <a:latin typeface="+mn-lt"/>
                <a:ea typeface="Calibri"/>
                <a:cs typeface="Calibri"/>
                <a:sym typeface="Calibri"/>
              </a:endParaRPr>
            </a:p>
          </p:txBody>
        </p:sp>
        <p:sp>
          <p:nvSpPr>
            <p:cNvPr id="462" name="Google Shape;462;p57"/>
            <p:cNvSpPr txBox="1"/>
            <p:nvPr/>
          </p:nvSpPr>
          <p:spPr>
            <a:xfrm>
              <a:off x="3132138" y="2520950"/>
              <a:ext cx="1676400" cy="3429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mn-lt"/>
                  <a:ea typeface="Calibri"/>
                  <a:cs typeface="Calibri"/>
                  <a:sym typeface="Calibri"/>
                </a:rPr>
                <a:t>Situational analysis</a:t>
              </a:r>
              <a:endParaRPr sz="1800">
                <a:solidFill>
                  <a:schemeClr val="dk1"/>
                </a:solidFill>
                <a:latin typeface="+mn-lt"/>
                <a:ea typeface="Calibri"/>
                <a:cs typeface="Calibri"/>
                <a:sym typeface="Calibri"/>
              </a:endParaRPr>
            </a:p>
          </p:txBody>
        </p:sp>
        <p:sp>
          <p:nvSpPr>
            <p:cNvPr id="463" name="Google Shape;463;p57"/>
            <p:cNvSpPr txBox="1"/>
            <p:nvPr/>
          </p:nvSpPr>
          <p:spPr>
            <a:xfrm>
              <a:off x="693738" y="3435350"/>
              <a:ext cx="1600200" cy="4572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a:solidFill>
                    <a:schemeClr val="dk1"/>
                  </a:solidFill>
                  <a:latin typeface="+mn-lt"/>
                  <a:ea typeface="Calibri"/>
                  <a:cs typeface="Calibri"/>
                  <a:sym typeface="Calibri"/>
                </a:rPr>
                <a:t>How do we know when we arrive?</a:t>
              </a:r>
              <a:endParaRPr sz="1800">
                <a:solidFill>
                  <a:schemeClr val="dk1"/>
                </a:solidFill>
                <a:latin typeface="+mn-lt"/>
                <a:ea typeface="Calibri"/>
                <a:cs typeface="Calibri"/>
                <a:sym typeface="Calibri"/>
              </a:endParaRPr>
            </a:p>
          </p:txBody>
        </p:sp>
        <p:sp>
          <p:nvSpPr>
            <p:cNvPr id="464" name="Google Shape;464;p57"/>
            <p:cNvSpPr txBox="1"/>
            <p:nvPr/>
          </p:nvSpPr>
          <p:spPr>
            <a:xfrm>
              <a:off x="3132138" y="3435350"/>
              <a:ext cx="1600200" cy="4572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a:solidFill>
                    <a:schemeClr val="dk1"/>
                  </a:solidFill>
                  <a:latin typeface="+mn-lt"/>
                  <a:ea typeface="Calibri"/>
                  <a:cs typeface="Calibri"/>
                  <a:sym typeface="Calibri"/>
                </a:rPr>
                <a:t>Quality information at every step</a:t>
              </a:r>
              <a:endParaRPr sz="1800">
                <a:solidFill>
                  <a:schemeClr val="dk1"/>
                </a:solidFill>
                <a:latin typeface="+mn-lt"/>
                <a:ea typeface="Calibri"/>
                <a:cs typeface="Calibri"/>
                <a:sym typeface="Calibri"/>
              </a:endParaRPr>
            </a:p>
          </p:txBody>
        </p:sp>
        <p:sp>
          <p:nvSpPr>
            <p:cNvPr id="465" name="Google Shape;465;p57"/>
            <p:cNvSpPr txBox="1"/>
            <p:nvPr/>
          </p:nvSpPr>
          <p:spPr>
            <a:xfrm>
              <a:off x="3132138" y="3892550"/>
              <a:ext cx="1600200" cy="3429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mn-lt"/>
                  <a:ea typeface="Calibri"/>
                  <a:cs typeface="Calibri"/>
                  <a:sym typeface="Calibri"/>
                </a:rPr>
                <a:t>Essential data set</a:t>
              </a:r>
              <a:endParaRPr sz="1800">
                <a:solidFill>
                  <a:schemeClr val="dk1"/>
                </a:solidFill>
                <a:latin typeface="+mn-lt"/>
                <a:ea typeface="Calibri"/>
                <a:cs typeface="Calibri"/>
                <a:sym typeface="Calibri"/>
              </a:endParaRPr>
            </a:p>
          </p:txBody>
        </p:sp>
        <p:sp>
          <p:nvSpPr>
            <p:cNvPr id="466" name="Google Shape;466;p57"/>
            <p:cNvSpPr txBox="1"/>
            <p:nvPr/>
          </p:nvSpPr>
          <p:spPr>
            <a:xfrm>
              <a:off x="5570538" y="3321050"/>
              <a:ext cx="1600200" cy="4572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a:solidFill>
                    <a:schemeClr val="dk1"/>
                  </a:solidFill>
                  <a:latin typeface="+mn-lt"/>
                  <a:ea typeface="Calibri"/>
                  <a:cs typeface="Calibri"/>
                  <a:sym typeface="Calibri"/>
                </a:rPr>
                <a:t>Where do we want to go?</a:t>
              </a:r>
              <a:endParaRPr sz="1800">
                <a:solidFill>
                  <a:schemeClr val="dk1"/>
                </a:solidFill>
                <a:latin typeface="+mn-lt"/>
                <a:ea typeface="Calibri"/>
                <a:cs typeface="Calibri"/>
                <a:sym typeface="Calibri"/>
              </a:endParaRPr>
            </a:p>
          </p:txBody>
        </p:sp>
        <p:sp>
          <p:nvSpPr>
            <p:cNvPr id="467" name="Google Shape;467;p57"/>
            <p:cNvSpPr txBox="1"/>
            <p:nvPr/>
          </p:nvSpPr>
          <p:spPr>
            <a:xfrm>
              <a:off x="5570538" y="3778250"/>
              <a:ext cx="1600200" cy="685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mn-lt"/>
                  <a:ea typeface="Calibri"/>
                  <a:cs typeface="Calibri"/>
                  <a:sym typeface="Calibri"/>
                </a:rPr>
                <a:t>Planning tools: goals objectives, indicators &amp; targets </a:t>
              </a:r>
              <a:endParaRPr sz="1800">
                <a:solidFill>
                  <a:schemeClr val="dk1"/>
                </a:solidFill>
                <a:latin typeface="+mn-lt"/>
                <a:ea typeface="Calibri"/>
                <a:cs typeface="Calibri"/>
                <a:sym typeface="Calibri"/>
              </a:endParaRPr>
            </a:p>
          </p:txBody>
        </p:sp>
        <p:sp>
          <p:nvSpPr>
            <p:cNvPr id="468" name="Google Shape;468;p57"/>
            <p:cNvSpPr txBox="1"/>
            <p:nvPr/>
          </p:nvSpPr>
          <p:spPr>
            <a:xfrm>
              <a:off x="3132138" y="4921250"/>
              <a:ext cx="1676400" cy="4572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a:solidFill>
                    <a:schemeClr val="dk1"/>
                  </a:solidFill>
                  <a:latin typeface="+mn-lt"/>
                  <a:ea typeface="Calibri"/>
                  <a:cs typeface="Calibri"/>
                  <a:sym typeface="Calibri"/>
                </a:rPr>
                <a:t>How will we get there?</a:t>
              </a:r>
              <a:endParaRPr sz="1800">
                <a:solidFill>
                  <a:schemeClr val="dk1"/>
                </a:solidFill>
                <a:latin typeface="+mn-lt"/>
                <a:ea typeface="Calibri"/>
                <a:cs typeface="Calibri"/>
                <a:sym typeface="Calibri"/>
              </a:endParaRPr>
            </a:p>
          </p:txBody>
        </p:sp>
        <p:sp>
          <p:nvSpPr>
            <p:cNvPr id="469" name="Google Shape;469;p57"/>
            <p:cNvSpPr txBox="1"/>
            <p:nvPr/>
          </p:nvSpPr>
          <p:spPr>
            <a:xfrm>
              <a:off x="3132138" y="5378450"/>
              <a:ext cx="1676400" cy="5715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mn-lt"/>
                  <a:ea typeface="Calibri"/>
                  <a:cs typeface="Calibri"/>
                  <a:sym typeface="Calibri"/>
                </a:rPr>
                <a:t>Action Plan: Activities &amp; Resources</a:t>
              </a:r>
              <a:endParaRPr sz="1800">
                <a:solidFill>
                  <a:schemeClr val="dk1"/>
                </a:solidFill>
                <a:latin typeface="+mn-lt"/>
                <a:ea typeface="Calibri"/>
                <a:cs typeface="Calibri"/>
                <a:sym typeface="Calibri"/>
              </a:endParaRPr>
            </a:p>
          </p:txBody>
        </p:sp>
        <p:cxnSp>
          <p:nvCxnSpPr>
            <p:cNvPr id="470" name="Google Shape;470;p57"/>
            <p:cNvCxnSpPr/>
            <p:nvPr/>
          </p:nvCxnSpPr>
          <p:spPr>
            <a:xfrm rot="10800000">
              <a:off x="3970338" y="2978150"/>
              <a:ext cx="0" cy="342900"/>
            </a:xfrm>
            <a:prstGeom prst="straightConnector1">
              <a:avLst/>
            </a:prstGeom>
            <a:noFill/>
            <a:ln w="9525" cap="flat" cmpd="sng">
              <a:solidFill>
                <a:srgbClr val="000000"/>
              </a:solidFill>
              <a:prstDash val="solid"/>
              <a:round/>
              <a:headEnd type="none" w="med" len="med"/>
              <a:tailEnd type="triangle" w="med" len="med"/>
            </a:ln>
          </p:spPr>
        </p:cxnSp>
        <p:sp>
          <p:nvSpPr>
            <p:cNvPr id="471" name="Google Shape;471;p57"/>
            <p:cNvSpPr/>
            <p:nvPr/>
          </p:nvSpPr>
          <p:spPr>
            <a:xfrm rot="5400000" flipH="1">
              <a:off x="1323181" y="2120107"/>
              <a:ext cx="1141413" cy="1028700"/>
            </a:xfrm>
            <a:custGeom>
              <a:avLst/>
              <a:gdLst/>
              <a:ahLst/>
              <a:cxnLst/>
              <a:rect l="l" t="t" r="r" b="b"/>
              <a:pathLst>
                <a:path w="21600" h="21600" extrusionOk="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n-lt"/>
                <a:ea typeface="Calibri"/>
                <a:cs typeface="Calibri"/>
                <a:sym typeface="Calibri"/>
              </a:endParaRPr>
            </a:p>
          </p:txBody>
        </p:sp>
        <p:sp>
          <p:nvSpPr>
            <p:cNvPr id="472" name="Google Shape;472;p57"/>
            <p:cNvSpPr/>
            <p:nvPr/>
          </p:nvSpPr>
          <p:spPr>
            <a:xfrm rot="10800000" flipH="1">
              <a:off x="5284788" y="2120900"/>
              <a:ext cx="1143000" cy="1028700"/>
            </a:xfrm>
            <a:custGeom>
              <a:avLst/>
              <a:gdLst/>
              <a:ahLst/>
              <a:cxnLst/>
              <a:rect l="l" t="t" r="r" b="b"/>
              <a:pathLst>
                <a:path w="21600" h="21600" extrusionOk="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n-lt"/>
                <a:ea typeface="Calibri"/>
                <a:cs typeface="Calibri"/>
                <a:sym typeface="Calibri"/>
              </a:endParaRPr>
            </a:p>
          </p:txBody>
        </p:sp>
        <p:sp>
          <p:nvSpPr>
            <p:cNvPr id="473" name="Google Shape;473;p57"/>
            <p:cNvSpPr txBox="1"/>
            <p:nvPr/>
          </p:nvSpPr>
          <p:spPr>
            <a:xfrm>
              <a:off x="693738" y="3862388"/>
              <a:ext cx="1600200" cy="4191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mn-lt"/>
                  <a:ea typeface="Calibri"/>
                  <a:cs typeface="Calibri"/>
                  <a:sym typeface="Calibri"/>
                </a:rPr>
                <a:t>Monitoring &amp; Evaluation</a:t>
              </a:r>
              <a:endParaRPr sz="1800">
                <a:solidFill>
                  <a:schemeClr val="dk1"/>
                </a:solidFill>
                <a:latin typeface="+mn-lt"/>
                <a:ea typeface="Calibri"/>
                <a:cs typeface="Calibri"/>
                <a:sym typeface="Calibri"/>
              </a:endParaRPr>
            </a:p>
          </p:txBody>
        </p:sp>
        <p:sp>
          <p:nvSpPr>
            <p:cNvPr id="474" name="Google Shape;474;p57"/>
            <p:cNvSpPr/>
            <p:nvPr/>
          </p:nvSpPr>
          <p:spPr>
            <a:xfrm rot="-5400000" flipH="1">
              <a:off x="5235575" y="4648200"/>
              <a:ext cx="1143000" cy="1028700"/>
            </a:xfrm>
            <a:custGeom>
              <a:avLst/>
              <a:gdLst/>
              <a:ahLst/>
              <a:cxnLst/>
              <a:rect l="l" t="t" r="r" b="b"/>
              <a:pathLst>
                <a:path w="21600" h="21600" extrusionOk="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n-lt"/>
                <a:ea typeface="Calibri"/>
                <a:cs typeface="Calibri"/>
                <a:sym typeface="Calibri"/>
              </a:endParaRPr>
            </a:p>
          </p:txBody>
        </p:sp>
        <p:sp>
          <p:nvSpPr>
            <p:cNvPr id="475" name="Google Shape;475;p57"/>
            <p:cNvSpPr/>
            <p:nvPr/>
          </p:nvSpPr>
          <p:spPr>
            <a:xfrm flipH="1">
              <a:off x="1187450" y="4724400"/>
              <a:ext cx="1143000" cy="1028700"/>
            </a:xfrm>
            <a:custGeom>
              <a:avLst/>
              <a:gdLst/>
              <a:ahLst/>
              <a:cxnLst/>
              <a:rect l="l" t="t" r="r" b="b"/>
              <a:pathLst>
                <a:path w="21600" h="21600" extrusionOk="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n-lt"/>
                <a:ea typeface="Calibri"/>
                <a:cs typeface="Calibri"/>
                <a:sym typeface="Calibri"/>
              </a:endParaRPr>
            </a:p>
          </p:txBody>
        </p:sp>
        <p:cxnSp>
          <p:nvCxnSpPr>
            <p:cNvPr id="476" name="Google Shape;476;p57"/>
            <p:cNvCxnSpPr/>
            <p:nvPr/>
          </p:nvCxnSpPr>
          <p:spPr>
            <a:xfrm>
              <a:off x="3995738" y="4437063"/>
              <a:ext cx="0" cy="358775"/>
            </a:xfrm>
            <a:prstGeom prst="straightConnector1">
              <a:avLst/>
            </a:prstGeom>
            <a:noFill/>
            <a:ln w="9525" cap="flat" cmpd="sng">
              <a:solidFill>
                <a:srgbClr val="000000"/>
              </a:solidFill>
              <a:prstDash val="solid"/>
              <a:round/>
              <a:headEnd type="none" w="med" len="med"/>
              <a:tailEnd type="triangle" w="med" len="med"/>
            </a:ln>
          </p:spPr>
        </p:cxnSp>
        <p:cxnSp>
          <p:nvCxnSpPr>
            <p:cNvPr id="477" name="Google Shape;477;p57"/>
            <p:cNvCxnSpPr/>
            <p:nvPr/>
          </p:nvCxnSpPr>
          <p:spPr>
            <a:xfrm>
              <a:off x="4932363" y="3860800"/>
              <a:ext cx="360362" cy="0"/>
            </a:xfrm>
            <a:prstGeom prst="straightConnector1">
              <a:avLst/>
            </a:prstGeom>
            <a:noFill/>
            <a:ln w="9525" cap="flat" cmpd="sng">
              <a:solidFill>
                <a:srgbClr val="000000"/>
              </a:solidFill>
              <a:prstDash val="solid"/>
              <a:round/>
              <a:headEnd type="none" w="med" len="med"/>
              <a:tailEnd type="triangle" w="med" len="med"/>
            </a:ln>
          </p:spPr>
        </p:cxnSp>
        <p:cxnSp>
          <p:nvCxnSpPr>
            <p:cNvPr id="478" name="Google Shape;478;p57"/>
            <p:cNvCxnSpPr/>
            <p:nvPr/>
          </p:nvCxnSpPr>
          <p:spPr>
            <a:xfrm rot="10800000">
              <a:off x="2484438" y="3860800"/>
              <a:ext cx="504825" cy="0"/>
            </a:xfrm>
            <a:prstGeom prst="straightConnector1">
              <a:avLst/>
            </a:prstGeom>
            <a:noFill/>
            <a:ln w="9525" cap="flat" cmpd="sng">
              <a:solidFill>
                <a:srgbClr val="000000"/>
              </a:solidFill>
              <a:prstDash val="solid"/>
              <a:round/>
              <a:headEnd type="none" w="med" len="med"/>
              <a:tailEnd type="triangle" w="med" len="med"/>
            </a:ln>
          </p:spPr>
        </p:cxn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58"/>
          <p:cNvPicPr preferRelativeResize="0"/>
          <p:nvPr/>
        </p:nvPicPr>
        <p:blipFill rotWithShape="1">
          <a:blip r:embed="rId3">
            <a:alphaModFix/>
          </a:blip>
          <a:srcRect/>
          <a:stretch/>
        </p:blipFill>
        <p:spPr>
          <a:xfrm>
            <a:off x="4787900" y="1773238"/>
            <a:ext cx="4176713" cy="4321175"/>
          </a:xfrm>
          <a:prstGeom prst="rect">
            <a:avLst/>
          </a:prstGeom>
          <a:noFill/>
          <a:ln w="9525" cap="flat" cmpd="sng">
            <a:solidFill>
              <a:schemeClr val="dk1"/>
            </a:solidFill>
            <a:prstDash val="solid"/>
            <a:miter lim="800000"/>
            <a:headEnd type="none" w="sm" len="sm"/>
            <a:tailEnd type="none" w="sm" len="sm"/>
          </a:ln>
        </p:spPr>
      </p:pic>
      <p:grpSp>
        <p:nvGrpSpPr>
          <p:cNvPr id="484" name="Google Shape;484;p58"/>
          <p:cNvGrpSpPr/>
          <p:nvPr/>
        </p:nvGrpSpPr>
        <p:grpSpPr>
          <a:xfrm>
            <a:off x="468313" y="1773238"/>
            <a:ext cx="4103687" cy="4321175"/>
            <a:chOff x="295" y="1117"/>
            <a:chExt cx="2585" cy="2722"/>
          </a:xfrm>
        </p:grpSpPr>
        <p:graphicFrame>
          <p:nvGraphicFramePr>
            <p:cNvPr id="485" name="Google Shape;485;p58"/>
            <p:cNvGraphicFramePr/>
            <p:nvPr/>
          </p:nvGraphicFramePr>
          <p:xfrm>
            <a:off x="295" y="1344"/>
            <a:ext cx="2585" cy="2495"/>
          </p:xfrm>
          <a:graphic>
            <a:graphicData uri="http://schemas.openxmlformats.org/presentationml/2006/ole">
              <mc:AlternateContent xmlns:mc="http://schemas.openxmlformats.org/markup-compatibility/2006">
                <mc:Choice xmlns:v="urn:schemas-microsoft-com:vml" Requires="v">
                  <p:oleObj r:id="rId4" imgW="2585" imgH="2495" progId="PowerPoint.Slide.8">
                    <p:embed/>
                  </p:oleObj>
                </mc:Choice>
                <mc:Fallback>
                  <p:oleObj r:id="rId4" imgW="2585" imgH="2495" progId="PowerPoint.Slide.8">
                    <p:embed/>
                    <p:pic>
                      <p:nvPicPr>
                        <p:cNvPr id="485" name="Google Shape;485;p58"/>
                        <p:cNvPicPr preferRelativeResize="0"/>
                        <p:nvPr/>
                      </p:nvPicPr>
                      <p:blipFill rotWithShape="1">
                        <a:blip r:embed="rId5">
                          <a:alphaModFix/>
                        </a:blip>
                        <a:srcRect/>
                        <a:stretch/>
                      </p:blipFill>
                      <p:spPr>
                        <a:xfrm>
                          <a:off x="295" y="1344"/>
                          <a:ext cx="2585" cy="2495"/>
                        </a:xfrm>
                        <a:prstGeom prst="rect">
                          <a:avLst/>
                        </a:prstGeom>
                        <a:noFill/>
                        <a:ln w="9525" cap="flat" cmpd="sng">
                          <a:solidFill>
                            <a:schemeClr val="dk1"/>
                          </a:solidFill>
                          <a:prstDash val="solid"/>
                          <a:miter lim="800000"/>
                          <a:headEnd type="none" w="sm" len="sm"/>
                          <a:tailEnd type="none" w="sm" len="sm"/>
                        </a:ln>
                      </p:spPr>
                    </p:pic>
                  </p:oleObj>
                </mc:Fallback>
              </mc:AlternateContent>
            </a:graphicData>
          </a:graphic>
        </p:graphicFrame>
        <p:sp>
          <p:nvSpPr>
            <p:cNvPr id="486" name="Google Shape;486;p58"/>
            <p:cNvSpPr txBox="1"/>
            <p:nvPr/>
          </p:nvSpPr>
          <p:spPr>
            <a:xfrm>
              <a:off x="295" y="1117"/>
              <a:ext cx="2585" cy="23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mo"/>
                  <a:ea typeface="Arimo"/>
                  <a:cs typeface="Arimo"/>
                  <a:sym typeface="Arimo"/>
                </a:rPr>
                <a:t>The Planning Cycle</a:t>
              </a:r>
              <a:endParaRPr sz="1800" b="1">
                <a:solidFill>
                  <a:schemeClr val="dk1"/>
                </a:solidFill>
                <a:latin typeface="Arimo"/>
                <a:ea typeface="Arimo"/>
                <a:cs typeface="Arimo"/>
                <a:sym typeface="Arimo"/>
              </a:endParaRPr>
            </a:p>
          </p:txBody>
        </p:sp>
      </p:grpSp>
      <p:sp>
        <p:nvSpPr>
          <p:cNvPr id="487" name="Google Shape;487;p58"/>
          <p:cNvSpPr txBox="1">
            <a:spLocks noGrp="1"/>
          </p:cNvSpPr>
          <p:nvPr>
            <p:ph type="title"/>
          </p:nvPr>
        </p:nvSpPr>
        <p:spPr>
          <a:xfrm>
            <a:off x="350300" y="996950"/>
            <a:ext cx="2703900" cy="65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Calibri"/>
              <a:buNone/>
            </a:pPr>
            <a:r>
              <a:rPr lang="en-GB" sz="3200"/>
              <a:t>Planning cycle</a:t>
            </a:r>
            <a:endParaRPr/>
          </a:p>
        </p:txBody>
      </p:sp>
      <p:grpSp>
        <p:nvGrpSpPr>
          <p:cNvPr id="488" name="Google Shape;488;p58"/>
          <p:cNvGrpSpPr/>
          <p:nvPr/>
        </p:nvGrpSpPr>
        <p:grpSpPr>
          <a:xfrm>
            <a:off x="3350927" y="1016794"/>
            <a:ext cx="2226246" cy="650875"/>
            <a:chOff x="1973" y="845"/>
            <a:chExt cx="1542" cy="498"/>
          </a:xfrm>
        </p:grpSpPr>
        <p:sp>
          <p:nvSpPr>
            <p:cNvPr id="489" name="Google Shape;489;p58"/>
            <p:cNvSpPr/>
            <p:nvPr/>
          </p:nvSpPr>
          <p:spPr>
            <a:xfrm>
              <a:off x="1973" y="845"/>
              <a:ext cx="1542" cy="498"/>
            </a:xfrm>
            <a:prstGeom prst="leftRightArrow">
              <a:avLst>
                <a:gd name="adj1" fmla="val 50000"/>
                <a:gd name="adj2" fmla="val 61928"/>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58"/>
            <p:cNvSpPr txBox="1"/>
            <p:nvPr/>
          </p:nvSpPr>
          <p:spPr>
            <a:xfrm>
              <a:off x="2245" y="935"/>
              <a:ext cx="998" cy="2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i="1">
                  <a:solidFill>
                    <a:schemeClr val="dk1"/>
                  </a:solidFill>
                  <a:latin typeface="Calibri"/>
                  <a:ea typeface="Calibri"/>
                  <a:cs typeface="Calibri"/>
                  <a:sym typeface="Calibri"/>
                </a:rPr>
                <a:t>Indicators</a:t>
              </a:r>
              <a:endParaRPr sz="2000" b="1" i="1">
                <a:solidFill>
                  <a:schemeClr val="dk1"/>
                </a:solidFill>
                <a:latin typeface="Calibri"/>
                <a:ea typeface="Calibri"/>
                <a:cs typeface="Calibri"/>
                <a:sym typeface="Calibri"/>
              </a:endParaRPr>
            </a:p>
          </p:txBody>
        </p:sp>
      </p:grpSp>
      <p:sp>
        <p:nvSpPr>
          <p:cNvPr id="491" name="Google Shape;491;p58"/>
          <p:cNvSpPr txBox="1"/>
          <p:nvPr/>
        </p:nvSpPr>
        <p:spPr>
          <a:xfrm>
            <a:off x="-36225" y="0"/>
            <a:ext cx="7559700" cy="8004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300" b="1">
                <a:solidFill>
                  <a:schemeClr val="lt1"/>
                </a:solidFill>
                <a:latin typeface="Calibri"/>
                <a:ea typeface="Calibri"/>
                <a:cs typeface="Calibri"/>
                <a:sym typeface="Calibri"/>
              </a:rPr>
              <a:t>The information cycle should be kept in mind when monitoring the planning cycle</a:t>
            </a:r>
            <a:endParaRPr sz="2300" b="1">
              <a:solidFill>
                <a:schemeClr val="lt1"/>
              </a:solidFill>
              <a:latin typeface="Calibri"/>
              <a:ea typeface="Calibri"/>
              <a:cs typeface="Calibri"/>
              <a:sym typeface="Calibri"/>
            </a:endParaRPr>
          </a:p>
        </p:txBody>
      </p:sp>
      <p:sp>
        <p:nvSpPr>
          <p:cNvPr id="492" name="Google Shape;492;p58"/>
          <p:cNvSpPr txBox="1"/>
          <p:nvPr/>
        </p:nvSpPr>
        <p:spPr>
          <a:xfrm>
            <a:off x="5631625" y="868108"/>
            <a:ext cx="3265487" cy="782637"/>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3F3F3F"/>
              </a:buClr>
              <a:buSzPts val="3200"/>
              <a:buFont typeface="Calibri"/>
              <a:buNone/>
            </a:pPr>
            <a:r>
              <a:rPr lang="en-GB" sz="3200">
                <a:solidFill>
                  <a:srgbClr val="3F3F3F"/>
                </a:solidFill>
                <a:latin typeface="Calibri"/>
                <a:ea typeface="Calibri"/>
                <a:cs typeface="Calibri"/>
                <a:sym typeface="Calibri"/>
              </a:rPr>
              <a:t>Information cycle</a:t>
            </a:r>
            <a:r>
              <a:rPr lang="en-GB" sz="4800">
                <a:solidFill>
                  <a:srgbClr val="3F3F3F"/>
                </a:solidFill>
                <a:latin typeface="Calibri"/>
                <a:ea typeface="Calibri"/>
                <a:cs typeface="Calibri"/>
                <a:sym typeface="Calibri"/>
              </a:rPr>
              <a:t>   </a:t>
            </a:r>
            <a:endParaRPr/>
          </a:p>
        </p:txBody>
      </p:sp>
      <p:pic>
        <p:nvPicPr>
          <p:cNvPr id="1025" name="Picture 1">
            <a:extLst>
              <a:ext uri="{FF2B5EF4-FFF2-40B4-BE49-F238E27FC236}">
                <a16:creationId xmlns:a16="http://schemas.microsoft.com/office/drawing/2014/main" id="{01D218AC-7244-0B4C-56C1-5A2774F022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0" cy="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80996-5BF9-168F-8684-71DD6EA3FC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2C75E2-3105-2F0D-4C81-36061787398F}"/>
              </a:ext>
            </a:extLst>
          </p:cNvPr>
          <p:cNvSpPr>
            <a:spLocks noGrp="1"/>
          </p:cNvSpPr>
          <p:nvPr>
            <p:ph type="title"/>
          </p:nvPr>
        </p:nvSpPr>
        <p:spPr/>
        <p:txBody>
          <a:bodyPr/>
          <a:lstStyle/>
          <a:p>
            <a:r>
              <a:rPr lang="en-US" b="1" dirty="0">
                <a:solidFill>
                  <a:srgbClr val="005D28"/>
                </a:solidFill>
              </a:rPr>
              <a:t>Monitoring and Evaluation</a:t>
            </a:r>
          </a:p>
        </p:txBody>
      </p:sp>
      <p:sp>
        <p:nvSpPr>
          <p:cNvPr id="3" name="Text Placeholder 2">
            <a:extLst>
              <a:ext uri="{FF2B5EF4-FFF2-40B4-BE49-F238E27FC236}">
                <a16:creationId xmlns:a16="http://schemas.microsoft.com/office/drawing/2014/main" id="{5F8BB69D-783D-CC31-355B-13C1EEFB44F1}"/>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6296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body" idx="1"/>
          </p:nvPr>
        </p:nvSpPr>
        <p:spPr>
          <a:xfrm>
            <a:off x="251550" y="1255153"/>
            <a:ext cx="8640900" cy="4033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Calibri"/>
              <a:buNone/>
            </a:pPr>
            <a:endParaRPr sz="2800" dirty="0">
              <a:latin typeface="+mn-lt"/>
            </a:endParaRPr>
          </a:p>
          <a:p>
            <a:pPr marL="342900" lvl="0" indent="-342900" algn="l" rtl="0">
              <a:spcBef>
                <a:spcPts val="480"/>
              </a:spcBef>
              <a:spcAft>
                <a:spcPts val="0"/>
              </a:spcAft>
              <a:buClr>
                <a:schemeClr val="dk1"/>
              </a:buClr>
              <a:buSzPts val="2400"/>
              <a:buFont typeface="Calibri"/>
              <a:buNone/>
            </a:pPr>
            <a:r>
              <a:rPr lang="en-GB" sz="2400" b="1" dirty="0">
                <a:latin typeface="+mn-lt"/>
              </a:rPr>
              <a:t>The guiding principles behind data collection should be that:</a:t>
            </a:r>
            <a:endParaRPr dirty="0">
              <a:latin typeface="+mn-lt"/>
            </a:endParaRPr>
          </a:p>
          <a:p>
            <a:pPr marL="342900" lvl="0" indent="-342900" algn="l" rtl="0">
              <a:spcBef>
                <a:spcPts val="480"/>
              </a:spcBef>
              <a:spcAft>
                <a:spcPts val="0"/>
              </a:spcAft>
              <a:buClr>
                <a:schemeClr val="dk1"/>
              </a:buClr>
              <a:buSzPts val="2400"/>
              <a:buChar char="•"/>
            </a:pPr>
            <a:r>
              <a:rPr lang="en-GB" sz="2400" dirty="0">
                <a:latin typeface="+mn-lt"/>
              </a:rPr>
              <a:t>Data collected can be used to monitor progress toward objectives and targets </a:t>
            </a:r>
            <a:endParaRPr dirty="0">
              <a:latin typeface="+mn-lt"/>
            </a:endParaRPr>
          </a:p>
          <a:p>
            <a:pPr marL="342900" lvl="0" indent="-342900" algn="l" rtl="0">
              <a:spcBef>
                <a:spcPts val="480"/>
              </a:spcBef>
              <a:spcAft>
                <a:spcPts val="0"/>
              </a:spcAft>
              <a:buClr>
                <a:schemeClr val="dk1"/>
              </a:buClr>
              <a:buSzPts val="2400"/>
              <a:buChar char="•"/>
            </a:pPr>
            <a:r>
              <a:rPr lang="en-GB" sz="2400" dirty="0">
                <a:latin typeface="+mn-lt"/>
              </a:rPr>
              <a:t>Only data that is essential (“must know”) should be collected</a:t>
            </a:r>
            <a:endParaRPr dirty="0">
              <a:latin typeface="+mn-lt"/>
            </a:endParaRPr>
          </a:p>
          <a:p>
            <a:pPr marL="342900" lvl="0" indent="-342900" algn="l" rtl="0">
              <a:spcBef>
                <a:spcPts val="480"/>
              </a:spcBef>
              <a:spcAft>
                <a:spcPts val="0"/>
              </a:spcAft>
              <a:buClr>
                <a:schemeClr val="dk1"/>
              </a:buClr>
              <a:buSzPts val="2400"/>
              <a:buChar char="•"/>
            </a:pPr>
            <a:r>
              <a:rPr lang="en-GB" sz="2400" dirty="0">
                <a:latin typeface="+mn-lt"/>
              </a:rPr>
              <a:t>Data can be analyzed </a:t>
            </a:r>
            <a:endParaRPr dirty="0">
              <a:latin typeface="+mn-lt"/>
            </a:endParaRPr>
          </a:p>
          <a:p>
            <a:pPr marL="342900" lvl="0" indent="-342900" algn="l" rtl="0">
              <a:spcBef>
                <a:spcPts val="480"/>
              </a:spcBef>
              <a:spcAft>
                <a:spcPts val="0"/>
              </a:spcAft>
              <a:buClr>
                <a:schemeClr val="dk1"/>
              </a:buClr>
              <a:buSzPts val="2400"/>
              <a:buChar char="•"/>
            </a:pPr>
            <a:r>
              <a:rPr lang="en-GB" sz="2400" dirty="0">
                <a:latin typeface="+mn-lt"/>
              </a:rPr>
              <a:t>Data is easily available when needed</a:t>
            </a:r>
            <a:endParaRPr dirty="0">
              <a:latin typeface="+mn-lt"/>
            </a:endParaRPr>
          </a:p>
          <a:p>
            <a:pPr marL="342900" lvl="0" indent="-342900" algn="l" rtl="0">
              <a:lnSpc>
                <a:spcPct val="90000"/>
              </a:lnSpc>
              <a:spcBef>
                <a:spcPts val="480"/>
              </a:spcBef>
              <a:spcAft>
                <a:spcPts val="0"/>
              </a:spcAft>
              <a:buClr>
                <a:schemeClr val="dk1"/>
              </a:buClr>
              <a:buSzPts val="2400"/>
              <a:buFont typeface="Calibri"/>
              <a:buNone/>
            </a:pPr>
            <a:endParaRPr sz="2400" dirty="0">
              <a:latin typeface="+mn-lt"/>
            </a:endParaRPr>
          </a:p>
          <a:p>
            <a:pPr marL="342900" lvl="0" indent="-190500" algn="l" rtl="0">
              <a:lnSpc>
                <a:spcPct val="90000"/>
              </a:lnSpc>
              <a:spcBef>
                <a:spcPts val="480"/>
              </a:spcBef>
              <a:spcAft>
                <a:spcPts val="0"/>
              </a:spcAft>
              <a:buClr>
                <a:schemeClr val="dk1"/>
              </a:buClr>
              <a:buSzPts val="2400"/>
              <a:buNone/>
            </a:pPr>
            <a:endParaRPr sz="2400" dirty="0">
              <a:latin typeface="+mn-lt"/>
            </a:endParaRPr>
          </a:p>
        </p:txBody>
      </p:sp>
      <p:sp>
        <p:nvSpPr>
          <p:cNvPr id="100" name="Google Shape;100;p8"/>
          <p:cNvSpPr/>
          <p:nvPr/>
        </p:nvSpPr>
        <p:spPr>
          <a:xfrm>
            <a:off x="179512" y="116632"/>
            <a:ext cx="374698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a:solidFill>
                  <a:schemeClr val="lt1"/>
                </a:solidFill>
                <a:latin typeface="Calibri"/>
                <a:ea typeface="Calibri"/>
                <a:cs typeface="Calibri"/>
                <a:sym typeface="Calibri"/>
              </a:rPr>
              <a:t>Data Collection</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9"/>
          <p:cNvSpPr txBox="1"/>
          <p:nvPr/>
        </p:nvSpPr>
        <p:spPr>
          <a:xfrm>
            <a:off x="0" y="260648"/>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Calibri"/>
                <a:ea typeface="Calibri"/>
                <a:cs typeface="Calibri"/>
                <a:sym typeface="Calibri"/>
              </a:rPr>
              <a:t>Monitoring and Evaluation</a:t>
            </a:r>
            <a:endParaRPr sz="4400" b="1">
              <a:solidFill>
                <a:schemeClr val="lt1"/>
              </a:solidFill>
              <a:latin typeface="Calibri"/>
              <a:ea typeface="Calibri"/>
              <a:cs typeface="Calibri"/>
              <a:sym typeface="Calibri"/>
            </a:endParaRPr>
          </a:p>
        </p:txBody>
      </p:sp>
      <p:sp>
        <p:nvSpPr>
          <p:cNvPr id="504" name="Google Shape;504;p59"/>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Calibri"/>
              <a:ea typeface="Calibri"/>
              <a:cs typeface="Calibri"/>
              <a:sym typeface="Calibri"/>
            </a:endParaRPr>
          </a:p>
        </p:txBody>
      </p:sp>
      <p:sp>
        <p:nvSpPr>
          <p:cNvPr id="505" name="Google Shape;505;p59"/>
          <p:cNvSpPr/>
          <p:nvPr/>
        </p:nvSpPr>
        <p:spPr>
          <a:xfrm>
            <a:off x="467544" y="1556792"/>
            <a:ext cx="7772400" cy="35274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None/>
            </a:pPr>
            <a:r>
              <a:rPr lang="en-GB" sz="2400" b="1" dirty="0">
                <a:solidFill>
                  <a:schemeClr val="dk1"/>
                </a:solidFill>
                <a:latin typeface="Arial"/>
                <a:ea typeface="Arial"/>
                <a:cs typeface="Arial"/>
                <a:sym typeface="Arial"/>
              </a:rPr>
              <a:t>M&amp;E is the process </a:t>
            </a:r>
            <a:r>
              <a:rPr lang="en-GB" sz="2400" dirty="0">
                <a:solidFill>
                  <a:schemeClr val="dk1"/>
                </a:solidFill>
                <a:latin typeface="Arial"/>
                <a:ea typeface="Arial"/>
                <a:cs typeface="Arial"/>
                <a:sym typeface="Arial"/>
              </a:rPr>
              <a:t>by which data are collected and analyzed </a:t>
            </a:r>
            <a:endParaRPr dirty="0"/>
          </a:p>
          <a:p>
            <a:pPr marL="342900" marR="0" lvl="0" indent="-342900" algn="ctr" rtl="0">
              <a:lnSpc>
                <a:spcPct val="90000"/>
              </a:lnSpc>
              <a:spcBef>
                <a:spcPts val="48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342900" marR="0" lvl="0" indent="-342900" algn="l" rtl="0">
              <a:lnSpc>
                <a:spcPct val="90000"/>
              </a:lnSpc>
              <a:spcBef>
                <a:spcPts val="480"/>
              </a:spcBef>
              <a:spcAft>
                <a:spcPts val="0"/>
              </a:spcAft>
              <a:buClr>
                <a:schemeClr val="dk1"/>
              </a:buClr>
              <a:buSzPts val="2400"/>
              <a:buFont typeface="Arial"/>
              <a:buNone/>
            </a:pPr>
            <a:r>
              <a:rPr lang="en-GB" sz="2400" b="1" dirty="0">
                <a:solidFill>
                  <a:schemeClr val="dk1"/>
                </a:solidFill>
                <a:latin typeface="Arial"/>
                <a:ea typeface="Arial"/>
                <a:cs typeface="Arial"/>
                <a:sym typeface="Arial"/>
              </a:rPr>
              <a:t>Why:</a:t>
            </a:r>
            <a:endParaRPr sz="2400" b="1" dirty="0">
              <a:solidFill>
                <a:schemeClr val="dk1"/>
              </a:solidFill>
              <a:latin typeface="Arial"/>
              <a:ea typeface="Arial"/>
              <a:cs typeface="Arial"/>
              <a:sym typeface="Arial"/>
            </a:endParaRPr>
          </a:p>
          <a:p>
            <a:pPr marL="342900" marR="0" lvl="0" indent="-342900" algn="l" rtl="0">
              <a:lnSpc>
                <a:spcPct val="90000"/>
              </a:lnSpc>
              <a:spcBef>
                <a:spcPts val="480"/>
              </a:spcBef>
              <a:spcAft>
                <a:spcPts val="0"/>
              </a:spcAft>
              <a:buClr>
                <a:schemeClr val="dk1"/>
              </a:buClr>
              <a:buSzPts val="2400"/>
              <a:buFont typeface="Arial"/>
              <a:buNone/>
            </a:pPr>
            <a:r>
              <a:rPr lang="en-GB" sz="2400" dirty="0">
                <a:solidFill>
                  <a:schemeClr val="dk1"/>
                </a:solidFill>
                <a:latin typeface="Arial"/>
                <a:ea typeface="Arial"/>
                <a:cs typeface="Arial"/>
                <a:sym typeface="Arial"/>
              </a:rPr>
              <a:t>	M&amp;E  provides information to policy makers and others for use in program planning and project management. </a:t>
            </a:r>
            <a:endParaRPr sz="2000" dirty="0">
              <a:solidFill>
                <a:schemeClr val="dk1"/>
              </a:solidFill>
              <a:latin typeface="Arial"/>
              <a:ea typeface="Arial"/>
              <a:cs typeface="Arial"/>
              <a:sym typeface="Arial"/>
            </a:endParaRPr>
          </a:p>
          <a:p>
            <a:pPr marL="342900" marR="0" lvl="0" indent="-215900" algn="l" rtl="0">
              <a:lnSpc>
                <a:spcPct val="90000"/>
              </a:lnSpc>
              <a:spcBef>
                <a:spcPts val="400"/>
              </a:spcBef>
              <a:spcAft>
                <a:spcPts val="0"/>
              </a:spcAft>
              <a:buClr>
                <a:schemeClr val="dk1"/>
              </a:buClr>
              <a:buSzPts val="2000"/>
              <a:buFont typeface="Arial"/>
              <a:buNone/>
            </a:pPr>
            <a:endParaRPr sz="2000" dirty="0">
              <a:solidFill>
                <a:schemeClr val="dk1"/>
              </a:solidFill>
              <a:latin typeface="Arial"/>
              <a:ea typeface="Arial"/>
              <a:cs typeface="Arial"/>
              <a:sym typeface="Arial"/>
            </a:endParaRPr>
          </a:p>
          <a:p>
            <a:pPr marL="342900" marR="0" lvl="0" indent="-342900" algn="l" rtl="0">
              <a:lnSpc>
                <a:spcPct val="90000"/>
              </a:lnSpc>
              <a:spcBef>
                <a:spcPts val="400"/>
              </a:spcBef>
              <a:spcAft>
                <a:spcPts val="0"/>
              </a:spcAft>
              <a:buClr>
                <a:schemeClr val="dk1"/>
              </a:buClr>
              <a:buSzPts val="2000"/>
              <a:buFont typeface="Arial"/>
              <a:buNone/>
            </a:pPr>
            <a:endParaRPr sz="2000" dirty="0">
              <a:solidFill>
                <a:schemeClr val="dk1"/>
              </a:solidFill>
              <a:latin typeface="Arial"/>
              <a:ea typeface="Arial"/>
              <a:cs typeface="Arial"/>
              <a:sym typeface="Arial"/>
            </a:endParaRPr>
          </a:p>
          <a:p>
            <a:pPr marL="342900" marR="0" lvl="0" indent="-342900" algn="l" rtl="0">
              <a:lnSpc>
                <a:spcPct val="90000"/>
              </a:lnSpc>
              <a:spcBef>
                <a:spcPts val="400"/>
              </a:spcBef>
              <a:spcAft>
                <a:spcPts val="0"/>
              </a:spcAft>
              <a:buClr>
                <a:schemeClr val="dk1"/>
              </a:buClr>
              <a:buSzPts val="2000"/>
              <a:buFont typeface="Arial"/>
              <a:buNone/>
            </a:pPr>
            <a:endParaRPr sz="2000" dirty="0">
              <a:solidFill>
                <a:schemeClr val="dk1"/>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0"/>
          <p:cNvSpPr txBox="1"/>
          <p:nvPr/>
        </p:nvSpPr>
        <p:spPr>
          <a:xfrm>
            <a:off x="179512" y="202851"/>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Calibri"/>
                <a:ea typeface="Calibri"/>
                <a:cs typeface="Calibri"/>
                <a:sym typeface="Calibri"/>
              </a:rPr>
              <a:t>Monitoring and Evaluation</a:t>
            </a:r>
            <a:endParaRPr sz="4400" b="1">
              <a:solidFill>
                <a:schemeClr val="lt1"/>
              </a:solidFill>
              <a:latin typeface="Calibri"/>
              <a:ea typeface="Calibri"/>
              <a:cs typeface="Calibri"/>
              <a:sym typeface="Calibri"/>
            </a:endParaRPr>
          </a:p>
        </p:txBody>
      </p:sp>
      <p:sp>
        <p:nvSpPr>
          <p:cNvPr id="511" name="Google Shape;511;p60"/>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Calibri"/>
              <a:ea typeface="Calibri"/>
              <a:cs typeface="Calibri"/>
              <a:sym typeface="Calibri"/>
            </a:endParaRPr>
          </a:p>
        </p:txBody>
      </p:sp>
      <p:sp>
        <p:nvSpPr>
          <p:cNvPr id="512" name="Google Shape;512;p60"/>
          <p:cNvSpPr txBox="1"/>
          <p:nvPr/>
        </p:nvSpPr>
        <p:spPr>
          <a:xfrm>
            <a:off x="323850" y="1340768"/>
            <a:ext cx="8496300" cy="4608576"/>
          </a:xfrm>
          <a:prstGeom prst="rect">
            <a:avLst/>
          </a:prstGeom>
          <a:noFill/>
          <a:ln>
            <a:noFill/>
          </a:ln>
        </p:spPr>
        <p:txBody>
          <a:bodyPr spcFirstLastPara="1" wrap="square" lIns="0" tIns="45700" rIns="0" bIns="45700" anchor="t" anchorCtr="0">
            <a:normAutofit lnSpcReduction="10000"/>
          </a:bodyPr>
          <a:lstStyle/>
          <a:p>
            <a:pPr marL="91440" marR="0" lvl="0" indent="-91440" algn="l" rtl="0">
              <a:lnSpc>
                <a:spcPct val="90000"/>
              </a:lnSpc>
              <a:spcBef>
                <a:spcPts val="0"/>
              </a:spcBef>
              <a:spcAft>
                <a:spcPts val="0"/>
              </a:spcAft>
              <a:buClr>
                <a:schemeClr val="accent1"/>
              </a:buClr>
              <a:buSzPts val="2800"/>
              <a:buFont typeface="Calibri"/>
              <a:buNone/>
            </a:pPr>
            <a:r>
              <a:rPr lang="en-GB" sz="2800" b="1" dirty="0">
                <a:solidFill>
                  <a:srgbClr val="3F3F3F"/>
                </a:solidFill>
                <a:latin typeface="Arial" panose="020B0604020202020204" pitchFamily="34" charset="0"/>
                <a:ea typeface="Calibri"/>
                <a:cs typeface="Arial" panose="020B0604020202020204" pitchFamily="34" charset="0"/>
                <a:sym typeface="Calibri"/>
              </a:rPr>
              <a:t>Monitoring </a:t>
            </a:r>
            <a:r>
              <a:rPr lang="en-GB" sz="2800" dirty="0">
                <a:solidFill>
                  <a:srgbClr val="3F3F3F"/>
                </a:solidFill>
                <a:latin typeface="Arial" panose="020B0604020202020204" pitchFamily="34" charset="0"/>
                <a:ea typeface="Calibri"/>
                <a:cs typeface="Arial" panose="020B0604020202020204" pitchFamily="34" charset="0"/>
                <a:sym typeface="Calibri"/>
              </a:rPr>
              <a:t>of a program or intervention.</a:t>
            </a:r>
            <a:endParaRPr dirty="0">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ts val="2800"/>
              <a:buFont typeface="Calibri"/>
              <a:buNone/>
            </a:pPr>
            <a:r>
              <a:rPr lang="en-GB" sz="2800" u="sng" dirty="0">
                <a:solidFill>
                  <a:srgbClr val="3F3F3F"/>
                </a:solidFill>
                <a:latin typeface="Arial" panose="020B0604020202020204" pitchFamily="34" charset="0"/>
                <a:ea typeface="Calibri"/>
                <a:cs typeface="Arial" panose="020B0604020202020204" pitchFamily="34" charset="0"/>
                <a:sym typeface="Calibri"/>
              </a:rPr>
              <a:t>Definition</a:t>
            </a:r>
            <a:r>
              <a:rPr lang="en-GB" sz="2000" dirty="0">
                <a:solidFill>
                  <a:srgbClr val="3F3F3F"/>
                </a:solidFill>
                <a:latin typeface="Arial" panose="020B0604020202020204" pitchFamily="34" charset="0"/>
                <a:ea typeface="Calibri"/>
                <a:cs typeface="Arial" panose="020B0604020202020204" pitchFamily="34" charset="0"/>
                <a:sym typeface="Calibri"/>
              </a:rPr>
              <a:t> </a:t>
            </a:r>
            <a:endParaRPr dirty="0">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ts val="2400"/>
              <a:buFont typeface="Calibri"/>
              <a:buNone/>
            </a:pPr>
            <a:r>
              <a:rPr lang="en-GB" sz="2400" dirty="0">
                <a:solidFill>
                  <a:srgbClr val="3F3F3F"/>
                </a:solidFill>
                <a:latin typeface="Arial" panose="020B0604020202020204" pitchFamily="34" charset="0"/>
                <a:ea typeface="Calibri"/>
                <a:cs typeface="Arial" panose="020B0604020202020204" pitchFamily="34" charset="0"/>
                <a:sym typeface="Calibri"/>
              </a:rPr>
              <a:t>	Monitoring is the routine ongoing assessment of activities to provide managers, decision makers and other stakeholders with regular feedback</a:t>
            </a:r>
            <a:r>
              <a:rPr lang="en-GB" sz="2000" dirty="0">
                <a:solidFill>
                  <a:srgbClr val="3F3F3F"/>
                </a:solidFill>
                <a:latin typeface="Arial" panose="020B0604020202020204" pitchFamily="34" charset="0"/>
                <a:ea typeface="Calibri"/>
                <a:cs typeface="Arial" panose="020B0604020202020204" pitchFamily="34" charset="0"/>
                <a:sym typeface="Calibri"/>
              </a:rPr>
              <a:t> </a:t>
            </a:r>
            <a:r>
              <a:rPr lang="en-GB" sz="2400" dirty="0">
                <a:solidFill>
                  <a:srgbClr val="3F3F3F"/>
                </a:solidFill>
                <a:latin typeface="Arial" panose="020B0604020202020204" pitchFamily="34" charset="0"/>
                <a:ea typeface="Calibri"/>
                <a:cs typeface="Arial" panose="020B0604020202020204" pitchFamily="34" charset="0"/>
                <a:sym typeface="Calibri"/>
              </a:rPr>
              <a:t>. It is used to track changes in program performance over time.</a:t>
            </a:r>
            <a:endParaRPr dirty="0">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ts val="2800"/>
              <a:buFont typeface="Calibri"/>
              <a:buNone/>
            </a:pPr>
            <a:endParaRPr sz="2800" u="sng" dirty="0">
              <a:solidFill>
                <a:srgbClr val="3F3F3F"/>
              </a:solidFill>
              <a:latin typeface="Arial" panose="020B0604020202020204" pitchFamily="34" charset="0"/>
              <a:ea typeface="Calibri"/>
              <a:cs typeface="Arial" panose="020B0604020202020204" pitchFamily="34" charset="0"/>
              <a:sym typeface="Calibri"/>
            </a:endParaRPr>
          </a:p>
          <a:p>
            <a:pPr marL="91440" marR="0" lvl="0" indent="-91440" algn="l" rtl="0">
              <a:lnSpc>
                <a:spcPct val="90000"/>
              </a:lnSpc>
              <a:spcBef>
                <a:spcPts val="1400"/>
              </a:spcBef>
              <a:spcAft>
                <a:spcPts val="0"/>
              </a:spcAft>
              <a:buClr>
                <a:schemeClr val="accent1"/>
              </a:buClr>
              <a:buSzPts val="2800"/>
              <a:buFont typeface="Calibri"/>
              <a:buNone/>
            </a:pPr>
            <a:r>
              <a:rPr lang="en-GB" sz="2800" u="sng" dirty="0">
                <a:solidFill>
                  <a:srgbClr val="3F3F3F"/>
                </a:solidFill>
                <a:latin typeface="Arial" panose="020B0604020202020204" pitchFamily="34" charset="0"/>
                <a:ea typeface="Calibri"/>
                <a:cs typeface="Arial" panose="020B0604020202020204" pitchFamily="34" charset="0"/>
                <a:sym typeface="Calibri"/>
              </a:rPr>
              <a:t>Examples</a:t>
            </a:r>
            <a:endParaRPr sz="2800" u="sng" dirty="0">
              <a:solidFill>
                <a:srgbClr val="3F3F3F"/>
              </a:solidFill>
              <a:latin typeface="Arial" panose="020B0604020202020204" pitchFamily="34" charset="0"/>
              <a:ea typeface="Calibri"/>
              <a:cs typeface="Arial" panose="020B0604020202020204" pitchFamily="34" charset="0"/>
              <a:sym typeface="Calibri"/>
            </a:endParaRPr>
          </a:p>
          <a:p>
            <a:pPr marL="91440" marR="0" lvl="0" indent="-152400" algn="l" rtl="0">
              <a:lnSpc>
                <a:spcPct val="90000"/>
              </a:lnSpc>
              <a:spcBef>
                <a:spcPts val="1400"/>
              </a:spcBef>
              <a:spcAft>
                <a:spcPts val="0"/>
              </a:spcAft>
              <a:buClr>
                <a:schemeClr val="accent1"/>
              </a:buClr>
              <a:buSzPts val="2400"/>
              <a:buFont typeface="Calibri"/>
              <a:buChar char=" "/>
            </a:pPr>
            <a:r>
              <a:rPr lang="en-GB" sz="2400" dirty="0">
                <a:solidFill>
                  <a:srgbClr val="3F3F3F"/>
                </a:solidFill>
                <a:latin typeface="Arial" panose="020B0604020202020204" pitchFamily="34" charset="0"/>
                <a:ea typeface="Calibri"/>
                <a:cs typeface="Arial" panose="020B0604020202020204" pitchFamily="34" charset="0"/>
                <a:sym typeface="Calibri"/>
              </a:rPr>
              <a:t>Monitoring number of women attending ANC at facility</a:t>
            </a:r>
            <a:endParaRPr dirty="0">
              <a:latin typeface="Arial" panose="020B0604020202020204" pitchFamily="34" charset="0"/>
              <a:cs typeface="Arial" panose="020B0604020202020204" pitchFamily="34" charset="0"/>
            </a:endParaRPr>
          </a:p>
          <a:p>
            <a:pPr marL="91440" marR="0" lvl="0" indent="-152400" algn="l" rtl="0">
              <a:lnSpc>
                <a:spcPct val="90000"/>
              </a:lnSpc>
              <a:spcBef>
                <a:spcPts val="1400"/>
              </a:spcBef>
              <a:spcAft>
                <a:spcPts val="0"/>
              </a:spcAft>
              <a:buClr>
                <a:schemeClr val="accent1"/>
              </a:buClr>
              <a:buSzPts val="2400"/>
              <a:buFont typeface="Calibri"/>
              <a:buChar char=" "/>
            </a:pPr>
            <a:r>
              <a:rPr lang="en-GB" sz="2400" dirty="0">
                <a:solidFill>
                  <a:srgbClr val="3F3F3F"/>
                </a:solidFill>
                <a:latin typeface="Arial" panose="020B0604020202020204" pitchFamily="34" charset="0"/>
                <a:ea typeface="Calibri"/>
                <a:cs typeface="Arial" panose="020B0604020202020204" pitchFamily="34" charset="0"/>
                <a:sym typeface="Calibri"/>
              </a:rPr>
              <a:t>Monitoring number of children immunized</a:t>
            </a:r>
            <a:endParaRPr dirty="0">
              <a:latin typeface="Arial" panose="020B0604020202020204" pitchFamily="34" charset="0"/>
              <a:cs typeface="Arial" panose="020B0604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1"/>
          <p:cNvSpPr txBox="1"/>
          <p:nvPr/>
        </p:nvSpPr>
        <p:spPr>
          <a:xfrm>
            <a:off x="-32165" y="202851"/>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Arial" panose="020B0604020202020204" pitchFamily="34" charset="0"/>
                <a:ea typeface="Calibri"/>
                <a:cs typeface="Arial" panose="020B0604020202020204" pitchFamily="34" charset="0"/>
                <a:sym typeface="Calibri"/>
              </a:rPr>
              <a:t>Monitoring and Evaluation</a:t>
            </a:r>
            <a:endParaRPr sz="4400" b="1">
              <a:solidFill>
                <a:schemeClr val="lt1"/>
              </a:solidFill>
              <a:latin typeface="Arial" panose="020B0604020202020204" pitchFamily="34" charset="0"/>
              <a:ea typeface="Calibri"/>
              <a:cs typeface="Arial" panose="020B0604020202020204" pitchFamily="34" charset="0"/>
              <a:sym typeface="Calibri"/>
            </a:endParaRPr>
          </a:p>
        </p:txBody>
      </p:sp>
      <p:sp>
        <p:nvSpPr>
          <p:cNvPr id="518" name="Google Shape;518;p61"/>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519" name="Google Shape;519;p61"/>
          <p:cNvSpPr txBox="1"/>
          <p:nvPr/>
        </p:nvSpPr>
        <p:spPr>
          <a:xfrm>
            <a:off x="251520" y="1340768"/>
            <a:ext cx="8496300" cy="4608576"/>
          </a:xfrm>
          <a:prstGeom prst="rect">
            <a:avLst/>
          </a:prstGeom>
          <a:noFill/>
          <a:ln>
            <a:noFill/>
          </a:ln>
        </p:spPr>
        <p:txBody>
          <a:bodyPr spcFirstLastPara="1" wrap="square" lIns="0" tIns="45700" rIns="0" bIns="45700" anchor="t" anchorCtr="0">
            <a:normAutofit lnSpcReduction="10000"/>
          </a:bodyPr>
          <a:lstStyle/>
          <a:p>
            <a:pPr marL="91440" marR="0" lvl="0" indent="-91440" algn="ctr" rtl="0">
              <a:lnSpc>
                <a:spcPct val="90000"/>
              </a:lnSpc>
              <a:spcBef>
                <a:spcPts val="0"/>
              </a:spcBef>
              <a:spcAft>
                <a:spcPts val="0"/>
              </a:spcAft>
              <a:buClr>
                <a:schemeClr val="accent1"/>
              </a:buClr>
              <a:buSzPts val="2800"/>
              <a:buFont typeface="Calibri"/>
              <a:buNone/>
            </a:pPr>
            <a:r>
              <a:rPr lang="en-GB" sz="2800">
                <a:solidFill>
                  <a:srgbClr val="3F3F3F"/>
                </a:solidFill>
                <a:latin typeface="Arial" panose="020B0604020202020204" pitchFamily="34" charset="0"/>
                <a:ea typeface="Calibri"/>
                <a:cs typeface="Arial" panose="020B0604020202020204" pitchFamily="34" charset="0"/>
                <a:sym typeface="Calibri"/>
              </a:rPr>
              <a:t>Monitoring is sometimes referred to as </a:t>
            </a:r>
            <a:r>
              <a:rPr lang="en-GB" sz="2800" b="1">
                <a:solidFill>
                  <a:srgbClr val="3F3F3F"/>
                </a:solidFill>
                <a:latin typeface="Arial" panose="020B0604020202020204" pitchFamily="34" charset="0"/>
                <a:ea typeface="Calibri"/>
                <a:cs typeface="Arial" panose="020B0604020202020204" pitchFamily="34" charset="0"/>
                <a:sym typeface="Calibri"/>
              </a:rPr>
              <a:t>process evaluation</a:t>
            </a:r>
            <a:r>
              <a:rPr lang="en-GB" sz="2800">
                <a:solidFill>
                  <a:srgbClr val="3F3F3F"/>
                </a:solidFill>
                <a:latin typeface="Arial" panose="020B0604020202020204" pitchFamily="34" charset="0"/>
                <a:ea typeface="Calibri"/>
                <a:cs typeface="Arial" panose="020B0604020202020204" pitchFamily="34" charset="0"/>
                <a:sym typeface="Calibri"/>
              </a:rPr>
              <a:t> because it focuses on the implementation (performance) process and asks key questions: </a:t>
            </a:r>
            <a:endParaRPr>
              <a:latin typeface="Arial" panose="020B0604020202020204" pitchFamily="34" charset="0"/>
              <a:cs typeface="Arial" panose="020B0604020202020204" pitchFamily="34" charset="0"/>
            </a:endParaRPr>
          </a:p>
          <a:p>
            <a:pPr marL="91440" marR="0" lvl="0" indent="-91440" algn="ctr" rtl="0">
              <a:lnSpc>
                <a:spcPct val="90000"/>
              </a:lnSpc>
              <a:spcBef>
                <a:spcPts val="1400"/>
              </a:spcBef>
              <a:spcAft>
                <a:spcPts val="0"/>
              </a:spcAft>
              <a:buClr>
                <a:schemeClr val="accent1"/>
              </a:buClr>
              <a:buSzPts val="2800"/>
              <a:buFont typeface="Calibri"/>
              <a:buNone/>
            </a:pPr>
            <a:endParaRPr sz="2800">
              <a:solidFill>
                <a:srgbClr val="3F3F3F"/>
              </a:solidFill>
              <a:latin typeface="Arial" panose="020B0604020202020204" pitchFamily="34" charset="0"/>
              <a:ea typeface="Calibri"/>
              <a:cs typeface="Arial" panose="020B0604020202020204" pitchFamily="34" charset="0"/>
              <a:sym typeface="Calibri"/>
            </a:endParaRPr>
          </a:p>
          <a:p>
            <a:pPr marL="91440" marR="0" lvl="0" indent="-177800" algn="l" rtl="0">
              <a:lnSpc>
                <a:spcPct val="90000"/>
              </a:lnSpc>
              <a:spcBef>
                <a:spcPts val="1400"/>
              </a:spcBef>
              <a:spcAft>
                <a:spcPts val="0"/>
              </a:spcAft>
              <a:buClr>
                <a:schemeClr val="accent1"/>
              </a:buClr>
              <a:buSzPts val="2800"/>
              <a:buFont typeface="Calibri"/>
              <a:buChar char=" "/>
            </a:pPr>
            <a:r>
              <a:rPr lang="en-GB" sz="2800">
                <a:solidFill>
                  <a:srgbClr val="3F3F3F"/>
                </a:solidFill>
                <a:latin typeface="Arial" panose="020B0604020202020204" pitchFamily="34" charset="0"/>
                <a:ea typeface="Calibri"/>
                <a:cs typeface="Arial" panose="020B0604020202020204" pitchFamily="34" charset="0"/>
                <a:sym typeface="Calibri"/>
              </a:rPr>
              <a:t>How well has the program been implemented?</a:t>
            </a:r>
            <a:endParaRPr>
              <a:latin typeface="Arial" panose="020B0604020202020204" pitchFamily="34" charset="0"/>
              <a:cs typeface="Arial" panose="020B0604020202020204" pitchFamily="34" charset="0"/>
            </a:endParaRPr>
          </a:p>
          <a:p>
            <a:pPr marL="91440" marR="0" lvl="0" indent="-177800" algn="l" rtl="0">
              <a:lnSpc>
                <a:spcPct val="90000"/>
              </a:lnSpc>
              <a:spcBef>
                <a:spcPts val="1400"/>
              </a:spcBef>
              <a:spcAft>
                <a:spcPts val="0"/>
              </a:spcAft>
              <a:buClr>
                <a:schemeClr val="accent1"/>
              </a:buClr>
              <a:buSzPts val="2800"/>
              <a:buFont typeface="Calibri"/>
              <a:buChar char=" "/>
            </a:pPr>
            <a:r>
              <a:rPr lang="en-GB" sz="2800">
                <a:solidFill>
                  <a:srgbClr val="3F3F3F"/>
                </a:solidFill>
                <a:latin typeface="Arial" panose="020B0604020202020204" pitchFamily="34" charset="0"/>
                <a:ea typeface="Calibri"/>
                <a:cs typeface="Arial" panose="020B0604020202020204" pitchFamily="34" charset="0"/>
                <a:sym typeface="Calibri"/>
              </a:rPr>
              <a:t>How much does implementation vary from site to site?</a:t>
            </a:r>
            <a:endParaRPr>
              <a:latin typeface="Arial" panose="020B0604020202020204" pitchFamily="34" charset="0"/>
              <a:cs typeface="Arial" panose="020B0604020202020204" pitchFamily="34" charset="0"/>
            </a:endParaRPr>
          </a:p>
          <a:p>
            <a:pPr marL="91440" marR="0" lvl="0" indent="-177800" algn="l" rtl="0">
              <a:lnSpc>
                <a:spcPct val="90000"/>
              </a:lnSpc>
              <a:spcBef>
                <a:spcPts val="1400"/>
              </a:spcBef>
              <a:spcAft>
                <a:spcPts val="0"/>
              </a:spcAft>
              <a:buClr>
                <a:schemeClr val="accent1"/>
              </a:buClr>
              <a:buSzPts val="2800"/>
              <a:buFont typeface="Calibri"/>
              <a:buChar char=" "/>
            </a:pPr>
            <a:r>
              <a:rPr lang="en-GB" sz="2800">
                <a:solidFill>
                  <a:srgbClr val="3F3F3F"/>
                </a:solidFill>
                <a:latin typeface="Arial" panose="020B0604020202020204" pitchFamily="34" charset="0"/>
                <a:ea typeface="Calibri"/>
                <a:cs typeface="Arial" panose="020B0604020202020204" pitchFamily="34" charset="0"/>
                <a:sym typeface="Calibri"/>
              </a:rPr>
              <a:t>Did the program benefit the intended people? At what cost? </a:t>
            </a:r>
            <a:endParaRPr>
              <a:latin typeface="Arial" panose="020B0604020202020204" pitchFamily="34" charset="0"/>
              <a:cs typeface="Arial" panose="020B06040202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2"/>
          <p:cNvSpPr txBox="1"/>
          <p:nvPr/>
        </p:nvSpPr>
        <p:spPr>
          <a:xfrm>
            <a:off x="0" y="202851"/>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mn-lt"/>
                <a:ea typeface="Calibri"/>
                <a:cs typeface="Calibri"/>
                <a:sym typeface="Calibri"/>
              </a:rPr>
              <a:t>Monitoring and Evaluation</a:t>
            </a:r>
            <a:endParaRPr sz="4400" b="1">
              <a:solidFill>
                <a:schemeClr val="lt1"/>
              </a:solidFill>
              <a:latin typeface="+mn-lt"/>
              <a:ea typeface="Calibri"/>
              <a:cs typeface="Calibri"/>
              <a:sym typeface="Calibri"/>
            </a:endParaRPr>
          </a:p>
        </p:txBody>
      </p:sp>
      <p:sp>
        <p:nvSpPr>
          <p:cNvPr id="525" name="Google Shape;525;p62"/>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mn-lt"/>
              <a:ea typeface="Calibri"/>
              <a:cs typeface="Calibri"/>
              <a:sym typeface="Calibri"/>
            </a:endParaRPr>
          </a:p>
        </p:txBody>
      </p:sp>
      <p:sp>
        <p:nvSpPr>
          <p:cNvPr id="526" name="Google Shape;526;p62"/>
          <p:cNvSpPr txBox="1"/>
          <p:nvPr/>
        </p:nvSpPr>
        <p:spPr>
          <a:xfrm>
            <a:off x="251520" y="1268760"/>
            <a:ext cx="8496300" cy="4608576"/>
          </a:xfrm>
          <a:prstGeom prst="rect">
            <a:avLst/>
          </a:prstGeom>
          <a:noFill/>
          <a:ln>
            <a:noFill/>
          </a:ln>
        </p:spPr>
        <p:txBody>
          <a:bodyPr spcFirstLastPara="1" wrap="square" lIns="0" tIns="45700" rIns="0" bIns="45700" anchor="t" anchorCtr="0">
            <a:normAutofit lnSpcReduction="10000"/>
          </a:bodyPr>
          <a:lstStyle/>
          <a:p>
            <a:pPr marL="91440" marR="0" lvl="0" indent="-91440" algn="l" rtl="0">
              <a:lnSpc>
                <a:spcPct val="90000"/>
              </a:lnSpc>
              <a:spcBef>
                <a:spcPts val="0"/>
              </a:spcBef>
              <a:spcAft>
                <a:spcPts val="0"/>
              </a:spcAft>
              <a:buClr>
                <a:schemeClr val="accent1"/>
              </a:buClr>
              <a:buSzPts val="2800"/>
              <a:buFont typeface="Calibri"/>
              <a:buNone/>
            </a:pPr>
            <a:r>
              <a:rPr lang="en-GB" sz="2800" b="1">
                <a:solidFill>
                  <a:srgbClr val="3F3F3F"/>
                </a:solidFill>
                <a:latin typeface="+mn-lt"/>
                <a:ea typeface="Calibri"/>
                <a:cs typeface="Calibri"/>
                <a:sym typeface="Calibri"/>
              </a:rPr>
              <a:t>Monitoring:</a:t>
            </a:r>
            <a:endParaRPr>
              <a:latin typeface="+mn-lt"/>
            </a:endParaRPr>
          </a:p>
          <a:p>
            <a:pPr marL="91440" marR="0" lvl="0" indent="-91440" algn="l" rtl="0">
              <a:lnSpc>
                <a:spcPct val="90000"/>
              </a:lnSpc>
              <a:spcBef>
                <a:spcPts val="1400"/>
              </a:spcBef>
              <a:spcAft>
                <a:spcPts val="0"/>
              </a:spcAft>
              <a:buClr>
                <a:schemeClr val="accent1"/>
              </a:buClr>
              <a:buSzPts val="2800"/>
              <a:buFont typeface="Calibri"/>
              <a:buNone/>
            </a:pPr>
            <a:r>
              <a:rPr lang="en-GB" sz="2800" u="sng">
                <a:solidFill>
                  <a:srgbClr val="3F3F3F"/>
                </a:solidFill>
                <a:latin typeface="+mn-lt"/>
                <a:ea typeface="Calibri"/>
                <a:cs typeface="Calibri"/>
                <a:sym typeface="Calibri"/>
              </a:rPr>
              <a:t>Characteristics</a:t>
            </a:r>
            <a:endParaRPr>
              <a:latin typeface="+mn-lt"/>
            </a:endParaRPr>
          </a:p>
          <a:p>
            <a:pPr marL="91440" marR="0" lvl="0" indent="-177800" algn="l" rtl="0">
              <a:lnSpc>
                <a:spcPct val="90000"/>
              </a:lnSpc>
              <a:spcBef>
                <a:spcPts val="1400"/>
              </a:spcBef>
              <a:spcAft>
                <a:spcPts val="0"/>
              </a:spcAft>
              <a:buClr>
                <a:schemeClr val="accent1"/>
              </a:buClr>
              <a:buSzPts val="2800"/>
              <a:buFont typeface="Calibri"/>
              <a:buChar char=" "/>
            </a:pPr>
            <a:r>
              <a:rPr lang="en-GB" sz="2800">
                <a:solidFill>
                  <a:srgbClr val="3F3F3F"/>
                </a:solidFill>
                <a:latin typeface="+mn-lt"/>
                <a:ea typeface="Calibri"/>
                <a:cs typeface="Calibri"/>
                <a:sym typeface="Calibri"/>
              </a:rPr>
              <a:t>is an ongoing, continuous process;</a:t>
            </a:r>
            <a:endParaRPr>
              <a:latin typeface="+mn-lt"/>
            </a:endParaRPr>
          </a:p>
          <a:p>
            <a:pPr marL="91440" marR="0" lvl="0" indent="0" algn="l" rtl="0">
              <a:lnSpc>
                <a:spcPct val="90000"/>
              </a:lnSpc>
              <a:spcBef>
                <a:spcPts val="1400"/>
              </a:spcBef>
              <a:spcAft>
                <a:spcPts val="0"/>
              </a:spcAft>
              <a:buClr>
                <a:schemeClr val="accent1"/>
              </a:buClr>
              <a:buSzPts val="2800"/>
              <a:buFont typeface="Calibri"/>
              <a:buNone/>
            </a:pPr>
            <a:endParaRPr sz="2800">
              <a:solidFill>
                <a:srgbClr val="3F3F3F"/>
              </a:solidFill>
              <a:latin typeface="+mn-lt"/>
              <a:ea typeface="Calibri"/>
              <a:cs typeface="Calibri"/>
              <a:sym typeface="Calibri"/>
            </a:endParaRPr>
          </a:p>
          <a:p>
            <a:pPr marL="91440" marR="0" lvl="0" indent="-177800" algn="l" rtl="0">
              <a:lnSpc>
                <a:spcPct val="90000"/>
              </a:lnSpc>
              <a:spcBef>
                <a:spcPts val="1400"/>
              </a:spcBef>
              <a:spcAft>
                <a:spcPts val="0"/>
              </a:spcAft>
              <a:buClr>
                <a:schemeClr val="accent1"/>
              </a:buClr>
              <a:buSzPts val="2800"/>
              <a:buFont typeface="Calibri"/>
              <a:buChar char=" "/>
            </a:pPr>
            <a:r>
              <a:rPr lang="en-GB" sz="2800">
                <a:solidFill>
                  <a:srgbClr val="3F3F3F"/>
                </a:solidFill>
                <a:latin typeface="+mn-lt"/>
                <a:ea typeface="Calibri"/>
                <a:cs typeface="Calibri"/>
                <a:sym typeface="Calibri"/>
              </a:rPr>
              <a:t>requires the collection of data throughout the program cycle, including at the beginning to provide a baseline;</a:t>
            </a:r>
            <a:endParaRPr>
              <a:latin typeface="+mn-lt"/>
            </a:endParaRPr>
          </a:p>
          <a:p>
            <a:pPr marL="91440" marR="0" lvl="0" indent="0" algn="l" rtl="0">
              <a:lnSpc>
                <a:spcPct val="90000"/>
              </a:lnSpc>
              <a:spcBef>
                <a:spcPts val="1400"/>
              </a:spcBef>
              <a:spcAft>
                <a:spcPts val="0"/>
              </a:spcAft>
              <a:buClr>
                <a:schemeClr val="accent1"/>
              </a:buClr>
              <a:buSzPts val="2800"/>
              <a:buFont typeface="Calibri"/>
              <a:buNone/>
            </a:pPr>
            <a:endParaRPr sz="2800">
              <a:solidFill>
                <a:srgbClr val="3F3F3F"/>
              </a:solidFill>
              <a:latin typeface="+mn-lt"/>
              <a:ea typeface="Calibri"/>
              <a:cs typeface="Calibri"/>
              <a:sym typeface="Calibri"/>
            </a:endParaRPr>
          </a:p>
          <a:p>
            <a:pPr marL="91440" marR="0" lvl="0" indent="-177800" algn="l" rtl="0">
              <a:lnSpc>
                <a:spcPct val="90000"/>
              </a:lnSpc>
              <a:spcBef>
                <a:spcPts val="1400"/>
              </a:spcBef>
              <a:spcAft>
                <a:spcPts val="0"/>
              </a:spcAft>
              <a:buClr>
                <a:schemeClr val="accent1"/>
              </a:buClr>
              <a:buSzPts val="2800"/>
              <a:buFont typeface="Calibri"/>
              <a:buChar char=" "/>
            </a:pPr>
            <a:r>
              <a:rPr lang="en-GB" sz="2800">
                <a:solidFill>
                  <a:srgbClr val="3F3F3F"/>
                </a:solidFill>
                <a:latin typeface="+mn-lt"/>
                <a:ea typeface="Calibri"/>
                <a:cs typeface="Calibri"/>
                <a:sym typeface="Calibri"/>
              </a:rPr>
              <a:t>it is used to determine if activities need adjustment during the intervention to improve performance.</a:t>
            </a:r>
            <a:endParaRPr>
              <a:latin typeface="+mn-lt"/>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3"/>
          <p:cNvSpPr txBox="1"/>
          <p:nvPr/>
        </p:nvSpPr>
        <p:spPr>
          <a:xfrm>
            <a:off x="179512" y="202851"/>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Calibri"/>
                <a:ea typeface="Calibri"/>
                <a:cs typeface="Calibri"/>
                <a:sym typeface="Calibri"/>
              </a:rPr>
              <a:t>Monitoring and Evaluation</a:t>
            </a:r>
            <a:endParaRPr sz="4400" b="1">
              <a:solidFill>
                <a:schemeClr val="lt1"/>
              </a:solidFill>
              <a:latin typeface="Calibri"/>
              <a:ea typeface="Calibri"/>
              <a:cs typeface="Calibri"/>
              <a:sym typeface="Calibri"/>
            </a:endParaRPr>
          </a:p>
        </p:txBody>
      </p:sp>
      <p:sp>
        <p:nvSpPr>
          <p:cNvPr id="532" name="Google Shape;532;p63"/>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Calibri"/>
              <a:ea typeface="Calibri"/>
              <a:cs typeface="Calibri"/>
              <a:sym typeface="Calibri"/>
            </a:endParaRPr>
          </a:p>
        </p:txBody>
      </p:sp>
      <p:sp>
        <p:nvSpPr>
          <p:cNvPr id="533" name="Google Shape;533;p63"/>
          <p:cNvSpPr txBox="1"/>
          <p:nvPr/>
        </p:nvSpPr>
        <p:spPr>
          <a:xfrm>
            <a:off x="323850" y="1340768"/>
            <a:ext cx="8496300" cy="4608576"/>
          </a:xfrm>
          <a:prstGeom prst="rect">
            <a:avLst/>
          </a:prstGeom>
          <a:noFill/>
          <a:ln>
            <a:noFill/>
          </a:ln>
        </p:spPr>
        <p:txBody>
          <a:bodyPr spcFirstLastPara="1" wrap="square" lIns="0" tIns="45700" rIns="0" bIns="45700" anchor="t" anchorCtr="0">
            <a:normAutofit fontScale="62500" lnSpcReduction="20000"/>
          </a:bodyPr>
          <a:lstStyle/>
          <a:p>
            <a:pPr marL="91440" marR="0" lvl="0" indent="-91440" algn="l" rtl="0">
              <a:lnSpc>
                <a:spcPct val="80000"/>
              </a:lnSpc>
              <a:spcBef>
                <a:spcPts val="0"/>
              </a:spcBef>
              <a:spcAft>
                <a:spcPts val="0"/>
              </a:spcAft>
              <a:buClr>
                <a:schemeClr val="accent1"/>
              </a:buClr>
              <a:buSzPct val="100000"/>
              <a:buFont typeface="Calibri"/>
              <a:buNone/>
            </a:pPr>
            <a:r>
              <a:rPr lang="en-GB" sz="4500" b="1" dirty="0">
                <a:solidFill>
                  <a:srgbClr val="3F3F3F"/>
                </a:solidFill>
                <a:latin typeface="+mn-lt"/>
                <a:ea typeface="Calibri"/>
                <a:cs typeface="Calibri"/>
                <a:sym typeface="Calibri"/>
              </a:rPr>
              <a:t>Evaluation</a:t>
            </a:r>
            <a:endParaRPr dirty="0">
              <a:latin typeface="+mn-lt"/>
            </a:endParaRPr>
          </a:p>
          <a:p>
            <a:pPr marL="91440" marR="0" lvl="0" indent="-91440" algn="l" rtl="0">
              <a:lnSpc>
                <a:spcPct val="80000"/>
              </a:lnSpc>
              <a:spcBef>
                <a:spcPts val="1400"/>
              </a:spcBef>
              <a:spcAft>
                <a:spcPts val="0"/>
              </a:spcAft>
              <a:buClr>
                <a:schemeClr val="accent1"/>
              </a:buClr>
              <a:buSzPct val="100000"/>
              <a:buFont typeface="Calibri"/>
              <a:buNone/>
            </a:pPr>
            <a:r>
              <a:rPr lang="en-GB" sz="3600" u="sng" dirty="0">
                <a:solidFill>
                  <a:srgbClr val="3F3F3F"/>
                </a:solidFill>
                <a:latin typeface="+mn-lt"/>
                <a:ea typeface="Calibri"/>
                <a:cs typeface="Calibri"/>
                <a:sym typeface="Calibri"/>
              </a:rPr>
              <a:t>Definition</a:t>
            </a:r>
            <a:endParaRPr dirty="0">
              <a:latin typeface="+mn-lt"/>
            </a:endParaRPr>
          </a:p>
          <a:p>
            <a:pPr marL="91440" marR="0" lvl="0" indent="-91440" algn="just" rtl="0">
              <a:lnSpc>
                <a:spcPct val="80000"/>
              </a:lnSpc>
              <a:spcBef>
                <a:spcPts val="1400"/>
              </a:spcBef>
              <a:spcAft>
                <a:spcPts val="0"/>
              </a:spcAft>
              <a:buClr>
                <a:schemeClr val="accent1"/>
              </a:buClr>
              <a:buSzPct val="100000"/>
              <a:buFont typeface="Calibri"/>
              <a:buNone/>
            </a:pPr>
            <a:r>
              <a:rPr lang="en-GB" sz="3600" dirty="0">
                <a:solidFill>
                  <a:srgbClr val="3F3F3F"/>
                </a:solidFill>
                <a:latin typeface="+mn-lt"/>
                <a:ea typeface="Calibri"/>
                <a:cs typeface="Calibri"/>
                <a:sym typeface="Calibri"/>
              </a:rPr>
              <a:t>	Evaluation is a time-bound, periodic assessment that seeks to answer specific questions to give direction when making decisions. It measures how well the program activities have met expected objectives and the extent to which changes in outcomes can be attributed to the program or intervention. </a:t>
            </a:r>
            <a:endParaRPr dirty="0">
              <a:latin typeface="+mn-lt"/>
            </a:endParaRPr>
          </a:p>
          <a:p>
            <a:pPr marL="91440" marR="0" lvl="0" indent="-91440" algn="just" rtl="0">
              <a:lnSpc>
                <a:spcPct val="80000"/>
              </a:lnSpc>
              <a:spcBef>
                <a:spcPts val="1400"/>
              </a:spcBef>
              <a:spcAft>
                <a:spcPts val="0"/>
              </a:spcAft>
              <a:buClr>
                <a:schemeClr val="accent1"/>
              </a:buClr>
              <a:buSzPct val="100000"/>
              <a:buFont typeface="Calibri"/>
              <a:buNone/>
            </a:pPr>
            <a:endParaRPr sz="3600" dirty="0">
              <a:solidFill>
                <a:srgbClr val="3F3F3F"/>
              </a:solidFill>
              <a:latin typeface="+mn-lt"/>
              <a:ea typeface="Calibri"/>
              <a:cs typeface="Calibri"/>
              <a:sym typeface="Calibri"/>
            </a:endParaRPr>
          </a:p>
          <a:p>
            <a:pPr marL="91440" marR="0" lvl="0" indent="-91440" algn="l" rtl="0">
              <a:lnSpc>
                <a:spcPct val="80000"/>
              </a:lnSpc>
              <a:spcBef>
                <a:spcPts val="1400"/>
              </a:spcBef>
              <a:spcAft>
                <a:spcPts val="0"/>
              </a:spcAft>
              <a:buClr>
                <a:schemeClr val="accent1"/>
              </a:buClr>
              <a:buSzPct val="100000"/>
              <a:buFont typeface="Calibri"/>
              <a:buNone/>
            </a:pPr>
            <a:r>
              <a:rPr lang="en-GB" sz="3600" dirty="0">
                <a:solidFill>
                  <a:srgbClr val="3F3F3F"/>
                </a:solidFill>
                <a:latin typeface="+mn-lt"/>
                <a:ea typeface="Calibri"/>
                <a:cs typeface="Calibri"/>
                <a:sym typeface="Calibri"/>
              </a:rPr>
              <a:t>	Measuring the difference between having and not having the program or intervention is known as its "impact“</a:t>
            </a:r>
            <a:endParaRPr dirty="0">
              <a:latin typeface="+mn-lt"/>
            </a:endParaRPr>
          </a:p>
          <a:p>
            <a:pPr marL="91440" marR="0" lvl="0" indent="0" algn="l" rtl="0">
              <a:lnSpc>
                <a:spcPct val="80000"/>
              </a:lnSpc>
              <a:spcBef>
                <a:spcPts val="1400"/>
              </a:spcBef>
              <a:spcAft>
                <a:spcPts val="0"/>
              </a:spcAft>
              <a:buClr>
                <a:schemeClr val="accent1"/>
              </a:buClr>
              <a:buSzPct val="100000"/>
              <a:buFont typeface="Calibri"/>
              <a:buNone/>
            </a:pPr>
            <a:endParaRPr sz="3600" dirty="0">
              <a:solidFill>
                <a:srgbClr val="3F3F3F"/>
              </a:solidFill>
              <a:latin typeface="+mn-lt"/>
              <a:ea typeface="Calibri"/>
              <a:cs typeface="Calibri"/>
              <a:sym typeface="Calibri"/>
            </a:endParaRPr>
          </a:p>
          <a:p>
            <a:pPr marL="91440" marR="0" lvl="0" indent="-91440" algn="l" rtl="0">
              <a:lnSpc>
                <a:spcPct val="80000"/>
              </a:lnSpc>
              <a:spcBef>
                <a:spcPts val="1400"/>
              </a:spcBef>
              <a:spcAft>
                <a:spcPts val="0"/>
              </a:spcAft>
              <a:buClr>
                <a:schemeClr val="accent1"/>
              </a:buClr>
              <a:buSzPct val="100000"/>
              <a:buFont typeface="Calibri"/>
              <a:buNone/>
            </a:pPr>
            <a:r>
              <a:rPr lang="en-GB" sz="3600" dirty="0">
                <a:solidFill>
                  <a:srgbClr val="3F3F3F"/>
                </a:solidFill>
                <a:latin typeface="+mn-lt"/>
                <a:ea typeface="Calibri"/>
                <a:cs typeface="Calibri"/>
                <a:sym typeface="Calibri"/>
              </a:rPr>
              <a:t>Example</a:t>
            </a:r>
            <a:endParaRPr dirty="0">
              <a:latin typeface="+mn-lt"/>
            </a:endParaRPr>
          </a:p>
          <a:p>
            <a:pPr marL="91440" marR="0" lvl="0" indent="-142875" algn="l" rtl="0">
              <a:lnSpc>
                <a:spcPct val="80000"/>
              </a:lnSpc>
              <a:spcBef>
                <a:spcPts val="1400"/>
              </a:spcBef>
              <a:spcAft>
                <a:spcPts val="0"/>
              </a:spcAft>
              <a:buClr>
                <a:schemeClr val="accent1"/>
              </a:buClr>
              <a:buSzPct val="100000"/>
              <a:buFont typeface="Calibri"/>
              <a:buChar char=" "/>
            </a:pPr>
            <a:r>
              <a:rPr lang="en-GB" sz="3600" dirty="0">
                <a:solidFill>
                  <a:srgbClr val="3F3F3F"/>
                </a:solidFill>
                <a:latin typeface="+mn-lt"/>
                <a:ea typeface="Calibri"/>
                <a:cs typeface="Calibri"/>
                <a:sym typeface="Calibri"/>
              </a:rPr>
              <a:t>After an intervention promoting condom use,</a:t>
            </a:r>
            <a:endParaRPr dirty="0">
              <a:latin typeface="+mn-lt"/>
            </a:endParaRPr>
          </a:p>
          <a:p>
            <a:pPr marL="91440" marR="0" lvl="0" indent="-91440" algn="l" rtl="0">
              <a:lnSpc>
                <a:spcPct val="80000"/>
              </a:lnSpc>
              <a:spcBef>
                <a:spcPts val="1400"/>
              </a:spcBef>
              <a:spcAft>
                <a:spcPts val="0"/>
              </a:spcAft>
              <a:buClr>
                <a:schemeClr val="accent1"/>
              </a:buClr>
              <a:buSzPct val="100000"/>
              <a:buFont typeface="Calibri"/>
              <a:buNone/>
            </a:pPr>
            <a:r>
              <a:rPr lang="en-GB" sz="3600" dirty="0">
                <a:solidFill>
                  <a:srgbClr val="3F3F3F"/>
                </a:solidFill>
                <a:latin typeface="+mn-lt"/>
                <a:ea typeface="Calibri"/>
                <a:cs typeface="Calibri"/>
                <a:sym typeface="Calibri"/>
              </a:rPr>
              <a:t>	is there a reduction in unplanned pregnancies?</a:t>
            </a:r>
            <a:endParaRPr dirty="0">
              <a:latin typeface="+mn-lt"/>
            </a:endParaRPr>
          </a:p>
          <a:p>
            <a:pPr marL="91440" marR="0" lvl="0" indent="0" algn="l" rtl="0">
              <a:lnSpc>
                <a:spcPct val="90000"/>
              </a:lnSpc>
              <a:spcBef>
                <a:spcPts val="1400"/>
              </a:spcBef>
              <a:spcAft>
                <a:spcPts val="0"/>
              </a:spcAft>
              <a:buClr>
                <a:schemeClr val="accent1"/>
              </a:buClr>
              <a:buSzPct val="100000"/>
              <a:buFont typeface="Calibri"/>
              <a:buNone/>
            </a:pPr>
            <a:endParaRPr sz="2800" dirty="0">
              <a:solidFill>
                <a:srgbClr val="3F3F3F"/>
              </a:solidFill>
              <a:latin typeface="+mn-lt"/>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4"/>
          <p:cNvSpPr txBox="1"/>
          <p:nvPr/>
        </p:nvSpPr>
        <p:spPr>
          <a:xfrm>
            <a:off x="107504" y="202851"/>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Arial" panose="020B0604020202020204" pitchFamily="34" charset="0"/>
                <a:ea typeface="Calibri"/>
                <a:cs typeface="Arial" panose="020B0604020202020204" pitchFamily="34" charset="0"/>
                <a:sym typeface="Calibri"/>
              </a:rPr>
              <a:t>Monitoring and Evaluation</a:t>
            </a:r>
            <a:endParaRPr sz="4400" b="1">
              <a:solidFill>
                <a:schemeClr val="lt1"/>
              </a:solidFill>
              <a:latin typeface="Arial" panose="020B0604020202020204" pitchFamily="34" charset="0"/>
              <a:ea typeface="Calibri"/>
              <a:cs typeface="Arial" panose="020B0604020202020204" pitchFamily="34" charset="0"/>
              <a:sym typeface="Calibri"/>
            </a:endParaRPr>
          </a:p>
        </p:txBody>
      </p:sp>
      <p:sp>
        <p:nvSpPr>
          <p:cNvPr id="539" name="Google Shape;539;p64"/>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540" name="Google Shape;540;p64"/>
          <p:cNvSpPr txBox="1"/>
          <p:nvPr/>
        </p:nvSpPr>
        <p:spPr>
          <a:xfrm>
            <a:off x="251520" y="1340768"/>
            <a:ext cx="8496300" cy="4608576"/>
          </a:xfrm>
          <a:prstGeom prst="rect">
            <a:avLst/>
          </a:prstGeom>
          <a:noFill/>
          <a:ln>
            <a:noFill/>
          </a:ln>
        </p:spPr>
        <p:txBody>
          <a:bodyPr spcFirstLastPara="1" wrap="square" lIns="0" tIns="45700" rIns="0" bIns="45700" anchor="t" anchorCtr="0">
            <a:normAutofit fontScale="92500" lnSpcReduction="20000"/>
          </a:bodyPr>
          <a:lstStyle/>
          <a:p>
            <a:pPr marL="91440" marR="0" lvl="0" indent="-91440" algn="l" rtl="0">
              <a:lnSpc>
                <a:spcPct val="90000"/>
              </a:lnSpc>
              <a:spcBef>
                <a:spcPts val="0"/>
              </a:spcBef>
              <a:spcAft>
                <a:spcPts val="0"/>
              </a:spcAft>
              <a:buClr>
                <a:schemeClr val="accent1"/>
              </a:buClr>
              <a:buSzPct val="100000"/>
              <a:buFont typeface="Calibri"/>
              <a:buNone/>
            </a:pPr>
            <a:r>
              <a:rPr lang="en-GB" sz="3600" b="1">
                <a:solidFill>
                  <a:srgbClr val="3F3F3F"/>
                </a:solidFill>
                <a:latin typeface="Arial" panose="020B0604020202020204" pitchFamily="34" charset="0"/>
                <a:ea typeface="Calibri"/>
                <a:cs typeface="Arial" panose="020B0604020202020204" pitchFamily="34" charset="0"/>
                <a:sym typeface="Calibri"/>
              </a:rPr>
              <a:t>Evaluations require:</a:t>
            </a:r>
            <a:endParaRPr>
              <a:latin typeface="Arial" panose="020B0604020202020204" pitchFamily="34" charset="0"/>
              <a:cs typeface="Arial" panose="020B0604020202020204" pitchFamily="34" charset="0"/>
            </a:endParaRPr>
          </a:p>
          <a:p>
            <a:pPr marL="91440" marR="0" lvl="0" indent="-211455" algn="l" rtl="0">
              <a:lnSpc>
                <a:spcPct val="90000"/>
              </a:lnSpc>
              <a:spcBef>
                <a:spcPts val="1400"/>
              </a:spcBef>
              <a:spcAft>
                <a:spcPts val="0"/>
              </a:spcAft>
              <a:buClr>
                <a:schemeClr val="accent1"/>
              </a:buClr>
              <a:buSzPct val="100000"/>
              <a:buFont typeface="Calibri"/>
              <a:buChar char=" "/>
            </a:pPr>
            <a:r>
              <a:rPr lang="en-GB" sz="3600">
                <a:solidFill>
                  <a:srgbClr val="3F3F3F"/>
                </a:solidFill>
                <a:latin typeface="Arial" panose="020B0604020202020204" pitchFamily="34" charset="0"/>
                <a:ea typeface="Calibri"/>
                <a:cs typeface="Arial" panose="020B0604020202020204" pitchFamily="34" charset="0"/>
                <a:sym typeface="Calibri"/>
              </a:rPr>
              <a:t>Data collection at the start of a program (to provide a baseline) and again at the end </a:t>
            </a:r>
            <a:endParaRPr>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ct val="100000"/>
              <a:buFont typeface="Calibri"/>
              <a:buNone/>
            </a:pPr>
            <a:r>
              <a:rPr lang="en-GB" sz="3600">
                <a:solidFill>
                  <a:srgbClr val="3F3F3F"/>
                </a:solidFill>
                <a:latin typeface="Arial" panose="020B0604020202020204" pitchFamily="34" charset="0"/>
                <a:ea typeface="Calibri"/>
                <a:cs typeface="Arial" panose="020B0604020202020204" pitchFamily="34" charset="0"/>
                <a:sym typeface="Calibri"/>
              </a:rPr>
              <a:t>	(not at repeated intervals during programme)</a:t>
            </a:r>
            <a:endParaRPr>
              <a:latin typeface="Arial" panose="020B0604020202020204" pitchFamily="34" charset="0"/>
              <a:cs typeface="Arial" panose="020B0604020202020204" pitchFamily="34" charset="0"/>
            </a:endParaRPr>
          </a:p>
          <a:p>
            <a:pPr marL="91440" marR="0" lvl="0" indent="-20954" algn="l" rtl="0">
              <a:lnSpc>
                <a:spcPct val="90000"/>
              </a:lnSpc>
              <a:spcBef>
                <a:spcPts val="1400"/>
              </a:spcBef>
              <a:spcAft>
                <a:spcPts val="0"/>
              </a:spcAft>
              <a:buClr>
                <a:schemeClr val="accent1"/>
              </a:buClr>
              <a:buSzPct val="100000"/>
              <a:buFont typeface="Calibri"/>
              <a:buNone/>
            </a:pPr>
            <a:endParaRPr sz="1200">
              <a:solidFill>
                <a:srgbClr val="3F3F3F"/>
              </a:solidFill>
              <a:latin typeface="Arial" panose="020B0604020202020204" pitchFamily="34" charset="0"/>
              <a:ea typeface="Calibri"/>
              <a:cs typeface="Arial" panose="020B0604020202020204" pitchFamily="34" charset="0"/>
              <a:sym typeface="Calibri"/>
            </a:endParaRPr>
          </a:p>
          <a:p>
            <a:pPr marL="91440" marR="0" lvl="0" indent="-211455" algn="l" rtl="0">
              <a:lnSpc>
                <a:spcPct val="90000"/>
              </a:lnSpc>
              <a:spcBef>
                <a:spcPts val="1400"/>
              </a:spcBef>
              <a:spcAft>
                <a:spcPts val="0"/>
              </a:spcAft>
              <a:buClr>
                <a:schemeClr val="accent1"/>
              </a:buClr>
              <a:buSzPct val="100000"/>
              <a:buFont typeface="Calibri"/>
              <a:buChar char=" "/>
            </a:pPr>
            <a:r>
              <a:rPr lang="en-GB" sz="3600">
                <a:solidFill>
                  <a:srgbClr val="3F3F3F"/>
                </a:solidFill>
                <a:latin typeface="Arial" panose="020B0604020202020204" pitchFamily="34" charset="0"/>
                <a:ea typeface="Calibri"/>
                <a:cs typeface="Arial" panose="020B0604020202020204" pitchFamily="34" charset="0"/>
                <a:sym typeface="Calibri"/>
              </a:rPr>
              <a:t>A control or comparison group in order to measure whether the changes in outcomes can be attributed to the program</a:t>
            </a:r>
            <a:endParaRPr>
              <a:latin typeface="Arial" panose="020B0604020202020204" pitchFamily="34" charset="0"/>
              <a:cs typeface="Arial" panose="020B0604020202020204" pitchFamily="34" charset="0"/>
            </a:endParaRPr>
          </a:p>
          <a:p>
            <a:pPr marL="91440" marR="0" lvl="0" indent="-20954" algn="l" rtl="0">
              <a:lnSpc>
                <a:spcPct val="90000"/>
              </a:lnSpc>
              <a:spcBef>
                <a:spcPts val="1400"/>
              </a:spcBef>
              <a:spcAft>
                <a:spcPts val="0"/>
              </a:spcAft>
              <a:buClr>
                <a:schemeClr val="accent1"/>
              </a:buClr>
              <a:buSzPct val="100000"/>
              <a:buFont typeface="Calibri"/>
              <a:buNone/>
            </a:pPr>
            <a:endParaRPr sz="1200">
              <a:solidFill>
                <a:srgbClr val="3F3F3F"/>
              </a:solidFill>
              <a:latin typeface="Arial" panose="020B0604020202020204" pitchFamily="34" charset="0"/>
              <a:ea typeface="Calibri"/>
              <a:cs typeface="Arial" panose="020B0604020202020204" pitchFamily="34" charset="0"/>
              <a:sym typeface="Calibri"/>
            </a:endParaRPr>
          </a:p>
          <a:p>
            <a:pPr marL="91440" marR="0" lvl="0" indent="-211455" algn="l" rtl="0">
              <a:lnSpc>
                <a:spcPct val="90000"/>
              </a:lnSpc>
              <a:spcBef>
                <a:spcPts val="1400"/>
              </a:spcBef>
              <a:spcAft>
                <a:spcPts val="0"/>
              </a:spcAft>
              <a:buClr>
                <a:schemeClr val="accent1"/>
              </a:buClr>
              <a:buSzPct val="100000"/>
              <a:buFont typeface="Calibri"/>
              <a:buChar char=" "/>
            </a:pPr>
            <a:r>
              <a:rPr lang="en-GB" sz="3600">
                <a:solidFill>
                  <a:srgbClr val="3F3F3F"/>
                </a:solidFill>
                <a:latin typeface="Arial" panose="020B0604020202020204" pitchFamily="34" charset="0"/>
                <a:ea typeface="Calibri"/>
                <a:cs typeface="Arial" panose="020B0604020202020204" pitchFamily="34" charset="0"/>
                <a:sym typeface="Calibri"/>
              </a:rPr>
              <a:t>A well-planned study design </a:t>
            </a:r>
            <a:endParaRPr sz="3600">
              <a:solidFill>
                <a:srgbClr val="3F3F3F"/>
              </a:solidFill>
              <a:latin typeface="Arial" panose="020B0604020202020204" pitchFamily="34" charset="0"/>
              <a:ea typeface="Calibri"/>
              <a:cs typeface="Arial" panose="020B0604020202020204" pitchFamily="34" charset="0"/>
              <a:sym typeface="Calibri"/>
            </a:endParaRPr>
          </a:p>
          <a:p>
            <a:pPr marL="91440" marR="0" lvl="0" indent="0" algn="l" rtl="0">
              <a:lnSpc>
                <a:spcPct val="90000"/>
              </a:lnSpc>
              <a:spcBef>
                <a:spcPts val="1400"/>
              </a:spcBef>
              <a:spcAft>
                <a:spcPts val="0"/>
              </a:spcAft>
              <a:buClr>
                <a:schemeClr val="accent1"/>
              </a:buClr>
              <a:buSzPct val="100000"/>
              <a:buFont typeface="Calibri"/>
              <a:buNone/>
            </a:pPr>
            <a:endParaRPr sz="2800">
              <a:solidFill>
                <a:srgbClr val="3F3F3F"/>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5"/>
          <p:cNvSpPr txBox="1"/>
          <p:nvPr/>
        </p:nvSpPr>
        <p:spPr>
          <a:xfrm>
            <a:off x="26085" y="202851"/>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Calibri"/>
                <a:ea typeface="Calibri"/>
                <a:cs typeface="Calibri"/>
                <a:sym typeface="Calibri"/>
              </a:rPr>
              <a:t>Monitoring and Evaluation</a:t>
            </a:r>
            <a:endParaRPr sz="4400" b="1">
              <a:solidFill>
                <a:schemeClr val="lt1"/>
              </a:solidFill>
              <a:latin typeface="Calibri"/>
              <a:ea typeface="Calibri"/>
              <a:cs typeface="Calibri"/>
              <a:sym typeface="Calibri"/>
            </a:endParaRPr>
          </a:p>
        </p:txBody>
      </p:sp>
      <p:sp>
        <p:nvSpPr>
          <p:cNvPr id="546" name="Google Shape;546;p65"/>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Calibri"/>
              <a:ea typeface="Calibri"/>
              <a:cs typeface="Calibri"/>
              <a:sym typeface="Calibri"/>
            </a:endParaRPr>
          </a:p>
        </p:txBody>
      </p:sp>
      <p:sp>
        <p:nvSpPr>
          <p:cNvPr id="547" name="Google Shape;547;p65"/>
          <p:cNvSpPr txBox="1"/>
          <p:nvPr/>
        </p:nvSpPr>
        <p:spPr>
          <a:xfrm>
            <a:off x="323850" y="1340768"/>
            <a:ext cx="8496300" cy="4608576"/>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r>
              <a:rPr lang="en-GB" sz="3600">
                <a:solidFill>
                  <a:srgbClr val="3F3F3F"/>
                </a:solidFill>
                <a:latin typeface="Calibri"/>
                <a:ea typeface="Calibri"/>
                <a:cs typeface="Calibri"/>
                <a:sym typeface="Calibri"/>
              </a:rPr>
              <a:t>The difference in having and not having the program or intervention is known as its "impact" and is commonly referred to as </a:t>
            </a:r>
            <a:r>
              <a:rPr lang="en-GB" sz="3600" b="1">
                <a:solidFill>
                  <a:srgbClr val="3F3F3F"/>
                </a:solidFill>
                <a:latin typeface="Calibri"/>
                <a:ea typeface="Calibri"/>
                <a:cs typeface="Calibri"/>
                <a:sym typeface="Calibri"/>
              </a:rPr>
              <a:t>"impact evaluation."</a:t>
            </a:r>
            <a:r>
              <a:rPr lang="en-GB" sz="3600">
                <a:solidFill>
                  <a:srgbClr val="3F3F3F"/>
                </a:solidFill>
                <a:latin typeface="Calibri"/>
                <a:ea typeface="Calibri"/>
                <a:cs typeface="Calibri"/>
                <a:sym typeface="Calibri"/>
              </a:rPr>
              <a:t> </a:t>
            </a:r>
            <a:endParaRPr sz="3600">
              <a:solidFill>
                <a:srgbClr val="3F3F3F"/>
              </a:solidFill>
              <a:latin typeface="Calibri"/>
              <a:ea typeface="Calibri"/>
              <a:cs typeface="Calibri"/>
              <a:sym typeface="Calibri"/>
            </a:endParaRPr>
          </a:p>
          <a:p>
            <a:pPr marL="91440" marR="0" lvl="0" indent="0" algn="l" rtl="0">
              <a:lnSpc>
                <a:spcPct val="90000"/>
              </a:lnSpc>
              <a:spcBef>
                <a:spcPts val="1400"/>
              </a:spcBef>
              <a:spcAft>
                <a:spcPts val="0"/>
              </a:spcAft>
              <a:buClr>
                <a:schemeClr val="accent1"/>
              </a:buClr>
              <a:buSzPts val="2800"/>
              <a:buFont typeface="Calibri"/>
              <a:buNone/>
            </a:pPr>
            <a:endParaRPr sz="2800">
              <a:solidFill>
                <a:srgbClr val="3F3F3F"/>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6"/>
          <p:cNvSpPr txBox="1"/>
          <p:nvPr/>
        </p:nvSpPr>
        <p:spPr>
          <a:xfrm>
            <a:off x="0" y="297753"/>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Arial" panose="020B0604020202020204" pitchFamily="34" charset="0"/>
                <a:ea typeface="Calibri"/>
                <a:cs typeface="Arial" panose="020B0604020202020204" pitchFamily="34" charset="0"/>
                <a:sym typeface="Calibri"/>
              </a:rPr>
              <a:t>Monitoring and Evaluation</a:t>
            </a:r>
            <a:endParaRPr sz="4400" b="1">
              <a:solidFill>
                <a:schemeClr val="lt1"/>
              </a:solidFill>
              <a:latin typeface="Arial" panose="020B0604020202020204" pitchFamily="34" charset="0"/>
              <a:ea typeface="Calibri"/>
              <a:cs typeface="Arial" panose="020B0604020202020204" pitchFamily="34" charset="0"/>
              <a:sym typeface="Calibri"/>
            </a:endParaRPr>
          </a:p>
        </p:txBody>
      </p:sp>
      <p:sp>
        <p:nvSpPr>
          <p:cNvPr id="553" name="Google Shape;553;p66"/>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554" name="Google Shape;554;p66"/>
          <p:cNvSpPr txBox="1"/>
          <p:nvPr/>
        </p:nvSpPr>
        <p:spPr>
          <a:xfrm>
            <a:off x="201612" y="1338811"/>
            <a:ext cx="8496300" cy="703517"/>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r>
              <a:rPr lang="en-GB" sz="3600">
                <a:solidFill>
                  <a:srgbClr val="3F3F3F"/>
                </a:solidFill>
                <a:latin typeface="Arial" panose="020B0604020202020204" pitchFamily="34" charset="0"/>
                <a:ea typeface="Calibri"/>
                <a:cs typeface="Arial" panose="020B0604020202020204" pitchFamily="34" charset="0"/>
                <a:sym typeface="Calibri"/>
              </a:rPr>
              <a:t>Uses of an M&amp;E system?</a:t>
            </a:r>
            <a:endParaRPr sz="2800">
              <a:solidFill>
                <a:srgbClr val="3F3F3F"/>
              </a:solidFill>
              <a:latin typeface="Arial" panose="020B0604020202020204" pitchFamily="34" charset="0"/>
              <a:ea typeface="Calibri"/>
              <a:cs typeface="Arial" panose="020B0604020202020204" pitchFamily="34" charset="0"/>
              <a:sym typeface="Calibri"/>
            </a:endParaRPr>
          </a:p>
        </p:txBody>
      </p:sp>
      <p:sp>
        <p:nvSpPr>
          <p:cNvPr id="555" name="Google Shape;555;p66"/>
          <p:cNvSpPr/>
          <p:nvPr/>
        </p:nvSpPr>
        <p:spPr>
          <a:xfrm>
            <a:off x="201612" y="2141325"/>
            <a:ext cx="8942388" cy="9159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a:solidFill>
                  <a:schemeClr val="dk1"/>
                </a:solidFill>
                <a:latin typeface="Arial" panose="020B0604020202020204" pitchFamily="34" charset="0"/>
                <a:ea typeface="Calibri"/>
                <a:cs typeface="Arial" panose="020B0604020202020204" pitchFamily="34" charset="0"/>
                <a:sym typeface="Calibri"/>
              </a:rPr>
              <a:t>The M&amp;E action/learning/research cycle, illustrated below, shows how monitoring and evaluation is used. For example if you plan a service delivery, deliver the service, monitor its progress, evaluate its impact and then revise your plan or improve it.</a:t>
            </a:r>
            <a:endParaRPr>
              <a:latin typeface="Arial" panose="020B0604020202020204" pitchFamily="34" charset="0"/>
              <a:cs typeface="Arial" panose="020B0604020202020204" pitchFamily="34" charset="0"/>
            </a:endParaRPr>
          </a:p>
        </p:txBody>
      </p:sp>
      <p:pic>
        <p:nvPicPr>
          <p:cNvPr id="556" name="Google Shape;556;p66"/>
          <p:cNvPicPr preferRelativeResize="0"/>
          <p:nvPr/>
        </p:nvPicPr>
        <p:blipFill rotWithShape="1">
          <a:blip r:embed="rId3">
            <a:alphaModFix/>
          </a:blip>
          <a:srcRect l="7054" t="1370" b="32460"/>
          <a:stretch/>
        </p:blipFill>
        <p:spPr>
          <a:xfrm>
            <a:off x="2239930" y="3180629"/>
            <a:ext cx="4419663" cy="2740092"/>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67"/>
          <p:cNvSpPr txBox="1"/>
          <p:nvPr/>
        </p:nvSpPr>
        <p:spPr>
          <a:xfrm>
            <a:off x="107504" y="260648"/>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Arial" panose="020B0604020202020204" pitchFamily="34" charset="0"/>
                <a:ea typeface="Calibri"/>
                <a:cs typeface="Arial" panose="020B0604020202020204" pitchFamily="34" charset="0"/>
                <a:sym typeface="Calibri"/>
              </a:rPr>
              <a:t>Monitoring and Evaluation</a:t>
            </a:r>
            <a:endParaRPr sz="4400" b="1">
              <a:solidFill>
                <a:schemeClr val="lt1"/>
              </a:solidFill>
              <a:latin typeface="Arial" panose="020B0604020202020204" pitchFamily="34" charset="0"/>
              <a:ea typeface="Calibri"/>
              <a:cs typeface="Arial" panose="020B0604020202020204" pitchFamily="34" charset="0"/>
              <a:sym typeface="Calibri"/>
            </a:endParaRPr>
          </a:p>
        </p:txBody>
      </p:sp>
      <p:sp>
        <p:nvSpPr>
          <p:cNvPr id="562" name="Google Shape;562;p67"/>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563" name="Google Shape;563;p67"/>
          <p:cNvSpPr txBox="1"/>
          <p:nvPr/>
        </p:nvSpPr>
        <p:spPr>
          <a:xfrm>
            <a:off x="323850" y="2403105"/>
            <a:ext cx="8496300" cy="3621025"/>
          </a:xfrm>
          <a:prstGeom prst="rect">
            <a:avLst/>
          </a:prstGeom>
          <a:noFill/>
          <a:ln>
            <a:noFill/>
          </a:ln>
        </p:spPr>
        <p:txBody>
          <a:bodyPr spcFirstLastPara="1" wrap="square" lIns="0" tIns="45700" rIns="0" bIns="45700" anchor="t" anchorCtr="0">
            <a:normAutofit fontScale="77500" lnSpcReduction="20000"/>
          </a:bodyPr>
          <a:lstStyle/>
          <a:p>
            <a:pPr marL="91440" marR="0" lvl="0" indent="-91440" algn="l" rtl="0">
              <a:lnSpc>
                <a:spcPct val="90000"/>
              </a:lnSpc>
              <a:spcBef>
                <a:spcPts val="0"/>
              </a:spcBef>
              <a:spcAft>
                <a:spcPts val="0"/>
              </a:spcAft>
              <a:buClr>
                <a:schemeClr val="accent1"/>
              </a:buClr>
              <a:buSzPct val="100000"/>
              <a:buFont typeface="Calibri"/>
              <a:buNone/>
            </a:pPr>
            <a:r>
              <a:rPr lang="en-GB" sz="3600" dirty="0">
                <a:solidFill>
                  <a:srgbClr val="3F3F3F"/>
                </a:solidFill>
                <a:latin typeface="Arial" panose="020B0604020202020204" pitchFamily="34" charset="0"/>
                <a:ea typeface="Calibri"/>
                <a:cs typeface="Arial" panose="020B0604020202020204" pitchFamily="34" charset="0"/>
                <a:sym typeface="Calibri"/>
              </a:rPr>
              <a:t>1. Support budgeting and planning processes and assist in setting priorities</a:t>
            </a:r>
            <a:endParaRPr sz="3600" dirty="0">
              <a:solidFill>
                <a:srgbClr val="3F3F3F"/>
              </a:solidFill>
              <a:latin typeface="Arial" panose="020B0604020202020204" pitchFamily="34" charset="0"/>
              <a:ea typeface="Calibri"/>
              <a:cs typeface="Arial" panose="020B0604020202020204" pitchFamily="34" charset="0"/>
              <a:sym typeface="Calibri"/>
            </a:endParaRPr>
          </a:p>
          <a:p>
            <a:pPr marL="91440" marR="0" lvl="0" indent="-91440" algn="l" rtl="0">
              <a:lnSpc>
                <a:spcPct val="90000"/>
              </a:lnSpc>
              <a:spcBef>
                <a:spcPts val="1400"/>
              </a:spcBef>
              <a:spcAft>
                <a:spcPts val="0"/>
              </a:spcAft>
              <a:buClr>
                <a:schemeClr val="accent1"/>
              </a:buClr>
              <a:buSzPct val="100000"/>
              <a:buFont typeface="Calibri"/>
              <a:buNone/>
            </a:pPr>
            <a:r>
              <a:rPr lang="en-GB" sz="3600" dirty="0">
                <a:solidFill>
                  <a:srgbClr val="3F3F3F"/>
                </a:solidFill>
                <a:latin typeface="Arial" panose="020B0604020202020204" pitchFamily="34" charset="0"/>
                <a:ea typeface="Calibri"/>
                <a:cs typeface="Arial" panose="020B0604020202020204" pitchFamily="34" charset="0"/>
                <a:sym typeface="Calibri"/>
              </a:rPr>
              <a:t>2. Assist in policy development, policy analysis and program development</a:t>
            </a:r>
            <a:endParaRPr sz="3600" dirty="0">
              <a:solidFill>
                <a:srgbClr val="3F3F3F"/>
              </a:solidFill>
              <a:latin typeface="Arial" panose="020B0604020202020204" pitchFamily="34" charset="0"/>
              <a:ea typeface="Calibri"/>
              <a:cs typeface="Arial" panose="020B0604020202020204" pitchFamily="34" charset="0"/>
              <a:sym typeface="Calibri"/>
            </a:endParaRPr>
          </a:p>
          <a:p>
            <a:pPr marL="91440" marR="0" lvl="0" indent="-91440" algn="l" rtl="0">
              <a:lnSpc>
                <a:spcPct val="90000"/>
              </a:lnSpc>
              <a:spcBef>
                <a:spcPts val="1400"/>
              </a:spcBef>
              <a:spcAft>
                <a:spcPts val="0"/>
              </a:spcAft>
              <a:buClr>
                <a:schemeClr val="accent1"/>
              </a:buClr>
              <a:buSzPct val="100000"/>
              <a:buFont typeface="Calibri"/>
              <a:buNone/>
            </a:pPr>
            <a:r>
              <a:rPr lang="en-GB" sz="3600" dirty="0">
                <a:solidFill>
                  <a:srgbClr val="3F3F3F"/>
                </a:solidFill>
                <a:latin typeface="Arial" panose="020B0604020202020204" pitchFamily="34" charset="0"/>
                <a:ea typeface="Calibri"/>
                <a:cs typeface="Arial" panose="020B0604020202020204" pitchFamily="34" charset="0"/>
                <a:sym typeface="Calibri"/>
              </a:rPr>
              <a:t>3. Manage activities better</a:t>
            </a:r>
            <a:endParaRPr dirty="0">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ct val="100000"/>
              <a:buFont typeface="Calibri"/>
              <a:buNone/>
            </a:pPr>
            <a:r>
              <a:rPr lang="en-GB" sz="3600" dirty="0">
                <a:solidFill>
                  <a:srgbClr val="3F3F3F"/>
                </a:solidFill>
                <a:latin typeface="Arial" panose="020B0604020202020204" pitchFamily="34" charset="0"/>
                <a:ea typeface="Calibri"/>
                <a:cs typeface="Arial" panose="020B0604020202020204" pitchFamily="34" charset="0"/>
                <a:sym typeface="Calibri"/>
              </a:rPr>
              <a:t>4. Monitor efficiency</a:t>
            </a:r>
            <a:endParaRPr dirty="0">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ct val="100000"/>
              <a:buFont typeface="Calibri"/>
              <a:buNone/>
            </a:pPr>
            <a:r>
              <a:rPr lang="en-GB" sz="3600" dirty="0">
                <a:solidFill>
                  <a:srgbClr val="3F3F3F"/>
                </a:solidFill>
                <a:latin typeface="Arial" panose="020B0604020202020204" pitchFamily="34" charset="0"/>
                <a:ea typeface="Calibri"/>
                <a:cs typeface="Arial" panose="020B0604020202020204" pitchFamily="34" charset="0"/>
                <a:sym typeface="Calibri"/>
              </a:rPr>
              <a:t>5. Gain timely information on progress</a:t>
            </a:r>
            <a:endParaRPr dirty="0">
              <a:latin typeface="Arial" panose="020B0604020202020204" pitchFamily="34" charset="0"/>
              <a:cs typeface="Arial" panose="020B0604020202020204" pitchFamily="34" charset="0"/>
            </a:endParaRPr>
          </a:p>
          <a:p>
            <a:pPr marL="91440" marR="0" lvl="0" indent="-91440" algn="l" rtl="0">
              <a:lnSpc>
                <a:spcPct val="90000"/>
              </a:lnSpc>
              <a:spcBef>
                <a:spcPts val="1400"/>
              </a:spcBef>
              <a:spcAft>
                <a:spcPts val="0"/>
              </a:spcAft>
              <a:buClr>
                <a:schemeClr val="accent1"/>
              </a:buClr>
              <a:buSzPct val="100000"/>
              <a:buFont typeface="Calibri"/>
              <a:buNone/>
            </a:pPr>
            <a:r>
              <a:rPr lang="en-GB" sz="3600" dirty="0">
                <a:solidFill>
                  <a:srgbClr val="3F3F3F"/>
                </a:solidFill>
                <a:latin typeface="Arial" panose="020B0604020202020204" pitchFamily="34" charset="0"/>
                <a:ea typeface="Calibri"/>
                <a:cs typeface="Arial" panose="020B0604020202020204" pitchFamily="34" charset="0"/>
                <a:sym typeface="Calibri"/>
              </a:rPr>
              <a:t>6. Promote organisational learning</a:t>
            </a:r>
            <a:endParaRPr sz="3600" dirty="0">
              <a:solidFill>
                <a:srgbClr val="3F3F3F"/>
              </a:solidFill>
              <a:latin typeface="Arial" panose="020B0604020202020204" pitchFamily="34" charset="0"/>
              <a:ea typeface="Calibri"/>
              <a:cs typeface="Arial" panose="020B0604020202020204" pitchFamily="34" charset="0"/>
              <a:sym typeface="Calibri"/>
            </a:endParaRPr>
          </a:p>
          <a:p>
            <a:pPr marL="91440" marR="0" lvl="0" indent="0" algn="l" rtl="0">
              <a:lnSpc>
                <a:spcPct val="90000"/>
              </a:lnSpc>
              <a:spcBef>
                <a:spcPts val="1400"/>
              </a:spcBef>
              <a:spcAft>
                <a:spcPts val="0"/>
              </a:spcAft>
              <a:buClr>
                <a:schemeClr val="accent1"/>
              </a:buClr>
              <a:buSzPct val="100000"/>
              <a:buFont typeface="Calibri"/>
              <a:buNone/>
            </a:pPr>
            <a:endParaRPr sz="2800" dirty="0">
              <a:solidFill>
                <a:srgbClr val="3F3F3F"/>
              </a:solidFill>
              <a:latin typeface="Arial" panose="020B0604020202020204" pitchFamily="34" charset="0"/>
              <a:ea typeface="Calibri"/>
              <a:cs typeface="Arial" panose="020B0604020202020204" pitchFamily="34" charset="0"/>
              <a:sym typeface="Calibri"/>
            </a:endParaRPr>
          </a:p>
        </p:txBody>
      </p:sp>
      <p:sp>
        <p:nvSpPr>
          <p:cNvPr id="564" name="Google Shape;564;p67"/>
          <p:cNvSpPr txBox="1">
            <a:spLocks noGrp="1"/>
          </p:cNvSpPr>
          <p:nvPr>
            <p:ph type="title"/>
          </p:nvPr>
        </p:nvSpPr>
        <p:spPr>
          <a:xfrm>
            <a:off x="588884" y="1293009"/>
            <a:ext cx="8229600" cy="79216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GB" sz="3600">
                <a:latin typeface="Arial" panose="020B0604020202020204" pitchFamily="34" charset="0"/>
                <a:cs typeface="Arial" panose="020B0604020202020204" pitchFamily="34" charset="0"/>
              </a:rPr>
              <a:t>Key uses of M&amp;E information</a:t>
            </a:r>
            <a:r>
              <a:rPr lang="en-GB">
                <a:latin typeface="Arial" panose="020B0604020202020204" pitchFamily="34" charset="0"/>
                <a:cs typeface="Arial" panose="020B0604020202020204" pitchFamily="34" charset="0"/>
              </a:rPr>
              <a:t> </a:t>
            </a:r>
            <a:endParaRPr>
              <a:latin typeface="Arial" panose="020B0604020202020204" pitchFamily="34" charset="0"/>
              <a:cs typeface="Arial" panose="020B06040202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69"/>
          <p:cNvSpPr txBox="1"/>
          <p:nvPr/>
        </p:nvSpPr>
        <p:spPr>
          <a:xfrm>
            <a:off x="7712" y="202851"/>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Arial" panose="020B0604020202020204" pitchFamily="34" charset="0"/>
                <a:ea typeface="Calibri"/>
                <a:cs typeface="Arial" panose="020B0604020202020204" pitchFamily="34" charset="0"/>
                <a:sym typeface="Calibri"/>
              </a:rPr>
              <a:t>Monitoring and Evaluation</a:t>
            </a:r>
            <a:endParaRPr sz="4400" b="1">
              <a:solidFill>
                <a:schemeClr val="lt1"/>
              </a:solidFill>
              <a:latin typeface="Arial" panose="020B0604020202020204" pitchFamily="34" charset="0"/>
              <a:ea typeface="Calibri"/>
              <a:cs typeface="Arial" panose="020B0604020202020204" pitchFamily="34" charset="0"/>
              <a:sym typeface="Calibri"/>
            </a:endParaRPr>
          </a:p>
        </p:txBody>
      </p:sp>
      <p:sp>
        <p:nvSpPr>
          <p:cNvPr id="578" name="Google Shape;578;p69"/>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579" name="Google Shape;579;p69"/>
          <p:cNvSpPr txBox="1"/>
          <p:nvPr/>
        </p:nvSpPr>
        <p:spPr>
          <a:xfrm>
            <a:off x="506745" y="2204864"/>
            <a:ext cx="8130509" cy="3621025"/>
          </a:xfrm>
          <a:prstGeom prst="rect">
            <a:avLst/>
          </a:prstGeom>
          <a:noFill/>
          <a:ln>
            <a:noFill/>
          </a:ln>
        </p:spPr>
        <p:txBody>
          <a:bodyPr spcFirstLastPara="1" wrap="square" lIns="0" tIns="45700" rIns="0" bIns="45700" anchor="t" anchorCtr="0">
            <a:normAutofit/>
          </a:bodyPr>
          <a:lstStyle/>
          <a:p>
            <a:pPr marL="91440" marR="0" lvl="0" indent="-91440" algn="just" rtl="0">
              <a:lnSpc>
                <a:spcPct val="90000"/>
              </a:lnSpc>
              <a:spcBef>
                <a:spcPts val="0"/>
              </a:spcBef>
              <a:spcAft>
                <a:spcPts val="0"/>
              </a:spcAft>
              <a:buClr>
                <a:schemeClr val="accent1"/>
              </a:buClr>
              <a:buSzPts val="3200"/>
              <a:buFont typeface="Calibri"/>
              <a:buNone/>
            </a:pPr>
            <a:r>
              <a:rPr lang="en-GB" sz="3200">
                <a:solidFill>
                  <a:srgbClr val="3F3F3F"/>
                </a:solidFill>
                <a:latin typeface="Arial" panose="020B0604020202020204" pitchFamily="34" charset="0"/>
                <a:ea typeface="Calibri"/>
                <a:cs typeface="Arial" panose="020B0604020202020204" pitchFamily="34" charset="0"/>
                <a:sym typeface="Calibri"/>
              </a:rPr>
              <a:t>Results-based M&amp;E systems provides feedback on the actual outcomes and goals of government. It focuses on outcomes and not just inputs and outputs to produce relevant information on the performance of government policies, programmes &amp; projects.</a:t>
            </a:r>
            <a:endParaRPr>
              <a:latin typeface="Arial" panose="020B0604020202020204" pitchFamily="34" charset="0"/>
              <a:cs typeface="Arial" panose="020B0604020202020204" pitchFamily="34" charset="0"/>
            </a:endParaRPr>
          </a:p>
          <a:p>
            <a:pPr marL="91440" marR="0" lvl="0" indent="0" algn="l" rtl="0">
              <a:lnSpc>
                <a:spcPct val="90000"/>
              </a:lnSpc>
              <a:spcBef>
                <a:spcPts val="1400"/>
              </a:spcBef>
              <a:spcAft>
                <a:spcPts val="0"/>
              </a:spcAft>
              <a:buClr>
                <a:schemeClr val="accent1"/>
              </a:buClr>
              <a:buSzPts val="2800"/>
              <a:buFont typeface="Calibri"/>
              <a:buNone/>
            </a:pPr>
            <a:endParaRPr sz="2800">
              <a:solidFill>
                <a:srgbClr val="3F3F3F"/>
              </a:solidFill>
              <a:latin typeface="Arial" panose="020B0604020202020204" pitchFamily="34" charset="0"/>
              <a:ea typeface="Calibri"/>
              <a:cs typeface="Arial" panose="020B0604020202020204" pitchFamily="34" charset="0"/>
              <a:sym typeface="Calibri"/>
            </a:endParaRPr>
          </a:p>
        </p:txBody>
      </p:sp>
      <p:sp>
        <p:nvSpPr>
          <p:cNvPr id="580" name="Google Shape;580;p69"/>
          <p:cNvSpPr txBox="1">
            <a:spLocks noGrp="1"/>
          </p:cNvSpPr>
          <p:nvPr>
            <p:ph type="title"/>
          </p:nvPr>
        </p:nvSpPr>
        <p:spPr>
          <a:xfrm>
            <a:off x="611187" y="1302526"/>
            <a:ext cx="8229600" cy="79216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GB" sz="3600">
                <a:latin typeface="Arial" panose="020B0604020202020204" pitchFamily="34" charset="0"/>
                <a:cs typeface="Arial" panose="020B0604020202020204" pitchFamily="34" charset="0"/>
              </a:rPr>
              <a:t>Results-Based  M&amp;E</a:t>
            </a:r>
            <a:endParaRPr>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9"/>
          <p:cNvSpPr/>
          <p:nvPr/>
        </p:nvSpPr>
        <p:spPr>
          <a:xfrm>
            <a:off x="340618" y="260650"/>
            <a:ext cx="6535638" cy="543595"/>
          </a:xfrm>
          <a:prstGeom prst="rect">
            <a:avLst/>
          </a:prstGeom>
        </p:spPr>
        <p:txBody>
          <a:bodyPr spcFirstLastPara="1" lIns="91425" tIns="45700" rIns="91425" bIns="45700" anchorCtr="0">
            <a:noAutofit/>
          </a:bodyPr>
          <a:lstStyle/>
          <a:p>
            <a:pPr marL="0" lvl="0" indent="0">
              <a:spcAft>
                <a:spcPts val="600"/>
              </a:spcAft>
              <a:buFont typeface="Arial"/>
              <a:buNone/>
            </a:pPr>
            <a:r>
              <a:rPr lang="en-US" sz="3200" b="1" i="0" u="none" strike="noStrike" kern="1200" cap="none" dirty="0">
                <a:solidFill>
                  <a:schemeClr val="bg1"/>
                </a:solidFill>
                <a:latin typeface="Arial" pitchFamily="34" charset="0"/>
                <a:ea typeface="+mj-ea"/>
                <a:cs typeface="Arial" pitchFamily="34" charset="0"/>
                <a:sym typeface="Arial"/>
              </a:rPr>
              <a:t>Data Collection</a:t>
            </a:r>
          </a:p>
        </p:txBody>
      </p:sp>
      <p:sp>
        <p:nvSpPr>
          <p:cNvPr id="105" name="Google Shape;105;p9"/>
          <p:cNvSpPr txBox="1">
            <a:spLocks noGrp="1"/>
          </p:cNvSpPr>
          <p:nvPr>
            <p:ph sz="half" idx="1"/>
          </p:nvPr>
        </p:nvSpPr>
        <p:spPr>
          <a:xfrm>
            <a:off x="-1" y="1196752"/>
            <a:ext cx="5229727" cy="4990684"/>
          </a:xfrm>
        </p:spPr>
        <p:txBody>
          <a:bodyPr spcFirstLastPara="1" lIns="91425" tIns="45700" rIns="91425" bIns="45700" anchorCtr="0">
            <a:normAutofit/>
          </a:bodyPr>
          <a:lstStyle/>
          <a:p>
            <a:pPr marL="342900" lvl="0" indent="-342900">
              <a:spcAft>
                <a:spcPts val="600"/>
              </a:spcAft>
              <a:buSzPts val="2400"/>
              <a:buFont typeface="Arial"/>
              <a:buNone/>
            </a:pPr>
            <a:r>
              <a:rPr lang="en-US" sz="2000" dirty="0"/>
              <a:t>Data collection involves four important components:</a:t>
            </a:r>
          </a:p>
          <a:p>
            <a:pPr marL="742950" lvl="1" indent="-285750">
              <a:spcAft>
                <a:spcPts val="600"/>
              </a:spcAft>
              <a:buSzPts val="2200"/>
              <a:buFont typeface="Arial"/>
              <a:buChar char="•"/>
            </a:pPr>
            <a:r>
              <a:rPr lang="en-US" sz="2000" dirty="0"/>
              <a:t> Standardized data element and indicator definitions</a:t>
            </a:r>
          </a:p>
          <a:p>
            <a:pPr marL="742950" lvl="1" indent="-285750">
              <a:spcAft>
                <a:spcPts val="600"/>
              </a:spcAft>
              <a:buSzPts val="2200"/>
              <a:buFont typeface="Arial"/>
              <a:buChar char="•"/>
            </a:pPr>
            <a:r>
              <a:rPr lang="en-US" sz="2000" dirty="0"/>
              <a:t> An essential data set based on a defined minimum indicator set</a:t>
            </a:r>
          </a:p>
          <a:p>
            <a:pPr marL="742950" lvl="1" indent="-285750">
              <a:spcAft>
                <a:spcPts val="600"/>
              </a:spcAft>
              <a:buSzPts val="2200"/>
              <a:buFont typeface="Arial"/>
              <a:buChar char="•"/>
            </a:pPr>
            <a:r>
              <a:rPr lang="en-US" sz="2000" dirty="0"/>
              <a:t> Appropriate data collection tools</a:t>
            </a:r>
          </a:p>
          <a:p>
            <a:pPr marL="742950" lvl="1" indent="-285750">
              <a:spcAft>
                <a:spcPts val="600"/>
              </a:spcAft>
              <a:buSzPts val="2200"/>
              <a:buFont typeface="Arial"/>
              <a:buChar char="•"/>
            </a:pPr>
            <a:r>
              <a:rPr lang="en-US" sz="2000" dirty="0"/>
              <a:t> Appropriate sources of data / places of data collection</a:t>
            </a:r>
          </a:p>
          <a:p>
            <a:pPr marL="342900" lvl="0" indent="-190500">
              <a:spcAft>
                <a:spcPts val="600"/>
              </a:spcAft>
              <a:buSzPts val="2400"/>
              <a:buFont typeface="Arial"/>
              <a:buNone/>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p>
          <a:p>
            <a:pPr marL="342900" lvl="0" indent="-190500">
              <a:spcAft>
                <a:spcPts val="600"/>
              </a:spcAft>
              <a:buSzPts val="2400"/>
              <a:buFont typeface="Arial"/>
              <a:buNone/>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National Health Data Dictionary- source for understanding indicator definitions and data elements</a:t>
            </a:r>
            <a:endParaRPr lang="en-US" sz="2000" dirty="0"/>
          </a:p>
        </p:txBody>
      </p:sp>
      <p:pic>
        <p:nvPicPr>
          <p:cNvPr id="7" name="Picture 6">
            <a:extLst>
              <a:ext uri="{FF2B5EF4-FFF2-40B4-BE49-F238E27FC236}">
                <a16:creationId xmlns:a16="http://schemas.microsoft.com/office/drawing/2014/main" id="{77AA7814-F4B1-D025-DC3F-4A92DA0278F8}"/>
              </a:ext>
            </a:extLst>
          </p:cNvPr>
          <p:cNvPicPr>
            <a:picLocks noChangeAspect="1"/>
          </p:cNvPicPr>
          <p:nvPr/>
        </p:nvPicPr>
        <p:blipFill>
          <a:blip r:embed="rId3"/>
          <a:stretch>
            <a:fillRect/>
          </a:stretch>
        </p:blipFill>
        <p:spPr>
          <a:xfrm>
            <a:off x="5229726" y="1085729"/>
            <a:ext cx="3914271" cy="4095871"/>
          </a:xfrm>
          <a:prstGeom prst="rect">
            <a:avLst/>
          </a:prstGeom>
        </p:spPr>
      </p:pic>
      <p:sp>
        <p:nvSpPr>
          <p:cNvPr id="9" name="TextBox 8">
            <a:extLst>
              <a:ext uri="{FF2B5EF4-FFF2-40B4-BE49-F238E27FC236}">
                <a16:creationId xmlns:a16="http://schemas.microsoft.com/office/drawing/2014/main" id="{734F8C16-22E7-7F17-91A6-F47C8D7B01DB}"/>
              </a:ext>
            </a:extLst>
          </p:cNvPr>
          <p:cNvSpPr txBox="1"/>
          <p:nvPr/>
        </p:nvSpPr>
        <p:spPr>
          <a:xfrm>
            <a:off x="5229726" y="5309195"/>
            <a:ext cx="3545306" cy="307777"/>
          </a:xfrm>
          <a:prstGeom prst="rect">
            <a:avLst/>
          </a:prstGeom>
          <a:noFill/>
        </p:spPr>
        <p:txBody>
          <a:bodyPr wrap="square">
            <a:spAutoFit/>
          </a:bodyPr>
          <a:lstStyle/>
          <a:p>
            <a:r>
              <a:rPr lang="en-ZA" dirty="0">
                <a:hlinkClick r:id="rId4"/>
              </a:rPr>
              <a:t>https://dd.dhmis.org/index.html</a:t>
            </a:r>
            <a:endParaRPr lang="en-ZA"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70"/>
          <p:cNvSpPr txBox="1"/>
          <p:nvPr/>
        </p:nvSpPr>
        <p:spPr>
          <a:xfrm>
            <a:off x="207962" y="257929"/>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mn-lt"/>
                <a:ea typeface="Calibri"/>
                <a:cs typeface="Calibri"/>
                <a:sym typeface="Calibri"/>
              </a:rPr>
              <a:t>Monitoring and Evaluation</a:t>
            </a:r>
            <a:endParaRPr sz="4400" b="1">
              <a:solidFill>
                <a:schemeClr val="lt1"/>
              </a:solidFill>
              <a:latin typeface="+mn-lt"/>
              <a:ea typeface="Calibri"/>
              <a:cs typeface="Calibri"/>
              <a:sym typeface="Calibri"/>
            </a:endParaRPr>
          </a:p>
        </p:txBody>
      </p:sp>
      <p:sp>
        <p:nvSpPr>
          <p:cNvPr id="586" name="Google Shape;586;p70"/>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mn-lt"/>
              <a:ea typeface="Calibri"/>
              <a:cs typeface="Calibri"/>
              <a:sym typeface="Calibri"/>
            </a:endParaRPr>
          </a:p>
        </p:txBody>
      </p:sp>
      <p:sp>
        <p:nvSpPr>
          <p:cNvPr id="587" name="Google Shape;587;p70"/>
          <p:cNvSpPr txBox="1">
            <a:spLocks noGrp="1"/>
          </p:cNvSpPr>
          <p:nvPr>
            <p:ph type="title"/>
          </p:nvPr>
        </p:nvSpPr>
        <p:spPr>
          <a:xfrm>
            <a:off x="207962" y="1090590"/>
            <a:ext cx="8229600" cy="79216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GB" sz="3600" dirty="0">
                <a:latin typeface="+mn-lt"/>
              </a:rPr>
              <a:t>Results-Based  M&amp;E Model</a:t>
            </a:r>
            <a:endParaRPr dirty="0">
              <a:latin typeface="+mn-lt"/>
            </a:endParaRPr>
          </a:p>
        </p:txBody>
      </p:sp>
      <p:sp>
        <p:nvSpPr>
          <p:cNvPr id="588" name="Google Shape;588;p70"/>
          <p:cNvSpPr/>
          <p:nvPr/>
        </p:nvSpPr>
        <p:spPr>
          <a:xfrm>
            <a:off x="1514475" y="1338263"/>
            <a:ext cx="5616575" cy="4508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n-lt"/>
              <a:ea typeface="Calibri"/>
              <a:cs typeface="Calibri"/>
              <a:sym typeface="Calibri"/>
            </a:endParaRPr>
          </a:p>
        </p:txBody>
      </p:sp>
      <p:sp>
        <p:nvSpPr>
          <p:cNvPr id="589" name="Google Shape;589;p70"/>
          <p:cNvSpPr/>
          <p:nvPr/>
        </p:nvSpPr>
        <p:spPr>
          <a:xfrm>
            <a:off x="1666875" y="1490663"/>
            <a:ext cx="5616575" cy="4508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n-lt"/>
              <a:ea typeface="Calibri"/>
              <a:cs typeface="Calibri"/>
              <a:sym typeface="Calibri"/>
            </a:endParaRPr>
          </a:p>
        </p:txBody>
      </p:sp>
      <p:grpSp>
        <p:nvGrpSpPr>
          <p:cNvPr id="590" name="Google Shape;590;p70"/>
          <p:cNvGrpSpPr/>
          <p:nvPr/>
        </p:nvGrpSpPr>
        <p:grpSpPr>
          <a:xfrm>
            <a:off x="1235106" y="2153420"/>
            <a:ext cx="5499100" cy="4270375"/>
            <a:chOff x="1554163" y="1457325"/>
            <a:chExt cx="5499100" cy="4270375"/>
          </a:xfrm>
        </p:grpSpPr>
        <p:sp>
          <p:nvSpPr>
            <p:cNvPr id="591" name="Google Shape;591;p70"/>
            <p:cNvSpPr/>
            <p:nvPr/>
          </p:nvSpPr>
          <p:spPr>
            <a:xfrm>
              <a:off x="2338388" y="1457325"/>
              <a:ext cx="1501775" cy="355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101150" tIns="50575" rIns="101150" bIns="50575" anchor="t" anchorCtr="0">
              <a:noAutofit/>
            </a:bodyPr>
            <a:lstStyle/>
            <a:p>
              <a:pPr marL="0" marR="0" lvl="0" indent="0" algn="ctr" rtl="0">
                <a:spcBef>
                  <a:spcPts val="0"/>
                </a:spcBef>
                <a:spcAft>
                  <a:spcPts val="0"/>
                </a:spcAft>
                <a:buNone/>
              </a:pPr>
              <a:r>
                <a:rPr lang="en-GB" sz="1500">
                  <a:solidFill>
                    <a:schemeClr val="dk1"/>
                  </a:solidFill>
                  <a:latin typeface="+mn-lt"/>
                  <a:ea typeface="Calibri"/>
                  <a:cs typeface="Calibri"/>
                  <a:sym typeface="Calibri"/>
                </a:rPr>
                <a:t>Impact</a:t>
              </a:r>
              <a:endParaRPr>
                <a:latin typeface="+mn-lt"/>
              </a:endParaRPr>
            </a:p>
          </p:txBody>
        </p:sp>
        <p:sp>
          <p:nvSpPr>
            <p:cNvPr id="592" name="Google Shape;592;p70"/>
            <p:cNvSpPr/>
            <p:nvPr/>
          </p:nvSpPr>
          <p:spPr>
            <a:xfrm>
              <a:off x="2339975" y="2565400"/>
              <a:ext cx="1500188" cy="50323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101150" tIns="50575" rIns="101150" bIns="50575" anchor="t" anchorCtr="0">
              <a:noAutofit/>
            </a:bodyPr>
            <a:lstStyle/>
            <a:p>
              <a:pPr marL="0" marR="0" lvl="0" indent="0" algn="ctr" rtl="0">
                <a:spcBef>
                  <a:spcPts val="0"/>
                </a:spcBef>
                <a:spcAft>
                  <a:spcPts val="0"/>
                </a:spcAft>
                <a:buNone/>
              </a:pPr>
              <a:r>
                <a:rPr lang="en-GB" sz="1500">
                  <a:solidFill>
                    <a:schemeClr val="dk1"/>
                  </a:solidFill>
                  <a:latin typeface="+mn-lt"/>
                  <a:ea typeface="Calibri"/>
                  <a:cs typeface="Calibri"/>
                  <a:sym typeface="Calibri"/>
                </a:rPr>
                <a:t>Outcomes</a:t>
              </a:r>
              <a:endParaRPr>
                <a:latin typeface="+mn-lt"/>
              </a:endParaRPr>
            </a:p>
          </p:txBody>
        </p:sp>
        <p:sp>
          <p:nvSpPr>
            <p:cNvPr id="593" name="Google Shape;593;p70"/>
            <p:cNvSpPr/>
            <p:nvPr/>
          </p:nvSpPr>
          <p:spPr>
            <a:xfrm>
              <a:off x="2339975" y="3592513"/>
              <a:ext cx="1500188" cy="355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101150" tIns="50575" rIns="101150" bIns="50575" anchor="t" anchorCtr="0">
              <a:noAutofit/>
            </a:bodyPr>
            <a:lstStyle/>
            <a:p>
              <a:pPr marL="0" marR="0" lvl="0" indent="0" algn="ctr" rtl="0">
                <a:spcBef>
                  <a:spcPts val="0"/>
                </a:spcBef>
                <a:spcAft>
                  <a:spcPts val="0"/>
                </a:spcAft>
                <a:buNone/>
              </a:pPr>
              <a:r>
                <a:rPr lang="en-GB" sz="1500">
                  <a:solidFill>
                    <a:schemeClr val="dk1"/>
                  </a:solidFill>
                  <a:latin typeface="+mn-lt"/>
                  <a:ea typeface="Calibri"/>
                  <a:cs typeface="Calibri"/>
                  <a:sym typeface="Calibri"/>
                </a:rPr>
                <a:t>Outputs</a:t>
              </a:r>
              <a:endParaRPr>
                <a:latin typeface="+mn-lt"/>
              </a:endParaRPr>
            </a:p>
          </p:txBody>
        </p:sp>
        <p:cxnSp>
          <p:nvCxnSpPr>
            <p:cNvPr id="594" name="Google Shape;594;p70"/>
            <p:cNvCxnSpPr/>
            <p:nvPr/>
          </p:nvCxnSpPr>
          <p:spPr>
            <a:xfrm rot="10800000">
              <a:off x="2987675" y="1844675"/>
              <a:ext cx="0" cy="620713"/>
            </a:xfrm>
            <a:prstGeom prst="straightConnector1">
              <a:avLst/>
            </a:prstGeom>
            <a:noFill/>
            <a:ln w="9525" cap="flat" cmpd="sng">
              <a:solidFill>
                <a:srgbClr val="000000"/>
              </a:solidFill>
              <a:prstDash val="solid"/>
              <a:round/>
              <a:headEnd type="triangle" w="med" len="med"/>
              <a:tailEnd type="triangle" w="med" len="med"/>
            </a:ln>
          </p:spPr>
        </p:cxnSp>
        <p:cxnSp>
          <p:nvCxnSpPr>
            <p:cNvPr id="595" name="Google Shape;595;p70"/>
            <p:cNvCxnSpPr/>
            <p:nvPr/>
          </p:nvCxnSpPr>
          <p:spPr>
            <a:xfrm rot="10800000">
              <a:off x="2987675" y="2997200"/>
              <a:ext cx="4763" cy="619125"/>
            </a:xfrm>
            <a:prstGeom prst="straightConnector1">
              <a:avLst/>
            </a:prstGeom>
            <a:noFill/>
            <a:ln w="9525" cap="flat" cmpd="sng">
              <a:solidFill>
                <a:srgbClr val="000000"/>
              </a:solidFill>
              <a:prstDash val="solid"/>
              <a:round/>
              <a:headEnd type="triangle" w="med" len="med"/>
              <a:tailEnd type="triangle" w="med" len="med"/>
            </a:ln>
          </p:spPr>
        </p:cxnSp>
        <p:cxnSp>
          <p:nvCxnSpPr>
            <p:cNvPr id="596" name="Google Shape;596;p70"/>
            <p:cNvCxnSpPr/>
            <p:nvPr/>
          </p:nvCxnSpPr>
          <p:spPr>
            <a:xfrm rot="10800000">
              <a:off x="3097213" y="3948113"/>
              <a:ext cx="0" cy="261937"/>
            </a:xfrm>
            <a:prstGeom prst="straightConnector1">
              <a:avLst/>
            </a:prstGeom>
            <a:noFill/>
            <a:ln w="9525" cap="flat" cmpd="sng">
              <a:solidFill>
                <a:srgbClr val="000000"/>
              </a:solidFill>
              <a:prstDash val="solid"/>
              <a:round/>
              <a:headEnd type="triangle" w="med" len="med"/>
              <a:tailEnd type="triangle" w="med" len="med"/>
            </a:ln>
          </p:spPr>
        </p:cxnSp>
        <p:sp>
          <p:nvSpPr>
            <p:cNvPr id="597" name="Google Shape;597;p70"/>
            <p:cNvSpPr/>
            <p:nvPr/>
          </p:nvSpPr>
          <p:spPr>
            <a:xfrm>
              <a:off x="4719638" y="1457325"/>
              <a:ext cx="2252662" cy="355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101150" tIns="50575" rIns="101150" bIns="50575" anchor="t" anchorCtr="0">
              <a:noAutofit/>
            </a:bodyPr>
            <a:lstStyle/>
            <a:p>
              <a:pPr marL="0" marR="0" lvl="0" indent="0" algn="l" rtl="0">
                <a:spcBef>
                  <a:spcPts val="0"/>
                </a:spcBef>
                <a:spcAft>
                  <a:spcPts val="0"/>
                </a:spcAft>
                <a:buNone/>
              </a:pPr>
              <a:r>
                <a:rPr lang="en-GB" sz="1000">
                  <a:solidFill>
                    <a:schemeClr val="dk1"/>
                  </a:solidFill>
                  <a:latin typeface="+mn-lt"/>
                  <a:ea typeface="Calibri"/>
                  <a:cs typeface="Calibri"/>
                  <a:sym typeface="Calibri"/>
                </a:rPr>
                <a:t>Reduce mortality rates for children under 5 years old</a:t>
              </a:r>
              <a:endParaRPr>
                <a:latin typeface="+mn-lt"/>
              </a:endParaRPr>
            </a:p>
          </p:txBody>
        </p:sp>
        <p:sp>
          <p:nvSpPr>
            <p:cNvPr id="598" name="Google Shape;598;p70"/>
            <p:cNvSpPr/>
            <p:nvPr/>
          </p:nvSpPr>
          <p:spPr>
            <a:xfrm>
              <a:off x="4719638" y="2049463"/>
              <a:ext cx="2252662" cy="94773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101150" tIns="50575" rIns="101150" bIns="50575" anchor="t" anchorCtr="0">
              <a:noAutofit/>
            </a:bodyPr>
            <a:lstStyle/>
            <a:p>
              <a:pPr marL="0" marR="0" lvl="0" indent="0" algn="l" rtl="0">
                <a:spcBef>
                  <a:spcPts val="0"/>
                </a:spcBef>
                <a:spcAft>
                  <a:spcPts val="0"/>
                </a:spcAft>
                <a:buNone/>
              </a:pPr>
              <a:r>
                <a:rPr lang="en-GB" sz="1000">
                  <a:solidFill>
                    <a:schemeClr val="dk1"/>
                  </a:solidFill>
                  <a:latin typeface="+mn-lt"/>
                  <a:ea typeface="Calibri"/>
                  <a:cs typeface="Calibri"/>
                  <a:sym typeface="Calibri"/>
                </a:rPr>
                <a:t>Improve use of ORT for managing childhood diarrhoea</a:t>
              </a:r>
              <a:endParaRPr>
                <a:latin typeface="+mn-lt"/>
              </a:endParaRPr>
            </a:p>
            <a:p>
              <a:pPr marL="0" marR="0" lvl="0" indent="0" algn="l" rtl="0">
                <a:spcBef>
                  <a:spcPts val="0"/>
                </a:spcBef>
                <a:spcAft>
                  <a:spcPts val="0"/>
                </a:spcAft>
                <a:buNone/>
              </a:pPr>
              <a:r>
                <a:rPr lang="en-GB" sz="1000">
                  <a:solidFill>
                    <a:schemeClr val="dk1"/>
                  </a:solidFill>
                  <a:latin typeface="+mn-lt"/>
                  <a:ea typeface="Calibri"/>
                  <a:cs typeface="Calibri"/>
                  <a:sym typeface="Calibri"/>
                </a:rPr>
                <a:t>Increase maternal knowledge of ORT services</a:t>
              </a:r>
              <a:endParaRPr>
                <a:latin typeface="+mn-lt"/>
              </a:endParaRPr>
            </a:p>
            <a:p>
              <a:pPr marL="0" marR="0" lvl="0" indent="0" algn="l" rtl="0">
                <a:spcBef>
                  <a:spcPts val="0"/>
                </a:spcBef>
                <a:spcAft>
                  <a:spcPts val="0"/>
                </a:spcAft>
                <a:buNone/>
              </a:pPr>
              <a:r>
                <a:rPr lang="en-GB" sz="1000">
                  <a:solidFill>
                    <a:schemeClr val="dk1"/>
                  </a:solidFill>
                  <a:latin typeface="+mn-lt"/>
                  <a:ea typeface="Calibri"/>
                  <a:cs typeface="Calibri"/>
                  <a:sym typeface="Calibri"/>
                </a:rPr>
                <a:t>- Increase access to ORT</a:t>
              </a:r>
              <a:endParaRPr>
                <a:latin typeface="+mn-lt"/>
              </a:endParaRPr>
            </a:p>
          </p:txBody>
        </p:sp>
        <p:sp>
          <p:nvSpPr>
            <p:cNvPr id="599" name="Google Shape;599;p70"/>
            <p:cNvSpPr/>
            <p:nvPr/>
          </p:nvSpPr>
          <p:spPr>
            <a:xfrm>
              <a:off x="4719638" y="3592513"/>
              <a:ext cx="2252662" cy="47466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101150" tIns="50575" rIns="101150" bIns="50575" anchor="t" anchorCtr="0">
              <a:noAutofit/>
            </a:bodyPr>
            <a:lstStyle/>
            <a:p>
              <a:pPr marL="0" marR="0" lvl="0" indent="0" algn="l" rtl="0">
                <a:spcBef>
                  <a:spcPts val="0"/>
                </a:spcBef>
                <a:spcAft>
                  <a:spcPts val="0"/>
                </a:spcAft>
                <a:buNone/>
              </a:pPr>
              <a:r>
                <a:rPr lang="en-GB" sz="1000">
                  <a:solidFill>
                    <a:schemeClr val="dk1"/>
                  </a:solidFill>
                  <a:latin typeface="+mn-lt"/>
                  <a:ea typeface="Calibri"/>
                  <a:cs typeface="Calibri"/>
                  <a:sym typeface="Calibri"/>
                </a:rPr>
                <a:t>- 15 media campaigns completed </a:t>
              </a:r>
              <a:endParaRPr>
                <a:latin typeface="+mn-lt"/>
              </a:endParaRPr>
            </a:p>
            <a:p>
              <a:pPr marL="0" marR="0" lvl="0" indent="0" algn="l" rtl="0">
                <a:spcBef>
                  <a:spcPts val="0"/>
                </a:spcBef>
                <a:spcAft>
                  <a:spcPts val="0"/>
                </a:spcAft>
                <a:buNone/>
              </a:pPr>
              <a:r>
                <a:rPr lang="en-GB" sz="1000">
                  <a:solidFill>
                    <a:schemeClr val="dk1"/>
                  </a:solidFill>
                  <a:latin typeface="+mn-lt"/>
                  <a:ea typeface="Calibri"/>
                  <a:cs typeface="Calibri"/>
                  <a:sym typeface="Calibri"/>
                </a:rPr>
                <a:t>- 100 professionals trained in ORT</a:t>
              </a:r>
              <a:endParaRPr>
                <a:latin typeface="+mn-lt"/>
              </a:endParaRPr>
            </a:p>
          </p:txBody>
        </p:sp>
        <p:cxnSp>
          <p:nvCxnSpPr>
            <p:cNvPr id="600" name="Google Shape;600;p70"/>
            <p:cNvCxnSpPr/>
            <p:nvPr/>
          </p:nvCxnSpPr>
          <p:spPr>
            <a:xfrm>
              <a:off x="6261100" y="1812925"/>
              <a:ext cx="1588" cy="261938"/>
            </a:xfrm>
            <a:prstGeom prst="straightConnector1">
              <a:avLst/>
            </a:prstGeom>
            <a:noFill/>
            <a:ln w="9525" cap="flat" cmpd="sng">
              <a:solidFill>
                <a:srgbClr val="000000"/>
              </a:solidFill>
              <a:prstDash val="solid"/>
              <a:round/>
              <a:headEnd type="triangle" w="med" len="med"/>
              <a:tailEnd type="triangle" w="med" len="med"/>
            </a:ln>
          </p:spPr>
        </p:cxnSp>
        <p:cxnSp>
          <p:nvCxnSpPr>
            <p:cNvPr id="601" name="Google Shape;601;p70"/>
            <p:cNvCxnSpPr/>
            <p:nvPr/>
          </p:nvCxnSpPr>
          <p:spPr>
            <a:xfrm>
              <a:off x="6227763" y="3068638"/>
              <a:ext cx="1587" cy="260350"/>
            </a:xfrm>
            <a:prstGeom prst="straightConnector1">
              <a:avLst/>
            </a:prstGeom>
            <a:noFill/>
            <a:ln w="9525" cap="flat" cmpd="sng">
              <a:solidFill>
                <a:srgbClr val="000000"/>
              </a:solidFill>
              <a:prstDash val="solid"/>
              <a:round/>
              <a:headEnd type="triangle" w="med" len="med"/>
              <a:tailEnd type="triangle" w="med" len="med"/>
            </a:ln>
          </p:spPr>
        </p:cxnSp>
        <p:cxnSp>
          <p:nvCxnSpPr>
            <p:cNvPr id="602" name="Google Shape;602;p70"/>
            <p:cNvCxnSpPr/>
            <p:nvPr/>
          </p:nvCxnSpPr>
          <p:spPr>
            <a:xfrm>
              <a:off x="6261100" y="4067175"/>
              <a:ext cx="1588" cy="261938"/>
            </a:xfrm>
            <a:prstGeom prst="straightConnector1">
              <a:avLst/>
            </a:prstGeom>
            <a:noFill/>
            <a:ln w="9525" cap="flat" cmpd="sng">
              <a:solidFill>
                <a:srgbClr val="000000"/>
              </a:solidFill>
              <a:prstDash val="solid"/>
              <a:round/>
              <a:headEnd type="triangle" w="med" len="med"/>
              <a:tailEnd type="triangle" w="med" len="med"/>
            </a:ln>
          </p:spPr>
        </p:cxnSp>
        <p:cxnSp>
          <p:nvCxnSpPr>
            <p:cNvPr id="603" name="Google Shape;603;p70"/>
            <p:cNvCxnSpPr/>
            <p:nvPr/>
          </p:nvCxnSpPr>
          <p:spPr>
            <a:xfrm rot="10800000">
              <a:off x="2078038" y="1600200"/>
              <a:ext cx="261937" cy="0"/>
            </a:xfrm>
            <a:prstGeom prst="straightConnector1">
              <a:avLst/>
            </a:prstGeom>
            <a:noFill/>
            <a:ln w="9525" cap="flat" cmpd="sng">
              <a:solidFill>
                <a:srgbClr val="000000"/>
              </a:solidFill>
              <a:prstDash val="solid"/>
              <a:round/>
              <a:headEnd type="none" w="med" len="med"/>
              <a:tailEnd type="none" w="med" len="med"/>
            </a:ln>
          </p:spPr>
        </p:cxnSp>
        <p:cxnSp>
          <p:nvCxnSpPr>
            <p:cNvPr id="604" name="Google Shape;604;p70"/>
            <p:cNvCxnSpPr/>
            <p:nvPr/>
          </p:nvCxnSpPr>
          <p:spPr>
            <a:xfrm flipH="1">
              <a:off x="2068513" y="1600200"/>
              <a:ext cx="9525" cy="1755775"/>
            </a:xfrm>
            <a:prstGeom prst="straightConnector1">
              <a:avLst/>
            </a:prstGeom>
            <a:noFill/>
            <a:ln w="9525" cap="flat" cmpd="sng">
              <a:solidFill>
                <a:srgbClr val="000000"/>
              </a:solidFill>
              <a:prstDash val="solid"/>
              <a:round/>
              <a:headEnd type="none" w="med" len="med"/>
              <a:tailEnd type="none" w="med" len="med"/>
            </a:ln>
          </p:spPr>
        </p:cxnSp>
        <p:cxnSp>
          <p:nvCxnSpPr>
            <p:cNvPr id="605" name="Google Shape;605;p70"/>
            <p:cNvCxnSpPr/>
            <p:nvPr/>
          </p:nvCxnSpPr>
          <p:spPr>
            <a:xfrm rot="10800000">
              <a:off x="2068513" y="3355975"/>
              <a:ext cx="207962" cy="0"/>
            </a:xfrm>
            <a:prstGeom prst="straightConnector1">
              <a:avLst/>
            </a:prstGeom>
            <a:noFill/>
            <a:ln w="9525" cap="flat" cmpd="sng">
              <a:solidFill>
                <a:srgbClr val="000000"/>
              </a:solidFill>
              <a:prstDash val="solid"/>
              <a:round/>
              <a:headEnd type="none" w="med" len="med"/>
              <a:tailEnd type="none" w="med" len="med"/>
            </a:ln>
          </p:spPr>
        </p:cxnSp>
        <p:cxnSp>
          <p:nvCxnSpPr>
            <p:cNvPr id="606" name="Google Shape;606;p70"/>
            <p:cNvCxnSpPr/>
            <p:nvPr/>
          </p:nvCxnSpPr>
          <p:spPr>
            <a:xfrm rot="10800000">
              <a:off x="2068513" y="3592513"/>
              <a:ext cx="260350" cy="0"/>
            </a:xfrm>
            <a:prstGeom prst="straightConnector1">
              <a:avLst/>
            </a:prstGeom>
            <a:noFill/>
            <a:ln w="9525" cap="flat" cmpd="sng">
              <a:solidFill>
                <a:srgbClr val="000000"/>
              </a:solidFill>
              <a:prstDash val="solid"/>
              <a:round/>
              <a:headEnd type="none" w="med" len="med"/>
              <a:tailEnd type="none" w="med" len="med"/>
            </a:ln>
          </p:spPr>
        </p:cxnSp>
        <p:sp>
          <p:nvSpPr>
            <p:cNvPr id="607" name="Google Shape;607;p70"/>
            <p:cNvSpPr/>
            <p:nvPr/>
          </p:nvSpPr>
          <p:spPr>
            <a:xfrm>
              <a:off x="4719638" y="4303713"/>
              <a:ext cx="2333625" cy="609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101150" tIns="50575" rIns="101150" bIns="50575" anchor="t" anchorCtr="0">
              <a:noAutofit/>
            </a:bodyPr>
            <a:lstStyle/>
            <a:p>
              <a:pPr marL="0" marR="0" lvl="0" indent="0" algn="l" rtl="0">
                <a:spcBef>
                  <a:spcPts val="0"/>
                </a:spcBef>
                <a:spcAft>
                  <a:spcPts val="0"/>
                </a:spcAft>
                <a:buNone/>
              </a:pPr>
              <a:r>
                <a:rPr lang="en-GB" sz="1000">
                  <a:solidFill>
                    <a:schemeClr val="dk1"/>
                  </a:solidFill>
                  <a:latin typeface="+mn-lt"/>
                  <a:ea typeface="Calibri"/>
                  <a:cs typeface="Calibri"/>
                  <a:sym typeface="Calibri"/>
                </a:rPr>
                <a:t>- Launch media campaign to educate mothers </a:t>
              </a:r>
              <a:endParaRPr>
                <a:latin typeface="+mn-lt"/>
              </a:endParaRPr>
            </a:p>
            <a:p>
              <a:pPr marL="0" marR="0" lvl="0" indent="0" algn="l" rtl="0">
                <a:spcBef>
                  <a:spcPts val="0"/>
                </a:spcBef>
                <a:spcAft>
                  <a:spcPts val="0"/>
                </a:spcAft>
                <a:buNone/>
              </a:pPr>
              <a:r>
                <a:rPr lang="en-GB" sz="1000">
                  <a:solidFill>
                    <a:schemeClr val="dk1"/>
                  </a:solidFill>
                  <a:latin typeface="+mn-lt"/>
                  <a:ea typeface="Calibri"/>
                  <a:cs typeface="Calibri"/>
                  <a:sym typeface="Calibri"/>
                </a:rPr>
                <a:t>- Train health professionals in ORT</a:t>
              </a:r>
              <a:endParaRPr>
                <a:latin typeface="+mn-lt"/>
              </a:endParaRPr>
            </a:p>
          </p:txBody>
        </p:sp>
        <p:sp>
          <p:nvSpPr>
            <p:cNvPr id="608" name="Google Shape;608;p70"/>
            <p:cNvSpPr/>
            <p:nvPr/>
          </p:nvSpPr>
          <p:spPr>
            <a:xfrm>
              <a:off x="4719638" y="5135563"/>
              <a:ext cx="2333625" cy="59213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101150" tIns="50575" rIns="101150" bIns="50575" anchor="t" anchorCtr="0">
              <a:noAutofit/>
            </a:bodyPr>
            <a:lstStyle/>
            <a:p>
              <a:pPr marL="0" marR="0" lvl="0" indent="0" algn="l" rtl="0">
                <a:spcBef>
                  <a:spcPts val="0"/>
                </a:spcBef>
                <a:spcAft>
                  <a:spcPts val="0"/>
                </a:spcAft>
                <a:buNone/>
              </a:pPr>
              <a:r>
                <a:rPr lang="en-GB" sz="1000">
                  <a:solidFill>
                    <a:schemeClr val="dk1"/>
                  </a:solidFill>
                  <a:latin typeface="+mn-lt"/>
                  <a:ea typeface="Calibri"/>
                  <a:cs typeface="Calibri"/>
                  <a:sym typeface="Calibri"/>
                </a:rPr>
                <a:t>- Trainers</a:t>
              </a:r>
              <a:endParaRPr>
                <a:latin typeface="+mn-lt"/>
              </a:endParaRPr>
            </a:p>
            <a:p>
              <a:pPr marL="0" marR="0" lvl="0" indent="0" algn="l" rtl="0">
                <a:spcBef>
                  <a:spcPts val="0"/>
                </a:spcBef>
                <a:spcAft>
                  <a:spcPts val="0"/>
                </a:spcAft>
                <a:buNone/>
              </a:pPr>
              <a:r>
                <a:rPr lang="en-GB" sz="1000">
                  <a:solidFill>
                    <a:schemeClr val="dk1"/>
                  </a:solidFill>
                  <a:latin typeface="+mn-lt"/>
                  <a:ea typeface="Calibri"/>
                  <a:cs typeface="Calibri"/>
                  <a:sym typeface="Calibri"/>
                </a:rPr>
                <a:t>- Water/Salt/Sugar</a:t>
              </a:r>
              <a:endParaRPr>
                <a:latin typeface="+mn-lt"/>
              </a:endParaRPr>
            </a:p>
            <a:p>
              <a:pPr marL="0" marR="0" lvl="0" indent="0" algn="l" rtl="0">
                <a:spcBef>
                  <a:spcPts val="0"/>
                </a:spcBef>
                <a:spcAft>
                  <a:spcPts val="0"/>
                </a:spcAft>
                <a:buNone/>
              </a:pPr>
              <a:r>
                <a:rPr lang="en-GB" sz="1000">
                  <a:solidFill>
                    <a:schemeClr val="dk1"/>
                  </a:solidFill>
                  <a:latin typeface="+mn-lt"/>
                  <a:ea typeface="Calibri"/>
                  <a:cs typeface="Calibri"/>
                  <a:sym typeface="Calibri"/>
                </a:rPr>
                <a:t>- Pamphlets</a:t>
              </a:r>
              <a:endParaRPr>
                <a:latin typeface="+mn-lt"/>
              </a:endParaRPr>
            </a:p>
          </p:txBody>
        </p:sp>
        <p:cxnSp>
          <p:nvCxnSpPr>
            <p:cNvPr id="609" name="Google Shape;609;p70"/>
            <p:cNvCxnSpPr/>
            <p:nvPr/>
          </p:nvCxnSpPr>
          <p:spPr>
            <a:xfrm>
              <a:off x="6261100" y="4897438"/>
              <a:ext cx="1588" cy="261937"/>
            </a:xfrm>
            <a:prstGeom prst="straightConnector1">
              <a:avLst/>
            </a:prstGeom>
            <a:noFill/>
            <a:ln w="9525" cap="flat" cmpd="sng">
              <a:solidFill>
                <a:srgbClr val="000000"/>
              </a:solidFill>
              <a:prstDash val="solid"/>
              <a:round/>
              <a:headEnd type="triangle" w="med" len="med"/>
              <a:tailEnd type="triangle" w="med" len="med"/>
            </a:ln>
          </p:spPr>
        </p:cxnSp>
        <p:sp>
          <p:nvSpPr>
            <p:cNvPr id="610" name="Google Shape;610;p70"/>
            <p:cNvSpPr/>
            <p:nvPr/>
          </p:nvSpPr>
          <p:spPr>
            <a:xfrm>
              <a:off x="2338388" y="4186238"/>
              <a:ext cx="1501775" cy="53816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101150" tIns="50575" rIns="101150" bIns="50575" anchor="t" anchorCtr="0">
              <a:noAutofit/>
            </a:bodyPr>
            <a:lstStyle/>
            <a:p>
              <a:pPr marL="0" marR="0" lvl="0" indent="0" algn="ctr" rtl="0">
                <a:spcBef>
                  <a:spcPts val="0"/>
                </a:spcBef>
                <a:spcAft>
                  <a:spcPts val="0"/>
                </a:spcAft>
                <a:buNone/>
              </a:pPr>
              <a:r>
                <a:rPr lang="en-GB" sz="1500">
                  <a:solidFill>
                    <a:schemeClr val="dk1"/>
                  </a:solidFill>
                  <a:latin typeface="+mn-lt"/>
                  <a:ea typeface="Calibri"/>
                  <a:cs typeface="Calibri"/>
                  <a:sym typeface="Calibri"/>
                </a:rPr>
                <a:t>Activities / Processes</a:t>
              </a:r>
              <a:endParaRPr>
                <a:latin typeface="+mn-lt"/>
              </a:endParaRPr>
            </a:p>
          </p:txBody>
        </p:sp>
        <p:sp>
          <p:nvSpPr>
            <p:cNvPr id="611" name="Google Shape;611;p70"/>
            <p:cNvSpPr/>
            <p:nvPr/>
          </p:nvSpPr>
          <p:spPr>
            <a:xfrm>
              <a:off x="2339975" y="5013325"/>
              <a:ext cx="1500188" cy="355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101150" tIns="50575" rIns="101150" bIns="50575" anchor="t" anchorCtr="0">
              <a:noAutofit/>
            </a:bodyPr>
            <a:lstStyle/>
            <a:p>
              <a:pPr marL="0" marR="0" lvl="0" indent="0" algn="ctr" rtl="0">
                <a:spcBef>
                  <a:spcPts val="0"/>
                </a:spcBef>
                <a:spcAft>
                  <a:spcPts val="0"/>
                </a:spcAft>
                <a:buNone/>
              </a:pPr>
              <a:r>
                <a:rPr lang="en-GB" sz="1500">
                  <a:solidFill>
                    <a:schemeClr val="dk1"/>
                  </a:solidFill>
                  <a:latin typeface="+mn-lt"/>
                  <a:ea typeface="Calibri"/>
                  <a:cs typeface="Calibri"/>
                  <a:sym typeface="Calibri"/>
                </a:rPr>
                <a:t>Inputs</a:t>
              </a:r>
              <a:endParaRPr>
                <a:latin typeface="+mn-lt"/>
              </a:endParaRPr>
            </a:p>
          </p:txBody>
        </p:sp>
        <p:cxnSp>
          <p:nvCxnSpPr>
            <p:cNvPr id="612" name="Google Shape;612;p70"/>
            <p:cNvCxnSpPr/>
            <p:nvPr/>
          </p:nvCxnSpPr>
          <p:spPr>
            <a:xfrm rot="10800000">
              <a:off x="2987675" y="4724400"/>
              <a:ext cx="0" cy="261938"/>
            </a:xfrm>
            <a:prstGeom prst="straightConnector1">
              <a:avLst/>
            </a:prstGeom>
            <a:noFill/>
            <a:ln w="9525" cap="flat" cmpd="sng">
              <a:solidFill>
                <a:srgbClr val="000000"/>
              </a:solidFill>
              <a:prstDash val="solid"/>
              <a:round/>
              <a:headEnd type="triangle" w="med" len="med"/>
              <a:tailEnd type="triangle" w="med" len="med"/>
            </a:ln>
          </p:spPr>
        </p:cxnSp>
        <p:cxnSp>
          <p:nvCxnSpPr>
            <p:cNvPr id="613" name="Google Shape;613;p70"/>
            <p:cNvCxnSpPr/>
            <p:nvPr/>
          </p:nvCxnSpPr>
          <p:spPr>
            <a:xfrm rot="10800000">
              <a:off x="2068513" y="3592513"/>
              <a:ext cx="9525" cy="1268412"/>
            </a:xfrm>
            <a:prstGeom prst="straightConnector1">
              <a:avLst/>
            </a:prstGeom>
            <a:noFill/>
            <a:ln w="9525" cap="flat" cmpd="sng">
              <a:solidFill>
                <a:srgbClr val="000000"/>
              </a:solidFill>
              <a:prstDash val="solid"/>
              <a:round/>
              <a:headEnd type="none" w="med" len="med"/>
              <a:tailEnd type="none" w="med" len="med"/>
            </a:ln>
          </p:spPr>
        </p:cxnSp>
        <p:cxnSp>
          <p:nvCxnSpPr>
            <p:cNvPr id="614" name="Google Shape;614;p70"/>
            <p:cNvCxnSpPr/>
            <p:nvPr/>
          </p:nvCxnSpPr>
          <p:spPr>
            <a:xfrm flipH="1">
              <a:off x="2068513" y="4860925"/>
              <a:ext cx="9525" cy="392113"/>
            </a:xfrm>
            <a:prstGeom prst="straightConnector1">
              <a:avLst/>
            </a:prstGeom>
            <a:noFill/>
            <a:ln w="9525" cap="flat" cmpd="sng">
              <a:solidFill>
                <a:srgbClr val="000000"/>
              </a:solidFill>
              <a:prstDash val="solid"/>
              <a:round/>
              <a:headEnd type="none" w="med" len="med"/>
              <a:tailEnd type="none" w="med" len="med"/>
            </a:ln>
          </p:spPr>
        </p:cxnSp>
        <p:cxnSp>
          <p:nvCxnSpPr>
            <p:cNvPr id="615" name="Google Shape;615;p70"/>
            <p:cNvCxnSpPr/>
            <p:nvPr/>
          </p:nvCxnSpPr>
          <p:spPr>
            <a:xfrm>
              <a:off x="2068513" y="5253038"/>
              <a:ext cx="260350" cy="1587"/>
            </a:xfrm>
            <a:prstGeom prst="straightConnector1">
              <a:avLst/>
            </a:prstGeom>
            <a:noFill/>
            <a:ln w="9525" cap="flat" cmpd="sng">
              <a:solidFill>
                <a:srgbClr val="000000"/>
              </a:solidFill>
              <a:prstDash val="solid"/>
              <a:round/>
              <a:headEnd type="none" w="med" len="med"/>
              <a:tailEnd type="none" w="med" len="med"/>
            </a:ln>
          </p:spPr>
        </p:cxnSp>
        <p:sp>
          <p:nvSpPr>
            <p:cNvPr id="616" name="Google Shape;616;p70"/>
            <p:cNvSpPr/>
            <p:nvPr/>
          </p:nvSpPr>
          <p:spPr>
            <a:xfrm>
              <a:off x="1573213" y="1693863"/>
              <a:ext cx="415925" cy="1639887"/>
            </a:xfrm>
            <a:prstGeom prst="flowChartProcess">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617" name="Google Shape;617;p70"/>
            <p:cNvSpPr txBox="1"/>
            <p:nvPr/>
          </p:nvSpPr>
          <p:spPr>
            <a:xfrm rot="5400000">
              <a:off x="961219" y="2305831"/>
              <a:ext cx="1639887" cy="415925"/>
            </a:xfrm>
            <a:prstGeom prst="rect">
              <a:avLst/>
            </a:prstGeom>
            <a:noFill/>
            <a:ln>
              <a:noFill/>
            </a:ln>
          </p:spPr>
          <p:txBody>
            <a:bodyPr spcFirstLastPara="1" wrap="square" lIns="101150" tIns="50575" rIns="101150" bIns="50575" anchor="t" anchorCtr="0">
              <a:noAutofit/>
            </a:bodyPr>
            <a:lstStyle/>
            <a:p>
              <a:pPr marL="0" marR="0" lvl="0" indent="0" algn="ctr" rtl="0">
                <a:spcBef>
                  <a:spcPts val="0"/>
                </a:spcBef>
                <a:spcAft>
                  <a:spcPts val="0"/>
                </a:spcAft>
                <a:buNone/>
              </a:pPr>
              <a:r>
                <a:rPr lang="en-GB" sz="1600" b="1">
                  <a:solidFill>
                    <a:schemeClr val="dk1"/>
                  </a:solidFill>
                  <a:latin typeface="+mn-lt"/>
                  <a:ea typeface="Calibri"/>
                  <a:cs typeface="Calibri"/>
                  <a:sym typeface="Calibri"/>
                </a:rPr>
                <a:t>Results</a:t>
              </a:r>
              <a:endParaRPr sz="1600">
                <a:solidFill>
                  <a:schemeClr val="dk1"/>
                </a:solidFill>
                <a:latin typeface="+mn-lt"/>
                <a:ea typeface="Calibri"/>
                <a:cs typeface="Calibri"/>
                <a:sym typeface="Calibri"/>
              </a:endParaRPr>
            </a:p>
          </p:txBody>
        </p:sp>
        <p:sp>
          <p:nvSpPr>
            <p:cNvPr id="618" name="Google Shape;618;p70"/>
            <p:cNvSpPr/>
            <p:nvPr/>
          </p:nvSpPr>
          <p:spPr>
            <a:xfrm rot="5400000">
              <a:off x="999331" y="4263232"/>
              <a:ext cx="1544638" cy="43497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84300" tIns="42150" rIns="84300" bIns="42150" anchor="t" anchorCtr="0">
              <a:noAutofit/>
            </a:bodyPr>
            <a:lstStyle/>
            <a:p>
              <a:pPr marL="0" marR="0" lvl="0" indent="0" algn="ctr" rtl="0">
                <a:spcBef>
                  <a:spcPts val="0"/>
                </a:spcBef>
                <a:spcAft>
                  <a:spcPts val="0"/>
                </a:spcAft>
                <a:buNone/>
              </a:pPr>
              <a:r>
                <a:rPr lang="en-GB" sz="1400" b="1">
                  <a:solidFill>
                    <a:schemeClr val="dk1"/>
                  </a:solidFill>
                  <a:latin typeface="+mn-lt"/>
                  <a:ea typeface="Calibri"/>
                  <a:cs typeface="Calibri"/>
                  <a:sym typeface="Calibri"/>
                </a:rPr>
                <a:t>Implementation</a:t>
              </a:r>
              <a:endParaRPr sz="1400">
                <a:solidFill>
                  <a:schemeClr val="dk1"/>
                </a:solidFill>
                <a:latin typeface="+mn-lt"/>
                <a:ea typeface="Calibri"/>
                <a:cs typeface="Calibri"/>
                <a:sym typeface="Calibri"/>
              </a:endParaRPr>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71"/>
          <p:cNvSpPr txBox="1"/>
          <p:nvPr/>
        </p:nvSpPr>
        <p:spPr>
          <a:xfrm>
            <a:off x="179512" y="202851"/>
            <a:ext cx="7801293" cy="70351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4400"/>
              <a:buFont typeface="Calibri"/>
              <a:buNone/>
            </a:pPr>
            <a:r>
              <a:rPr lang="en-GB" sz="4400" b="1">
                <a:solidFill>
                  <a:schemeClr val="lt1"/>
                </a:solidFill>
                <a:latin typeface="Arial" panose="020B0604020202020204" pitchFamily="34" charset="0"/>
                <a:ea typeface="Calibri"/>
                <a:cs typeface="Arial" panose="020B0604020202020204" pitchFamily="34" charset="0"/>
                <a:sym typeface="Calibri"/>
              </a:rPr>
              <a:t>Monitoring and Evaluation</a:t>
            </a:r>
            <a:endParaRPr sz="4400" b="1">
              <a:solidFill>
                <a:schemeClr val="lt1"/>
              </a:solidFill>
              <a:latin typeface="Arial" panose="020B0604020202020204" pitchFamily="34" charset="0"/>
              <a:ea typeface="Calibri"/>
              <a:cs typeface="Arial" panose="020B0604020202020204" pitchFamily="34" charset="0"/>
              <a:sym typeface="Calibri"/>
            </a:endParaRPr>
          </a:p>
        </p:txBody>
      </p:sp>
      <p:sp>
        <p:nvSpPr>
          <p:cNvPr id="624" name="Google Shape;624;p71"/>
          <p:cNvSpPr txBox="1"/>
          <p:nvPr/>
        </p:nvSpPr>
        <p:spPr>
          <a:xfrm>
            <a:off x="611187" y="2414015"/>
            <a:ext cx="8386509" cy="3889375"/>
          </a:xfrm>
          <a:prstGeom prst="rect">
            <a:avLst/>
          </a:prstGeom>
          <a:noFill/>
          <a:ln>
            <a:noFill/>
          </a:ln>
        </p:spPr>
        <p:txBody>
          <a:bodyPr spcFirstLastPara="1" wrap="square" lIns="0" tIns="45700" rIns="0"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None/>
            </a:pPr>
            <a:endParaRPr sz="3600">
              <a:solidFill>
                <a:srgbClr val="3F3F3F"/>
              </a:solidFill>
              <a:latin typeface="Arial" panose="020B0604020202020204" pitchFamily="34" charset="0"/>
              <a:ea typeface="Calibri"/>
              <a:cs typeface="Arial" panose="020B0604020202020204" pitchFamily="34" charset="0"/>
              <a:sym typeface="Calibri"/>
            </a:endParaRPr>
          </a:p>
        </p:txBody>
      </p:sp>
      <p:sp>
        <p:nvSpPr>
          <p:cNvPr id="625" name="Google Shape;625;p71"/>
          <p:cNvSpPr txBox="1"/>
          <p:nvPr/>
        </p:nvSpPr>
        <p:spPr>
          <a:xfrm>
            <a:off x="590549" y="1988914"/>
            <a:ext cx="8130509" cy="4005074"/>
          </a:xfrm>
          <a:prstGeom prst="rect">
            <a:avLst/>
          </a:prstGeom>
          <a:noFill/>
          <a:ln>
            <a:noFill/>
          </a:ln>
        </p:spPr>
        <p:txBody>
          <a:bodyPr spcFirstLastPara="1" wrap="square" lIns="0" tIns="45700" rIns="0" bIns="45700" anchor="t" anchorCtr="0">
            <a:normAutofit fontScale="92500" lnSpcReduction="10000"/>
          </a:bodyPr>
          <a:lstStyle/>
          <a:p>
            <a:pPr marL="91440" marR="0" lvl="0" indent="-140970" algn="l" rtl="0">
              <a:lnSpc>
                <a:spcPct val="80000"/>
              </a:lnSpc>
              <a:spcBef>
                <a:spcPts val="0"/>
              </a:spcBef>
              <a:spcAft>
                <a:spcPts val="0"/>
              </a:spcAft>
              <a:buClr>
                <a:schemeClr val="accent1"/>
              </a:buClr>
              <a:buSzPct val="100000"/>
              <a:buFont typeface="Calibri"/>
              <a:buChar char=" "/>
            </a:pPr>
            <a:r>
              <a:rPr lang="en-GB" sz="2400" dirty="0">
                <a:solidFill>
                  <a:srgbClr val="3F3F3F"/>
                </a:solidFill>
                <a:latin typeface="Arial" panose="020B0604020202020204" pitchFamily="34" charset="0"/>
                <a:ea typeface="Calibri"/>
                <a:cs typeface="Arial" panose="020B0604020202020204" pitchFamily="34" charset="0"/>
                <a:sym typeface="Calibri"/>
              </a:rPr>
              <a:t>Input</a:t>
            </a:r>
            <a:endParaRPr dirty="0">
              <a:latin typeface="Arial" panose="020B0604020202020204" pitchFamily="34" charset="0"/>
              <a:cs typeface="Arial" panose="020B0604020202020204" pitchFamily="34" charset="0"/>
            </a:endParaRPr>
          </a:p>
          <a:p>
            <a:pPr marL="384048" marR="0" lvl="1" indent="-182880" algn="l" rtl="0">
              <a:lnSpc>
                <a:spcPct val="80000"/>
              </a:lnSpc>
              <a:spcBef>
                <a:spcPts val="400"/>
              </a:spcBef>
              <a:spcAft>
                <a:spcPts val="0"/>
              </a:spcAft>
              <a:buClr>
                <a:schemeClr val="accent1"/>
              </a:buClr>
              <a:buSzPct val="100000"/>
              <a:buFont typeface="Calibri"/>
              <a:buChar char="◦"/>
            </a:pPr>
            <a:r>
              <a:rPr lang="en-GB" sz="2000" b="0" i="0" u="none" strike="noStrike" cap="none" dirty="0">
                <a:solidFill>
                  <a:srgbClr val="3F3F3F"/>
                </a:solidFill>
                <a:latin typeface="Arial" panose="020B0604020202020204" pitchFamily="34" charset="0"/>
                <a:ea typeface="Calibri"/>
                <a:cs typeface="Arial" panose="020B0604020202020204" pitchFamily="34" charset="0"/>
                <a:sym typeface="Calibri"/>
              </a:rPr>
              <a:t>Resources needed to carry out activities </a:t>
            </a:r>
            <a:r>
              <a:rPr lang="en-GB" sz="1400" b="0" i="0" u="none" strike="noStrike" cap="none" dirty="0">
                <a:solidFill>
                  <a:srgbClr val="3F3F3F"/>
                </a:solidFill>
                <a:latin typeface="Arial" panose="020B0604020202020204" pitchFamily="34" charset="0"/>
                <a:ea typeface="Calibri"/>
                <a:cs typeface="Arial" panose="020B0604020202020204" pitchFamily="34" charset="0"/>
                <a:sym typeface="Calibri"/>
              </a:rPr>
              <a:t>(What we use – services indicators)</a:t>
            </a:r>
            <a:endParaRPr dirty="0">
              <a:latin typeface="Arial" panose="020B0604020202020204" pitchFamily="34" charset="0"/>
              <a:cs typeface="Arial" panose="020B0604020202020204" pitchFamily="34" charset="0"/>
            </a:endParaRPr>
          </a:p>
          <a:p>
            <a:pPr marL="91440" marR="0" lvl="0" indent="-140970" algn="l" rtl="0">
              <a:lnSpc>
                <a:spcPct val="80000"/>
              </a:lnSpc>
              <a:spcBef>
                <a:spcPts val="1600"/>
              </a:spcBef>
              <a:spcAft>
                <a:spcPts val="0"/>
              </a:spcAft>
              <a:buClr>
                <a:schemeClr val="accent1"/>
              </a:buClr>
              <a:buSzPct val="100000"/>
              <a:buFont typeface="Calibri"/>
              <a:buChar char=" "/>
            </a:pPr>
            <a:r>
              <a:rPr lang="en-GB" sz="2400" dirty="0">
                <a:solidFill>
                  <a:srgbClr val="3F3F3F"/>
                </a:solidFill>
                <a:latin typeface="Arial" panose="020B0604020202020204" pitchFamily="34" charset="0"/>
                <a:ea typeface="Calibri"/>
                <a:cs typeface="Arial" panose="020B0604020202020204" pitchFamily="34" charset="0"/>
                <a:sym typeface="Calibri"/>
              </a:rPr>
              <a:t>Process (Activities)</a:t>
            </a:r>
            <a:endParaRPr dirty="0">
              <a:latin typeface="Arial" panose="020B0604020202020204" pitchFamily="34" charset="0"/>
              <a:cs typeface="Arial" panose="020B0604020202020204" pitchFamily="34" charset="0"/>
            </a:endParaRPr>
          </a:p>
          <a:p>
            <a:pPr marL="384048" marR="0" lvl="1" indent="-182880" algn="l" rtl="0">
              <a:lnSpc>
                <a:spcPct val="80000"/>
              </a:lnSpc>
              <a:spcBef>
                <a:spcPts val="400"/>
              </a:spcBef>
              <a:spcAft>
                <a:spcPts val="0"/>
              </a:spcAft>
              <a:buClr>
                <a:schemeClr val="accent1"/>
              </a:buClr>
              <a:buSzPct val="100000"/>
              <a:buFont typeface="Calibri"/>
              <a:buChar char="◦"/>
            </a:pPr>
            <a:r>
              <a:rPr lang="en-GB" sz="2000" b="0" i="0" u="none" strike="noStrike" cap="none" dirty="0">
                <a:solidFill>
                  <a:srgbClr val="3F3F3F"/>
                </a:solidFill>
                <a:latin typeface="Arial" panose="020B0604020202020204" pitchFamily="34" charset="0"/>
                <a:ea typeface="Calibri"/>
                <a:cs typeface="Arial" panose="020B0604020202020204" pitchFamily="34" charset="0"/>
                <a:sym typeface="Calibri"/>
              </a:rPr>
              <a:t>Activities in which the inputs are used </a:t>
            </a:r>
            <a:r>
              <a:rPr lang="en-GB" sz="1400" b="0" i="0" u="none" strike="noStrike" cap="none" dirty="0">
                <a:solidFill>
                  <a:srgbClr val="3F3F3F"/>
                </a:solidFill>
                <a:latin typeface="Arial" panose="020B0604020202020204" pitchFamily="34" charset="0"/>
                <a:ea typeface="Calibri"/>
                <a:cs typeface="Arial" panose="020B0604020202020204" pitchFamily="34" charset="0"/>
                <a:sym typeface="Calibri"/>
              </a:rPr>
              <a:t>(What we do – accessibility &amp; utilisation indicators) </a:t>
            </a:r>
            <a:endParaRPr dirty="0">
              <a:latin typeface="Arial" panose="020B0604020202020204" pitchFamily="34" charset="0"/>
              <a:cs typeface="Arial" panose="020B0604020202020204" pitchFamily="34" charset="0"/>
            </a:endParaRPr>
          </a:p>
          <a:p>
            <a:pPr marL="91440" marR="0" lvl="0" indent="-140970" algn="l" rtl="0">
              <a:lnSpc>
                <a:spcPct val="80000"/>
              </a:lnSpc>
              <a:spcBef>
                <a:spcPts val="1600"/>
              </a:spcBef>
              <a:spcAft>
                <a:spcPts val="0"/>
              </a:spcAft>
              <a:buClr>
                <a:schemeClr val="accent1"/>
              </a:buClr>
              <a:buSzPct val="100000"/>
              <a:buFont typeface="Calibri"/>
              <a:buChar char=" "/>
            </a:pPr>
            <a:r>
              <a:rPr lang="en-GB" sz="2400" dirty="0">
                <a:solidFill>
                  <a:srgbClr val="3F3F3F"/>
                </a:solidFill>
                <a:latin typeface="Arial" panose="020B0604020202020204" pitchFamily="34" charset="0"/>
                <a:ea typeface="Calibri"/>
                <a:cs typeface="Arial" panose="020B0604020202020204" pitchFamily="34" charset="0"/>
                <a:sym typeface="Calibri"/>
              </a:rPr>
              <a:t>Output</a:t>
            </a:r>
            <a:endParaRPr dirty="0">
              <a:latin typeface="Arial" panose="020B0604020202020204" pitchFamily="34" charset="0"/>
              <a:cs typeface="Arial" panose="020B0604020202020204" pitchFamily="34" charset="0"/>
            </a:endParaRPr>
          </a:p>
          <a:p>
            <a:pPr marL="384048" marR="0" lvl="1" indent="-182880" algn="l" rtl="0">
              <a:lnSpc>
                <a:spcPct val="80000"/>
              </a:lnSpc>
              <a:spcBef>
                <a:spcPts val="400"/>
              </a:spcBef>
              <a:spcAft>
                <a:spcPts val="0"/>
              </a:spcAft>
              <a:buClr>
                <a:schemeClr val="accent1"/>
              </a:buClr>
              <a:buSzPct val="100000"/>
              <a:buFont typeface="Calibri"/>
              <a:buChar char="◦"/>
            </a:pPr>
            <a:r>
              <a:rPr lang="en-GB" sz="2000" b="0" i="0" u="none" strike="noStrike" cap="none" dirty="0">
                <a:solidFill>
                  <a:srgbClr val="3F3F3F"/>
                </a:solidFill>
                <a:latin typeface="Arial" panose="020B0604020202020204" pitchFamily="34" charset="0"/>
                <a:ea typeface="Calibri"/>
                <a:cs typeface="Arial" panose="020B0604020202020204" pitchFamily="34" charset="0"/>
                <a:sym typeface="Calibri"/>
              </a:rPr>
              <a:t>Products, services &amp; systems resulting from activities </a:t>
            </a:r>
            <a:r>
              <a:rPr lang="en-GB" sz="1400" b="0" i="0" u="none" strike="noStrike" cap="none" dirty="0">
                <a:solidFill>
                  <a:srgbClr val="3F3F3F"/>
                </a:solidFill>
                <a:latin typeface="Arial" panose="020B0604020202020204" pitchFamily="34" charset="0"/>
                <a:ea typeface="Calibri"/>
                <a:cs typeface="Arial" panose="020B0604020202020204" pitchFamily="34" charset="0"/>
                <a:sym typeface="Calibri"/>
              </a:rPr>
              <a:t>(What we deliver – coverage indicators)</a:t>
            </a:r>
            <a:endParaRPr dirty="0">
              <a:latin typeface="Arial" panose="020B0604020202020204" pitchFamily="34" charset="0"/>
              <a:cs typeface="Arial" panose="020B0604020202020204" pitchFamily="34" charset="0"/>
            </a:endParaRPr>
          </a:p>
          <a:p>
            <a:pPr marL="91440" marR="0" lvl="0" indent="-140970" algn="l" rtl="0">
              <a:lnSpc>
                <a:spcPct val="80000"/>
              </a:lnSpc>
              <a:spcBef>
                <a:spcPts val="1600"/>
              </a:spcBef>
              <a:spcAft>
                <a:spcPts val="0"/>
              </a:spcAft>
              <a:buClr>
                <a:schemeClr val="accent1"/>
              </a:buClr>
              <a:buSzPct val="100000"/>
              <a:buFont typeface="Calibri"/>
              <a:buChar char=" "/>
            </a:pPr>
            <a:r>
              <a:rPr lang="en-GB" sz="2400" dirty="0">
                <a:solidFill>
                  <a:srgbClr val="3F3F3F"/>
                </a:solidFill>
                <a:latin typeface="Arial" panose="020B0604020202020204" pitchFamily="34" charset="0"/>
                <a:ea typeface="Calibri"/>
                <a:cs typeface="Arial" panose="020B0604020202020204" pitchFamily="34" charset="0"/>
                <a:sym typeface="Calibri"/>
              </a:rPr>
              <a:t>Outcome</a:t>
            </a:r>
            <a:endParaRPr dirty="0">
              <a:latin typeface="Arial" panose="020B0604020202020204" pitchFamily="34" charset="0"/>
              <a:cs typeface="Arial" panose="020B0604020202020204" pitchFamily="34" charset="0"/>
            </a:endParaRPr>
          </a:p>
          <a:p>
            <a:pPr marL="384048" marR="0" lvl="1" indent="-182880" algn="l" rtl="0">
              <a:lnSpc>
                <a:spcPct val="80000"/>
              </a:lnSpc>
              <a:spcBef>
                <a:spcPts val="400"/>
              </a:spcBef>
              <a:spcAft>
                <a:spcPts val="0"/>
              </a:spcAft>
              <a:buClr>
                <a:schemeClr val="accent1"/>
              </a:buClr>
              <a:buSzPct val="100000"/>
              <a:buFont typeface="Calibri"/>
              <a:buChar char="◦"/>
            </a:pPr>
            <a:r>
              <a:rPr lang="en-GB" sz="2000" b="0" i="0" u="none" strike="noStrike" cap="none" dirty="0">
                <a:solidFill>
                  <a:srgbClr val="3F3F3F"/>
                </a:solidFill>
                <a:latin typeface="Arial" panose="020B0604020202020204" pitchFamily="34" charset="0"/>
                <a:ea typeface="Calibri"/>
                <a:cs typeface="Arial" panose="020B0604020202020204" pitchFamily="34" charset="0"/>
                <a:sym typeface="Calibri"/>
              </a:rPr>
              <a:t>The immediate change resulting from outputs </a:t>
            </a:r>
            <a:r>
              <a:rPr lang="en-GB" sz="1400" b="0" i="0" u="none" strike="noStrike" cap="none" dirty="0">
                <a:solidFill>
                  <a:srgbClr val="3F3F3F"/>
                </a:solidFill>
                <a:latin typeface="Arial" panose="020B0604020202020204" pitchFamily="34" charset="0"/>
                <a:ea typeface="Calibri"/>
                <a:cs typeface="Arial" panose="020B0604020202020204" pitchFamily="34" charset="0"/>
                <a:sym typeface="Calibri"/>
              </a:rPr>
              <a:t>(What we wish to achieve- effectiveness and efficiency indicators)</a:t>
            </a:r>
            <a:endParaRPr dirty="0">
              <a:latin typeface="Arial" panose="020B0604020202020204" pitchFamily="34" charset="0"/>
              <a:cs typeface="Arial" panose="020B0604020202020204" pitchFamily="34" charset="0"/>
            </a:endParaRPr>
          </a:p>
          <a:p>
            <a:pPr marL="91440" marR="0" lvl="0" indent="-140970" algn="l" rtl="0">
              <a:lnSpc>
                <a:spcPct val="80000"/>
              </a:lnSpc>
              <a:spcBef>
                <a:spcPts val="1600"/>
              </a:spcBef>
              <a:spcAft>
                <a:spcPts val="0"/>
              </a:spcAft>
              <a:buClr>
                <a:schemeClr val="accent1"/>
              </a:buClr>
              <a:buSzPct val="100000"/>
              <a:buFont typeface="Calibri"/>
              <a:buChar char=" "/>
            </a:pPr>
            <a:r>
              <a:rPr lang="en-GB" sz="2400" dirty="0">
                <a:solidFill>
                  <a:srgbClr val="3F3F3F"/>
                </a:solidFill>
                <a:latin typeface="Arial" panose="020B0604020202020204" pitchFamily="34" charset="0"/>
                <a:ea typeface="Calibri"/>
                <a:cs typeface="Arial" panose="020B0604020202020204" pitchFamily="34" charset="0"/>
                <a:sym typeface="Calibri"/>
              </a:rPr>
              <a:t>Impact</a:t>
            </a:r>
            <a:endParaRPr dirty="0">
              <a:latin typeface="Arial" panose="020B0604020202020204" pitchFamily="34" charset="0"/>
              <a:cs typeface="Arial" panose="020B0604020202020204" pitchFamily="34" charset="0"/>
            </a:endParaRPr>
          </a:p>
          <a:p>
            <a:pPr marL="384048" marR="0" lvl="1" indent="-182880" algn="l" rtl="0">
              <a:lnSpc>
                <a:spcPct val="80000"/>
              </a:lnSpc>
              <a:spcBef>
                <a:spcPts val="400"/>
              </a:spcBef>
              <a:spcAft>
                <a:spcPts val="0"/>
              </a:spcAft>
              <a:buClr>
                <a:schemeClr val="accent1"/>
              </a:buClr>
              <a:buSzPct val="100000"/>
              <a:buFont typeface="Calibri"/>
              <a:buChar char="◦"/>
            </a:pPr>
            <a:r>
              <a:rPr lang="en-GB" sz="2000" b="0" i="0" u="none" strike="noStrike" cap="none" dirty="0">
                <a:solidFill>
                  <a:srgbClr val="3F3F3F"/>
                </a:solidFill>
                <a:latin typeface="Arial" panose="020B0604020202020204" pitchFamily="34" charset="0"/>
                <a:ea typeface="Calibri"/>
                <a:cs typeface="Arial" panose="020B0604020202020204" pitchFamily="34" charset="0"/>
                <a:sym typeface="Calibri"/>
              </a:rPr>
              <a:t>The extent to which long term goal is achieved </a:t>
            </a:r>
            <a:r>
              <a:rPr lang="en-GB" sz="1400" b="0" i="0" u="none" strike="noStrike" cap="none" dirty="0">
                <a:solidFill>
                  <a:srgbClr val="3F3F3F"/>
                </a:solidFill>
                <a:latin typeface="Arial" panose="020B0604020202020204" pitchFamily="34" charset="0"/>
                <a:ea typeface="Calibri"/>
                <a:cs typeface="Arial" panose="020B0604020202020204" pitchFamily="34" charset="0"/>
                <a:sym typeface="Calibri"/>
              </a:rPr>
              <a:t>(It looks at the widespread improvement in society – What we aim to change – mortality rate and life expectancy indicators)</a:t>
            </a:r>
            <a:endParaRPr dirty="0">
              <a:latin typeface="Arial" panose="020B0604020202020204" pitchFamily="34" charset="0"/>
              <a:cs typeface="Arial" panose="020B0604020202020204" pitchFamily="34" charset="0"/>
            </a:endParaRPr>
          </a:p>
          <a:p>
            <a:pPr marL="91440" marR="0" lvl="0" indent="0" algn="l" rtl="0">
              <a:lnSpc>
                <a:spcPct val="90000"/>
              </a:lnSpc>
              <a:spcBef>
                <a:spcPts val="1600"/>
              </a:spcBef>
              <a:spcAft>
                <a:spcPts val="0"/>
              </a:spcAft>
              <a:buClr>
                <a:schemeClr val="accent1"/>
              </a:buClr>
              <a:buSzPct val="100000"/>
              <a:buFont typeface="Calibri"/>
              <a:buNone/>
            </a:pPr>
            <a:endParaRPr sz="2800" dirty="0">
              <a:solidFill>
                <a:srgbClr val="3F3F3F"/>
              </a:solidFill>
              <a:latin typeface="Arial" panose="020B0604020202020204" pitchFamily="34" charset="0"/>
              <a:ea typeface="Calibri"/>
              <a:cs typeface="Arial" panose="020B0604020202020204" pitchFamily="34" charset="0"/>
              <a:sym typeface="Calibri"/>
            </a:endParaRPr>
          </a:p>
        </p:txBody>
      </p:sp>
      <p:sp>
        <p:nvSpPr>
          <p:cNvPr id="626" name="Google Shape;626;p71"/>
          <p:cNvSpPr txBox="1">
            <a:spLocks noGrp="1"/>
          </p:cNvSpPr>
          <p:nvPr>
            <p:ph type="title"/>
          </p:nvPr>
        </p:nvSpPr>
        <p:spPr>
          <a:xfrm>
            <a:off x="590549" y="1196752"/>
            <a:ext cx="8229600" cy="79216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GB" sz="3600" dirty="0">
                <a:latin typeface="Arial" panose="020B0604020202020204" pitchFamily="34" charset="0"/>
                <a:cs typeface="Arial" panose="020B0604020202020204" pitchFamily="34" charset="0"/>
              </a:rPr>
              <a:t>Indicator category definitions</a:t>
            </a:r>
            <a:endParaRPr dirty="0">
              <a:latin typeface="Arial" panose="020B0604020202020204" pitchFamily="34" charset="0"/>
              <a:cs typeface="Arial" panose="020B0604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72"/>
          <p:cNvSpPr txBox="1">
            <a:spLocks noGrp="1"/>
          </p:cNvSpPr>
          <p:nvPr>
            <p:ph type="body" idx="1"/>
          </p:nvPr>
        </p:nvSpPr>
        <p:spPr>
          <a:xfrm>
            <a:off x="457200" y="1236186"/>
            <a:ext cx="8229600" cy="4385627"/>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400"/>
              <a:buChar char="•"/>
            </a:pPr>
            <a:r>
              <a:rPr lang="en-GB" sz="2400" dirty="0">
                <a:latin typeface="+mn-lt"/>
              </a:rPr>
              <a:t>Input</a:t>
            </a:r>
            <a:endParaRPr dirty="0">
              <a:latin typeface="+mn-lt"/>
            </a:endParaRPr>
          </a:p>
          <a:p>
            <a:pPr marL="742950" lvl="1" indent="-285750" algn="l" rtl="0">
              <a:lnSpc>
                <a:spcPct val="80000"/>
              </a:lnSpc>
              <a:spcBef>
                <a:spcPts val="400"/>
              </a:spcBef>
              <a:spcAft>
                <a:spcPts val="0"/>
              </a:spcAft>
              <a:buClr>
                <a:schemeClr val="dk1"/>
              </a:buClr>
              <a:buSzPts val="2000"/>
              <a:buChar char="–"/>
            </a:pPr>
            <a:r>
              <a:rPr lang="en-GB" sz="2000" dirty="0">
                <a:latin typeface="+mn-lt"/>
              </a:rPr>
              <a:t>Resources needed to carry out activities </a:t>
            </a:r>
            <a:r>
              <a:rPr lang="en-GB" sz="1400" dirty="0">
                <a:latin typeface="+mn-lt"/>
              </a:rPr>
              <a:t>(What we use – services indicators)</a:t>
            </a:r>
            <a:endParaRPr dirty="0">
              <a:latin typeface="+mn-lt"/>
            </a:endParaRPr>
          </a:p>
          <a:p>
            <a:pPr marL="342900" lvl="0" indent="-342900" algn="l" rtl="0">
              <a:lnSpc>
                <a:spcPct val="80000"/>
              </a:lnSpc>
              <a:spcBef>
                <a:spcPts val="480"/>
              </a:spcBef>
              <a:spcAft>
                <a:spcPts val="0"/>
              </a:spcAft>
              <a:buClr>
                <a:schemeClr val="dk1"/>
              </a:buClr>
              <a:buSzPts val="2400"/>
              <a:buChar char="•"/>
            </a:pPr>
            <a:r>
              <a:rPr lang="en-GB" sz="2400" dirty="0">
                <a:latin typeface="+mn-lt"/>
              </a:rPr>
              <a:t>Process (Activities)</a:t>
            </a:r>
            <a:endParaRPr dirty="0">
              <a:latin typeface="+mn-lt"/>
            </a:endParaRPr>
          </a:p>
          <a:p>
            <a:pPr marL="742950" lvl="1" indent="-285750" algn="l" rtl="0">
              <a:lnSpc>
                <a:spcPct val="80000"/>
              </a:lnSpc>
              <a:spcBef>
                <a:spcPts val="400"/>
              </a:spcBef>
              <a:spcAft>
                <a:spcPts val="0"/>
              </a:spcAft>
              <a:buClr>
                <a:schemeClr val="dk1"/>
              </a:buClr>
              <a:buSzPts val="2000"/>
              <a:buChar char="–"/>
            </a:pPr>
            <a:r>
              <a:rPr lang="en-GB" sz="2000" dirty="0">
                <a:latin typeface="+mn-lt"/>
              </a:rPr>
              <a:t>Activities in which the inputs are used </a:t>
            </a:r>
            <a:r>
              <a:rPr lang="en-GB" sz="1400" dirty="0">
                <a:latin typeface="+mn-lt"/>
              </a:rPr>
              <a:t>(What we do – accessibility &amp; utilisation indicators) </a:t>
            </a:r>
            <a:endParaRPr dirty="0">
              <a:latin typeface="+mn-lt"/>
            </a:endParaRPr>
          </a:p>
          <a:p>
            <a:pPr marL="342900" lvl="0" indent="-342900" algn="l" rtl="0">
              <a:lnSpc>
                <a:spcPct val="80000"/>
              </a:lnSpc>
              <a:spcBef>
                <a:spcPts val="480"/>
              </a:spcBef>
              <a:spcAft>
                <a:spcPts val="0"/>
              </a:spcAft>
              <a:buClr>
                <a:schemeClr val="dk1"/>
              </a:buClr>
              <a:buSzPts val="2400"/>
              <a:buChar char="•"/>
            </a:pPr>
            <a:r>
              <a:rPr lang="en-GB" sz="2400" dirty="0">
                <a:latin typeface="+mn-lt"/>
              </a:rPr>
              <a:t>Output</a:t>
            </a:r>
            <a:endParaRPr dirty="0">
              <a:latin typeface="+mn-lt"/>
            </a:endParaRPr>
          </a:p>
          <a:p>
            <a:pPr marL="742950" lvl="1" indent="-285750" algn="l" rtl="0">
              <a:lnSpc>
                <a:spcPct val="80000"/>
              </a:lnSpc>
              <a:spcBef>
                <a:spcPts val="400"/>
              </a:spcBef>
              <a:spcAft>
                <a:spcPts val="0"/>
              </a:spcAft>
              <a:buClr>
                <a:schemeClr val="dk1"/>
              </a:buClr>
              <a:buSzPts val="2000"/>
              <a:buChar char="–"/>
            </a:pPr>
            <a:r>
              <a:rPr lang="en-GB" sz="2000" dirty="0">
                <a:latin typeface="+mn-lt"/>
              </a:rPr>
              <a:t>Products, services &amp; systems resulting from activities </a:t>
            </a:r>
            <a:r>
              <a:rPr lang="en-GB" sz="1400" dirty="0">
                <a:latin typeface="+mn-lt"/>
              </a:rPr>
              <a:t>(What we deliver – coverage indicators)</a:t>
            </a:r>
            <a:endParaRPr dirty="0">
              <a:latin typeface="+mn-lt"/>
            </a:endParaRPr>
          </a:p>
          <a:p>
            <a:pPr marL="342900" lvl="0" indent="-342900" algn="l" rtl="0">
              <a:lnSpc>
                <a:spcPct val="80000"/>
              </a:lnSpc>
              <a:spcBef>
                <a:spcPts val="480"/>
              </a:spcBef>
              <a:spcAft>
                <a:spcPts val="0"/>
              </a:spcAft>
              <a:buClr>
                <a:schemeClr val="dk1"/>
              </a:buClr>
              <a:buSzPts val="2400"/>
              <a:buChar char="•"/>
            </a:pPr>
            <a:r>
              <a:rPr lang="en-GB" sz="2400" dirty="0">
                <a:latin typeface="+mn-lt"/>
              </a:rPr>
              <a:t>Outcome</a:t>
            </a:r>
            <a:endParaRPr dirty="0">
              <a:latin typeface="+mn-lt"/>
            </a:endParaRPr>
          </a:p>
          <a:p>
            <a:pPr marL="742950" lvl="1" indent="-285750" algn="l" rtl="0">
              <a:lnSpc>
                <a:spcPct val="80000"/>
              </a:lnSpc>
              <a:spcBef>
                <a:spcPts val="400"/>
              </a:spcBef>
              <a:spcAft>
                <a:spcPts val="0"/>
              </a:spcAft>
              <a:buClr>
                <a:schemeClr val="dk1"/>
              </a:buClr>
              <a:buSzPts val="2000"/>
              <a:buChar char="–"/>
            </a:pPr>
            <a:r>
              <a:rPr lang="en-GB" sz="2000" dirty="0">
                <a:latin typeface="+mn-lt"/>
              </a:rPr>
              <a:t>The immediate change resulting from outputs </a:t>
            </a:r>
            <a:r>
              <a:rPr lang="en-GB" sz="1400" dirty="0">
                <a:latin typeface="+mn-lt"/>
              </a:rPr>
              <a:t>(What we wish to achieve- effectiveness and efficiency indicators)</a:t>
            </a:r>
            <a:endParaRPr dirty="0">
              <a:latin typeface="+mn-lt"/>
            </a:endParaRPr>
          </a:p>
          <a:p>
            <a:pPr marL="342900" lvl="0" indent="-342900" algn="l" rtl="0">
              <a:lnSpc>
                <a:spcPct val="80000"/>
              </a:lnSpc>
              <a:spcBef>
                <a:spcPts val="480"/>
              </a:spcBef>
              <a:spcAft>
                <a:spcPts val="0"/>
              </a:spcAft>
              <a:buClr>
                <a:schemeClr val="dk1"/>
              </a:buClr>
              <a:buSzPts val="2400"/>
              <a:buChar char="•"/>
            </a:pPr>
            <a:r>
              <a:rPr lang="en-GB" sz="2400" dirty="0">
                <a:latin typeface="+mn-lt"/>
              </a:rPr>
              <a:t>Impact</a:t>
            </a:r>
            <a:endParaRPr dirty="0">
              <a:latin typeface="+mn-lt"/>
            </a:endParaRPr>
          </a:p>
          <a:p>
            <a:pPr marL="742950" lvl="1" indent="-285750" algn="l" rtl="0">
              <a:lnSpc>
                <a:spcPct val="80000"/>
              </a:lnSpc>
              <a:spcBef>
                <a:spcPts val="400"/>
              </a:spcBef>
              <a:spcAft>
                <a:spcPts val="0"/>
              </a:spcAft>
              <a:buClr>
                <a:schemeClr val="dk1"/>
              </a:buClr>
              <a:buSzPts val="2000"/>
              <a:buChar char="–"/>
            </a:pPr>
            <a:r>
              <a:rPr lang="en-GB" sz="2000" dirty="0">
                <a:latin typeface="+mn-lt"/>
              </a:rPr>
              <a:t>The extent to which long term goal is achieved </a:t>
            </a:r>
            <a:r>
              <a:rPr lang="en-GB" sz="1400" dirty="0">
                <a:latin typeface="+mn-lt"/>
              </a:rPr>
              <a:t>(It looks at the widespread improvement in society – What we aim to change – mortality rate and life expectancy indicators)</a:t>
            </a:r>
            <a:endParaRPr dirty="0">
              <a:latin typeface="+mn-lt"/>
            </a:endParaRPr>
          </a:p>
        </p:txBody>
      </p:sp>
      <p:sp>
        <p:nvSpPr>
          <p:cNvPr id="632" name="Google Shape;632;p72"/>
          <p:cNvSpPr txBox="1"/>
          <p:nvPr/>
        </p:nvSpPr>
        <p:spPr>
          <a:xfrm>
            <a:off x="96214" y="225778"/>
            <a:ext cx="717382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dirty="0">
                <a:solidFill>
                  <a:schemeClr val="lt1"/>
                </a:solidFill>
                <a:latin typeface="+mj-lt"/>
                <a:ea typeface="Calibri"/>
                <a:cs typeface="Calibri"/>
                <a:sym typeface="Calibri"/>
              </a:rPr>
              <a:t>Indicator category definitions</a:t>
            </a:r>
            <a:endParaRPr sz="3600" b="1" dirty="0">
              <a:solidFill>
                <a:schemeClr val="lt1"/>
              </a:solidFill>
              <a:latin typeface="+mj-lt"/>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9474-6879-4D28-43A1-EB4640E9A3FA}"/>
              </a:ext>
            </a:extLst>
          </p:cNvPr>
          <p:cNvSpPr>
            <a:spLocks noGrp="1"/>
          </p:cNvSpPr>
          <p:nvPr>
            <p:ph type="title"/>
          </p:nvPr>
        </p:nvSpPr>
        <p:spPr/>
        <p:txBody>
          <a:bodyPr/>
          <a:lstStyle/>
          <a:p>
            <a:r>
              <a:rPr lang="en-ZA" sz="2800" dirty="0"/>
              <a:t>Wrap-up and Reflection</a:t>
            </a:r>
          </a:p>
        </p:txBody>
      </p:sp>
      <p:sp>
        <p:nvSpPr>
          <p:cNvPr id="5" name="Content Placeholder 4">
            <a:extLst>
              <a:ext uri="{FF2B5EF4-FFF2-40B4-BE49-F238E27FC236}">
                <a16:creationId xmlns:a16="http://schemas.microsoft.com/office/drawing/2014/main" id="{656E456F-AED5-2438-1918-6DAC6F04D7C1}"/>
              </a:ext>
            </a:extLst>
          </p:cNvPr>
          <p:cNvSpPr>
            <a:spLocks noGrp="1"/>
          </p:cNvSpPr>
          <p:nvPr>
            <p:ph sz="half" idx="1"/>
          </p:nvPr>
        </p:nvSpPr>
        <p:spPr>
          <a:xfrm>
            <a:off x="624297" y="1816127"/>
            <a:ext cx="3867150" cy="3238474"/>
          </a:xfrm>
        </p:spPr>
        <p:txBody>
          <a:bodyPr/>
          <a:lstStyle/>
          <a:p>
            <a:pPr marL="0" indent="0">
              <a:buNone/>
            </a:pPr>
            <a:r>
              <a:rPr lang="en-ZA" b="1" dirty="0"/>
              <a:t>Questions</a:t>
            </a:r>
          </a:p>
          <a:p>
            <a:pPr marL="285750" indent="-285750">
              <a:buFont typeface="Arial" panose="020B0604020202020204" pitchFamily="34" charset="0"/>
              <a:buChar char="•"/>
            </a:pPr>
            <a:r>
              <a:rPr lang="en-ZA" dirty="0"/>
              <a:t>What was easiest about today?</a:t>
            </a:r>
          </a:p>
          <a:p>
            <a:pPr marL="285750" indent="-285750">
              <a:buFont typeface="Arial" panose="020B0604020202020204" pitchFamily="34" charset="0"/>
              <a:buChar char="•"/>
            </a:pPr>
            <a:r>
              <a:rPr lang="en-ZA" dirty="0"/>
              <a:t>What was most challenging?</a:t>
            </a:r>
          </a:p>
          <a:p>
            <a:pPr marL="285750" indent="-285750">
              <a:buFont typeface="Arial" panose="020B0604020202020204" pitchFamily="34" charset="0"/>
              <a:buChar char="•"/>
            </a:pPr>
            <a:r>
              <a:rPr lang="en-ZA" dirty="0"/>
              <a:t>What surprised you about data quality today?</a:t>
            </a:r>
          </a:p>
          <a:p>
            <a:pPr marL="0" indent="0">
              <a:buNone/>
            </a:pPr>
            <a:endParaRPr lang="en-ZA" dirty="0"/>
          </a:p>
        </p:txBody>
      </p:sp>
      <p:sp>
        <p:nvSpPr>
          <p:cNvPr id="6" name="Content Placeholder 5">
            <a:extLst>
              <a:ext uri="{FF2B5EF4-FFF2-40B4-BE49-F238E27FC236}">
                <a16:creationId xmlns:a16="http://schemas.microsoft.com/office/drawing/2014/main" id="{194C8C83-428F-8A3A-4EB6-EFD817391997}"/>
              </a:ext>
            </a:extLst>
          </p:cNvPr>
          <p:cNvSpPr>
            <a:spLocks noGrp="1"/>
          </p:cNvSpPr>
          <p:nvPr>
            <p:ph sz="half" idx="2"/>
          </p:nvPr>
        </p:nvSpPr>
        <p:spPr>
          <a:xfrm>
            <a:off x="4815812" y="1893776"/>
            <a:ext cx="3867150" cy="3325142"/>
          </a:xfrm>
        </p:spPr>
        <p:txBody>
          <a:bodyPr/>
          <a:lstStyle/>
          <a:p>
            <a:pPr marL="0" indent="0">
              <a:buNone/>
            </a:pPr>
            <a:r>
              <a:rPr lang="en-ZA" b="1" dirty="0"/>
              <a:t>Key messages</a:t>
            </a:r>
          </a:p>
          <a:p>
            <a:pPr>
              <a:buFont typeface="Wingdings" panose="05000000000000000000" pitchFamily="2" charset="2"/>
              <a:buChar char="ü"/>
            </a:pPr>
            <a:r>
              <a:rPr lang="en-ZA" dirty="0"/>
              <a:t> Data quality underpins all decisions.</a:t>
            </a:r>
          </a:p>
          <a:p>
            <a:pPr>
              <a:buFont typeface="Wingdings" panose="05000000000000000000" pitchFamily="2" charset="2"/>
              <a:buChar char="ü"/>
            </a:pPr>
            <a:r>
              <a:rPr lang="en-ZA" dirty="0"/>
              <a:t> Everyone plays a role in the information cycle.</a:t>
            </a:r>
          </a:p>
          <a:p>
            <a:pPr>
              <a:buFont typeface="Wingdings" panose="05000000000000000000" pitchFamily="2" charset="2"/>
              <a:buChar char="ü"/>
            </a:pPr>
            <a:r>
              <a:rPr lang="en-ZA" dirty="0"/>
              <a:t>Data must be used, not just collected.</a:t>
            </a:r>
          </a:p>
          <a:p>
            <a:endParaRPr lang="en-ZA" dirty="0"/>
          </a:p>
        </p:txBody>
      </p:sp>
      <p:sp>
        <p:nvSpPr>
          <p:cNvPr id="9" name="TextBox 8">
            <a:extLst>
              <a:ext uri="{FF2B5EF4-FFF2-40B4-BE49-F238E27FC236}">
                <a16:creationId xmlns:a16="http://schemas.microsoft.com/office/drawing/2014/main" id="{CA467D55-C384-BCCB-2DCF-D3D1BCDF90D1}"/>
              </a:ext>
            </a:extLst>
          </p:cNvPr>
          <p:cNvSpPr txBox="1"/>
          <p:nvPr/>
        </p:nvSpPr>
        <p:spPr>
          <a:xfrm>
            <a:off x="49263" y="5074344"/>
            <a:ext cx="8803382" cy="400110"/>
          </a:xfrm>
          <a:prstGeom prst="rect">
            <a:avLst/>
          </a:prstGeom>
          <a:noFill/>
        </p:spPr>
        <p:txBody>
          <a:bodyPr wrap="square">
            <a:spAutoFit/>
          </a:bodyPr>
          <a:lstStyle/>
          <a:p>
            <a:r>
              <a:rPr lang="en-US" sz="2000" b="1" dirty="0">
                <a:effectLst>
                  <a:outerShdw blurRad="38100" dist="38100" dir="2700000" algn="tl">
                    <a:srgbClr val="000000">
                      <a:alpha val="43137"/>
                    </a:srgbClr>
                  </a:outerShdw>
                </a:effectLst>
              </a:rPr>
              <a:t>Celebrate learning – progress matters more than perfection!</a:t>
            </a:r>
            <a:endParaRPr lang="en-ZA" sz="2000" b="1" dirty="0">
              <a:effectLst>
                <a:outerShdw blurRad="38100" dist="38100" dir="2700000" algn="tl">
                  <a:srgbClr val="000000">
                    <a:alpha val="43137"/>
                  </a:srgbClr>
                </a:outerShdw>
              </a:effectLst>
            </a:endParaRPr>
          </a:p>
        </p:txBody>
      </p:sp>
      <p:pic>
        <p:nvPicPr>
          <p:cNvPr id="13" name="Graphic 12" descr="Comment Important with solid fill">
            <a:extLst>
              <a:ext uri="{FF2B5EF4-FFF2-40B4-BE49-F238E27FC236}">
                <a16:creationId xmlns:a16="http://schemas.microsoft.com/office/drawing/2014/main" id="{FEA0B744-1F54-56F1-A287-774C17E8BC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9231" y="1123950"/>
            <a:ext cx="914400" cy="914400"/>
          </a:xfrm>
          <a:prstGeom prst="rect">
            <a:avLst/>
          </a:prstGeom>
        </p:spPr>
      </p:pic>
      <p:pic>
        <p:nvPicPr>
          <p:cNvPr id="15" name="Graphic 14" descr="Thought with solid fill">
            <a:extLst>
              <a:ext uri="{FF2B5EF4-FFF2-40B4-BE49-F238E27FC236}">
                <a16:creationId xmlns:a16="http://schemas.microsoft.com/office/drawing/2014/main" id="{16CD14E1-3089-D0B3-D552-5E7426E68E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63" y="1196752"/>
            <a:ext cx="914400" cy="914400"/>
          </a:xfrm>
          <a:prstGeom prst="rect">
            <a:avLst/>
          </a:prstGeom>
        </p:spPr>
      </p:pic>
      <p:pic>
        <p:nvPicPr>
          <p:cNvPr id="4" name="Graphic 3" descr="Smiling face with solid fill with solid fill">
            <a:extLst>
              <a:ext uri="{FF2B5EF4-FFF2-40B4-BE49-F238E27FC236}">
                <a16:creationId xmlns:a16="http://schemas.microsoft.com/office/drawing/2014/main" id="{7C123599-FE95-BC84-55DD-C2308BA7DF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66496" y="4900589"/>
            <a:ext cx="723393" cy="723393"/>
          </a:xfrm>
          <a:prstGeom prst="rect">
            <a:avLst/>
          </a:prstGeom>
        </p:spPr>
      </p:pic>
    </p:spTree>
    <p:extLst>
      <p:ext uri="{BB962C8B-B14F-4D97-AF65-F5344CB8AC3E}">
        <p14:creationId xmlns:p14="http://schemas.microsoft.com/office/powerpoint/2010/main" val="2929314134"/>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6810</TotalTime>
  <Words>6190</Words>
  <Application>Microsoft Office PowerPoint</Application>
  <PresentationFormat>On-screen Show (4:3)</PresentationFormat>
  <Paragraphs>939</Paragraphs>
  <Slides>93</Slides>
  <Notes>78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93</vt:i4>
      </vt:variant>
    </vt:vector>
  </HeadingPairs>
  <TitlesOfParts>
    <vt:vector size="104" baseType="lpstr">
      <vt:lpstr>Aptos</vt:lpstr>
      <vt:lpstr>Arial</vt:lpstr>
      <vt:lpstr>Times New Roman</vt:lpstr>
      <vt:lpstr>Calibri</vt:lpstr>
      <vt:lpstr>Symbol</vt:lpstr>
      <vt:lpstr>Arimo</vt:lpstr>
      <vt:lpstr>Noto Sans Symbols</vt:lpstr>
      <vt:lpstr>Wingdings</vt:lpstr>
      <vt:lpstr>1_Office Theme</vt:lpstr>
      <vt:lpstr>4_Custom Design</vt:lpstr>
      <vt:lpstr>Microsoft PowerPoint 97-2003 Slide</vt:lpstr>
      <vt:lpstr>1 </vt:lpstr>
      <vt:lpstr>Course Overview</vt:lpstr>
      <vt:lpstr>Introduction to the information cycle  </vt:lpstr>
      <vt:lpstr>Intro to Information Cycle </vt:lpstr>
      <vt:lpstr>PowerPoint Presentation</vt:lpstr>
      <vt:lpstr> Information cycle data  requirements</vt:lpstr>
      <vt:lpstr> Data Collection  </vt:lpstr>
      <vt:lpstr>PowerPoint Presentation</vt:lpstr>
      <vt:lpstr>PowerPoint Presentation</vt:lpstr>
      <vt:lpstr>PowerPoint Presentation</vt:lpstr>
      <vt:lpstr>Examples of a facility that does not follow EDS </vt:lpstr>
      <vt:lpstr>PowerPoint Presentation</vt:lpstr>
      <vt:lpstr>PowerPoint Presentation</vt:lpstr>
      <vt:lpstr>Group exercise</vt:lpstr>
      <vt:lpstr>Group exercise on identifying data overlaps</vt:lpstr>
      <vt:lpstr>                        Group exercise answers    </vt:lpstr>
      <vt:lpstr>Data Processing  </vt:lpstr>
      <vt:lpstr>PowerPoint Presentation</vt:lpstr>
      <vt:lpstr>Data Processing </vt:lpstr>
      <vt:lpstr>PowerPoint Presentation</vt:lpstr>
      <vt:lpstr>PowerPoint Presentation</vt:lpstr>
      <vt:lpstr>PowerPoint Presentation</vt:lpstr>
      <vt:lpstr>Quality checks  Three C’s of data quality (Correct, complete and Consistent)</vt:lpstr>
      <vt:lpstr>Quality checks</vt:lpstr>
      <vt:lpstr>Quality checks</vt:lpstr>
      <vt:lpstr>Quality checks</vt:lpstr>
      <vt:lpstr>Verification identifies incorrect data to correct it so that only valid data are entered.</vt:lpstr>
      <vt:lpstr>PowerPoint Presentation</vt:lpstr>
      <vt:lpstr>Common sources of error </vt:lpstr>
      <vt:lpstr>PowerPoint Presentation</vt:lpstr>
      <vt:lpstr>PowerPoint Presentation</vt:lpstr>
      <vt:lpstr>PowerPoint Presentation</vt:lpstr>
      <vt:lpstr>PowerPoint Presentation</vt:lpstr>
      <vt:lpstr>Data processing – Data validation</vt:lpstr>
      <vt:lpstr>Data processing – Data validation</vt:lpstr>
      <vt:lpstr>PowerPoint Presentation</vt:lpstr>
      <vt:lpstr>PowerPoint Presentation</vt:lpstr>
      <vt:lpstr>PowerPoint Presentation</vt:lpstr>
      <vt:lpstr>PowerPoint Presentation</vt:lpstr>
      <vt:lpstr>PowerPoint Presentation</vt:lpstr>
      <vt:lpstr>Data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Terminologies</vt:lpstr>
      <vt:lpstr>Terminologies</vt:lpstr>
      <vt:lpstr>Manual median calculation</vt:lpstr>
      <vt:lpstr>Measurement of central tendency or averages</vt:lpstr>
      <vt:lpstr>Measures of variation or dispersion </vt:lpstr>
      <vt:lpstr>Common misuses of Statistics </vt:lpstr>
      <vt:lpstr>             Data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Interpretation</vt:lpstr>
      <vt:lpstr>PowerPoint Presentation</vt:lpstr>
      <vt:lpstr>PowerPoint Presentation</vt:lpstr>
      <vt:lpstr>PowerPoint Presentation</vt:lpstr>
      <vt:lpstr>PowerPoint Presentation</vt:lpstr>
      <vt:lpstr>Use of Information</vt:lpstr>
      <vt:lpstr>PowerPoint Presentation</vt:lpstr>
      <vt:lpstr>PowerPoint Presentation</vt:lpstr>
      <vt:lpstr>PowerPoint Presentation</vt:lpstr>
      <vt:lpstr>PowerPoint Presentation</vt:lpstr>
      <vt:lpstr>PowerPoint Presentation</vt:lpstr>
      <vt:lpstr>Planning cycle</vt:lpstr>
      <vt:lpstr>Monitoring and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uses of M&amp;E information </vt:lpstr>
      <vt:lpstr>Results-Based  M&amp;E</vt:lpstr>
      <vt:lpstr>Results-Based  M&amp;E Model</vt:lpstr>
      <vt:lpstr>Indicator category definitions</vt:lpstr>
      <vt:lpstr>PowerPoint Presentation</vt:lpstr>
      <vt:lpstr>Wrap-up and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Schmim</dc:creator>
  <cp:lastModifiedBy>Noluthando Ndlovu</cp:lastModifiedBy>
  <cp:revision>61</cp:revision>
  <dcterms:created xsi:type="dcterms:W3CDTF">2013-10-17T06:13:57Z</dcterms:created>
  <dcterms:modified xsi:type="dcterms:W3CDTF">2026-04-08T19:09:01Z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0x0101004A6348668879B4489FDB055FDC0191F3</vt:lpwstr>
  </property>
</Properties>
</file>