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5" r:id="rId3"/>
    <p:sldMasterId id="2147483679" r:id="rId4"/>
    <p:sldMasterId id="2147483681" r:id="rId5"/>
  </p:sldMasterIdLst>
  <p:notesMasterIdLst>
    <p:notesMasterId r:id="rId70"/>
  </p:notesMasterIdLst>
  <p:sldIdLst>
    <p:sldId id="2561" r:id="rId6"/>
    <p:sldId id="2611" r:id="rId7"/>
    <p:sldId id="2610" r:id="rId8"/>
    <p:sldId id="2563" r:id="rId9"/>
    <p:sldId id="2577" r:id="rId10"/>
    <p:sldId id="2597" r:id="rId11"/>
    <p:sldId id="2578" r:id="rId12"/>
    <p:sldId id="2630" r:id="rId13"/>
    <p:sldId id="2598" r:id="rId14"/>
    <p:sldId id="2565" r:id="rId15"/>
    <p:sldId id="2590" r:id="rId16"/>
    <p:sldId id="2594" r:id="rId17"/>
    <p:sldId id="2588" r:id="rId18"/>
    <p:sldId id="2631" r:id="rId19"/>
    <p:sldId id="2589" r:id="rId20"/>
    <p:sldId id="2632" r:id="rId21"/>
    <p:sldId id="2633" r:id="rId22"/>
    <p:sldId id="2634" r:id="rId23"/>
    <p:sldId id="2592" r:id="rId24"/>
    <p:sldId id="2593" r:id="rId25"/>
    <p:sldId id="2591" r:id="rId26"/>
    <p:sldId id="2636" r:id="rId27"/>
    <p:sldId id="2637" r:id="rId28"/>
    <p:sldId id="2635" r:id="rId29"/>
    <p:sldId id="2600" r:id="rId30"/>
    <p:sldId id="2661" r:id="rId31"/>
    <p:sldId id="2662" r:id="rId32"/>
    <p:sldId id="2663" r:id="rId33"/>
    <p:sldId id="2660" r:id="rId34"/>
    <p:sldId id="2601" r:id="rId35"/>
    <p:sldId id="2569" r:id="rId36"/>
    <p:sldId id="2586" r:id="rId37"/>
    <p:sldId id="2650" r:id="rId38"/>
    <p:sldId id="2652" r:id="rId39"/>
    <p:sldId id="2651" r:id="rId40"/>
    <p:sldId id="2653" r:id="rId41"/>
    <p:sldId id="2602" r:id="rId42"/>
    <p:sldId id="2573" r:id="rId43"/>
    <p:sldId id="2583" r:id="rId44"/>
    <p:sldId id="2655" r:id="rId45"/>
    <p:sldId id="2656" r:id="rId46"/>
    <p:sldId id="2658" r:id="rId47"/>
    <p:sldId id="2659" r:id="rId48"/>
    <p:sldId id="2657" r:id="rId49"/>
    <p:sldId id="2603" r:id="rId50"/>
    <p:sldId id="2575" r:id="rId51"/>
    <p:sldId id="2604" r:id="rId52"/>
    <p:sldId id="2607" r:id="rId53"/>
    <p:sldId id="2606" r:id="rId54"/>
    <p:sldId id="2624" r:id="rId55"/>
    <p:sldId id="2627" r:id="rId56"/>
    <p:sldId id="2628" r:id="rId57"/>
    <p:sldId id="2612" r:id="rId58"/>
    <p:sldId id="2570" r:id="rId59"/>
    <p:sldId id="2615" r:id="rId60"/>
    <p:sldId id="2620" r:id="rId61"/>
    <p:sldId id="2623" r:id="rId62"/>
    <p:sldId id="2621" r:id="rId63"/>
    <p:sldId id="2613" r:id="rId64"/>
    <p:sldId id="2619" r:id="rId65"/>
    <p:sldId id="2625" r:id="rId66"/>
    <p:sldId id="2585" r:id="rId67"/>
    <p:sldId id="2654" r:id="rId68"/>
    <p:sldId id="2596"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C Performance Data Sources and Usage" id="{25C255ED-657A-426B-ABEC-1B792A266558}">
          <p14:sldIdLst>
            <p14:sldId id="2561"/>
          </p14:sldIdLst>
        </p14:section>
        <p14:section name="Course Overview" id="{CF8DA4C1-E0FF-41B2-ABE5-F36095991ACD}">
          <p14:sldIdLst>
            <p14:sldId id="2611"/>
            <p14:sldId id="2610"/>
            <p14:sldId id="2563"/>
            <p14:sldId id="2577"/>
            <p14:sldId id="2597"/>
            <p14:sldId id="2578"/>
            <p14:sldId id="2630"/>
          </p14:sldIdLst>
        </p14:section>
        <p14:section name="Key Health Information Systems" id="{9591CDF2-1036-4CED-8400-0FB9B7451804}">
          <p14:sldIdLst>
            <p14:sldId id="2598"/>
            <p14:sldId id="2565"/>
            <p14:sldId id="2590"/>
            <p14:sldId id="2594"/>
            <p14:sldId id="2588"/>
            <p14:sldId id="2631"/>
            <p14:sldId id="2589"/>
            <p14:sldId id="2632"/>
            <p14:sldId id="2633"/>
            <p14:sldId id="2634"/>
            <p14:sldId id="2592"/>
            <p14:sldId id="2593"/>
            <p14:sldId id="2591"/>
            <p14:sldId id="2636"/>
            <p14:sldId id="2637"/>
            <p14:sldId id="2635"/>
            <p14:sldId id="2600"/>
          </p14:sldIdLst>
        </p14:section>
        <p14:section name="Using DHIS for Routine Data Analysis" id="{02B92CC7-A331-4A81-AE72-FAF5EC581900}">
          <p14:sldIdLst>
            <p14:sldId id="2661"/>
            <p14:sldId id="2662"/>
            <p14:sldId id="2663"/>
            <p14:sldId id="2660"/>
          </p14:sldIdLst>
        </p14:section>
        <p14:section name="Tier.Net Overview and Usage" id="{DC34DC4B-D9FF-4201-8C9B-957E9B23F429}">
          <p14:sldIdLst>
            <p14:sldId id="2601"/>
            <p14:sldId id="2569"/>
            <p14:sldId id="2586"/>
            <p14:sldId id="2650"/>
            <p14:sldId id="2652"/>
            <p14:sldId id="2651"/>
            <p14:sldId id="2653"/>
          </p14:sldIdLst>
        </p14:section>
        <p14:section name="District Health Barometer (DHB) Dashboard" id="{2D0F58FC-B89E-4691-B1D9-2182F68DE99D}">
          <p14:sldIdLst>
            <p14:sldId id="2602"/>
            <p14:sldId id="2573"/>
            <p14:sldId id="2583"/>
            <p14:sldId id="2655"/>
            <p14:sldId id="2656"/>
            <p14:sldId id="2658"/>
            <p14:sldId id="2659"/>
            <p14:sldId id="2657"/>
          </p14:sldIdLst>
        </p14:section>
        <p14:section name="Interpreting Data and Communicating Insights" id="{C0E08377-D2CC-46EB-9890-6CACAE75225D}">
          <p14:sldIdLst>
            <p14:sldId id="2603"/>
            <p14:sldId id="2575"/>
            <p14:sldId id="2604"/>
            <p14:sldId id="2607"/>
            <p14:sldId id="2606"/>
            <p14:sldId id="2624"/>
            <p14:sldId id="2627"/>
            <p14:sldId id="2628"/>
            <p14:sldId id="2612"/>
            <p14:sldId id="2570"/>
            <p14:sldId id="2615"/>
            <p14:sldId id="2620"/>
            <p14:sldId id="2623"/>
            <p14:sldId id="2621"/>
            <p14:sldId id="2613"/>
            <p14:sldId id="2619"/>
            <p14:sldId id="2625"/>
            <p14:sldId id="2585"/>
            <p14:sldId id="2654"/>
            <p14:sldId id="25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D28"/>
    <a:srgbClr val="6DA9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F311EC-D99F-4CF8-B58D-70228A3A2C8B}" v="6" dt="2026-04-08T19:39:58.7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50" autoAdjust="0"/>
    <p:restoredTop sz="94485" autoAdjust="0"/>
  </p:normalViewPr>
  <p:slideViewPr>
    <p:cSldViewPr snapToGrid="0">
      <p:cViewPr varScale="1">
        <p:scale>
          <a:sx n="74" d="100"/>
          <a:sy n="74" d="100"/>
        </p:scale>
        <p:origin x="136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luthando Ndlovu" userId="91b0931d-a03d-433f-a426-bd09022bbd79" providerId="ADAL" clId="{9BFD8FAF-9BC3-4344-8EA6-F1739891C2B4}"/>
    <pc:docChg chg="undo custSel addSld delSld modSld sldOrd modSection">
      <pc:chgData name="Noluthando Ndlovu" userId="91b0931d-a03d-433f-a426-bd09022bbd79" providerId="ADAL" clId="{9BFD8FAF-9BC3-4344-8EA6-F1739891C2B4}" dt="2026-04-08T19:30:16.659" v="291"/>
      <pc:docMkLst>
        <pc:docMk/>
      </pc:docMkLst>
      <pc:sldChg chg="modSp add del mod">
        <pc:chgData name="Noluthando Ndlovu" userId="91b0931d-a03d-433f-a426-bd09022bbd79" providerId="ADAL" clId="{9BFD8FAF-9BC3-4344-8EA6-F1739891C2B4}" dt="2026-04-08T19:22:49.483" v="257" actId="47"/>
        <pc:sldMkLst>
          <pc:docMk/>
          <pc:sldMk cId="0" sldId="256"/>
        </pc:sldMkLst>
        <pc:graphicFrameChg chg="mod">
          <ac:chgData name="Noluthando Ndlovu" userId="91b0931d-a03d-433f-a426-bd09022bbd79" providerId="ADAL" clId="{9BFD8FAF-9BC3-4344-8EA6-F1739891C2B4}" dt="2026-04-08T19:22:41.293" v="255" actId="1076"/>
          <ac:graphicFrameMkLst>
            <pc:docMk/>
            <pc:sldMk cId="0" sldId="256"/>
            <ac:graphicFrameMk id="8" creationId="{00000000-0000-0000-0000-000000000000}"/>
          </ac:graphicFrameMkLst>
        </pc:graphicFrameChg>
        <pc:picChg chg="mod">
          <ac:chgData name="Noluthando Ndlovu" userId="91b0931d-a03d-433f-a426-bd09022bbd79" providerId="ADAL" clId="{9BFD8FAF-9BC3-4344-8EA6-F1739891C2B4}" dt="2026-04-08T19:22:45.981" v="256" actId="1076"/>
          <ac:picMkLst>
            <pc:docMk/>
            <pc:sldMk cId="0" sldId="256"/>
            <ac:picMk id="6" creationId="{00000000-0000-0000-0000-000000000000}"/>
          </ac:picMkLst>
        </pc:picChg>
      </pc:sldChg>
      <pc:sldChg chg="modSp mod">
        <pc:chgData name="Noluthando Ndlovu" userId="91b0931d-a03d-433f-a426-bd09022bbd79" providerId="ADAL" clId="{9BFD8FAF-9BC3-4344-8EA6-F1739891C2B4}" dt="2026-04-08T19:25:51.784" v="269" actId="20577"/>
        <pc:sldMkLst>
          <pc:docMk/>
          <pc:sldMk cId="1525194373" sldId="2573"/>
        </pc:sldMkLst>
        <pc:spChg chg="mod">
          <ac:chgData name="Noluthando Ndlovu" userId="91b0931d-a03d-433f-a426-bd09022bbd79" providerId="ADAL" clId="{9BFD8FAF-9BC3-4344-8EA6-F1739891C2B4}" dt="2026-04-08T19:25:51.784" v="269" actId="20577"/>
          <ac:spMkLst>
            <pc:docMk/>
            <pc:sldMk cId="1525194373" sldId="2573"/>
            <ac:spMk id="6" creationId="{FF40630C-4BC5-0B2C-F2E4-56956B36E9AE}"/>
          </ac:spMkLst>
        </pc:spChg>
      </pc:sldChg>
      <pc:sldChg chg="modSp mod">
        <pc:chgData name="Noluthando Ndlovu" userId="91b0931d-a03d-433f-a426-bd09022bbd79" providerId="ADAL" clId="{9BFD8FAF-9BC3-4344-8EA6-F1739891C2B4}" dt="2026-04-08T19:26:35.012" v="274" actId="6549"/>
        <pc:sldMkLst>
          <pc:docMk/>
          <pc:sldMk cId="582600030" sldId="2575"/>
        </pc:sldMkLst>
        <pc:spChg chg="mod">
          <ac:chgData name="Noluthando Ndlovu" userId="91b0931d-a03d-433f-a426-bd09022bbd79" providerId="ADAL" clId="{9BFD8FAF-9BC3-4344-8EA6-F1739891C2B4}" dt="2026-04-08T19:26:35.012" v="274" actId="6549"/>
          <ac:spMkLst>
            <pc:docMk/>
            <pc:sldMk cId="582600030" sldId="2575"/>
            <ac:spMk id="6" creationId="{B9FF418D-7ACF-7CB7-3814-35F6871B90DC}"/>
          </ac:spMkLst>
        </pc:spChg>
      </pc:sldChg>
      <pc:sldChg chg="modSp mod">
        <pc:chgData name="Noluthando Ndlovu" userId="91b0931d-a03d-433f-a426-bd09022bbd79" providerId="ADAL" clId="{9BFD8FAF-9BC3-4344-8EA6-F1739891C2B4}" dt="2026-04-08T19:26:09.199" v="273" actId="14100"/>
        <pc:sldMkLst>
          <pc:docMk/>
          <pc:sldMk cId="1133815114" sldId="2583"/>
        </pc:sldMkLst>
        <pc:spChg chg="mod">
          <ac:chgData name="Noluthando Ndlovu" userId="91b0931d-a03d-433f-a426-bd09022bbd79" providerId="ADAL" clId="{9BFD8FAF-9BC3-4344-8EA6-F1739891C2B4}" dt="2026-04-08T19:26:09.199" v="273" actId="14100"/>
          <ac:spMkLst>
            <pc:docMk/>
            <pc:sldMk cId="1133815114" sldId="2583"/>
            <ac:spMk id="4" creationId="{6841F856-CCDD-69C1-FB82-B4D662C3B3D6}"/>
          </ac:spMkLst>
        </pc:spChg>
        <pc:picChg chg="mod">
          <ac:chgData name="Noluthando Ndlovu" userId="91b0931d-a03d-433f-a426-bd09022bbd79" providerId="ADAL" clId="{9BFD8FAF-9BC3-4344-8EA6-F1739891C2B4}" dt="2026-04-08T19:26:02.936" v="271" actId="14100"/>
          <ac:picMkLst>
            <pc:docMk/>
            <pc:sldMk cId="1133815114" sldId="2583"/>
            <ac:picMk id="2" creationId="{C4E18277-77C2-7439-6040-3571ACA6626E}"/>
          </ac:picMkLst>
        </pc:picChg>
      </pc:sldChg>
      <pc:sldChg chg="ord">
        <pc:chgData name="Noluthando Ndlovu" userId="91b0931d-a03d-433f-a426-bd09022bbd79" providerId="ADAL" clId="{9BFD8FAF-9BC3-4344-8EA6-F1739891C2B4}" dt="2026-04-08T19:13:56.878" v="11"/>
        <pc:sldMkLst>
          <pc:docMk/>
          <pc:sldMk cId="685832678" sldId="2588"/>
        </pc:sldMkLst>
      </pc:sldChg>
      <pc:sldChg chg="modSp mod ord">
        <pc:chgData name="Noluthando Ndlovu" userId="91b0931d-a03d-433f-a426-bd09022bbd79" providerId="ADAL" clId="{9BFD8FAF-9BC3-4344-8EA6-F1739891C2B4}" dt="2026-04-08T19:15:15.659" v="33"/>
        <pc:sldMkLst>
          <pc:docMk/>
          <pc:sldMk cId="438308310" sldId="2590"/>
        </pc:sldMkLst>
        <pc:graphicFrameChg chg="modGraphic">
          <ac:chgData name="Noluthando Ndlovu" userId="91b0931d-a03d-433f-a426-bd09022bbd79" providerId="ADAL" clId="{9BFD8FAF-9BC3-4344-8EA6-F1739891C2B4}" dt="2026-04-08T19:14:41.877" v="25" actId="20577"/>
          <ac:graphicFrameMkLst>
            <pc:docMk/>
            <pc:sldMk cId="438308310" sldId="2590"/>
            <ac:graphicFrameMk id="7" creationId="{00A9C01C-352C-B6D3-172D-6F1587BAED5D}"/>
          </ac:graphicFrameMkLst>
        </pc:graphicFrameChg>
      </pc:sldChg>
      <pc:sldChg chg="modSp mod">
        <pc:chgData name="Noluthando Ndlovu" userId="91b0931d-a03d-433f-a426-bd09022bbd79" providerId="ADAL" clId="{9BFD8FAF-9BC3-4344-8EA6-F1739891C2B4}" dt="2026-04-08T19:27:32.945" v="279" actId="1076"/>
        <pc:sldMkLst>
          <pc:docMk/>
          <pc:sldMk cId="2232880565" sldId="2606"/>
        </pc:sldMkLst>
        <pc:spChg chg="mod">
          <ac:chgData name="Noluthando Ndlovu" userId="91b0931d-a03d-433f-a426-bd09022bbd79" providerId="ADAL" clId="{9BFD8FAF-9BC3-4344-8EA6-F1739891C2B4}" dt="2026-04-08T19:27:29.494" v="278" actId="1076"/>
          <ac:spMkLst>
            <pc:docMk/>
            <pc:sldMk cId="2232880565" sldId="2606"/>
            <ac:spMk id="3" creationId="{A17391BE-CB20-D747-1222-C545F745FD08}"/>
          </ac:spMkLst>
        </pc:spChg>
        <pc:picChg chg="mod">
          <ac:chgData name="Noluthando Ndlovu" userId="91b0931d-a03d-433f-a426-bd09022bbd79" providerId="ADAL" clId="{9BFD8FAF-9BC3-4344-8EA6-F1739891C2B4}" dt="2026-04-08T19:27:32.945" v="279" actId="1076"/>
          <ac:picMkLst>
            <pc:docMk/>
            <pc:sldMk cId="2232880565" sldId="2606"/>
            <ac:picMk id="4" creationId="{82BDD69F-4352-A9F1-FC91-47A821B39888}"/>
          </ac:picMkLst>
        </pc:picChg>
      </pc:sldChg>
      <pc:sldChg chg="modSp mod">
        <pc:chgData name="Noluthando Ndlovu" userId="91b0931d-a03d-433f-a426-bd09022bbd79" providerId="ADAL" clId="{9BFD8FAF-9BC3-4344-8EA6-F1739891C2B4}" dt="2026-04-08T19:27:12.617" v="277" actId="20577"/>
        <pc:sldMkLst>
          <pc:docMk/>
          <pc:sldMk cId="390943865" sldId="2607"/>
        </pc:sldMkLst>
        <pc:spChg chg="mod">
          <ac:chgData name="Noluthando Ndlovu" userId="91b0931d-a03d-433f-a426-bd09022bbd79" providerId="ADAL" clId="{9BFD8FAF-9BC3-4344-8EA6-F1739891C2B4}" dt="2026-04-08T19:27:12.617" v="277" actId="20577"/>
          <ac:spMkLst>
            <pc:docMk/>
            <pc:sldMk cId="390943865" sldId="2607"/>
            <ac:spMk id="2" creationId="{E054DAE7-FDFF-43FD-EE00-1EEFF8A6AA4A}"/>
          </ac:spMkLst>
        </pc:spChg>
      </pc:sldChg>
      <pc:sldChg chg="modSp mod">
        <pc:chgData name="Noluthando Ndlovu" userId="91b0931d-a03d-433f-a426-bd09022bbd79" providerId="ADAL" clId="{9BFD8FAF-9BC3-4344-8EA6-F1739891C2B4}" dt="2026-04-08T19:28:48.872" v="286" actId="14100"/>
        <pc:sldMkLst>
          <pc:docMk/>
          <pc:sldMk cId="682452552" sldId="2615"/>
        </pc:sldMkLst>
        <pc:spChg chg="mod">
          <ac:chgData name="Noluthando Ndlovu" userId="91b0931d-a03d-433f-a426-bd09022bbd79" providerId="ADAL" clId="{9BFD8FAF-9BC3-4344-8EA6-F1739891C2B4}" dt="2026-04-08T19:28:48.872" v="286" actId="14100"/>
          <ac:spMkLst>
            <pc:docMk/>
            <pc:sldMk cId="682452552" sldId="2615"/>
            <ac:spMk id="12" creationId="{CA145D18-4506-99ED-CBF5-E9B1832DFE05}"/>
          </ac:spMkLst>
        </pc:spChg>
      </pc:sldChg>
      <pc:sldChg chg="del">
        <pc:chgData name="Noluthando Ndlovu" userId="91b0931d-a03d-433f-a426-bd09022bbd79" providerId="ADAL" clId="{9BFD8FAF-9BC3-4344-8EA6-F1739891C2B4}" dt="2026-04-08T19:29:26.737" v="287" actId="47"/>
        <pc:sldMkLst>
          <pc:docMk/>
          <pc:sldMk cId="2157832652" sldId="2626"/>
        </pc:sldMkLst>
      </pc:sldChg>
      <pc:sldChg chg="addSp modSp mod">
        <pc:chgData name="Noluthando Ndlovu" userId="91b0931d-a03d-433f-a426-bd09022bbd79" providerId="ADAL" clId="{9BFD8FAF-9BC3-4344-8EA6-F1739891C2B4}" dt="2026-04-08T19:18:44.402" v="239" actId="13822"/>
        <pc:sldMkLst>
          <pc:docMk/>
          <pc:sldMk cId="2832425747" sldId="2635"/>
        </pc:sldMkLst>
        <pc:spChg chg="add mod">
          <ac:chgData name="Noluthando Ndlovu" userId="91b0931d-a03d-433f-a426-bd09022bbd79" providerId="ADAL" clId="{9BFD8FAF-9BC3-4344-8EA6-F1739891C2B4}" dt="2026-04-08T19:18:09.848" v="234"/>
          <ac:spMkLst>
            <pc:docMk/>
            <pc:sldMk cId="2832425747" sldId="2635"/>
            <ac:spMk id="2" creationId="{099F11F1-25C7-584D-0E75-2B79B0DD90A5}"/>
          </ac:spMkLst>
        </pc:spChg>
        <pc:spChg chg="mod">
          <ac:chgData name="Noluthando Ndlovu" userId="91b0931d-a03d-433f-a426-bd09022bbd79" providerId="ADAL" clId="{9BFD8FAF-9BC3-4344-8EA6-F1739891C2B4}" dt="2026-04-08T19:16:20.460" v="41" actId="14100"/>
          <ac:spMkLst>
            <pc:docMk/>
            <pc:sldMk cId="2832425747" sldId="2635"/>
            <ac:spMk id="5" creationId="{3252A683-292D-7A4D-222D-43AB2151D96D}"/>
          </ac:spMkLst>
        </pc:spChg>
        <pc:spChg chg="mod">
          <ac:chgData name="Noluthando Ndlovu" userId="91b0931d-a03d-433f-a426-bd09022bbd79" providerId="ADAL" clId="{9BFD8FAF-9BC3-4344-8EA6-F1739891C2B4}" dt="2026-04-08T19:18:44.402" v="239" actId="13822"/>
          <ac:spMkLst>
            <pc:docMk/>
            <pc:sldMk cId="2832425747" sldId="2635"/>
            <ac:spMk id="6" creationId="{CE2CBBC0-46F1-784A-A9F8-B8530996CF65}"/>
          </ac:spMkLst>
        </pc:spChg>
      </pc:sldChg>
      <pc:sldChg chg="ord">
        <pc:chgData name="Noluthando Ndlovu" userId="91b0931d-a03d-433f-a426-bd09022bbd79" providerId="ADAL" clId="{9BFD8FAF-9BC3-4344-8EA6-F1739891C2B4}" dt="2026-04-08T19:19:05.952" v="241"/>
        <pc:sldMkLst>
          <pc:docMk/>
          <pc:sldMk cId="1496792494" sldId="2637"/>
        </pc:sldMkLst>
      </pc:sldChg>
      <pc:sldChg chg="modSp mod">
        <pc:chgData name="Noluthando Ndlovu" userId="91b0931d-a03d-433f-a426-bd09022bbd79" providerId="ADAL" clId="{9BFD8FAF-9BC3-4344-8EA6-F1739891C2B4}" dt="2026-04-08T19:25:18.502" v="268" actId="14100"/>
        <pc:sldMkLst>
          <pc:docMk/>
          <pc:sldMk cId="2735372774" sldId="2650"/>
        </pc:sldMkLst>
        <pc:spChg chg="mod">
          <ac:chgData name="Noluthando Ndlovu" userId="91b0931d-a03d-433f-a426-bd09022bbd79" providerId="ADAL" clId="{9BFD8FAF-9BC3-4344-8EA6-F1739891C2B4}" dt="2026-04-08T19:25:13.964" v="267" actId="14100"/>
          <ac:spMkLst>
            <pc:docMk/>
            <pc:sldMk cId="2735372774" sldId="2650"/>
            <ac:spMk id="13" creationId="{23388099-3EC8-A655-C59E-9FAFAE1EEB72}"/>
          </ac:spMkLst>
        </pc:spChg>
        <pc:picChg chg="mod modCrop">
          <ac:chgData name="Noluthando Ndlovu" userId="91b0931d-a03d-433f-a426-bd09022bbd79" providerId="ADAL" clId="{9BFD8FAF-9BC3-4344-8EA6-F1739891C2B4}" dt="2026-04-08T19:25:18.502" v="268" actId="14100"/>
          <ac:picMkLst>
            <pc:docMk/>
            <pc:sldMk cId="2735372774" sldId="2650"/>
            <ac:picMk id="8" creationId="{7AB03803-84FA-1838-2B56-954C3FB99EE8}"/>
          </ac:picMkLst>
        </pc:picChg>
      </pc:sldChg>
      <pc:sldChg chg="modSp mod ord">
        <pc:chgData name="Noluthando Ndlovu" userId="91b0931d-a03d-433f-a426-bd09022bbd79" providerId="ADAL" clId="{9BFD8FAF-9BC3-4344-8EA6-F1739891C2B4}" dt="2026-04-08T19:30:16.659" v="291"/>
        <pc:sldMkLst>
          <pc:docMk/>
          <pc:sldMk cId="1217748835" sldId="2654"/>
        </pc:sldMkLst>
        <pc:spChg chg="mod">
          <ac:chgData name="Noluthando Ndlovu" userId="91b0931d-a03d-433f-a426-bd09022bbd79" providerId="ADAL" clId="{9BFD8FAF-9BC3-4344-8EA6-F1739891C2B4}" dt="2026-04-08T19:29:56.287" v="289" actId="2711"/>
          <ac:spMkLst>
            <pc:docMk/>
            <pc:sldMk cId="1217748835" sldId="2654"/>
            <ac:spMk id="3" creationId="{0F9F923E-1180-E249-BB43-0A50D07FF667}"/>
          </ac:spMkLst>
        </pc:spChg>
      </pc:sldChg>
      <pc:sldChg chg="modSp mod">
        <pc:chgData name="Noluthando Ndlovu" userId="91b0931d-a03d-433f-a426-bd09022bbd79" providerId="ADAL" clId="{9BFD8FAF-9BC3-4344-8EA6-F1739891C2B4}" dt="2026-04-08T19:19:39.491" v="244" actId="1076"/>
        <pc:sldMkLst>
          <pc:docMk/>
          <pc:sldMk cId="2870510608" sldId="2662"/>
        </pc:sldMkLst>
        <pc:spChg chg="mod">
          <ac:chgData name="Noluthando Ndlovu" userId="91b0931d-a03d-433f-a426-bd09022bbd79" providerId="ADAL" clId="{9BFD8FAF-9BC3-4344-8EA6-F1739891C2B4}" dt="2026-04-08T19:19:32.435" v="243" actId="14100"/>
          <ac:spMkLst>
            <pc:docMk/>
            <pc:sldMk cId="2870510608" sldId="2662"/>
            <ac:spMk id="3" creationId="{9B8940DD-B909-8E49-8B9B-F148BE48B3F3}"/>
          </ac:spMkLst>
        </pc:spChg>
        <pc:spChg chg="mod">
          <ac:chgData name="Noluthando Ndlovu" userId="91b0931d-a03d-433f-a426-bd09022bbd79" providerId="ADAL" clId="{9BFD8FAF-9BC3-4344-8EA6-F1739891C2B4}" dt="2026-04-08T19:19:39.491" v="244" actId="1076"/>
          <ac:spMkLst>
            <pc:docMk/>
            <pc:sldMk cId="2870510608" sldId="2662"/>
            <ac:spMk id="4" creationId="{640CDFDF-D654-D6A5-1560-896A911A4D95}"/>
          </ac:spMkLst>
        </pc:spChg>
      </pc:sldChg>
      <pc:sldChg chg="modSp mod">
        <pc:chgData name="Noluthando Ndlovu" userId="91b0931d-a03d-433f-a426-bd09022bbd79" providerId="ADAL" clId="{9BFD8FAF-9BC3-4344-8EA6-F1739891C2B4}" dt="2026-04-08T19:20:18.245" v="253" actId="12"/>
        <pc:sldMkLst>
          <pc:docMk/>
          <pc:sldMk cId="116571354" sldId="2663"/>
        </pc:sldMkLst>
        <pc:spChg chg="mod">
          <ac:chgData name="Noluthando Ndlovu" userId="91b0931d-a03d-433f-a426-bd09022bbd79" providerId="ADAL" clId="{9BFD8FAF-9BC3-4344-8EA6-F1739891C2B4}" dt="2026-04-08T19:20:18.245" v="253" actId="12"/>
          <ac:spMkLst>
            <pc:docMk/>
            <pc:sldMk cId="116571354" sldId="2663"/>
            <ac:spMk id="3" creationId="{F25EAA19-231F-49FD-83D5-B831FA139CA1}"/>
          </ac:spMkLst>
        </pc:spChg>
      </pc:sldChg>
      <pc:sldMasterChg chg="delSldLayout">
        <pc:chgData name="Noluthando Ndlovu" userId="91b0931d-a03d-433f-a426-bd09022bbd79" providerId="ADAL" clId="{9BFD8FAF-9BC3-4344-8EA6-F1739891C2B4}" dt="2026-04-08T19:22:49.483" v="257" actId="47"/>
        <pc:sldMasterMkLst>
          <pc:docMk/>
          <pc:sldMasterMk cId="2501486566" sldId="2147483660"/>
        </pc:sldMasterMkLst>
        <pc:sldLayoutChg chg="del">
          <pc:chgData name="Noluthando Ndlovu" userId="91b0931d-a03d-433f-a426-bd09022bbd79" providerId="ADAL" clId="{9BFD8FAF-9BC3-4344-8EA6-F1739891C2B4}" dt="2026-04-08T19:22:49.483" v="257" actId="47"/>
          <pc:sldLayoutMkLst>
            <pc:docMk/>
            <pc:sldMasterMk cId="2501486566" sldId="2147483660"/>
            <pc:sldLayoutMk cId="688005479" sldId="2147483694"/>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0B5B49-5574-4E10-B379-D4A73AF37A16}" type="doc">
      <dgm:prSet loTypeId="urn:microsoft.com/office/officeart/2005/8/layout/StepDownProcess" loCatId="process" qsTypeId="urn:microsoft.com/office/officeart/2005/8/quickstyle/simple2" qsCatId="simple" csTypeId="urn:microsoft.com/office/officeart/2005/8/colors/colorful2" csCatId="colorful" phldr="1"/>
      <dgm:spPr/>
      <dgm:t>
        <a:bodyPr/>
        <a:lstStyle/>
        <a:p>
          <a:endParaRPr lang="en-ZA"/>
        </a:p>
      </dgm:t>
    </dgm:pt>
    <dgm:pt modelId="{F9FFD05F-4ECC-44B9-A33C-DBCB984A87A5}">
      <dgm:prSet phldrT="[Text]" phldr="0" custT="1"/>
      <dgm:spPr/>
      <dgm:t>
        <a:bodyPr/>
        <a:lstStyle/>
        <a:p>
          <a:r>
            <a:rPr lang="en-ZA" sz="1200" b="1" dirty="0">
              <a:latin typeface="Arial" panose="020B0604020202020204" pitchFamily="34" charset="0"/>
              <a:cs typeface="Arial" panose="020B0604020202020204" pitchFamily="34" charset="0"/>
            </a:rPr>
            <a:t>Ideal Clinic</a:t>
          </a:r>
        </a:p>
      </dgm:t>
    </dgm:pt>
    <dgm:pt modelId="{7F52D263-FC71-41BB-A7E8-E683DDA628BD}" type="parTrans" cxnId="{FBC32C4F-AE5E-4865-9EFD-62F5BD393C3E}">
      <dgm:prSet/>
      <dgm:spPr/>
      <dgm:t>
        <a:bodyPr/>
        <a:lstStyle/>
        <a:p>
          <a:endParaRPr lang="en-ZA" sz="4400" b="1">
            <a:latin typeface="Arial" panose="020B0604020202020204" pitchFamily="34" charset="0"/>
            <a:cs typeface="Arial" panose="020B0604020202020204" pitchFamily="34" charset="0"/>
          </a:endParaRPr>
        </a:p>
      </dgm:t>
    </dgm:pt>
    <dgm:pt modelId="{B376014C-B1E9-42F1-856E-7BBA293491A6}" type="sibTrans" cxnId="{FBC32C4F-AE5E-4865-9EFD-62F5BD393C3E}">
      <dgm:prSet/>
      <dgm:spPr/>
      <dgm:t>
        <a:bodyPr/>
        <a:lstStyle/>
        <a:p>
          <a:endParaRPr lang="en-ZA" sz="4400" b="1">
            <a:latin typeface="Arial" panose="020B0604020202020204" pitchFamily="34" charset="0"/>
            <a:cs typeface="Arial" panose="020B0604020202020204" pitchFamily="34" charset="0"/>
          </a:endParaRPr>
        </a:p>
      </dgm:t>
    </dgm:pt>
    <dgm:pt modelId="{889822C9-DA2D-4CB5-B775-42ADB51803D6}">
      <dgm:prSet phldrT="[Text]" phldr="0" custT="1"/>
      <dgm:spPr/>
      <dgm:t>
        <a:bodyPr/>
        <a:lstStyle/>
        <a:p>
          <a:r>
            <a:rPr lang="en-ZA" sz="1100" b="1" dirty="0">
              <a:latin typeface="Arial" panose="020B0604020202020204" pitchFamily="34" charset="0"/>
              <a:cs typeface="Arial" panose="020B0604020202020204" pitchFamily="34" charset="0"/>
            </a:rPr>
            <a:t>Are systems in place?</a:t>
          </a:r>
        </a:p>
      </dgm:t>
    </dgm:pt>
    <dgm:pt modelId="{B1469754-F00E-4EDF-AFDA-9F4A72672DDE}" type="parTrans" cxnId="{13C0AEC9-A1D8-4DD7-80BC-CD4BE0A2FBD6}">
      <dgm:prSet/>
      <dgm:spPr/>
      <dgm:t>
        <a:bodyPr/>
        <a:lstStyle/>
        <a:p>
          <a:endParaRPr lang="en-ZA" sz="4400" b="1">
            <a:latin typeface="Arial" panose="020B0604020202020204" pitchFamily="34" charset="0"/>
            <a:cs typeface="Arial" panose="020B0604020202020204" pitchFamily="34" charset="0"/>
          </a:endParaRPr>
        </a:p>
      </dgm:t>
    </dgm:pt>
    <dgm:pt modelId="{94F3AC5D-D879-4FEC-A89B-5D4230DD1806}" type="sibTrans" cxnId="{13C0AEC9-A1D8-4DD7-80BC-CD4BE0A2FBD6}">
      <dgm:prSet/>
      <dgm:spPr/>
      <dgm:t>
        <a:bodyPr/>
        <a:lstStyle/>
        <a:p>
          <a:endParaRPr lang="en-ZA" sz="4400" b="1">
            <a:latin typeface="Arial" panose="020B0604020202020204" pitchFamily="34" charset="0"/>
            <a:cs typeface="Arial" panose="020B0604020202020204" pitchFamily="34" charset="0"/>
          </a:endParaRPr>
        </a:p>
      </dgm:t>
    </dgm:pt>
    <dgm:pt modelId="{4315D6ED-C306-4B04-B586-EDF651BDFA4B}">
      <dgm:prSet phldrT="[Text]" phldr="0" custT="1"/>
      <dgm:spPr/>
      <dgm:t>
        <a:bodyPr/>
        <a:lstStyle/>
        <a:p>
          <a:r>
            <a:rPr lang="en-ZA" sz="1200" b="1" dirty="0" err="1">
              <a:latin typeface="Arial" panose="020B0604020202020204" pitchFamily="34" charset="0"/>
              <a:cs typeface="Arial" panose="020B0604020202020204" pitchFamily="34" charset="0"/>
            </a:rPr>
            <a:t>Tier.Net</a:t>
          </a:r>
          <a:r>
            <a:rPr lang="en-ZA" sz="1200" b="1" dirty="0">
              <a:latin typeface="Arial" panose="020B0604020202020204" pitchFamily="34" charset="0"/>
              <a:cs typeface="Arial" panose="020B0604020202020204" pitchFamily="34" charset="0"/>
            </a:rPr>
            <a:t>/ Registers</a:t>
          </a:r>
        </a:p>
      </dgm:t>
    </dgm:pt>
    <dgm:pt modelId="{F7B5D43E-1889-444E-9503-D263AFA9681D}" type="parTrans" cxnId="{2971D606-F6A8-43C5-A7E7-AE94E9291EE1}">
      <dgm:prSet/>
      <dgm:spPr/>
      <dgm:t>
        <a:bodyPr/>
        <a:lstStyle/>
        <a:p>
          <a:endParaRPr lang="en-ZA" sz="4400" b="1">
            <a:latin typeface="Arial" panose="020B0604020202020204" pitchFamily="34" charset="0"/>
            <a:cs typeface="Arial" panose="020B0604020202020204" pitchFamily="34" charset="0"/>
          </a:endParaRPr>
        </a:p>
      </dgm:t>
    </dgm:pt>
    <dgm:pt modelId="{BB88DDE4-04B5-4206-A514-B605E8C36442}" type="sibTrans" cxnId="{2971D606-F6A8-43C5-A7E7-AE94E9291EE1}">
      <dgm:prSet/>
      <dgm:spPr/>
      <dgm:t>
        <a:bodyPr/>
        <a:lstStyle/>
        <a:p>
          <a:endParaRPr lang="en-ZA" sz="4400" b="1">
            <a:latin typeface="Arial" panose="020B0604020202020204" pitchFamily="34" charset="0"/>
            <a:cs typeface="Arial" panose="020B0604020202020204" pitchFamily="34" charset="0"/>
          </a:endParaRPr>
        </a:p>
      </dgm:t>
    </dgm:pt>
    <dgm:pt modelId="{F6FB9873-A4D3-4A1D-9945-41ACA659D876}">
      <dgm:prSet phldrT="[Text]" phldr="0" custT="1"/>
      <dgm:spPr/>
      <dgm:t>
        <a:bodyPr/>
        <a:lstStyle/>
        <a:p>
          <a:r>
            <a:rPr lang="en-ZA" sz="1100" b="1" dirty="0">
              <a:latin typeface="Arial" panose="020B0604020202020204" pitchFamily="34" charset="0"/>
              <a:cs typeface="Arial" panose="020B0604020202020204" pitchFamily="34" charset="0"/>
            </a:rPr>
            <a:t>What is happening to patients?</a:t>
          </a:r>
        </a:p>
      </dgm:t>
    </dgm:pt>
    <dgm:pt modelId="{14B18C1D-28EA-455D-88F6-ADDA9662801E}" type="parTrans" cxnId="{E4C7D693-D68B-49C4-B78D-DFF21653CE39}">
      <dgm:prSet/>
      <dgm:spPr/>
      <dgm:t>
        <a:bodyPr/>
        <a:lstStyle/>
        <a:p>
          <a:endParaRPr lang="en-ZA" sz="4400" b="1">
            <a:latin typeface="Arial" panose="020B0604020202020204" pitchFamily="34" charset="0"/>
            <a:cs typeface="Arial" panose="020B0604020202020204" pitchFamily="34" charset="0"/>
          </a:endParaRPr>
        </a:p>
      </dgm:t>
    </dgm:pt>
    <dgm:pt modelId="{5BF68C73-A75F-4A5A-B7B5-6E8E188C2B66}" type="sibTrans" cxnId="{E4C7D693-D68B-49C4-B78D-DFF21653CE39}">
      <dgm:prSet/>
      <dgm:spPr/>
      <dgm:t>
        <a:bodyPr/>
        <a:lstStyle/>
        <a:p>
          <a:endParaRPr lang="en-ZA" sz="4400" b="1">
            <a:latin typeface="Arial" panose="020B0604020202020204" pitchFamily="34" charset="0"/>
            <a:cs typeface="Arial" panose="020B0604020202020204" pitchFamily="34" charset="0"/>
          </a:endParaRPr>
        </a:p>
      </dgm:t>
    </dgm:pt>
    <dgm:pt modelId="{3EED3087-440D-4F0C-9B67-B8BD36C0FD80}">
      <dgm:prSet phldrT="[Text]" phldr="0" custT="1"/>
      <dgm:spPr/>
      <dgm:t>
        <a:bodyPr/>
        <a:lstStyle/>
        <a:p>
          <a:r>
            <a:rPr lang="en-ZA" sz="1200" b="1" dirty="0">
              <a:latin typeface="Arial" panose="020B0604020202020204" pitchFamily="34" charset="0"/>
              <a:cs typeface="Arial" panose="020B0604020202020204" pitchFamily="34" charset="0"/>
            </a:rPr>
            <a:t>DHIS</a:t>
          </a:r>
        </a:p>
      </dgm:t>
    </dgm:pt>
    <dgm:pt modelId="{B07794AD-ED2C-4CD9-BC2B-369B4C2DFB34}" type="parTrans" cxnId="{2230F0D8-0682-4A83-86B0-B4C61CE6F3FD}">
      <dgm:prSet/>
      <dgm:spPr/>
      <dgm:t>
        <a:bodyPr/>
        <a:lstStyle/>
        <a:p>
          <a:endParaRPr lang="en-ZA" sz="4400" b="1">
            <a:latin typeface="Arial" panose="020B0604020202020204" pitchFamily="34" charset="0"/>
            <a:cs typeface="Arial" panose="020B0604020202020204" pitchFamily="34" charset="0"/>
          </a:endParaRPr>
        </a:p>
      </dgm:t>
    </dgm:pt>
    <dgm:pt modelId="{25A065BD-FDBE-4B5C-8300-468C46057541}" type="sibTrans" cxnId="{2230F0D8-0682-4A83-86B0-B4C61CE6F3FD}">
      <dgm:prSet/>
      <dgm:spPr/>
      <dgm:t>
        <a:bodyPr/>
        <a:lstStyle/>
        <a:p>
          <a:endParaRPr lang="en-ZA" sz="4400" b="1">
            <a:latin typeface="Arial" panose="020B0604020202020204" pitchFamily="34" charset="0"/>
            <a:cs typeface="Arial" panose="020B0604020202020204" pitchFamily="34" charset="0"/>
          </a:endParaRPr>
        </a:p>
      </dgm:t>
    </dgm:pt>
    <dgm:pt modelId="{BD609AE9-CE7C-4A97-8B03-3C9C855BDF13}">
      <dgm:prSet phldrT="[Text]" phldr="0" custT="1"/>
      <dgm:spPr/>
      <dgm:t>
        <a:bodyPr/>
        <a:lstStyle/>
        <a:p>
          <a:r>
            <a:rPr lang="en-ZA" sz="1100" b="1" dirty="0">
              <a:latin typeface="Arial" panose="020B0604020202020204" pitchFamily="34" charset="0"/>
              <a:cs typeface="Arial" panose="020B0604020202020204" pitchFamily="34" charset="0"/>
            </a:rPr>
            <a:t>What is the facility producing</a:t>
          </a:r>
        </a:p>
      </dgm:t>
    </dgm:pt>
    <dgm:pt modelId="{466021D2-ECDA-4DED-A13C-9E0296FBEF11}" type="parTrans" cxnId="{7F2EDCF5-AD65-48BD-8A56-080D3CE836E0}">
      <dgm:prSet/>
      <dgm:spPr/>
      <dgm:t>
        <a:bodyPr/>
        <a:lstStyle/>
        <a:p>
          <a:endParaRPr lang="en-ZA" sz="4400" b="1">
            <a:latin typeface="Arial" panose="020B0604020202020204" pitchFamily="34" charset="0"/>
            <a:cs typeface="Arial" panose="020B0604020202020204" pitchFamily="34" charset="0"/>
          </a:endParaRPr>
        </a:p>
      </dgm:t>
    </dgm:pt>
    <dgm:pt modelId="{9209E869-ED0D-4865-923E-D3472B5FDEC5}" type="sibTrans" cxnId="{7F2EDCF5-AD65-48BD-8A56-080D3CE836E0}">
      <dgm:prSet/>
      <dgm:spPr/>
      <dgm:t>
        <a:bodyPr/>
        <a:lstStyle/>
        <a:p>
          <a:endParaRPr lang="en-ZA" sz="4400" b="1">
            <a:latin typeface="Arial" panose="020B0604020202020204" pitchFamily="34" charset="0"/>
            <a:cs typeface="Arial" panose="020B0604020202020204" pitchFamily="34" charset="0"/>
          </a:endParaRPr>
        </a:p>
      </dgm:t>
    </dgm:pt>
    <dgm:pt modelId="{82D2A08C-1EBE-460F-8BB9-4E61040D7766}">
      <dgm:prSet phldrT="[Text]" phldr="0" custT="1"/>
      <dgm:spPr/>
      <dgm:t>
        <a:bodyPr/>
        <a:lstStyle/>
        <a:p>
          <a:r>
            <a:rPr lang="en-ZA" sz="1200" b="1" dirty="0">
              <a:latin typeface="Arial" panose="020B0604020202020204" pitchFamily="34" charset="0"/>
              <a:cs typeface="Arial" panose="020B0604020202020204" pitchFamily="34" charset="0"/>
            </a:rPr>
            <a:t>District Health Barometer</a:t>
          </a:r>
        </a:p>
      </dgm:t>
    </dgm:pt>
    <dgm:pt modelId="{9447858F-1403-4CD3-8D29-33861635F039}" type="parTrans" cxnId="{22AABBF9-0EB8-46EB-B0BE-B43B4D71FA72}">
      <dgm:prSet/>
      <dgm:spPr/>
      <dgm:t>
        <a:bodyPr/>
        <a:lstStyle/>
        <a:p>
          <a:endParaRPr lang="en-ZA" sz="4400" b="1">
            <a:latin typeface="Arial" panose="020B0604020202020204" pitchFamily="34" charset="0"/>
            <a:cs typeface="Arial" panose="020B0604020202020204" pitchFamily="34" charset="0"/>
          </a:endParaRPr>
        </a:p>
      </dgm:t>
    </dgm:pt>
    <dgm:pt modelId="{890A87B8-9998-4C15-BC75-00D7994E6481}" type="sibTrans" cxnId="{22AABBF9-0EB8-46EB-B0BE-B43B4D71FA72}">
      <dgm:prSet/>
      <dgm:spPr/>
      <dgm:t>
        <a:bodyPr/>
        <a:lstStyle/>
        <a:p>
          <a:endParaRPr lang="en-ZA" sz="4400" b="1">
            <a:latin typeface="Arial" panose="020B0604020202020204" pitchFamily="34" charset="0"/>
            <a:cs typeface="Arial" panose="020B0604020202020204" pitchFamily="34" charset="0"/>
          </a:endParaRPr>
        </a:p>
      </dgm:t>
    </dgm:pt>
    <dgm:pt modelId="{89D99A85-0776-4D61-A100-68F67641A475}">
      <dgm:prSet phldrT="[Text]" phldr="0" custT="1"/>
      <dgm:spPr/>
      <dgm:t>
        <a:bodyPr/>
        <a:lstStyle/>
        <a:p>
          <a:r>
            <a:rPr lang="en-ZA" sz="1100" b="1" dirty="0">
              <a:latin typeface="Arial" panose="020B0604020202020204" pitchFamily="34" charset="0"/>
              <a:cs typeface="Arial" panose="020B0604020202020204" pitchFamily="34" charset="0"/>
            </a:rPr>
            <a:t>How does this compare and trend?</a:t>
          </a:r>
        </a:p>
      </dgm:t>
    </dgm:pt>
    <dgm:pt modelId="{C88B117B-8E13-4FA7-AFCF-C92D7E39E1DE}" type="parTrans" cxnId="{B17F85D1-5974-419C-BD63-7AE928C9C832}">
      <dgm:prSet/>
      <dgm:spPr/>
      <dgm:t>
        <a:bodyPr/>
        <a:lstStyle/>
        <a:p>
          <a:endParaRPr lang="en-ZA" sz="4400" b="1">
            <a:latin typeface="Arial" panose="020B0604020202020204" pitchFamily="34" charset="0"/>
            <a:cs typeface="Arial" panose="020B0604020202020204" pitchFamily="34" charset="0"/>
          </a:endParaRPr>
        </a:p>
      </dgm:t>
    </dgm:pt>
    <dgm:pt modelId="{2915697F-3154-4AE2-97F5-F5D25CC38D35}" type="sibTrans" cxnId="{B17F85D1-5974-419C-BD63-7AE928C9C832}">
      <dgm:prSet/>
      <dgm:spPr/>
      <dgm:t>
        <a:bodyPr/>
        <a:lstStyle/>
        <a:p>
          <a:endParaRPr lang="en-ZA" sz="4400" b="1">
            <a:latin typeface="Arial" panose="020B0604020202020204" pitchFamily="34" charset="0"/>
            <a:cs typeface="Arial" panose="020B0604020202020204" pitchFamily="34" charset="0"/>
          </a:endParaRPr>
        </a:p>
      </dgm:t>
    </dgm:pt>
    <dgm:pt modelId="{E9C0C92B-B75E-48ED-A5B6-A280C83587C7}" type="pres">
      <dgm:prSet presAssocID="{530B5B49-5574-4E10-B379-D4A73AF37A16}" presName="rootnode" presStyleCnt="0">
        <dgm:presLayoutVars>
          <dgm:chMax/>
          <dgm:chPref/>
          <dgm:dir/>
          <dgm:animLvl val="lvl"/>
        </dgm:presLayoutVars>
      </dgm:prSet>
      <dgm:spPr/>
    </dgm:pt>
    <dgm:pt modelId="{4904696D-7586-4E2B-A5FA-F1C832B6FADB}" type="pres">
      <dgm:prSet presAssocID="{F9FFD05F-4ECC-44B9-A33C-DBCB984A87A5}" presName="composite" presStyleCnt="0"/>
      <dgm:spPr/>
    </dgm:pt>
    <dgm:pt modelId="{8B9C419B-DC43-41DB-AD9F-95C3410B7E0D}" type="pres">
      <dgm:prSet presAssocID="{F9FFD05F-4ECC-44B9-A33C-DBCB984A87A5}" presName="bentUpArrow1" presStyleLbl="alignImgPlace1" presStyleIdx="0" presStyleCnt="3"/>
      <dgm:spPr/>
    </dgm:pt>
    <dgm:pt modelId="{2B014879-0F57-4288-9933-B1CE3AFC71E6}" type="pres">
      <dgm:prSet presAssocID="{F9FFD05F-4ECC-44B9-A33C-DBCB984A87A5}" presName="ParentText" presStyleLbl="node1" presStyleIdx="0" presStyleCnt="4">
        <dgm:presLayoutVars>
          <dgm:chMax val="1"/>
          <dgm:chPref val="1"/>
          <dgm:bulletEnabled val="1"/>
        </dgm:presLayoutVars>
      </dgm:prSet>
      <dgm:spPr/>
    </dgm:pt>
    <dgm:pt modelId="{B83BF8E4-9489-4572-B782-91F2EF1DB4A6}" type="pres">
      <dgm:prSet presAssocID="{F9FFD05F-4ECC-44B9-A33C-DBCB984A87A5}" presName="ChildText" presStyleLbl="revTx" presStyleIdx="0" presStyleCnt="4">
        <dgm:presLayoutVars>
          <dgm:chMax val="0"/>
          <dgm:chPref val="0"/>
          <dgm:bulletEnabled val="1"/>
        </dgm:presLayoutVars>
      </dgm:prSet>
      <dgm:spPr/>
    </dgm:pt>
    <dgm:pt modelId="{4547644A-94D2-4BF7-BAC0-43EFE21C6A92}" type="pres">
      <dgm:prSet presAssocID="{B376014C-B1E9-42F1-856E-7BBA293491A6}" presName="sibTrans" presStyleCnt="0"/>
      <dgm:spPr/>
    </dgm:pt>
    <dgm:pt modelId="{0AD78700-A3C4-4E80-A161-E804D854906C}" type="pres">
      <dgm:prSet presAssocID="{4315D6ED-C306-4B04-B586-EDF651BDFA4B}" presName="composite" presStyleCnt="0"/>
      <dgm:spPr/>
    </dgm:pt>
    <dgm:pt modelId="{9393EF9D-F321-42BC-B95A-336D6F2B74B6}" type="pres">
      <dgm:prSet presAssocID="{4315D6ED-C306-4B04-B586-EDF651BDFA4B}" presName="bentUpArrow1" presStyleLbl="alignImgPlace1" presStyleIdx="1" presStyleCnt="3"/>
      <dgm:spPr/>
    </dgm:pt>
    <dgm:pt modelId="{679CC6F0-3ED8-4364-92DF-87D2008B472B}" type="pres">
      <dgm:prSet presAssocID="{4315D6ED-C306-4B04-B586-EDF651BDFA4B}" presName="ParentText" presStyleLbl="node1" presStyleIdx="1" presStyleCnt="4">
        <dgm:presLayoutVars>
          <dgm:chMax val="1"/>
          <dgm:chPref val="1"/>
          <dgm:bulletEnabled val="1"/>
        </dgm:presLayoutVars>
      </dgm:prSet>
      <dgm:spPr/>
    </dgm:pt>
    <dgm:pt modelId="{EC51DF69-7822-4686-8A41-062EA987A130}" type="pres">
      <dgm:prSet presAssocID="{4315D6ED-C306-4B04-B586-EDF651BDFA4B}" presName="ChildText" presStyleLbl="revTx" presStyleIdx="1" presStyleCnt="4">
        <dgm:presLayoutVars>
          <dgm:chMax val="0"/>
          <dgm:chPref val="0"/>
          <dgm:bulletEnabled val="1"/>
        </dgm:presLayoutVars>
      </dgm:prSet>
      <dgm:spPr/>
    </dgm:pt>
    <dgm:pt modelId="{88923B11-5D80-45D2-A2D0-B1F597A9AFC2}" type="pres">
      <dgm:prSet presAssocID="{BB88DDE4-04B5-4206-A514-B605E8C36442}" presName="sibTrans" presStyleCnt="0"/>
      <dgm:spPr/>
    </dgm:pt>
    <dgm:pt modelId="{8AA154D6-0A80-4987-8C42-B0A6A6CE547C}" type="pres">
      <dgm:prSet presAssocID="{3EED3087-440D-4F0C-9B67-B8BD36C0FD80}" presName="composite" presStyleCnt="0"/>
      <dgm:spPr/>
    </dgm:pt>
    <dgm:pt modelId="{43109FB7-C364-43F0-8497-54C2610C8750}" type="pres">
      <dgm:prSet presAssocID="{3EED3087-440D-4F0C-9B67-B8BD36C0FD80}" presName="bentUpArrow1" presStyleLbl="alignImgPlace1" presStyleIdx="2" presStyleCnt="3"/>
      <dgm:spPr/>
    </dgm:pt>
    <dgm:pt modelId="{3C727763-EAAF-48AF-8E27-550D92B7060C}" type="pres">
      <dgm:prSet presAssocID="{3EED3087-440D-4F0C-9B67-B8BD36C0FD80}" presName="ParentText" presStyleLbl="node1" presStyleIdx="2" presStyleCnt="4">
        <dgm:presLayoutVars>
          <dgm:chMax val="1"/>
          <dgm:chPref val="1"/>
          <dgm:bulletEnabled val="1"/>
        </dgm:presLayoutVars>
      </dgm:prSet>
      <dgm:spPr/>
    </dgm:pt>
    <dgm:pt modelId="{82C8603B-35D8-47CB-B7CA-1461087A5F48}" type="pres">
      <dgm:prSet presAssocID="{3EED3087-440D-4F0C-9B67-B8BD36C0FD80}" presName="ChildText" presStyleLbl="revTx" presStyleIdx="2" presStyleCnt="4">
        <dgm:presLayoutVars>
          <dgm:chMax val="0"/>
          <dgm:chPref val="0"/>
          <dgm:bulletEnabled val="1"/>
        </dgm:presLayoutVars>
      </dgm:prSet>
      <dgm:spPr/>
    </dgm:pt>
    <dgm:pt modelId="{2B0B9F4C-C23C-4BEB-84E5-FC125C479745}" type="pres">
      <dgm:prSet presAssocID="{25A065BD-FDBE-4B5C-8300-468C46057541}" presName="sibTrans" presStyleCnt="0"/>
      <dgm:spPr/>
    </dgm:pt>
    <dgm:pt modelId="{113F6C49-A587-4771-933B-24E615FFF9ED}" type="pres">
      <dgm:prSet presAssocID="{82D2A08C-1EBE-460F-8BB9-4E61040D7766}" presName="composite" presStyleCnt="0"/>
      <dgm:spPr/>
    </dgm:pt>
    <dgm:pt modelId="{E467FA1E-B7FB-4DA4-9D3E-E1479942F189}" type="pres">
      <dgm:prSet presAssocID="{82D2A08C-1EBE-460F-8BB9-4E61040D7766}" presName="ParentText" presStyleLbl="node1" presStyleIdx="3" presStyleCnt="4">
        <dgm:presLayoutVars>
          <dgm:chMax val="1"/>
          <dgm:chPref val="1"/>
          <dgm:bulletEnabled val="1"/>
        </dgm:presLayoutVars>
      </dgm:prSet>
      <dgm:spPr/>
    </dgm:pt>
    <dgm:pt modelId="{CF12EEAF-BBFD-408C-A765-4ADC91579606}" type="pres">
      <dgm:prSet presAssocID="{82D2A08C-1EBE-460F-8BB9-4E61040D7766}" presName="FinalChildText" presStyleLbl="revTx" presStyleIdx="3" presStyleCnt="4">
        <dgm:presLayoutVars>
          <dgm:chMax val="0"/>
          <dgm:chPref val="0"/>
          <dgm:bulletEnabled val="1"/>
        </dgm:presLayoutVars>
      </dgm:prSet>
      <dgm:spPr/>
    </dgm:pt>
  </dgm:ptLst>
  <dgm:cxnLst>
    <dgm:cxn modelId="{2971D606-F6A8-43C5-A7E7-AE94E9291EE1}" srcId="{530B5B49-5574-4E10-B379-D4A73AF37A16}" destId="{4315D6ED-C306-4B04-B586-EDF651BDFA4B}" srcOrd="1" destOrd="0" parTransId="{F7B5D43E-1889-444E-9503-D263AFA9681D}" sibTransId="{BB88DDE4-04B5-4206-A514-B605E8C36442}"/>
    <dgm:cxn modelId="{E4158317-978F-4712-8CE9-4F1DF985AD39}" type="presOf" srcId="{F6FB9873-A4D3-4A1D-9945-41ACA659D876}" destId="{EC51DF69-7822-4686-8A41-062EA987A130}" srcOrd="0" destOrd="0" presId="urn:microsoft.com/office/officeart/2005/8/layout/StepDownProcess"/>
    <dgm:cxn modelId="{F2564A61-BF4C-4130-8A06-2377D6549AD4}" type="presOf" srcId="{89D99A85-0776-4D61-A100-68F67641A475}" destId="{CF12EEAF-BBFD-408C-A765-4ADC91579606}" srcOrd="0" destOrd="0" presId="urn:microsoft.com/office/officeart/2005/8/layout/StepDownProcess"/>
    <dgm:cxn modelId="{FBC32C4F-AE5E-4865-9EFD-62F5BD393C3E}" srcId="{530B5B49-5574-4E10-B379-D4A73AF37A16}" destId="{F9FFD05F-4ECC-44B9-A33C-DBCB984A87A5}" srcOrd="0" destOrd="0" parTransId="{7F52D263-FC71-41BB-A7E8-E683DDA628BD}" sibTransId="{B376014C-B1E9-42F1-856E-7BBA293491A6}"/>
    <dgm:cxn modelId="{A27E1979-F1C6-40A8-B5E5-953F6934B28D}" type="presOf" srcId="{3EED3087-440D-4F0C-9B67-B8BD36C0FD80}" destId="{3C727763-EAAF-48AF-8E27-550D92B7060C}" srcOrd="0" destOrd="0" presId="urn:microsoft.com/office/officeart/2005/8/layout/StepDownProcess"/>
    <dgm:cxn modelId="{F2C4B97F-C086-489D-9B4E-F8DD85A8983F}" type="presOf" srcId="{82D2A08C-1EBE-460F-8BB9-4E61040D7766}" destId="{E467FA1E-B7FB-4DA4-9D3E-E1479942F189}" srcOrd="0" destOrd="0" presId="urn:microsoft.com/office/officeart/2005/8/layout/StepDownProcess"/>
    <dgm:cxn modelId="{E4C7D693-D68B-49C4-B78D-DFF21653CE39}" srcId="{4315D6ED-C306-4B04-B586-EDF651BDFA4B}" destId="{F6FB9873-A4D3-4A1D-9945-41ACA659D876}" srcOrd="0" destOrd="0" parTransId="{14B18C1D-28EA-455D-88F6-ADDA9662801E}" sibTransId="{5BF68C73-A75F-4A5A-B7B5-6E8E188C2B66}"/>
    <dgm:cxn modelId="{EF64D9BD-107F-49AB-BAC3-1184D3EB2D11}" type="presOf" srcId="{BD609AE9-CE7C-4A97-8B03-3C9C855BDF13}" destId="{82C8603B-35D8-47CB-B7CA-1461087A5F48}" srcOrd="0" destOrd="0" presId="urn:microsoft.com/office/officeart/2005/8/layout/StepDownProcess"/>
    <dgm:cxn modelId="{13C0AEC9-A1D8-4DD7-80BC-CD4BE0A2FBD6}" srcId="{F9FFD05F-4ECC-44B9-A33C-DBCB984A87A5}" destId="{889822C9-DA2D-4CB5-B775-42ADB51803D6}" srcOrd="0" destOrd="0" parTransId="{B1469754-F00E-4EDF-AFDA-9F4A72672DDE}" sibTransId="{94F3AC5D-D879-4FEC-A89B-5D4230DD1806}"/>
    <dgm:cxn modelId="{E01EF5CC-DAD5-4B37-8EAF-B3F34BB9E1FE}" type="presOf" srcId="{F9FFD05F-4ECC-44B9-A33C-DBCB984A87A5}" destId="{2B014879-0F57-4288-9933-B1CE3AFC71E6}" srcOrd="0" destOrd="0" presId="urn:microsoft.com/office/officeart/2005/8/layout/StepDownProcess"/>
    <dgm:cxn modelId="{B17F85D1-5974-419C-BD63-7AE928C9C832}" srcId="{82D2A08C-1EBE-460F-8BB9-4E61040D7766}" destId="{89D99A85-0776-4D61-A100-68F67641A475}" srcOrd="0" destOrd="0" parTransId="{C88B117B-8E13-4FA7-AFCF-C92D7E39E1DE}" sibTransId="{2915697F-3154-4AE2-97F5-F5D25CC38D35}"/>
    <dgm:cxn modelId="{2230F0D8-0682-4A83-86B0-B4C61CE6F3FD}" srcId="{530B5B49-5574-4E10-B379-D4A73AF37A16}" destId="{3EED3087-440D-4F0C-9B67-B8BD36C0FD80}" srcOrd="2" destOrd="0" parTransId="{B07794AD-ED2C-4CD9-BC2B-369B4C2DFB34}" sibTransId="{25A065BD-FDBE-4B5C-8300-468C46057541}"/>
    <dgm:cxn modelId="{EC216EE0-424F-4CFA-9046-9FC9D1CD75D0}" type="presOf" srcId="{530B5B49-5574-4E10-B379-D4A73AF37A16}" destId="{E9C0C92B-B75E-48ED-A5B6-A280C83587C7}" srcOrd="0" destOrd="0" presId="urn:microsoft.com/office/officeart/2005/8/layout/StepDownProcess"/>
    <dgm:cxn modelId="{D4BEAAE5-3510-4093-B087-2E43B71CB307}" type="presOf" srcId="{4315D6ED-C306-4B04-B586-EDF651BDFA4B}" destId="{679CC6F0-3ED8-4364-92DF-87D2008B472B}" srcOrd="0" destOrd="0" presId="urn:microsoft.com/office/officeart/2005/8/layout/StepDownProcess"/>
    <dgm:cxn modelId="{45AF88F5-3FA9-4773-BD8C-0CFDF532643D}" type="presOf" srcId="{889822C9-DA2D-4CB5-B775-42ADB51803D6}" destId="{B83BF8E4-9489-4572-B782-91F2EF1DB4A6}" srcOrd="0" destOrd="0" presId="urn:microsoft.com/office/officeart/2005/8/layout/StepDownProcess"/>
    <dgm:cxn modelId="{7F2EDCF5-AD65-48BD-8A56-080D3CE836E0}" srcId="{3EED3087-440D-4F0C-9B67-B8BD36C0FD80}" destId="{BD609AE9-CE7C-4A97-8B03-3C9C855BDF13}" srcOrd="0" destOrd="0" parTransId="{466021D2-ECDA-4DED-A13C-9E0296FBEF11}" sibTransId="{9209E869-ED0D-4865-923E-D3472B5FDEC5}"/>
    <dgm:cxn modelId="{22AABBF9-0EB8-46EB-B0BE-B43B4D71FA72}" srcId="{530B5B49-5574-4E10-B379-D4A73AF37A16}" destId="{82D2A08C-1EBE-460F-8BB9-4E61040D7766}" srcOrd="3" destOrd="0" parTransId="{9447858F-1403-4CD3-8D29-33861635F039}" sibTransId="{890A87B8-9998-4C15-BC75-00D7994E6481}"/>
    <dgm:cxn modelId="{4883D2EC-ABD6-4B93-8852-1EF5DC6E409D}" type="presParOf" srcId="{E9C0C92B-B75E-48ED-A5B6-A280C83587C7}" destId="{4904696D-7586-4E2B-A5FA-F1C832B6FADB}" srcOrd="0" destOrd="0" presId="urn:microsoft.com/office/officeart/2005/8/layout/StepDownProcess"/>
    <dgm:cxn modelId="{03EE7E10-81A5-4DD3-A1B0-898CDC909918}" type="presParOf" srcId="{4904696D-7586-4E2B-A5FA-F1C832B6FADB}" destId="{8B9C419B-DC43-41DB-AD9F-95C3410B7E0D}" srcOrd="0" destOrd="0" presId="urn:microsoft.com/office/officeart/2005/8/layout/StepDownProcess"/>
    <dgm:cxn modelId="{BBB957EF-ED17-4132-B121-DF90A32B7E28}" type="presParOf" srcId="{4904696D-7586-4E2B-A5FA-F1C832B6FADB}" destId="{2B014879-0F57-4288-9933-B1CE3AFC71E6}" srcOrd="1" destOrd="0" presId="urn:microsoft.com/office/officeart/2005/8/layout/StepDownProcess"/>
    <dgm:cxn modelId="{3A75F520-3910-42EE-A421-6372F28BA90B}" type="presParOf" srcId="{4904696D-7586-4E2B-A5FA-F1C832B6FADB}" destId="{B83BF8E4-9489-4572-B782-91F2EF1DB4A6}" srcOrd="2" destOrd="0" presId="urn:microsoft.com/office/officeart/2005/8/layout/StepDownProcess"/>
    <dgm:cxn modelId="{501CE985-56B1-4A8B-AC5D-D3B87E7FEDF5}" type="presParOf" srcId="{E9C0C92B-B75E-48ED-A5B6-A280C83587C7}" destId="{4547644A-94D2-4BF7-BAC0-43EFE21C6A92}" srcOrd="1" destOrd="0" presId="urn:microsoft.com/office/officeart/2005/8/layout/StepDownProcess"/>
    <dgm:cxn modelId="{3316208A-B5CB-43DC-B337-700C46BDE8BD}" type="presParOf" srcId="{E9C0C92B-B75E-48ED-A5B6-A280C83587C7}" destId="{0AD78700-A3C4-4E80-A161-E804D854906C}" srcOrd="2" destOrd="0" presId="urn:microsoft.com/office/officeart/2005/8/layout/StepDownProcess"/>
    <dgm:cxn modelId="{D7AEF451-657F-4DCE-9A8C-D9F58C85C6CB}" type="presParOf" srcId="{0AD78700-A3C4-4E80-A161-E804D854906C}" destId="{9393EF9D-F321-42BC-B95A-336D6F2B74B6}" srcOrd="0" destOrd="0" presId="urn:microsoft.com/office/officeart/2005/8/layout/StepDownProcess"/>
    <dgm:cxn modelId="{1DF901BB-98B7-4672-A2C6-BFED92CC1DC0}" type="presParOf" srcId="{0AD78700-A3C4-4E80-A161-E804D854906C}" destId="{679CC6F0-3ED8-4364-92DF-87D2008B472B}" srcOrd="1" destOrd="0" presId="urn:microsoft.com/office/officeart/2005/8/layout/StepDownProcess"/>
    <dgm:cxn modelId="{2FD36833-2B79-418C-90AD-EA069CB699BE}" type="presParOf" srcId="{0AD78700-A3C4-4E80-A161-E804D854906C}" destId="{EC51DF69-7822-4686-8A41-062EA987A130}" srcOrd="2" destOrd="0" presId="urn:microsoft.com/office/officeart/2005/8/layout/StepDownProcess"/>
    <dgm:cxn modelId="{FD68E7FB-073A-4830-B9C6-B1D5CC39126C}" type="presParOf" srcId="{E9C0C92B-B75E-48ED-A5B6-A280C83587C7}" destId="{88923B11-5D80-45D2-A2D0-B1F597A9AFC2}" srcOrd="3" destOrd="0" presId="urn:microsoft.com/office/officeart/2005/8/layout/StepDownProcess"/>
    <dgm:cxn modelId="{A61AEA27-7F1F-4F86-9B43-ED1A4EE101AC}" type="presParOf" srcId="{E9C0C92B-B75E-48ED-A5B6-A280C83587C7}" destId="{8AA154D6-0A80-4987-8C42-B0A6A6CE547C}" srcOrd="4" destOrd="0" presId="urn:microsoft.com/office/officeart/2005/8/layout/StepDownProcess"/>
    <dgm:cxn modelId="{66CA8DB9-2275-4FBA-BC1E-4B5781B8CC2D}" type="presParOf" srcId="{8AA154D6-0A80-4987-8C42-B0A6A6CE547C}" destId="{43109FB7-C364-43F0-8497-54C2610C8750}" srcOrd="0" destOrd="0" presId="urn:microsoft.com/office/officeart/2005/8/layout/StepDownProcess"/>
    <dgm:cxn modelId="{B37E84C3-F6D9-4B93-A7BB-71C2053A5A07}" type="presParOf" srcId="{8AA154D6-0A80-4987-8C42-B0A6A6CE547C}" destId="{3C727763-EAAF-48AF-8E27-550D92B7060C}" srcOrd="1" destOrd="0" presId="urn:microsoft.com/office/officeart/2005/8/layout/StepDownProcess"/>
    <dgm:cxn modelId="{C5ED3048-4C1B-46B1-AAB6-499D2DB81D54}" type="presParOf" srcId="{8AA154D6-0A80-4987-8C42-B0A6A6CE547C}" destId="{82C8603B-35D8-47CB-B7CA-1461087A5F48}" srcOrd="2" destOrd="0" presId="urn:microsoft.com/office/officeart/2005/8/layout/StepDownProcess"/>
    <dgm:cxn modelId="{1A49B21E-AFA9-4334-B903-AF13880A7534}" type="presParOf" srcId="{E9C0C92B-B75E-48ED-A5B6-A280C83587C7}" destId="{2B0B9F4C-C23C-4BEB-84E5-FC125C479745}" srcOrd="5" destOrd="0" presId="urn:microsoft.com/office/officeart/2005/8/layout/StepDownProcess"/>
    <dgm:cxn modelId="{A6B402CC-7174-4A89-9F67-ADEEBDB370BE}" type="presParOf" srcId="{E9C0C92B-B75E-48ED-A5B6-A280C83587C7}" destId="{113F6C49-A587-4771-933B-24E615FFF9ED}" srcOrd="6" destOrd="0" presId="urn:microsoft.com/office/officeart/2005/8/layout/StepDownProcess"/>
    <dgm:cxn modelId="{1C321292-8B16-43C9-B158-D7B977BF7441}" type="presParOf" srcId="{113F6C49-A587-4771-933B-24E615FFF9ED}" destId="{E467FA1E-B7FB-4DA4-9D3E-E1479942F189}" srcOrd="0" destOrd="0" presId="urn:microsoft.com/office/officeart/2005/8/layout/StepDownProcess"/>
    <dgm:cxn modelId="{2D33A4FD-75C3-42E0-80A3-9F9940628985}" type="presParOf" srcId="{113F6C49-A587-4771-933B-24E615FFF9ED}" destId="{CF12EEAF-BBFD-408C-A765-4ADC91579606}"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9D6936B-4B2E-4FB4-A64D-318F7BB2AAD8}" type="doc">
      <dgm:prSet loTypeId="urn:microsoft.com/office/officeart/2016/7/layout/VerticalDownArrowProcess" loCatId="process" qsTypeId="urn:microsoft.com/office/officeart/2005/8/quickstyle/simple1" qsCatId="simple" csTypeId="urn:microsoft.com/office/officeart/2005/8/colors/accent2_2" csCatId="accent2"/>
      <dgm:spPr/>
      <dgm:t>
        <a:bodyPr/>
        <a:lstStyle/>
        <a:p>
          <a:endParaRPr lang="en-US"/>
        </a:p>
      </dgm:t>
    </dgm:pt>
    <dgm:pt modelId="{086ECEB8-0909-46F2-AACF-BD0F62549150}">
      <dgm:prSet/>
      <dgm:spPr/>
      <dgm:t>
        <a:bodyPr/>
        <a:lstStyle/>
        <a:p>
          <a:r>
            <a:rPr lang="en-US">
              <a:latin typeface="Arial" panose="020B0604020202020204" pitchFamily="34" charset="0"/>
              <a:cs typeface="Arial" panose="020B0604020202020204" pitchFamily="34" charset="0"/>
            </a:rPr>
            <a:t>Access</a:t>
          </a:r>
        </a:p>
      </dgm:t>
    </dgm:pt>
    <dgm:pt modelId="{5237CC24-298D-4392-9FC3-9D0B5245B00E}" type="parTrans" cxnId="{5EA1C186-533B-4452-8D0E-60AF44F377CC}">
      <dgm:prSet/>
      <dgm:spPr/>
      <dgm:t>
        <a:bodyPr/>
        <a:lstStyle/>
        <a:p>
          <a:endParaRPr lang="en-US">
            <a:latin typeface="Arial" panose="020B0604020202020204" pitchFamily="34" charset="0"/>
            <a:cs typeface="Arial" panose="020B0604020202020204" pitchFamily="34" charset="0"/>
          </a:endParaRPr>
        </a:p>
      </dgm:t>
    </dgm:pt>
    <dgm:pt modelId="{E6BDC197-1587-4BAB-8E17-E50EA112CDB2}" type="sibTrans" cxnId="{5EA1C186-533B-4452-8D0E-60AF44F377CC}">
      <dgm:prSet/>
      <dgm:spPr/>
      <dgm:t>
        <a:bodyPr/>
        <a:lstStyle/>
        <a:p>
          <a:endParaRPr lang="en-US">
            <a:latin typeface="Arial" panose="020B0604020202020204" pitchFamily="34" charset="0"/>
            <a:cs typeface="Arial" panose="020B0604020202020204" pitchFamily="34" charset="0"/>
          </a:endParaRPr>
        </a:p>
      </dgm:t>
    </dgm:pt>
    <dgm:pt modelId="{94A806FD-3AE8-459E-B663-7F4F9F416ABD}">
      <dgm:prSet/>
      <dgm:spPr/>
      <dgm:t>
        <a:bodyPr/>
        <a:lstStyle/>
        <a:p>
          <a:r>
            <a:rPr lang="en-US">
              <a:latin typeface="Arial" panose="020B0604020202020204" pitchFamily="34" charset="0"/>
              <a:cs typeface="Arial" panose="020B0604020202020204" pitchFamily="34" charset="0"/>
            </a:rPr>
            <a:t>Access Reports menu</a:t>
          </a:r>
        </a:p>
      </dgm:t>
    </dgm:pt>
    <dgm:pt modelId="{54604BA0-05FC-48EC-95DE-7055BB6809DE}" type="parTrans" cxnId="{B81C9302-480C-4A8A-9B89-FEF505A9B73B}">
      <dgm:prSet/>
      <dgm:spPr/>
      <dgm:t>
        <a:bodyPr/>
        <a:lstStyle/>
        <a:p>
          <a:endParaRPr lang="en-US">
            <a:latin typeface="Arial" panose="020B0604020202020204" pitchFamily="34" charset="0"/>
            <a:cs typeface="Arial" panose="020B0604020202020204" pitchFamily="34" charset="0"/>
          </a:endParaRPr>
        </a:p>
      </dgm:t>
    </dgm:pt>
    <dgm:pt modelId="{72A99EBC-43C3-4602-8E91-9FBD648F9AC1}" type="sibTrans" cxnId="{B81C9302-480C-4A8A-9B89-FEF505A9B73B}">
      <dgm:prSet/>
      <dgm:spPr/>
      <dgm:t>
        <a:bodyPr/>
        <a:lstStyle/>
        <a:p>
          <a:endParaRPr lang="en-US">
            <a:latin typeface="Arial" panose="020B0604020202020204" pitchFamily="34" charset="0"/>
            <a:cs typeface="Arial" panose="020B0604020202020204" pitchFamily="34" charset="0"/>
          </a:endParaRPr>
        </a:p>
      </dgm:t>
    </dgm:pt>
    <dgm:pt modelId="{CA09577D-9D8C-410A-8F43-F7D5A38E0659}">
      <dgm:prSet/>
      <dgm:spPr/>
      <dgm:t>
        <a:bodyPr/>
        <a:lstStyle/>
        <a:p>
          <a:r>
            <a:rPr lang="en-US">
              <a:latin typeface="Arial" panose="020B0604020202020204" pitchFamily="34" charset="0"/>
              <a:cs typeface="Arial" panose="020B0604020202020204" pitchFamily="34" charset="0"/>
            </a:rPr>
            <a:t>Generate</a:t>
          </a:r>
        </a:p>
      </dgm:t>
    </dgm:pt>
    <dgm:pt modelId="{CFFC88D3-2834-45EF-A3D2-9B8190D19EF3}" type="parTrans" cxnId="{051C899D-98E4-4857-9969-59C81962F2B1}">
      <dgm:prSet/>
      <dgm:spPr/>
      <dgm:t>
        <a:bodyPr/>
        <a:lstStyle/>
        <a:p>
          <a:endParaRPr lang="en-US">
            <a:latin typeface="Arial" panose="020B0604020202020204" pitchFamily="34" charset="0"/>
            <a:cs typeface="Arial" panose="020B0604020202020204" pitchFamily="34" charset="0"/>
          </a:endParaRPr>
        </a:p>
      </dgm:t>
    </dgm:pt>
    <dgm:pt modelId="{C78C6743-D480-44B9-BF18-C77842C69AE1}" type="sibTrans" cxnId="{051C899D-98E4-4857-9969-59C81962F2B1}">
      <dgm:prSet/>
      <dgm:spPr/>
      <dgm:t>
        <a:bodyPr/>
        <a:lstStyle/>
        <a:p>
          <a:endParaRPr lang="en-US">
            <a:latin typeface="Arial" panose="020B0604020202020204" pitchFamily="34" charset="0"/>
            <a:cs typeface="Arial" panose="020B0604020202020204" pitchFamily="34" charset="0"/>
          </a:endParaRPr>
        </a:p>
      </dgm:t>
    </dgm:pt>
    <dgm:pt modelId="{E572BB82-05E3-442B-82E6-EA84A34ADAEE}">
      <dgm:prSet/>
      <dgm:spPr/>
      <dgm:t>
        <a:bodyPr/>
        <a:lstStyle/>
        <a:p>
          <a:r>
            <a:rPr lang="en-US">
              <a:latin typeface="Arial" panose="020B0604020202020204" pitchFamily="34" charset="0"/>
              <a:cs typeface="Arial" panose="020B0604020202020204" pitchFamily="34" charset="0"/>
            </a:rPr>
            <a:t>Generate Monthly Summary</a:t>
          </a:r>
        </a:p>
      </dgm:t>
    </dgm:pt>
    <dgm:pt modelId="{C98F4B96-0888-4478-958B-9AAFCB903412}" type="parTrans" cxnId="{27A4D1AB-8324-474E-8004-65AD4FCF6480}">
      <dgm:prSet/>
      <dgm:spPr/>
      <dgm:t>
        <a:bodyPr/>
        <a:lstStyle/>
        <a:p>
          <a:endParaRPr lang="en-US">
            <a:latin typeface="Arial" panose="020B0604020202020204" pitchFamily="34" charset="0"/>
            <a:cs typeface="Arial" panose="020B0604020202020204" pitchFamily="34" charset="0"/>
          </a:endParaRPr>
        </a:p>
      </dgm:t>
    </dgm:pt>
    <dgm:pt modelId="{7550EFB1-2196-46F9-BFE3-FFF2D68E2B63}" type="sibTrans" cxnId="{27A4D1AB-8324-474E-8004-65AD4FCF6480}">
      <dgm:prSet/>
      <dgm:spPr/>
      <dgm:t>
        <a:bodyPr/>
        <a:lstStyle/>
        <a:p>
          <a:endParaRPr lang="en-US">
            <a:latin typeface="Arial" panose="020B0604020202020204" pitchFamily="34" charset="0"/>
            <a:cs typeface="Arial" panose="020B0604020202020204" pitchFamily="34" charset="0"/>
          </a:endParaRPr>
        </a:p>
      </dgm:t>
    </dgm:pt>
    <dgm:pt modelId="{1AA62DC7-D1C0-4ABF-8452-AEE074FC67C0}">
      <dgm:prSet/>
      <dgm:spPr/>
      <dgm:t>
        <a:bodyPr/>
        <a:lstStyle/>
        <a:p>
          <a:r>
            <a:rPr lang="en-US">
              <a:latin typeface="Arial" panose="020B0604020202020204" pitchFamily="34" charset="0"/>
              <a:cs typeface="Arial" panose="020B0604020202020204" pitchFamily="34" charset="0"/>
            </a:rPr>
            <a:t>Generate</a:t>
          </a:r>
        </a:p>
      </dgm:t>
    </dgm:pt>
    <dgm:pt modelId="{2F66C517-C6D5-4735-8E11-E699A5DBB056}" type="parTrans" cxnId="{50E25537-075E-43B6-8044-7E5BD467F2EF}">
      <dgm:prSet/>
      <dgm:spPr/>
      <dgm:t>
        <a:bodyPr/>
        <a:lstStyle/>
        <a:p>
          <a:endParaRPr lang="en-US">
            <a:latin typeface="Arial" panose="020B0604020202020204" pitchFamily="34" charset="0"/>
            <a:cs typeface="Arial" panose="020B0604020202020204" pitchFamily="34" charset="0"/>
          </a:endParaRPr>
        </a:p>
      </dgm:t>
    </dgm:pt>
    <dgm:pt modelId="{B9DE669B-11B4-4E01-9704-1B8D7B61F0F1}" type="sibTrans" cxnId="{50E25537-075E-43B6-8044-7E5BD467F2EF}">
      <dgm:prSet/>
      <dgm:spPr/>
      <dgm:t>
        <a:bodyPr/>
        <a:lstStyle/>
        <a:p>
          <a:endParaRPr lang="en-US">
            <a:latin typeface="Arial" panose="020B0604020202020204" pitchFamily="34" charset="0"/>
            <a:cs typeface="Arial" panose="020B0604020202020204" pitchFamily="34" charset="0"/>
          </a:endParaRPr>
        </a:p>
      </dgm:t>
    </dgm:pt>
    <dgm:pt modelId="{E9F65D28-BFE1-4022-B236-0F47EE51D718}">
      <dgm:prSet/>
      <dgm:spPr/>
      <dgm:t>
        <a:bodyPr/>
        <a:lstStyle/>
        <a:p>
          <a:r>
            <a:rPr lang="en-US">
              <a:latin typeface="Arial" panose="020B0604020202020204" pitchFamily="34" charset="0"/>
              <a:cs typeface="Arial" panose="020B0604020202020204" pitchFamily="34" charset="0"/>
            </a:rPr>
            <a:t>Generate Cohort Report (12-month retention)</a:t>
          </a:r>
        </a:p>
      </dgm:t>
    </dgm:pt>
    <dgm:pt modelId="{5E649836-2A0E-407A-8B96-2CE661B86CC9}" type="parTrans" cxnId="{2A10B387-9284-425B-A3E4-9FC6111F5234}">
      <dgm:prSet/>
      <dgm:spPr/>
      <dgm:t>
        <a:bodyPr/>
        <a:lstStyle/>
        <a:p>
          <a:endParaRPr lang="en-US">
            <a:latin typeface="Arial" panose="020B0604020202020204" pitchFamily="34" charset="0"/>
            <a:cs typeface="Arial" panose="020B0604020202020204" pitchFamily="34" charset="0"/>
          </a:endParaRPr>
        </a:p>
      </dgm:t>
    </dgm:pt>
    <dgm:pt modelId="{A6A82B49-F03D-4BA6-94E4-C14AB97A6D0C}" type="sibTrans" cxnId="{2A10B387-9284-425B-A3E4-9FC6111F5234}">
      <dgm:prSet/>
      <dgm:spPr/>
      <dgm:t>
        <a:bodyPr/>
        <a:lstStyle/>
        <a:p>
          <a:endParaRPr lang="en-US">
            <a:latin typeface="Arial" panose="020B0604020202020204" pitchFamily="34" charset="0"/>
            <a:cs typeface="Arial" panose="020B0604020202020204" pitchFamily="34" charset="0"/>
          </a:endParaRPr>
        </a:p>
      </dgm:t>
    </dgm:pt>
    <dgm:pt modelId="{B830DFDC-7552-4841-ABDC-7F4480D23A56}">
      <dgm:prSet/>
      <dgm:spPr/>
      <dgm:t>
        <a:bodyPr/>
        <a:lstStyle/>
        <a:p>
          <a:r>
            <a:rPr lang="en-US">
              <a:latin typeface="Arial" panose="020B0604020202020204" pitchFamily="34" charset="0"/>
              <a:cs typeface="Arial" panose="020B0604020202020204" pitchFamily="34" charset="0"/>
            </a:rPr>
            <a:t>Export or Print</a:t>
          </a:r>
        </a:p>
      </dgm:t>
    </dgm:pt>
    <dgm:pt modelId="{572FFEA0-75D0-4FD9-8F31-2B5519DF2DAD}" type="parTrans" cxnId="{F0BE680D-9CF8-4A4A-9840-BFF30363E949}">
      <dgm:prSet/>
      <dgm:spPr/>
      <dgm:t>
        <a:bodyPr/>
        <a:lstStyle/>
        <a:p>
          <a:endParaRPr lang="en-US">
            <a:latin typeface="Arial" panose="020B0604020202020204" pitchFamily="34" charset="0"/>
            <a:cs typeface="Arial" panose="020B0604020202020204" pitchFamily="34" charset="0"/>
          </a:endParaRPr>
        </a:p>
      </dgm:t>
    </dgm:pt>
    <dgm:pt modelId="{E0CFB3DD-BDA4-436A-9EC8-5A9D443ECE68}" type="sibTrans" cxnId="{F0BE680D-9CF8-4A4A-9840-BFF30363E949}">
      <dgm:prSet/>
      <dgm:spPr/>
      <dgm:t>
        <a:bodyPr/>
        <a:lstStyle/>
        <a:p>
          <a:endParaRPr lang="en-US">
            <a:latin typeface="Arial" panose="020B0604020202020204" pitchFamily="34" charset="0"/>
            <a:cs typeface="Arial" panose="020B0604020202020204" pitchFamily="34" charset="0"/>
          </a:endParaRPr>
        </a:p>
      </dgm:t>
    </dgm:pt>
    <dgm:pt modelId="{40D6C1FA-895B-4E25-BF5B-CAD009089E69}">
      <dgm:prSet/>
      <dgm:spPr/>
      <dgm:t>
        <a:bodyPr/>
        <a:lstStyle/>
        <a:p>
          <a:r>
            <a:rPr lang="en-US">
              <a:latin typeface="Arial" panose="020B0604020202020204" pitchFamily="34" charset="0"/>
              <a:cs typeface="Arial" panose="020B0604020202020204" pitchFamily="34" charset="0"/>
            </a:rPr>
            <a:t>Export or Print report</a:t>
          </a:r>
        </a:p>
      </dgm:t>
    </dgm:pt>
    <dgm:pt modelId="{E2C3F2F8-16A6-41D7-9B4C-5E84187D24CC}" type="parTrans" cxnId="{B916DE41-595E-467E-AB1C-DD249EA977E4}">
      <dgm:prSet/>
      <dgm:spPr/>
      <dgm:t>
        <a:bodyPr/>
        <a:lstStyle/>
        <a:p>
          <a:endParaRPr lang="en-US">
            <a:latin typeface="Arial" panose="020B0604020202020204" pitchFamily="34" charset="0"/>
            <a:cs typeface="Arial" panose="020B0604020202020204" pitchFamily="34" charset="0"/>
          </a:endParaRPr>
        </a:p>
      </dgm:t>
    </dgm:pt>
    <dgm:pt modelId="{C8B61EE3-72F1-48B8-94B4-5491E40B48E0}" type="sibTrans" cxnId="{B916DE41-595E-467E-AB1C-DD249EA977E4}">
      <dgm:prSet/>
      <dgm:spPr/>
      <dgm:t>
        <a:bodyPr/>
        <a:lstStyle/>
        <a:p>
          <a:endParaRPr lang="en-US">
            <a:latin typeface="Arial" panose="020B0604020202020204" pitchFamily="34" charset="0"/>
            <a:cs typeface="Arial" panose="020B0604020202020204" pitchFamily="34" charset="0"/>
          </a:endParaRPr>
        </a:p>
      </dgm:t>
    </dgm:pt>
    <dgm:pt modelId="{D16B458F-47E8-447B-9D65-4480E10C61DB}" type="pres">
      <dgm:prSet presAssocID="{99D6936B-4B2E-4FB4-A64D-318F7BB2AAD8}" presName="Name0" presStyleCnt="0">
        <dgm:presLayoutVars>
          <dgm:dir/>
          <dgm:animLvl val="lvl"/>
          <dgm:resizeHandles val="exact"/>
        </dgm:presLayoutVars>
      </dgm:prSet>
      <dgm:spPr/>
    </dgm:pt>
    <dgm:pt modelId="{82C394AA-0A07-4AA5-8BF8-A6A923060D56}" type="pres">
      <dgm:prSet presAssocID="{B830DFDC-7552-4841-ABDC-7F4480D23A56}" presName="boxAndChildren" presStyleCnt="0"/>
      <dgm:spPr/>
    </dgm:pt>
    <dgm:pt modelId="{A8ECDCD5-467F-4687-A2DD-5DD055915CFC}" type="pres">
      <dgm:prSet presAssocID="{B830DFDC-7552-4841-ABDC-7F4480D23A56}" presName="parentTextBox" presStyleLbl="alignNode1" presStyleIdx="0" presStyleCnt="4"/>
      <dgm:spPr/>
    </dgm:pt>
    <dgm:pt modelId="{5A6C1D5D-8405-4C98-9FA2-B9C0F86F9F6E}" type="pres">
      <dgm:prSet presAssocID="{B830DFDC-7552-4841-ABDC-7F4480D23A56}" presName="descendantBox" presStyleLbl="bgAccFollowNode1" presStyleIdx="0" presStyleCnt="4"/>
      <dgm:spPr/>
    </dgm:pt>
    <dgm:pt modelId="{B33BF963-F825-4449-BBB3-3D86A2B13C33}" type="pres">
      <dgm:prSet presAssocID="{B9DE669B-11B4-4E01-9704-1B8D7B61F0F1}" presName="sp" presStyleCnt="0"/>
      <dgm:spPr/>
    </dgm:pt>
    <dgm:pt modelId="{57F63F58-C093-4BC1-86DD-579093C8C6F9}" type="pres">
      <dgm:prSet presAssocID="{1AA62DC7-D1C0-4ABF-8452-AEE074FC67C0}" presName="arrowAndChildren" presStyleCnt="0"/>
      <dgm:spPr/>
    </dgm:pt>
    <dgm:pt modelId="{645D3866-D9AA-43F6-BD8F-CEF6119309F5}" type="pres">
      <dgm:prSet presAssocID="{1AA62DC7-D1C0-4ABF-8452-AEE074FC67C0}" presName="parentTextArrow" presStyleLbl="node1" presStyleIdx="0" presStyleCnt="0"/>
      <dgm:spPr/>
    </dgm:pt>
    <dgm:pt modelId="{CFB14E49-7981-476D-81B0-F74419074498}" type="pres">
      <dgm:prSet presAssocID="{1AA62DC7-D1C0-4ABF-8452-AEE074FC67C0}" presName="arrow" presStyleLbl="alignNode1" presStyleIdx="1" presStyleCnt="4"/>
      <dgm:spPr/>
    </dgm:pt>
    <dgm:pt modelId="{3BB6C824-F8D7-48A4-8E53-00B52A691150}" type="pres">
      <dgm:prSet presAssocID="{1AA62DC7-D1C0-4ABF-8452-AEE074FC67C0}" presName="descendantArrow" presStyleLbl="bgAccFollowNode1" presStyleIdx="1" presStyleCnt="4"/>
      <dgm:spPr/>
    </dgm:pt>
    <dgm:pt modelId="{88D427FC-77A1-44D9-9E11-8883F11D1FF2}" type="pres">
      <dgm:prSet presAssocID="{C78C6743-D480-44B9-BF18-C77842C69AE1}" presName="sp" presStyleCnt="0"/>
      <dgm:spPr/>
    </dgm:pt>
    <dgm:pt modelId="{4B423AC3-E89E-49D7-B8E8-F4C8964EE564}" type="pres">
      <dgm:prSet presAssocID="{CA09577D-9D8C-410A-8F43-F7D5A38E0659}" presName="arrowAndChildren" presStyleCnt="0"/>
      <dgm:spPr/>
    </dgm:pt>
    <dgm:pt modelId="{D9527503-FF35-48EF-A234-861591F86740}" type="pres">
      <dgm:prSet presAssocID="{CA09577D-9D8C-410A-8F43-F7D5A38E0659}" presName="parentTextArrow" presStyleLbl="node1" presStyleIdx="0" presStyleCnt="0"/>
      <dgm:spPr/>
    </dgm:pt>
    <dgm:pt modelId="{A51D9C80-4B4F-441F-97A5-641F2BFE5F6F}" type="pres">
      <dgm:prSet presAssocID="{CA09577D-9D8C-410A-8F43-F7D5A38E0659}" presName="arrow" presStyleLbl="alignNode1" presStyleIdx="2" presStyleCnt="4"/>
      <dgm:spPr/>
    </dgm:pt>
    <dgm:pt modelId="{B807A3B3-AA23-444B-934E-3D3EDAEC03E0}" type="pres">
      <dgm:prSet presAssocID="{CA09577D-9D8C-410A-8F43-F7D5A38E0659}" presName="descendantArrow" presStyleLbl="bgAccFollowNode1" presStyleIdx="2" presStyleCnt="4"/>
      <dgm:spPr/>
    </dgm:pt>
    <dgm:pt modelId="{02579757-79CA-49C5-9085-34B34839B197}" type="pres">
      <dgm:prSet presAssocID="{E6BDC197-1587-4BAB-8E17-E50EA112CDB2}" presName="sp" presStyleCnt="0"/>
      <dgm:spPr/>
    </dgm:pt>
    <dgm:pt modelId="{BE512AAD-BBDD-49F1-B334-AED086D834DB}" type="pres">
      <dgm:prSet presAssocID="{086ECEB8-0909-46F2-AACF-BD0F62549150}" presName="arrowAndChildren" presStyleCnt="0"/>
      <dgm:spPr/>
    </dgm:pt>
    <dgm:pt modelId="{0276334E-A2CB-4C79-B305-51F984146D1F}" type="pres">
      <dgm:prSet presAssocID="{086ECEB8-0909-46F2-AACF-BD0F62549150}" presName="parentTextArrow" presStyleLbl="node1" presStyleIdx="0" presStyleCnt="0"/>
      <dgm:spPr/>
    </dgm:pt>
    <dgm:pt modelId="{7C834E64-A5AF-4278-B6A9-C2C38C831A51}" type="pres">
      <dgm:prSet presAssocID="{086ECEB8-0909-46F2-AACF-BD0F62549150}" presName="arrow" presStyleLbl="alignNode1" presStyleIdx="3" presStyleCnt="4"/>
      <dgm:spPr/>
    </dgm:pt>
    <dgm:pt modelId="{BE11B728-7CC4-4917-B8F0-6D739942B42A}" type="pres">
      <dgm:prSet presAssocID="{086ECEB8-0909-46F2-AACF-BD0F62549150}" presName="descendantArrow" presStyleLbl="bgAccFollowNode1" presStyleIdx="3" presStyleCnt="4"/>
      <dgm:spPr/>
    </dgm:pt>
  </dgm:ptLst>
  <dgm:cxnLst>
    <dgm:cxn modelId="{1A97BE01-B460-487C-8644-2EAB222EF8FF}" type="presOf" srcId="{B830DFDC-7552-4841-ABDC-7F4480D23A56}" destId="{A8ECDCD5-467F-4687-A2DD-5DD055915CFC}" srcOrd="0" destOrd="0" presId="urn:microsoft.com/office/officeart/2016/7/layout/VerticalDownArrowProcess"/>
    <dgm:cxn modelId="{B81C9302-480C-4A8A-9B89-FEF505A9B73B}" srcId="{086ECEB8-0909-46F2-AACF-BD0F62549150}" destId="{94A806FD-3AE8-459E-B663-7F4F9F416ABD}" srcOrd="0" destOrd="0" parTransId="{54604BA0-05FC-48EC-95DE-7055BB6809DE}" sibTransId="{72A99EBC-43C3-4602-8E91-9FBD648F9AC1}"/>
    <dgm:cxn modelId="{F0BE680D-9CF8-4A4A-9840-BFF30363E949}" srcId="{99D6936B-4B2E-4FB4-A64D-318F7BB2AAD8}" destId="{B830DFDC-7552-4841-ABDC-7F4480D23A56}" srcOrd="3" destOrd="0" parTransId="{572FFEA0-75D0-4FD9-8F31-2B5519DF2DAD}" sibTransId="{E0CFB3DD-BDA4-436A-9EC8-5A9D443ECE68}"/>
    <dgm:cxn modelId="{5397171A-1508-4866-9A09-CFB8697D1A15}" type="presOf" srcId="{E9F65D28-BFE1-4022-B236-0F47EE51D718}" destId="{3BB6C824-F8D7-48A4-8E53-00B52A691150}" srcOrd="0" destOrd="0" presId="urn:microsoft.com/office/officeart/2016/7/layout/VerticalDownArrowProcess"/>
    <dgm:cxn modelId="{AB957F24-15B0-40C4-B79A-BEB32ABD1BA9}" type="presOf" srcId="{94A806FD-3AE8-459E-B663-7F4F9F416ABD}" destId="{BE11B728-7CC4-4917-B8F0-6D739942B42A}" srcOrd="0" destOrd="0" presId="urn:microsoft.com/office/officeart/2016/7/layout/VerticalDownArrowProcess"/>
    <dgm:cxn modelId="{4EE24B33-D4A5-43DA-BC7C-272EC2AF2AAD}" type="presOf" srcId="{086ECEB8-0909-46F2-AACF-BD0F62549150}" destId="{7C834E64-A5AF-4278-B6A9-C2C38C831A51}" srcOrd="1" destOrd="0" presId="urn:microsoft.com/office/officeart/2016/7/layout/VerticalDownArrowProcess"/>
    <dgm:cxn modelId="{50E25537-075E-43B6-8044-7E5BD467F2EF}" srcId="{99D6936B-4B2E-4FB4-A64D-318F7BB2AAD8}" destId="{1AA62DC7-D1C0-4ABF-8452-AEE074FC67C0}" srcOrd="2" destOrd="0" parTransId="{2F66C517-C6D5-4735-8E11-E699A5DBB056}" sibTransId="{B9DE669B-11B4-4E01-9704-1B8D7B61F0F1}"/>
    <dgm:cxn modelId="{B916DE41-595E-467E-AB1C-DD249EA977E4}" srcId="{B830DFDC-7552-4841-ABDC-7F4480D23A56}" destId="{40D6C1FA-895B-4E25-BF5B-CAD009089E69}" srcOrd="0" destOrd="0" parTransId="{E2C3F2F8-16A6-41D7-9B4C-5E84187D24CC}" sibTransId="{C8B61EE3-72F1-48B8-94B4-5491E40B48E0}"/>
    <dgm:cxn modelId="{8917FC55-6E81-4482-BAFB-9613907AE2E8}" type="presOf" srcId="{086ECEB8-0909-46F2-AACF-BD0F62549150}" destId="{0276334E-A2CB-4C79-B305-51F984146D1F}" srcOrd="0" destOrd="0" presId="urn:microsoft.com/office/officeart/2016/7/layout/VerticalDownArrowProcess"/>
    <dgm:cxn modelId="{13F1D87A-D33A-4C47-B9C1-A9C79563F8E0}" type="presOf" srcId="{CA09577D-9D8C-410A-8F43-F7D5A38E0659}" destId="{A51D9C80-4B4F-441F-97A5-641F2BFE5F6F}" srcOrd="1" destOrd="0" presId="urn:microsoft.com/office/officeart/2016/7/layout/VerticalDownArrowProcess"/>
    <dgm:cxn modelId="{5EA1C186-533B-4452-8D0E-60AF44F377CC}" srcId="{99D6936B-4B2E-4FB4-A64D-318F7BB2AAD8}" destId="{086ECEB8-0909-46F2-AACF-BD0F62549150}" srcOrd="0" destOrd="0" parTransId="{5237CC24-298D-4392-9FC3-9D0B5245B00E}" sibTransId="{E6BDC197-1587-4BAB-8E17-E50EA112CDB2}"/>
    <dgm:cxn modelId="{2A10B387-9284-425B-A3E4-9FC6111F5234}" srcId="{1AA62DC7-D1C0-4ABF-8452-AEE074FC67C0}" destId="{E9F65D28-BFE1-4022-B236-0F47EE51D718}" srcOrd="0" destOrd="0" parTransId="{5E649836-2A0E-407A-8B96-2CE661B86CC9}" sibTransId="{A6A82B49-F03D-4BA6-94E4-C14AB97A6D0C}"/>
    <dgm:cxn modelId="{15B6888B-1646-42B6-B0A0-D17BDCBD2E9C}" type="presOf" srcId="{CA09577D-9D8C-410A-8F43-F7D5A38E0659}" destId="{D9527503-FF35-48EF-A234-861591F86740}" srcOrd="0" destOrd="0" presId="urn:microsoft.com/office/officeart/2016/7/layout/VerticalDownArrowProcess"/>
    <dgm:cxn modelId="{4199BF9B-9F39-4C3D-9FFD-7F9CA1022B83}" type="presOf" srcId="{99D6936B-4B2E-4FB4-A64D-318F7BB2AAD8}" destId="{D16B458F-47E8-447B-9D65-4480E10C61DB}" srcOrd="0" destOrd="0" presId="urn:microsoft.com/office/officeart/2016/7/layout/VerticalDownArrowProcess"/>
    <dgm:cxn modelId="{051C899D-98E4-4857-9969-59C81962F2B1}" srcId="{99D6936B-4B2E-4FB4-A64D-318F7BB2AAD8}" destId="{CA09577D-9D8C-410A-8F43-F7D5A38E0659}" srcOrd="1" destOrd="0" parTransId="{CFFC88D3-2834-45EF-A3D2-9B8190D19EF3}" sibTransId="{C78C6743-D480-44B9-BF18-C77842C69AE1}"/>
    <dgm:cxn modelId="{27A4D1AB-8324-474E-8004-65AD4FCF6480}" srcId="{CA09577D-9D8C-410A-8F43-F7D5A38E0659}" destId="{E572BB82-05E3-442B-82E6-EA84A34ADAEE}" srcOrd="0" destOrd="0" parTransId="{C98F4B96-0888-4478-958B-9AAFCB903412}" sibTransId="{7550EFB1-2196-46F9-BFE3-FFF2D68E2B63}"/>
    <dgm:cxn modelId="{7FF552C6-75F6-4C4F-B0D1-E82C0F54F72F}" type="presOf" srcId="{1AA62DC7-D1C0-4ABF-8452-AEE074FC67C0}" destId="{645D3866-D9AA-43F6-BD8F-CEF6119309F5}" srcOrd="0" destOrd="0" presId="urn:microsoft.com/office/officeart/2016/7/layout/VerticalDownArrowProcess"/>
    <dgm:cxn modelId="{046AFFCD-0625-427A-8E2A-0FC30E15270C}" type="presOf" srcId="{1AA62DC7-D1C0-4ABF-8452-AEE074FC67C0}" destId="{CFB14E49-7981-476D-81B0-F74419074498}" srcOrd="1" destOrd="0" presId="urn:microsoft.com/office/officeart/2016/7/layout/VerticalDownArrowProcess"/>
    <dgm:cxn modelId="{B4085CD8-5BD5-4052-85C6-6782638F3498}" type="presOf" srcId="{40D6C1FA-895B-4E25-BF5B-CAD009089E69}" destId="{5A6C1D5D-8405-4C98-9FA2-B9C0F86F9F6E}" srcOrd="0" destOrd="0" presId="urn:microsoft.com/office/officeart/2016/7/layout/VerticalDownArrowProcess"/>
    <dgm:cxn modelId="{19B2F0DC-63DE-43B0-BE46-745375266F9C}" type="presOf" srcId="{E572BB82-05E3-442B-82E6-EA84A34ADAEE}" destId="{B807A3B3-AA23-444B-934E-3D3EDAEC03E0}" srcOrd="0" destOrd="0" presId="urn:microsoft.com/office/officeart/2016/7/layout/VerticalDownArrowProcess"/>
    <dgm:cxn modelId="{329426B0-FF21-4BFE-9AB1-ED98D43001A8}" type="presParOf" srcId="{D16B458F-47E8-447B-9D65-4480E10C61DB}" destId="{82C394AA-0A07-4AA5-8BF8-A6A923060D56}" srcOrd="0" destOrd="0" presId="urn:microsoft.com/office/officeart/2016/7/layout/VerticalDownArrowProcess"/>
    <dgm:cxn modelId="{6ADA7D4F-2095-4342-9E04-C7D00259C103}" type="presParOf" srcId="{82C394AA-0A07-4AA5-8BF8-A6A923060D56}" destId="{A8ECDCD5-467F-4687-A2DD-5DD055915CFC}" srcOrd="0" destOrd="0" presId="urn:microsoft.com/office/officeart/2016/7/layout/VerticalDownArrowProcess"/>
    <dgm:cxn modelId="{5D66B782-B643-4BD9-90B8-A4687F50B5EB}" type="presParOf" srcId="{82C394AA-0A07-4AA5-8BF8-A6A923060D56}" destId="{5A6C1D5D-8405-4C98-9FA2-B9C0F86F9F6E}" srcOrd="1" destOrd="0" presId="urn:microsoft.com/office/officeart/2016/7/layout/VerticalDownArrowProcess"/>
    <dgm:cxn modelId="{44EB6C0A-4618-432B-A479-C934B21AA6F0}" type="presParOf" srcId="{D16B458F-47E8-447B-9D65-4480E10C61DB}" destId="{B33BF963-F825-4449-BBB3-3D86A2B13C33}" srcOrd="1" destOrd="0" presId="urn:microsoft.com/office/officeart/2016/7/layout/VerticalDownArrowProcess"/>
    <dgm:cxn modelId="{8B889992-ABA0-40AF-B0AB-2E68A227BF0D}" type="presParOf" srcId="{D16B458F-47E8-447B-9D65-4480E10C61DB}" destId="{57F63F58-C093-4BC1-86DD-579093C8C6F9}" srcOrd="2" destOrd="0" presId="urn:microsoft.com/office/officeart/2016/7/layout/VerticalDownArrowProcess"/>
    <dgm:cxn modelId="{AB024885-760A-44B9-91AE-E3DAB2C0FCEE}" type="presParOf" srcId="{57F63F58-C093-4BC1-86DD-579093C8C6F9}" destId="{645D3866-D9AA-43F6-BD8F-CEF6119309F5}" srcOrd="0" destOrd="0" presId="urn:microsoft.com/office/officeart/2016/7/layout/VerticalDownArrowProcess"/>
    <dgm:cxn modelId="{D1FBF80F-0635-4C78-801E-36699B9298C8}" type="presParOf" srcId="{57F63F58-C093-4BC1-86DD-579093C8C6F9}" destId="{CFB14E49-7981-476D-81B0-F74419074498}" srcOrd="1" destOrd="0" presId="urn:microsoft.com/office/officeart/2016/7/layout/VerticalDownArrowProcess"/>
    <dgm:cxn modelId="{C43C6DB6-B42B-4DBD-944B-3C3BFBE10448}" type="presParOf" srcId="{57F63F58-C093-4BC1-86DD-579093C8C6F9}" destId="{3BB6C824-F8D7-48A4-8E53-00B52A691150}" srcOrd="2" destOrd="0" presId="urn:microsoft.com/office/officeart/2016/7/layout/VerticalDownArrowProcess"/>
    <dgm:cxn modelId="{0FD5076B-DD34-4049-99E3-B5E44312C6C3}" type="presParOf" srcId="{D16B458F-47E8-447B-9D65-4480E10C61DB}" destId="{88D427FC-77A1-44D9-9E11-8883F11D1FF2}" srcOrd="3" destOrd="0" presId="urn:microsoft.com/office/officeart/2016/7/layout/VerticalDownArrowProcess"/>
    <dgm:cxn modelId="{37ADF7F9-080C-4D2C-9FBC-6E9F38EBDC10}" type="presParOf" srcId="{D16B458F-47E8-447B-9D65-4480E10C61DB}" destId="{4B423AC3-E89E-49D7-B8E8-F4C8964EE564}" srcOrd="4" destOrd="0" presId="urn:microsoft.com/office/officeart/2016/7/layout/VerticalDownArrowProcess"/>
    <dgm:cxn modelId="{C9CE3992-4E6D-4A57-9651-05D94BB78B01}" type="presParOf" srcId="{4B423AC3-E89E-49D7-B8E8-F4C8964EE564}" destId="{D9527503-FF35-48EF-A234-861591F86740}" srcOrd="0" destOrd="0" presId="urn:microsoft.com/office/officeart/2016/7/layout/VerticalDownArrowProcess"/>
    <dgm:cxn modelId="{D4DB6847-A966-460D-B05E-479BC33861E7}" type="presParOf" srcId="{4B423AC3-E89E-49D7-B8E8-F4C8964EE564}" destId="{A51D9C80-4B4F-441F-97A5-641F2BFE5F6F}" srcOrd="1" destOrd="0" presId="urn:microsoft.com/office/officeart/2016/7/layout/VerticalDownArrowProcess"/>
    <dgm:cxn modelId="{3C973AD5-F2BB-45C6-AE30-6A1C33B02391}" type="presParOf" srcId="{4B423AC3-E89E-49D7-B8E8-F4C8964EE564}" destId="{B807A3B3-AA23-444B-934E-3D3EDAEC03E0}" srcOrd="2" destOrd="0" presId="urn:microsoft.com/office/officeart/2016/7/layout/VerticalDownArrowProcess"/>
    <dgm:cxn modelId="{FB35E435-356F-4A0D-ACD6-44A5B0E782CA}" type="presParOf" srcId="{D16B458F-47E8-447B-9D65-4480E10C61DB}" destId="{02579757-79CA-49C5-9085-34B34839B197}" srcOrd="5" destOrd="0" presId="urn:microsoft.com/office/officeart/2016/7/layout/VerticalDownArrowProcess"/>
    <dgm:cxn modelId="{99C2411E-1146-4D7A-852F-22018B081FA7}" type="presParOf" srcId="{D16B458F-47E8-447B-9D65-4480E10C61DB}" destId="{BE512AAD-BBDD-49F1-B334-AED086D834DB}" srcOrd="6" destOrd="0" presId="urn:microsoft.com/office/officeart/2016/7/layout/VerticalDownArrowProcess"/>
    <dgm:cxn modelId="{98243348-3B23-4DAD-9E42-84893205E1E2}" type="presParOf" srcId="{BE512AAD-BBDD-49F1-B334-AED086D834DB}" destId="{0276334E-A2CB-4C79-B305-51F984146D1F}" srcOrd="0" destOrd="0" presId="urn:microsoft.com/office/officeart/2016/7/layout/VerticalDownArrowProcess"/>
    <dgm:cxn modelId="{DAF74B46-C5FB-4565-A732-8B56AD3688FC}" type="presParOf" srcId="{BE512AAD-BBDD-49F1-B334-AED086D834DB}" destId="{7C834E64-A5AF-4278-B6A9-C2C38C831A51}" srcOrd="1" destOrd="0" presId="urn:microsoft.com/office/officeart/2016/7/layout/VerticalDownArrowProcess"/>
    <dgm:cxn modelId="{E6483C4A-0821-48A1-A4F1-2C60DC037C9A}" type="presParOf" srcId="{BE512AAD-BBDD-49F1-B334-AED086D834DB}" destId="{BE11B728-7CC4-4917-B8F0-6D739942B42A}"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850370F-6CCB-4879-B8A9-10E34D0600DB}" type="doc">
      <dgm:prSet loTypeId="urn:microsoft.com/office/officeart/2016/7/layout/VerticalSolidActionList" loCatId="List" qsTypeId="urn:microsoft.com/office/officeart/2005/8/quickstyle/simple2" qsCatId="simple" csTypeId="urn:microsoft.com/office/officeart/2005/8/colors/accent2_2" csCatId="accent2" phldr="1"/>
      <dgm:spPr/>
      <dgm:t>
        <a:bodyPr/>
        <a:lstStyle/>
        <a:p>
          <a:endParaRPr lang="en-US"/>
        </a:p>
      </dgm:t>
    </dgm:pt>
    <dgm:pt modelId="{EE6561B7-E63F-43B4-8A71-350A7F0BDB80}">
      <dgm:prSet/>
      <dgm:spPr/>
      <dgm:t>
        <a:bodyPr/>
        <a:lstStyle/>
        <a:p>
          <a:r>
            <a:rPr lang="en-US">
              <a:latin typeface="Arial" panose="020B0604020202020204" pitchFamily="34" charset="0"/>
              <a:cs typeface="Arial" panose="020B0604020202020204" pitchFamily="34" charset="0"/>
            </a:rPr>
            <a:t>Select</a:t>
          </a:r>
        </a:p>
      </dgm:t>
    </dgm:pt>
    <dgm:pt modelId="{05ADDD5A-5C13-40B2-8A44-9914A4FCE843}" type="parTrans" cxnId="{46E79E4B-AB86-4282-8BC5-2AB03F4E4C86}">
      <dgm:prSet/>
      <dgm:spPr/>
      <dgm:t>
        <a:bodyPr/>
        <a:lstStyle/>
        <a:p>
          <a:endParaRPr lang="en-US">
            <a:latin typeface="Arial" panose="020B0604020202020204" pitchFamily="34" charset="0"/>
            <a:cs typeface="Arial" panose="020B0604020202020204" pitchFamily="34" charset="0"/>
          </a:endParaRPr>
        </a:p>
      </dgm:t>
    </dgm:pt>
    <dgm:pt modelId="{4A24D8DE-6C1F-4906-971D-66A6BA53C81E}" type="sibTrans" cxnId="{46E79E4B-AB86-4282-8BC5-2AB03F4E4C86}">
      <dgm:prSet/>
      <dgm:spPr/>
      <dgm:t>
        <a:bodyPr/>
        <a:lstStyle/>
        <a:p>
          <a:endParaRPr lang="en-US">
            <a:latin typeface="Arial" panose="020B0604020202020204" pitchFamily="34" charset="0"/>
            <a:cs typeface="Arial" panose="020B0604020202020204" pitchFamily="34" charset="0"/>
          </a:endParaRPr>
        </a:p>
      </dgm:t>
    </dgm:pt>
    <dgm:pt modelId="{B2A2D59C-6F60-4D2A-8CCE-3F106772F19B}">
      <dgm:prSet/>
      <dgm:spPr/>
      <dgm:t>
        <a:bodyPr/>
        <a:lstStyle/>
        <a:p>
          <a:r>
            <a:rPr lang="en-US" dirty="0">
              <a:latin typeface="Arial" panose="020B0604020202020204" pitchFamily="34" charset="0"/>
              <a:cs typeface="Arial" panose="020B0604020202020204" pitchFamily="34" charset="0"/>
            </a:rPr>
            <a:t>Select two indicators on the DHB dashboard</a:t>
          </a:r>
        </a:p>
      </dgm:t>
    </dgm:pt>
    <dgm:pt modelId="{ED16052F-D662-4FD4-8C93-C6C05F2CBDE4}" type="parTrans" cxnId="{20EC9EE1-1921-4286-B26D-9EACE6C1A396}">
      <dgm:prSet/>
      <dgm:spPr/>
      <dgm:t>
        <a:bodyPr/>
        <a:lstStyle/>
        <a:p>
          <a:endParaRPr lang="en-US">
            <a:latin typeface="Arial" panose="020B0604020202020204" pitchFamily="34" charset="0"/>
            <a:cs typeface="Arial" panose="020B0604020202020204" pitchFamily="34" charset="0"/>
          </a:endParaRPr>
        </a:p>
      </dgm:t>
    </dgm:pt>
    <dgm:pt modelId="{18191B9C-5E25-46B6-B03C-F9FB6631FF3E}" type="sibTrans" cxnId="{20EC9EE1-1921-4286-B26D-9EACE6C1A396}">
      <dgm:prSet/>
      <dgm:spPr/>
      <dgm:t>
        <a:bodyPr/>
        <a:lstStyle/>
        <a:p>
          <a:endParaRPr lang="en-US">
            <a:latin typeface="Arial" panose="020B0604020202020204" pitchFamily="34" charset="0"/>
            <a:cs typeface="Arial" panose="020B0604020202020204" pitchFamily="34" charset="0"/>
          </a:endParaRPr>
        </a:p>
      </dgm:t>
    </dgm:pt>
    <dgm:pt modelId="{8292E76C-7E73-492F-AD3A-08AE779470CD}">
      <dgm:prSet/>
      <dgm:spPr/>
      <dgm:t>
        <a:bodyPr/>
        <a:lstStyle/>
        <a:p>
          <a:r>
            <a:rPr lang="en-US">
              <a:latin typeface="Arial" panose="020B0604020202020204" pitchFamily="34" charset="0"/>
              <a:cs typeface="Arial" panose="020B0604020202020204" pitchFamily="34" charset="0"/>
            </a:rPr>
            <a:t>Find</a:t>
          </a:r>
        </a:p>
      </dgm:t>
    </dgm:pt>
    <dgm:pt modelId="{1A23DD32-2613-48F0-9539-C74E43E91C18}" type="parTrans" cxnId="{41431FCC-21FE-4D49-9874-985BA03EEC63}">
      <dgm:prSet/>
      <dgm:spPr/>
      <dgm:t>
        <a:bodyPr/>
        <a:lstStyle/>
        <a:p>
          <a:endParaRPr lang="en-US">
            <a:latin typeface="Arial" panose="020B0604020202020204" pitchFamily="34" charset="0"/>
            <a:cs typeface="Arial" panose="020B0604020202020204" pitchFamily="34" charset="0"/>
          </a:endParaRPr>
        </a:p>
      </dgm:t>
    </dgm:pt>
    <dgm:pt modelId="{F7B04C3F-E945-45BD-9B07-AA344217F2C0}" type="sibTrans" cxnId="{41431FCC-21FE-4D49-9874-985BA03EEC63}">
      <dgm:prSet/>
      <dgm:spPr/>
      <dgm:t>
        <a:bodyPr/>
        <a:lstStyle/>
        <a:p>
          <a:endParaRPr lang="en-US">
            <a:latin typeface="Arial" panose="020B0604020202020204" pitchFamily="34" charset="0"/>
            <a:cs typeface="Arial" panose="020B0604020202020204" pitchFamily="34" charset="0"/>
          </a:endParaRPr>
        </a:p>
      </dgm:t>
    </dgm:pt>
    <dgm:pt modelId="{A7564D37-6E83-4467-AAFD-4AC4A213A7EC}">
      <dgm:prSet/>
      <dgm:spPr/>
      <dgm:t>
        <a:bodyPr/>
        <a:lstStyle/>
        <a:p>
          <a:r>
            <a:rPr lang="en-US" dirty="0">
              <a:latin typeface="Arial" panose="020B0604020202020204" pitchFamily="34" charset="0"/>
              <a:cs typeface="Arial" panose="020B0604020202020204" pitchFamily="34" charset="0"/>
            </a:rPr>
            <a:t>Find the latest value and 5-year trend</a:t>
          </a:r>
        </a:p>
      </dgm:t>
    </dgm:pt>
    <dgm:pt modelId="{E977238C-0815-4213-BF7C-4A449C82903F}" type="parTrans" cxnId="{9620A15F-35C9-437D-86DB-614E554605FE}">
      <dgm:prSet/>
      <dgm:spPr/>
      <dgm:t>
        <a:bodyPr/>
        <a:lstStyle/>
        <a:p>
          <a:endParaRPr lang="en-US">
            <a:latin typeface="Arial" panose="020B0604020202020204" pitchFamily="34" charset="0"/>
            <a:cs typeface="Arial" panose="020B0604020202020204" pitchFamily="34" charset="0"/>
          </a:endParaRPr>
        </a:p>
      </dgm:t>
    </dgm:pt>
    <dgm:pt modelId="{01F4514A-8482-4B62-949B-37B887DA890B}" type="sibTrans" cxnId="{9620A15F-35C9-437D-86DB-614E554605FE}">
      <dgm:prSet/>
      <dgm:spPr/>
      <dgm:t>
        <a:bodyPr/>
        <a:lstStyle/>
        <a:p>
          <a:endParaRPr lang="en-US">
            <a:latin typeface="Arial" panose="020B0604020202020204" pitchFamily="34" charset="0"/>
            <a:cs typeface="Arial" panose="020B0604020202020204" pitchFamily="34" charset="0"/>
          </a:endParaRPr>
        </a:p>
      </dgm:t>
    </dgm:pt>
    <dgm:pt modelId="{A1572C7C-F509-46B2-8C8B-50F9AEEB2FD1}">
      <dgm:prSet/>
      <dgm:spPr/>
      <dgm:t>
        <a:bodyPr/>
        <a:lstStyle/>
        <a:p>
          <a:r>
            <a:rPr lang="en-US">
              <a:latin typeface="Arial" panose="020B0604020202020204" pitchFamily="34" charset="0"/>
              <a:cs typeface="Arial" panose="020B0604020202020204" pitchFamily="34" charset="0"/>
            </a:rPr>
            <a:t>Note</a:t>
          </a:r>
        </a:p>
      </dgm:t>
    </dgm:pt>
    <dgm:pt modelId="{C97913B9-A2DE-454F-82C4-5940FB320536}" type="parTrans" cxnId="{0EB125D4-60EE-42B5-ABBE-09629B5C60AD}">
      <dgm:prSet/>
      <dgm:spPr/>
      <dgm:t>
        <a:bodyPr/>
        <a:lstStyle/>
        <a:p>
          <a:endParaRPr lang="en-US">
            <a:latin typeface="Arial" panose="020B0604020202020204" pitchFamily="34" charset="0"/>
            <a:cs typeface="Arial" panose="020B0604020202020204" pitchFamily="34" charset="0"/>
          </a:endParaRPr>
        </a:p>
      </dgm:t>
    </dgm:pt>
    <dgm:pt modelId="{FCB8EA21-0299-43D3-BA28-40B7889FEA5D}" type="sibTrans" cxnId="{0EB125D4-60EE-42B5-ABBE-09629B5C60AD}">
      <dgm:prSet/>
      <dgm:spPr/>
      <dgm:t>
        <a:bodyPr/>
        <a:lstStyle/>
        <a:p>
          <a:endParaRPr lang="en-US">
            <a:latin typeface="Arial" panose="020B0604020202020204" pitchFamily="34" charset="0"/>
            <a:cs typeface="Arial" panose="020B0604020202020204" pitchFamily="34" charset="0"/>
          </a:endParaRPr>
        </a:p>
      </dgm:t>
    </dgm:pt>
    <dgm:pt modelId="{5DE546C8-9AC0-4568-8FFB-B6A26261B419}">
      <dgm:prSet/>
      <dgm:spPr/>
      <dgm:t>
        <a:bodyPr/>
        <a:lstStyle/>
        <a:p>
          <a:r>
            <a:rPr lang="en-US">
              <a:latin typeface="Arial" panose="020B0604020202020204" pitchFamily="34" charset="0"/>
              <a:cs typeface="Arial" panose="020B0604020202020204" pitchFamily="34" charset="0"/>
            </a:rPr>
            <a:t>Note one strength and one gap</a:t>
          </a:r>
        </a:p>
      </dgm:t>
    </dgm:pt>
    <dgm:pt modelId="{DE5099F1-95BB-4006-8B2C-896B9088D352}" type="parTrans" cxnId="{CF94CC76-D897-4552-AF95-1EA1235A1AC1}">
      <dgm:prSet/>
      <dgm:spPr/>
      <dgm:t>
        <a:bodyPr/>
        <a:lstStyle/>
        <a:p>
          <a:endParaRPr lang="en-US">
            <a:latin typeface="Arial" panose="020B0604020202020204" pitchFamily="34" charset="0"/>
            <a:cs typeface="Arial" panose="020B0604020202020204" pitchFamily="34" charset="0"/>
          </a:endParaRPr>
        </a:p>
      </dgm:t>
    </dgm:pt>
    <dgm:pt modelId="{BFB159AA-4B52-43FC-A010-87E74CFCC832}" type="sibTrans" cxnId="{CF94CC76-D897-4552-AF95-1EA1235A1AC1}">
      <dgm:prSet/>
      <dgm:spPr/>
      <dgm:t>
        <a:bodyPr/>
        <a:lstStyle/>
        <a:p>
          <a:endParaRPr lang="en-US">
            <a:latin typeface="Arial" panose="020B0604020202020204" pitchFamily="34" charset="0"/>
            <a:cs typeface="Arial" panose="020B0604020202020204" pitchFamily="34" charset="0"/>
          </a:endParaRPr>
        </a:p>
      </dgm:t>
    </dgm:pt>
    <dgm:pt modelId="{D041F830-D2EC-4E7C-9502-F941F49A32C4}" type="pres">
      <dgm:prSet presAssocID="{8850370F-6CCB-4879-B8A9-10E34D0600DB}" presName="Name0" presStyleCnt="0">
        <dgm:presLayoutVars>
          <dgm:dir/>
          <dgm:animLvl val="lvl"/>
          <dgm:resizeHandles val="exact"/>
        </dgm:presLayoutVars>
      </dgm:prSet>
      <dgm:spPr/>
    </dgm:pt>
    <dgm:pt modelId="{21C3A1E9-E6CA-4615-8F48-DB59B8587F11}" type="pres">
      <dgm:prSet presAssocID="{EE6561B7-E63F-43B4-8A71-350A7F0BDB80}" presName="linNode" presStyleCnt="0"/>
      <dgm:spPr/>
    </dgm:pt>
    <dgm:pt modelId="{243FD941-AE18-41F9-BDDE-CA8D4042AD92}" type="pres">
      <dgm:prSet presAssocID="{EE6561B7-E63F-43B4-8A71-350A7F0BDB80}" presName="parentText" presStyleLbl="alignNode1" presStyleIdx="0" presStyleCnt="3">
        <dgm:presLayoutVars>
          <dgm:chMax val="1"/>
          <dgm:bulletEnabled/>
        </dgm:presLayoutVars>
      </dgm:prSet>
      <dgm:spPr/>
    </dgm:pt>
    <dgm:pt modelId="{E82C8476-322A-4642-A82A-FC3529718413}" type="pres">
      <dgm:prSet presAssocID="{EE6561B7-E63F-43B4-8A71-350A7F0BDB80}" presName="descendantText" presStyleLbl="alignAccFollowNode1" presStyleIdx="0" presStyleCnt="3">
        <dgm:presLayoutVars>
          <dgm:bulletEnabled/>
        </dgm:presLayoutVars>
      </dgm:prSet>
      <dgm:spPr/>
    </dgm:pt>
    <dgm:pt modelId="{C7234BB0-A21C-42D1-BD09-BC595D674A3F}" type="pres">
      <dgm:prSet presAssocID="{4A24D8DE-6C1F-4906-971D-66A6BA53C81E}" presName="sp" presStyleCnt="0"/>
      <dgm:spPr/>
    </dgm:pt>
    <dgm:pt modelId="{834BC4CA-8F30-434C-8777-BD01F17FD467}" type="pres">
      <dgm:prSet presAssocID="{8292E76C-7E73-492F-AD3A-08AE779470CD}" presName="linNode" presStyleCnt="0"/>
      <dgm:spPr/>
    </dgm:pt>
    <dgm:pt modelId="{A9520B48-44E5-4268-9628-188A88675C85}" type="pres">
      <dgm:prSet presAssocID="{8292E76C-7E73-492F-AD3A-08AE779470CD}" presName="parentText" presStyleLbl="alignNode1" presStyleIdx="1" presStyleCnt="3">
        <dgm:presLayoutVars>
          <dgm:chMax val="1"/>
          <dgm:bulletEnabled/>
        </dgm:presLayoutVars>
      </dgm:prSet>
      <dgm:spPr/>
    </dgm:pt>
    <dgm:pt modelId="{C83E2E27-A69F-4FAD-96A9-452D0E48ECBE}" type="pres">
      <dgm:prSet presAssocID="{8292E76C-7E73-492F-AD3A-08AE779470CD}" presName="descendantText" presStyleLbl="alignAccFollowNode1" presStyleIdx="1" presStyleCnt="3">
        <dgm:presLayoutVars>
          <dgm:bulletEnabled/>
        </dgm:presLayoutVars>
      </dgm:prSet>
      <dgm:spPr/>
    </dgm:pt>
    <dgm:pt modelId="{28771C74-5401-47B4-B5B7-F536F7683A63}" type="pres">
      <dgm:prSet presAssocID="{F7B04C3F-E945-45BD-9B07-AA344217F2C0}" presName="sp" presStyleCnt="0"/>
      <dgm:spPr/>
    </dgm:pt>
    <dgm:pt modelId="{33927C96-CC11-43DA-A792-45FECDA9C78F}" type="pres">
      <dgm:prSet presAssocID="{A1572C7C-F509-46B2-8C8B-50F9AEEB2FD1}" presName="linNode" presStyleCnt="0"/>
      <dgm:spPr/>
    </dgm:pt>
    <dgm:pt modelId="{494A247D-0D7A-455C-90AA-A60FB8D84235}" type="pres">
      <dgm:prSet presAssocID="{A1572C7C-F509-46B2-8C8B-50F9AEEB2FD1}" presName="parentText" presStyleLbl="alignNode1" presStyleIdx="2" presStyleCnt="3">
        <dgm:presLayoutVars>
          <dgm:chMax val="1"/>
          <dgm:bulletEnabled/>
        </dgm:presLayoutVars>
      </dgm:prSet>
      <dgm:spPr/>
    </dgm:pt>
    <dgm:pt modelId="{2C248202-00CA-4754-86DB-12D1792453E3}" type="pres">
      <dgm:prSet presAssocID="{A1572C7C-F509-46B2-8C8B-50F9AEEB2FD1}" presName="descendantText" presStyleLbl="alignAccFollowNode1" presStyleIdx="2" presStyleCnt="3">
        <dgm:presLayoutVars>
          <dgm:bulletEnabled/>
        </dgm:presLayoutVars>
      </dgm:prSet>
      <dgm:spPr/>
    </dgm:pt>
  </dgm:ptLst>
  <dgm:cxnLst>
    <dgm:cxn modelId="{69FE9202-FADE-4EF3-9C30-3D9F372B92F4}" type="presOf" srcId="{EE6561B7-E63F-43B4-8A71-350A7F0BDB80}" destId="{243FD941-AE18-41F9-BDDE-CA8D4042AD92}" srcOrd="0" destOrd="0" presId="urn:microsoft.com/office/officeart/2016/7/layout/VerticalSolidActionList"/>
    <dgm:cxn modelId="{2C367E23-7CB4-424A-99A8-DFA5B59E56BD}" type="presOf" srcId="{8292E76C-7E73-492F-AD3A-08AE779470CD}" destId="{A9520B48-44E5-4268-9628-188A88675C85}" srcOrd="0" destOrd="0" presId="urn:microsoft.com/office/officeart/2016/7/layout/VerticalSolidActionList"/>
    <dgm:cxn modelId="{5B49CC31-40C7-480D-BD76-EC9ADA969F29}" type="presOf" srcId="{A1572C7C-F509-46B2-8C8B-50F9AEEB2FD1}" destId="{494A247D-0D7A-455C-90AA-A60FB8D84235}" srcOrd="0" destOrd="0" presId="urn:microsoft.com/office/officeart/2016/7/layout/VerticalSolidActionList"/>
    <dgm:cxn modelId="{9620A15F-35C9-437D-86DB-614E554605FE}" srcId="{8292E76C-7E73-492F-AD3A-08AE779470CD}" destId="{A7564D37-6E83-4467-AAFD-4AC4A213A7EC}" srcOrd="0" destOrd="0" parTransId="{E977238C-0815-4213-BF7C-4A449C82903F}" sibTransId="{01F4514A-8482-4B62-949B-37B887DA890B}"/>
    <dgm:cxn modelId="{46E79E4B-AB86-4282-8BC5-2AB03F4E4C86}" srcId="{8850370F-6CCB-4879-B8A9-10E34D0600DB}" destId="{EE6561B7-E63F-43B4-8A71-350A7F0BDB80}" srcOrd="0" destOrd="0" parTransId="{05ADDD5A-5C13-40B2-8A44-9914A4FCE843}" sibTransId="{4A24D8DE-6C1F-4906-971D-66A6BA53C81E}"/>
    <dgm:cxn modelId="{FBDBFF4F-F7F4-4608-B06A-E02737397D40}" type="presOf" srcId="{A7564D37-6E83-4467-AAFD-4AC4A213A7EC}" destId="{C83E2E27-A69F-4FAD-96A9-452D0E48ECBE}" srcOrd="0" destOrd="0" presId="urn:microsoft.com/office/officeart/2016/7/layout/VerticalSolidActionList"/>
    <dgm:cxn modelId="{E2760072-0B86-411F-818E-F776877D17D4}" type="presOf" srcId="{8850370F-6CCB-4879-B8A9-10E34D0600DB}" destId="{D041F830-D2EC-4E7C-9502-F941F49A32C4}" srcOrd="0" destOrd="0" presId="urn:microsoft.com/office/officeart/2016/7/layout/VerticalSolidActionList"/>
    <dgm:cxn modelId="{CF94CC76-D897-4552-AF95-1EA1235A1AC1}" srcId="{A1572C7C-F509-46B2-8C8B-50F9AEEB2FD1}" destId="{5DE546C8-9AC0-4568-8FFB-B6A26261B419}" srcOrd="0" destOrd="0" parTransId="{DE5099F1-95BB-4006-8B2C-896B9088D352}" sibTransId="{BFB159AA-4B52-43FC-A010-87E74CFCC832}"/>
    <dgm:cxn modelId="{6958F3A7-4417-4F1E-BE1C-C90D429C8624}" type="presOf" srcId="{B2A2D59C-6F60-4D2A-8CCE-3F106772F19B}" destId="{E82C8476-322A-4642-A82A-FC3529718413}" srcOrd="0" destOrd="0" presId="urn:microsoft.com/office/officeart/2016/7/layout/VerticalSolidActionList"/>
    <dgm:cxn modelId="{41431FCC-21FE-4D49-9874-985BA03EEC63}" srcId="{8850370F-6CCB-4879-B8A9-10E34D0600DB}" destId="{8292E76C-7E73-492F-AD3A-08AE779470CD}" srcOrd="1" destOrd="0" parTransId="{1A23DD32-2613-48F0-9539-C74E43E91C18}" sibTransId="{F7B04C3F-E945-45BD-9B07-AA344217F2C0}"/>
    <dgm:cxn modelId="{0EB125D4-60EE-42B5-ABBE-09629B5C60AD}" srcId="{8850370F-6CCB-4879-B8A9-10E34D0600DB}" destId="{A1572C7C-F509-46B2-8C8B-50F9AEEB2FD1}" srcOrd="2" destOrd="0" parTransId="{C97913B9-A2DE-454F-82C4-5940FB320536}" sibTransId="{FCB8EA21-0299-43D3-BA28-40B7889FEA5D}"/>
    <dgm:cxn modelId="{F8C857E0-2FDB-48D2-8B4F-39C2DDD9215C}" type="presOf" srcId="{5DE546C8-9AC0-4568-8FFB-B6A26261B419}" destId="{2C248202-00CA-4754-86DB-12D1792453E3}" srcOrd="0" destOrd="0" presId="urn:microsoft.com/office/officeart/2016/7/layout/VerticalSolidActionList"/>
    <dgm:cxn modelId="{20EC9EE1-1921-4286-B26D-9EACE6C1A396}" srcId="{EE6561B7-E63F-43B4-8A71-350A7F0BDB80}" destId="{B2A2D59C-6F60-4D2A-8CCE-3F106772F19B}" srcOrd="0" destOrd="0" parTransId="{ED16052F-D662-4FD4-8C93-C6C05F2CBDE4}" sibTransId="{18191B9C-5E25-46B6-B03C-F9FB6631FF3E}"/>
    <dgm:cxn modelId="{A365E578-97BD-413F-97EF-5CF55A73875B}" type="presParOf" srcId="{D041F830-D2EC-4E7C-9502-F941F49A32C4}" destId="{21C3A1E9-E6CA-4615-8F48-DB59B8587F11}" srcOrd="0" destOrd="0" presId="urn:microsoft.com/office/officeart/2016/7/layout/VerticalSolidActionList"/>
    <dgm:cxn modelId="{7D93D9A7-0C55-4AFD-8F0B-D0D851EF86D9}" type="presParOf" srcId="{21C3A1E9-E6CA-4615-8F48-DB59B8587F11}" destId="{243FD941-AE18-41F9-BDDE-CA8D4042AD92}" srcOrd="0" destOrd="0" presId="urn:microsoft.com/office/officeart/2016/7/layout/VerticalSolidActionList"/>
    <dgm:cxn modelId="{C06A239A-F010-4361-A7D6-F54CF4854C05}" type="presParOf" srcId="{21C3A1E9-E6CA-4615-8F48-DB59B8587F11}" destId="{E82C8476-322A-4642-A82A-FC3529718413}" srcOrd="1" destOrd="0" presId="urn:microsoft.com/office/officeart/2016/7/layout/VerticalSolidActionList"/>
    <dgm:cxn modelId="{96B1E0E9-1852-42FB-8E7F-DF46F8D27A03}" type="presParOf" srcId="{D041F830-D2EC-4E7C-9502-F941F49A32C4}" destId="{C7234BB0-A21C-42D1-BD09-BC595D674A3F}" srcOrd="1" destOrd="0" presId="urn:microsoft.com/office/officeart/2016/7/layout/VerticalSolidActionList"/>
    <dgm:cxn modelId="{3BDDF435-CA3D-441A-AC59-42F9979B9DD6}" type="presParOf" srcId="{D041F830-D2EC-4E7C-9502-F941F49A32C4}" destId="{834BC4CA-8F30-434C-8777-BD01F17FD467}" srcOrd="2" destOrd="0" presId="urn:microsoft.com/office/officeart/2016/7/layout/VerticalSolidActionList"/>
    <dgm:cxn modelId="{98F3B396-07F2-4087-9F6C-3821317F29CF}" type="presParOf" srcId="{834BC4CA-8F30-434C-8777-BD01F17FD467}" destId="{A9520B48-44E5-4268-9628-188A88675C85}" srcOrd="0" destOrd="0" presId="urn:microsoft.com/office/officeart/2016/7/layout/VerticalSolidActionList"/>
    <dgm:cxn modelId="{55468634-BE94-4CB4-BFE9-360E45D5AF42}" type="presParOf" srcId="{834BC4CA-8F30-434C-8777-BD01F17FD467}" destId="{C83E2E27-A69F-4FAD-96A9-452D0E48ECBE}" srcOrd="1" destOrd="0" presId="urn:microsoft.com/office/officeart/2016/7/layout/VerticalSolidActionList"/>
    <dgm:cxn modelId="{4C0727E5-4B75-4D02-A0B5-FC1287F87339}" type="presParOf" srcId="{D041F830-D2EC-4E7C-9502-F941F49A32C4}" destId="{28771C74-5401-47B4-B5B7-F536F7683A63}" srcOrd="3" destOrd="0" presId="urn:microsoft.com/office/officeart/2016/7/layout/VerticalSolidActionList"/>
    <dgm:cxn modelId="{309F1A9F-17EF-4D8E-9AB1-0CDDAE8EDC80}" type="presParOf" srcId="{D041F830-D2EC-4E7C-9502-F941F49A32C4}" destId="{33927C96-CC11-43DA-A792-45FECDA9C78F}" srcOrd="4" destOrd="0" presId="urn:microsoft.com/office/officeart/2016/7/layout/VerticalSolidActionList"/>
    <dgm:cxn modelId="{94D5B77C-26E4-4FC8-8840-A9E415701E86}" type="presParOf" srcId="{33927C96-CC11-43DA-A792-45FECDA9C78F}" destId="{494A247D-0D7A-455C-90AA-A60FB8D84235}" srcOrd="0" destOrd="0" presId="urn:microsoft.com/office/officeart/2016/7/layout/VerticalSolidActionList"/>
    <dgm:cxn modelId="{10283A6B-E109-4C64-9B4C-BABD7499EB5F}" type="presParOf" srcId="{33927C96-CC11-43DA-A792-45FECDA9C78F}" destId="{2C248202-00CA-4754-86DB-12D1792453E3}"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0DB1A3B-AB83-4E28-AF66-38C5DB6B258E}" type="doc">
      <dgm:prSet loTypeId="urn:microsoft.com/office/officeart/2005/8/layout/list1" loCatId="list" qsTypeId="urn:microsoft.com/office/officeart/2005/8/quickstyle/simple1" qsCatId="simple" csTypeId="urn:microsoft.com/office/officeart/2005/8/colors/accent2_2" csCatId="accent2"/>
      <dgm:spPr/>
      <dgm:t>
        <a:bodyPr/>
        <a:lstStyle/>
        <a:p>
          <a:endParaRPr lang="en-US"/>
        </a:p>
      </dgm:t>
    </dgm:pt>
    <dgm:pt modelId="{8D466D65-3DA3-4934-8D00-160BD6BFAC44}">
      <dgm:prSet/>
      <dgm:spPr/>
      <dgm:t>
        <a:bodyPr/>
        <a:lstStyle/>
        <a:p>
          <a:r>
            <a:rPr lang="en-US" b="1" dirty="0">
              <a:latin typeface="Arial" panose="020B0604020202020204" pitchFamily="34" charset="0"/>
              <a:cs typeface="Arial" panose="020B0604020202020204" pitchFamily="34" charset="0"/>
            </a:rPr>
            <a:t>S</a:t>
          </a:r>
          <a:r>
            <a:rPr lang="en-US" dirty="0">
              <a:latin typeface="Arial" panose="020B0604020202020204" pitchFamily="34" charset="0"/>
              <a:cs typeface="Arial" panose="020B0604020202020204" pitchFamily="34" charset="0"/>
            </a:rPr>
            <a:t>pecific</a:t>
          </a:r>
        </a:p>
      </dgm:t>
    </dgm:pt>
    <dgm:pt modelId="{DB2FDA55-F990-4FCD-93FB-D3F6110E3E0A}" type="parTrans" cxnId="{A3F02646-E69D-4177-B8D8-7B3480E64134}">
      <dgm:prSet/>
      <dgm:spPr/>
      <dgm:t>
        <a:bodyPr/>
        <a:lstStyle/>
        <a:p>
          <a:endParaRPr lang="en-US">
            <a:latin typeface="Arial" panose="020B0604020202020204" pitchFamily="34" charset="0"/>
            <a:cs typeface="Arial" panose="020B0604020202020204" pitchFamily="34" charset="0"/>
          </a:endParaRPr>
        </a:p>
      </dgm:t>
    </dgm:pt>
    <dgm:pt modelId="{A768C13E-9A9F-4855-99CD-565C0DE6FA0C}" type="sibTrans" cxnId="{A3F02646-E69D-4177-B8D8-7B3480E64134}">
      <dgm:prSet/>
      <dgm:spPr/>
      <dgm:t>
        <a:bodyPr/>
        <a:lstStyle/>
        <a:p>
          <a:endParaRPr lang="en-US">
            <a:latin typeface="Arial" panose="020B0604020202020204" pitchFamily="34" charset="0"/>
            <a:cs typeface="Arial" panose="020B0604020202020204" pitchFamily="34" charset="0"/>
          </a:endParaRPr>
        </a:p>
      </dgm:t>
    </dgm:pt>
    <dgm:pt modelId="{6DB144EC-C975-4BA4-B4E9-C478560C513D}">
      <dgm:prSet/>
      <dgm:spPr/>
      <dgm:t>
        <a:bodyPr/>
        <a:lstStyle/>
        <a:p>
          <a:r>
            <a:rPr lang="en-US" b="1" dirty="0">
              <a:latin typeface="Arial" panose="020B0604020202020204" pitchFamily="34" charset="0"/>
              <a:cs typeface="Arial" panose="020B0604020202020204" pitchFamily="34" charset="0"/>
            </a:rPr>
            <a:t>M</a:t>
          </a:r>
          <a:r>
            <a:rPr lang="en-US" dirty="0">
              <a:latin typeface="Arial" panose="020B0604020202020204" pitchFamily="34" charset="0"/>
              <a:cs typeface="Arial" panose="020B0604020202020204" pitchFamily="34" charset="0"/>
            </a:rPr>
            <a:t>easurable</a:t>
          </a:r>
        </a:p>
      </dgm:t>
    </dgm:pt>
    <dgm:pt modelId="{E2F0BD33-344A-44A9-BA89-D580251B08CB}" type="parTrans" cxnId="{252CBD4E-E187-40F8-A82D-559500BB24E3}">
      <dgm:prSet/>
      <dgm:spPr/>
      <dgm:t>
        <a:bodyPr/>
        <a:lstStyle/>
        <a:p>
          <a:endParaRPr lang="en-US">
            <a:latin typeface="Arial" panose="020B0604020202020204" pitchFamily="34" charset="0"/>
            <a:cs typeface="Arial" panose="020B0604020202020204" pitchFamily="34" charset="0"/>
          </a:endParaRPr>
        </a:p>
      </dgm:t>
    </dgm:pt>
    <dgm:pt modelId="{B028C949-66F1-4E6E-82D5-FBFC46F79C04}" type="sibTrans" cxnId="{252CBD4E-E187-40F8-A82D-559500BB24E3}">
      <dgm:prSet/>
      <dgm:spPr/>
      <dgm:t>
        <a:bodyPr/>
        <a:lstStyle/>
        <a:p>
          <a:endParaRPr lang="en-US">
            <a:latin typeface="Arial" panose="020B0604020202020204" pitchFamily="34" charset="0"/>
            <a:cs typeface="Arial" panose="020B0604020202020204" pitchFamily="34" charset="0"/>
          </a:endParaRPr>
        </a:p>
      </dgm:t>
    </dgm:pt>
    <dgm:pt modelId="{65F0B0FA-D172-44FF-B4C8-0BBDA2DBDBC8}">
      <dgm:prSet/>
      <dgm:spPr/>
      <dgm:t>
        <a:bodyPr/>
        <a:lstStyle/>
        <a:p>
          <a:r>
            <a:rPr lang="en-US" b="1" dirty="0">
              <a:latin typeface="Arial" panose="020B0604020202020204" pitchFamily="34" charset="0"/>
              <a:cs typeface="Arial" panose="020B0604020202020204" pitchFamily="34" charset="0"/>
            </a:rPr>
            <a:t>A</a:t>
          </a:r>
          <a:r>
            <a:rPr lang="en-US" dirty="0">
              <a:latin typeface="Arial" panose="020B0604020202020204" pitchFamily="34" charset="0"/>
              <a:cs typeface="Arial" panose="020B0604020202020204" pitchFamily="34" charset="0"/>
            </a:rPr>
            <a:t>chievable</a:t>
          </a:r>
        </a:p>
      </dgm:t>
    </dgm:pt>
    <dgm:pt modelId="{4D50B1D7-A149-4295-B118-9962269114ED}" type="parTrans" cxnId="{B91B92C6-2786-41E4-91D6-2867F640920F}">
      <dgm:prSet/>
      <dgm:spPr/>
      <dgm:t>
        <a:bodyPr/>
        <a:lstStyle/>
        <a:p>
          <a:endParaRPr lang="en-US">
            <a:latin typeface="Arial" panose="020B0604020202020204" pitchFamily="34" charset="0"/>
            <a:cs typeface="Arial" panose="020B0604020202020204" pitchFamily="34" charset="0"/>
          </a:endParaRPr>
        </a:p>
      </dgm:t>
    </dgm:pt>
    <dgm:pt modelId="{1A88376D-180B-4BF0-8DCD-C8A2E485C2E1}" type="sibTrans" cxnId="{B91B92C6-2786-41E4-91D6-2867F640920F}">
      <dgm:prSet/>
      <dgm:spPr/>
      <dgm:t>
        <a:bodyPr/>
        <a:lstStyle/>
        <a:p>
          <a:endParaRPr lang="en-US">
            <a:latin typeface="Arial" panose="020B0604020202020204" pitchFamily="34" charset="0"/>
            <a:cs typeface="Arial" panose="020B0604020202020204" pitchFamily="34" charset="0"/>
          </a:endParaRPr>
        </a:p>
      </dgm:t>
    </dgm:pt>
    <dgm:pt modelId="{F4A6150D-9B4D-4C73-98B7-14F0FECB757A}">
      <dgm:prSet/>
      <dgm:spPr/>
      <dgm:t>
        <a:bodyPr/>
        <a:lstStyle/>
        <a:p>
          <a:r>
            <a:rPr lang="en-US" b="1" dirty="0">
              <a:latin typeface="Arial" panose="020B0604020202020204" pitchFamily="34" charset="0"/>
              <a:cs typeface="Arial" panose="020B0604020202020204" pitchFamily="34" charset="0"/>
            </a:rPr>
            <a:t>R</a:t>
          </a:r>
          <a:r>
            <a:rPr lang="en-US" dirty="0">
              <a:latin typeface="Arial" panose="020B0604020202020204" pitchFamily="34" charset="0"/>
              <a:cs typeface="Arial" panose="020B0604020202020204" pitchFamily="34" charset="0"/>
            </a:rPr>
            <a:t>elevant</a:t>
          </a:r>
        </a:p>
      </dgm:t>
    </dgm:pt>
    <dgm:pt modelId="{ECF1FFA7-265F-415A-8B31-F38004CBFFA7}" type="parTrans" cxnId="{576F0A9C-F7B9-4589-8A2B-93ED1DFD9A3C}">
      <dgm:prSet/>
      <dgm:spPr/>
      <dgm:t>
        <a:bodyPr/>
        <a:lstStyle/>
        <a:p>
          <a:endParaRPr lang="en-US">
            <a:latin typeface="Arial" panose="020B0604020202020204" pitchFamily="34" charset="0"/>
            <a:cs typeface="Arial" panose="020B0604020202020204" pitchFamily="34" charset="0"/>
          </a:endParaRPr>
        </a:p>
      </dgm:t>
    </dgm:pt>
    <dgm:pt modelId="{784D5440-0CCD-4A65-97E9-2272CA3EC9BE}" type="sibTrans" cxnId="{576F0A9C-F7B9-4589-8A2B-93ED1DFD9A3C}">
      <dgm:prSet/>
      <dgm:spPr/>
      <dgm:t>
        <a:bodyPr/>
        <a:lstStyle/>
        <a:p>
          <a:endParaRPr lang="en-US">
            <a:latin typeface="Arial" panose="020B0604020202020204" pitchFamily="34" charset="0"/>
            <a:cs typeface="Arial" panose="020B0604020202020204" pitchFamily="34" charset="0"/>
          </a:endParaRPr>
        </a:p>
      </dgm:t>
    </dgm:pt>
    <dgm:pt modelId="{FB49DDA6-A854-4C27-A309-2F11C2970E5E}">
      <dgm:prSet/>
      <dgm:spPr/>
      <dgm:t>
        <a:bodyPr/>
        <a:lstStyle/>
        <a:p>
          <a:r>
            <a:rPr lang="en-US" b="1" dirty="0">
              <a:latin typeface="Arial" panose="020B0604020202020204" pitchFamily="34" charset="0"/>
              <a:cs typeface="Arial" panose="020B0604020202020204" pitchFamily="34" charset="0"/>
            </a:rPr>
            <a:t>T</a:t>
          </a:r>
          <a:r>
            <a:rPr lang="en-US" dirty="0">
              <a:latin typeface="Arial" panose="020B0604020202020204" pitchFamily="34" charset="0"/>
              <a:cs typeface="Arial" panose="020B0604020202020204" pitchFamily="34" charset="0"/>
            </a:rPr>
            <a:t>ime-bound</a:t>
          </a:r>
        </a:p>
      </dgm:t>
    </dgm:pt>
    <dgm:pt modelId="{121B643F-F13F-4CD1-B651-68A101E7B102}" type="parTrans" cxnId="{04F5E6BA-083A-44FC-AD8A-5E73689DC383}">
      <dgm:prSet/>
      <dgm:spPr/>
      <dgm:t>
        <a:bodyPr/>
        <a:lstStyle/>
        <a:p>
          <a:endParaRPr lang="en-US">
            <a:latin typeface="Arial" panose="020B0604020202020204" pitchFamily="34" charset="0"/>
            <a:cs typeface="Arial" panose="020B0604020202020204" pitchFamily="34" charset="0"/>
          </a:endParaRPr>
        </a:p>
      </dgm:t>
    </dgm:pt>
    <dgm:pt modelId="{079B54C7-EE73-475D-8968-84B5B7DF1D81}" type="sibTrans" cxnId="{04F5E6BA-083A-44FC-AD8A-5E73689DC383}">
      <dgm:prSet/>
      <dgm:spPr/>
      <dgm:t>
        <a:bodyPr/>
        <a:lstStyle/>
        <a:p>
          <a:endParaRPr lang="en-US">
            <a:latin typeface="Arial" panose="020B0604020202020204" pitchFamily="34" charset="0"/>
            <a:cs typeface="Arial" panose="020B0604020202020204" pitchFamily="34" charset="0"/>
          </a:endParaRPr>
        </a:p>
      </dgm:t>
    </dgm:pt>
    <dgm:pt modelId="{B6486B19-1AED-4D8E-882F-823B42C03C95}" type="pres">
      <dgm:prSet presAssocID="{E0DB1A3B-AB83-4E28-AF66-38C5DB6B258E}" presName="linear" presStyleCnt="0">
        <dgm:presLayoutVars>
          <dgm:dir/>
          <dgm:animLvl val="lvl"/>
          <dgm:resizeHandles val="exact"/>
        </dgm:presLayoutVars>
      </dgm:prSet>
      <dgm:spPr/>
    </dgm:pt>
    <dgm:pt modelId="{33894216-510A-455B-A3AA-87B9C95DC0F5}" type="pres">
      <dgm:prSet presAssocID="{8D466D65-3DA3-4934-8D00-160BD6BFAC44}" presName="parentLin" presStyleCnt="0"/>
      <dgm:spPr/>
    </dgm:pt>
    <dgm:pt modelId="{DAE7B0E0-610D-4B7A-9B58-E2FC8F8347DB}" type="pres">
      <dgm:prSet presAssocID="{8D466D65-3DA3-4934-8D00-160BD6BFAC44}" presName="parentLeftMargin" presStyleLbl="node1" presStyleIdx="0" presStyleCnt="5"/>
      <dgm:spPr/>
    </dgm:pt>
    <dgm:pt modelId="{0D80BE08-6560-44AF-98A3-65C749A0BE65}" type="pres">
      <dgm:prSet presAssocID="{8D466D65-3DA3-4934-8D00-160BD6BFAC44}" presName="parentText" presStyleLbl="node1" presStyleIdx="0" presStyleCnt="5">
        <dgm:presLayoutVars>
          <dgm:chMax val="0"/>
          <dgm:bulletEnabled val="1"/>
        </dgm:presLayoutVars>
      </dgm:prSet>
      <dgm:spPr/>
    </dgm:pt>
    <dgm:pt modelId="{73DC1289-3839-4681-B3C4-4FFD03B2E2E0}" type="pres">
      <dgm:prSet presAssocID="{8D466D65-3DA3-4934-8D00-160BD6BFAC44}" presName="negativeSpace" presStyleCnt="0"/>
      <dgm:spPr/>
    </dgm:pt>
    <dgm:pt modelId="{2AF45CE8-5A0C-4FA4-8116-2056406EB6FD}" type="pres">
      <dgm:prSet presAssocID="{8D466D65-3DA3-4934-8D00-160BD6BFAC44}" presName="childText" presStyleLbl="conFgAcc1" presStyleIdx="0" presStyleCnt="5">
        <dgm:presLayoutVars>
          <dgm:bulletEnabled val="1"/>
        </dgm:presLayoutVars>
      </dgm:prSet>
      <dgm:spPr/>
    </dgm:pt>
    <dgm:pt modelId="{0877DFAD-080E-48FE-8B73-C59FC648738B}" type="pres">
      <dgm:prSet presAssocID="{A768C13E-9A9F-4855-99CD-565C0DE6FA0C}" presName="spaceBetweenRectangles" presStyleCnt="0"/>
      <dgm:spPr/>
    </dgm:pt>
    <dgm:pt modelId="{A699298F-9F04-4291-99FB-7F3783F1173B}" type="pres">
      <dgm:prSet presAssocID="{6DB144EC-C975-4BA4-B4E9-C478560C513D}" presName="parentLin" presStyleCnt="0"/>
      <dgm:spPr/>
    </dgm:pt>
    <dgm:pt modelId="{69C344A1-8E2B-4373-A762-7BD8ECE3E5AE}" type="pres">
      <dgm:prSet presAssocID="{6DB144EC-C975-4BA4-B4E9-C478560C513D}" presName="parentLeftMargin" presStyleLbl="node1" presStyleIdx="0" presStyleCnt="5"/>
      <dgm:spPr/>
    </dgm:pt>
    <dgm:pt modelId="{9F3C5386-E20E-49C6-9CCD-F65289441323}" type="pres">
      <dgm:prSet presAssocID="{6DB144EC-C975-4BA4-B4E9-C478560C513D}" presName="parentText" presStyleLbl="node1" presStyleIdx="1" presStyleCnt="5">
        <dgm:presLayoutVars>
          <dgm:chMax val="0"/>
          <dgm:bulletEnabled val="1"/>
        </dgm:presLayoutVars>
      </dgm:prSet>
      <dgm:spPr/>
    </dgm:pt>
    <dgm:pt modelId="{88D25E93-B819-4C1F-B7B1-6B3CCE2B3950}" type="pres">
      <dgm:prSet presAssocID="{6DB144EC-C975-4BA4-B4E9-C478560C513D}" presName="negativeSpace" presStyleCnt="0"/>
      <dgm:spPr/>
    </dgm:pt>
    <dgm:pt modelId="{1D994686-0B5F-4F3E-8868-8984E8C0C920}" type="pres">
      <dgm:prSet presAssocID="{6DB144EC-C975-4BA4-B4E9-C478560C513D}" presName="childText" presStyleLbl="conFgAcc1" presStyleIdx="1" presStyleCnt="5">
        <dgm:presLayoutVars>
          <dgm:bulletEnabled val="1"/>
        </dgm:presLayoutVars>
      </dgm:prSet>
      <dgm:spPr/>
    </dgm:pt>
    <dgm:pt modelId="{CDFA1735-8904-4F34-977F-B0EF32ED7A40}" type="pres">
      <dgm:prSet presAssocID="{B028C949-66F1-4E6E-82D5-FBFC46F79C04}" presName="spaceBetweenRectangles" presStyleCnt="0"/>
      <dgm:spPr/>
    </dgm:pt>
    <dgm:pt modelId="{FA2B0AEF-998D-4D7F-A628-71A1B2790D80}" type="pres">
      <dgm:prSet presAssocID="{65F0B0FA-D172-44FF-B4C8-0BBDA2DBDBC8}" presName="parentLin" presStyleCnt="0"/>
      <dgm:spPr/>
    </dgm:pt>
    <dgm:pt modelId="{A351E940-CB8C-495A-8FED-8A19E9138B74}" type="pres">
      <dgm:prSet presAssocID="{65F0B0FA-D172-44FF-B4C8-0BBDA2DBDBC8}" presName="parentLeftMargin" presStyleLbl="node1" presStyleIdx="1" presStyleCnt="5"/>
      <dgm:spPr/>
    </dgm:pt>
    <dgm:pt modelId="{DF154CD9-7A7B-41C4-8576-B4736DEDD335}" type="pres">
      <dgm:prSet presAssocID="{65F0B0FA-D172-44FF-B4C8-0BBDA2DBDBC8}" presName="parentText" presStyleLbl="node1" presStyleIdx="2" presStyleCnt="5">
        <dgm:presLayoutVars>
          <dgm:chMax val="0"/>
          <dgm:bulletEnabled val="1"/>
        </dgm:presLayoutVars>
      </dgm:prSet>
      <dgm:spPr/>
    </dgm:pt>
    <dgm:pt modelId="{A63D419C-10E1-431E-9C15-99D949620E1A}" type="pres">
      <dgm:prSet presAssocID="{65F0B0FA-D172-44FF-B4C8-0BBDA2DBDBC8}" presName="negativeSpace" presStyleCnt="0"/>
      <dgm:spPr/>
    </dgm:pt>
    <dgm:pt modelId="{D4E9FBF4-8CA8-472A-BB52-970E2629362C}" type="pres">
      <dgm:prSet presAssocID="{65F0B0FA-D172-44FF-B4C8-0BBDA2DBDBC8}" presName="childText" presStyleLbl="conFgAcc1" presStyleIdx="2" presStyleCnt="5">
        <dgm:presLayoutVars>
          <dgm:bulletEnabled val="1"/>
        </dgm:presLayoutVars>
      </dgm:prSet>
      <dgm:spPr/>
    </dgm:pt>
    <dgm:pt modelId="{334F690D-BDA2-4A8A-B11D-2C5A9B2980BC}" type="pres">
      <dgm:prSet presAssocID="{1A88376D-180B-4BF0-8DCD-C8A2E485C2E1}" presName="spaceBetweenRectangles" presStyleCnt="0"/>
      <dgm:spPr/>
    </dgm:pt>
    <dgm:pt modelId="{5549BAB4-5ECB-4FA0-86A9-70721B0914A8}" type="pres">
      <dgm:prSet presAssocID="{F4A6150D-9B4D-4C73-98B7-14F0FECB757A}" presName="parentLin" presStyleCnt="0"/>
      <dgm:spPr/>
    </dgm:pt>
    <dgm:pt modelId="{57851901-9161-4DA0-97D8-9855FCCA034B}" type="pres">
      <dgm:prSet presAssocID="{F4A6150D-9B4D-4C73-98B7-14F0FECB757A}" presName="parentLeftMargin" presStyleLbl="node1" presStyleIdx="2" presStyleCnt="5"/>
      <dgm:spPr/>
    </dgm:pt>
    <dgm:pt modelId="{13C07E65-C0F8-4CFC-856D-49C64DD86464}" type="pres">
      <dgm:prSet presAssocID="{F4A6150D-9B4D-4C73-98B7-14F0FECB757A}" presName="parentText" presStyleLbl="node1" presStyleIdx="3" presStyleCnt="5">
        <dgm:presLayoutVars>
          <dgm:chMax val="0"/>
          <dgm:bulletEnabled val="1"/>
        </dgm:presLayoutVars>
      </dgm:prSet>
      <dgm:spPr/>
    </dgm:pt>
    <dgm:pt modelId="{A6A88644-64B3-4805-8EDB-FCD3497259D7}" type="pres">
      <dgm:prSet presAssocID="{F4A6150D-9B4D-4C73-98B7-14F0FECB757A}" presName="negativeSpace" presStyleCnt="0"/>
      <dgm:spPr/>
    </dgm:pt>
    <dgm:pt modelId="{0489ACD5-A5A4-46B4-85DD-086D38292948}" type="pres">
      <dgm:prSet presAssocID="{F4A6150D-9B4D-4C73-98B7-14F0FECB757A}" presName="childText" presStyleLbl="conFgAcc1" presStyleIdx="3" presStyleCnt="5">
        <dgm:presLayoutVars>
          <dgm:bulletEnabled val="1"/>
        </dgm:presLayoutVars>
      </dgm:prSet>
      <dgm:spPr/>
    </dgm:pt>
    <dgm:pt modelId="{6103CDCA-1C6D-4966-B5AE-952B4ACE6FBF}" type="pres">
      <dgm:prSet presAssocID="{784D5440-0CCD-4A65-97E9-2272CA3EC9BE}" presName="spaceBetweenRectangles" presStyleCnt="0"/>
      <dgm:spPr/>
    </dgm:pt>
    <dgm:pt modelId="{5407B5FC-E3AB-416C-A79D-E2762D4CF458}" type="pres">
      <dgm:prSet presAssocID="{FB49DDA6-A854-4C27-A309-2F11C2970E5E}" presName="parentLin" presStyleCnt="0"/>
      <dgm:spPr/>
    </dgm:pt>
    <dgm:pt modelId="{AE69229F-DBD0-4A7E-9537-7A3AFD69CB5F}" type="pres">
      <dgm:prSet presAssocID="{FB49DDA6-A854-4C27-A309-2F11C2970E5E}" presName="parentLeftMargin" presStyleLbl="node1" presStyleIdx="3" presStyleCnt="5"/>
      <dgm:spPr/>
    </dgm:pt>
    <dgm:pt modelId="{D36B89D6-CB0F-4FDD-A641-24438534CE67}" type="pres">
      <dgm:prSet presAssocID="{FB49DDA6-A854-4C27-A309-2F11C2970E5E}" presName="parentText" presStyleLbl="node1" presStyleIdx="4" presStyleCnt="5">
        <dgm:presLayoutVars>
          <dgm:chMax val="0"/>
          <dgm:bulletEnabled val="1"/>
        </dgm:presLayoutVars>
      </dgm:prSet>
      <dgm:spPr/>
    </dgm:pt>
    <dgm:pt modelId="{2FBBC31A-7AA3-4C5C-A541-D77B18CF424B}" type="pres">
      <dgm:prSet presAssocID="{FB49DDA6-A854-4C27-A309-2F11C2970E5E}" presName="negativeSpace" presStyleCnt="0"/>
      <dgm:spPr/>
    </dgm:pt>
    <dgm:pt modelId="{9EA43584-C4E5-4ABB-BEE9-AFE075720D20}" type="pres">
      <dgm:prSet presAssocID="{FB49DDA6-A854-4C27-A309-2F11C2970E5E}" presName="childText" presStyleLbl="conFgAcc1" presStyleIdx="4" presStyleCnt="5">
        <dgm:presLayoutVars>
          <dgm:bulletEnabled val="1"/>
        </dgm:presLayoutVars>
      </dgm:prSet>
      <dgm:spPr/>
    </dgm:pt>
  </dgm:ptLst>
  <dgm:cxnLst>
    <dgm:cxn modelId="{3BE22C06-1DD4-475A-8A2C-A0FA78853EEF}" type="presOf" srcId="{6DB144EC-C975-4BA4-B4E9-C478560C513D}" destId="{69C344A1-8E2B-4373-A762-7BD8ECE3E5AE}" srcOrd="0" destOrd="0" presId="urn:microsoft.com/office/officeart/2005/8/layout/list1"/>
    <dgm:cxn modelId="{79D60D0B-CFB7-4945-95B5-A8C3A8B11764}" type="presOf" srcId="{FB49DDA6-A854-4C27-A309-2F11C2970E5E}" destId="{D36B89D6-CB0F-4FDD-A641-24438534CE67}" srcOrd="1" destOrd="0" presId="urn:microsoft.com/office/officeart/2005/8/layout/list1"/>
    <dgm:cxn modelId="{6DA18718-B4FC-4C4E-B4C0-F977DD304D2A}" type="presOf" srcId="{E0DB1A3B-AB83-4E28-AF66-38C5DB6B258E}" destId="{B6486B19-1AED-4D8E-882F-823B42C03C95}" srcOrd="0" destOrd="0" presId="urn:microsoft.com/office/officeart/2005/8/layout/list1"/>
    <dgm:cxn modelId="{4FAEF32B-EAD7-4BBB-B41A-ADE3A092F4BA}" type="presOf" srcId="{65F0B0FA-D172-44FF-B4C8-0BBDA2DBDBC8}" destId="{A351E940-CB8C-495A-8FED-8A19E9138B74}" srcOrd="0" destOrd="0" presId="urn:microsoft.com/office/officeart/2005/8/layout/list1"/>
    <dgm:cxn modelId="{1987F55F-608B-4596-9814-CAD514295632}" type="presOf" srcId="{F4A6150D-9B4D-4C73-98B7-14F0FECB757A}" destId="{13C07E65-C0F8-4CFC-856D-49C64DD86464}" srcOrd="1" destOrd="0" presId="urn:microsoft.com/office/officeart/2005/8/layout/list1"/>
    <dgm:cxn modelId="{A3F02646-E69D-4177-B8D8-7B3480E64134}" srcId="{E0DB1A3B-AB83-4E28-AF66-38C5DB6B258E}" destId="{8D466D65-3DA3-4934-8D00-160BD6BFAC44}" srcOrd="0" destOrd="0" parTransId="{DB2FDA55-F990-4FCD-93FB-D3F6110E3E0A}" sibTransId="{A768C13E-9A9F-4855-99CD-565C0DE6FA0C}"/>
    <dgm:cxn modelId="{252CBD4E-E187-40F8-A82D-559500BB24E3}" srcId="{E0DB1A3B-AB83-4E28-AF66-38C5DB6B258E}" destId="{6DB144EC-C975-4BA4-B4E9-C478560C513D}" srcOrd="1" destOrd="0" parTransId="{E2F0BD33-344A-44A9-BA89-D580251B08CB}" sibTransId="{B028C949-66F1-4E6E-82D5-FBFC46F79C04}"/>
    <dgm:cxn modelId="{D99A6E54-80E7-4BFA-A527-2DF970D4B490}" type="presOf" srcId="{FB49DDA6-A854-4C27-A309-2F11C2970E5E}" destId="{AE69229F-DBD0-4A7E-9537-7A3AFD69CB5F}" srcOrd="0" destOrd="0" presId="urn:microsoft.com/office/officeart/2005/8/layout/list1"/>
    <dgm:cxn modelId="{C9212E56-582C-4619-B4EE-50AA6AC807A5}" type="presOf" srcId="{6DB144EC-C975-4BA4-B4E9-C478560C513D}" destId="{9F3C5386-E20E-49C6-9CCD-F65289441323}" srcOrd="1" destOrd="0" presId="urn:microsoft.com/office/officeart/2005/8/layout/list1"/>
    <dgm:cxn modelId="{DFD4317C-ECE0-4440-8E0A-111764E5B78D}" type="presOf" srcId="{65F0B0FA-D172-44FF-B4C8-0BBDA2DBDBC8}" destId="{DF154CD9-7A7B-41C4-8576-B4736DEDD335}" srcOrd="1" destOrd="0" presId="urn:microsoft.com/office/officeart/2005/8/layout/list1"/>
    <dgm:cxn modelId="{223AF68E-87B5-45F0-ACE3-7CDA34B51A35}" type="presOf" srcId="{8D466D65-3DA3-4934-8D00-160BD6BFAC44}" destId="{0D80BE08-6560-44AF-98A3-65C749A0BE65}" srcOrd="1" destOrd="0" presId="urn:microsoft.com/office/officeart/2005/8/layout/list1"/>
    <dgm:cxn modelId="{576F0A9C-F7B9-4589-8A2B-93ED1DFD9A3C}" srcId="{E0DB1A3B-AB83-4E28-AF66-38C5DB6B258E}" destId="{F4A6150D-9B4D-4C73-98B7-14F0FECB757A}" srcOrd="3" destOrd="0" parTransId="{ECF1FFA7-265F-415A-8B31-F38004CBFFA7}" sibTransId="{784D5440-0CCD-4A65-97E9-2272CA3EC9BE}"/>
    <dgm:cxn modelId="{E0BB8CAE-E52F-45B2-8D8E-94746BFFA68A}" type="presOf" srcId="{8D466D65-3DA3-4934-8D00-160BD6BFAC44}" destId="{DAE7B0E0-610D-4B7A-9B58-E2FC8F8347DB}" srcOrd="0" destOrd="0" presId="urn:microsoft.com/office/officeart/2005/8/layout/list1"/>
    <dgm:cxn modelId="{04F5E6BA-083A-44FC-AD8A-5E73689DC383}" srcId="{E0DB1A3B-AB83-4E28-AF66-38C5DB6B258E}" destId="{FB49DDA6-A854-4C27-A309-2F11C2970E5E}" srcOrd="4" destOrd="0" parTransId="{121B643F-F13F-4CD1-B651-68A101E7B102}" sibTransId="{079B54C7-EE73-475D-8968-84B5B7DF1D81}"/>
    <dgm:cxn modelId="{B91B92C6-2786-41E4-91D6-2867F640920F}" srcId="{E0DB1A3B-AB83-4E28-AF66-38C5DB6B258E}" destId="{65F0B0FA-D172-44FF-B4C8-0BBDA2DBDBC8}" srcOrd="2" destOrd="0" parTransId="{4D50B1D7-A149-4295-B118-9962269114ED}" sibTransId="{1A88376D-180B-4BF0-8DCD-C8A2E485C2E1}"/>
    <dgm:cxn modelId="{C2F7B0F8-5655-4BBB-8FDF-1F40C313E783}" type="presOf" srcId="{F4A6150D-9B4D-4C73-98B7-14F0FECB757A}" destId="{57851901-9161-4DA0-97D8-9855FCCA034B}" srcOrd="0" destOrd="0" presId="urn:microsoft.com/office/officeart/2005/8/layout/list1"/>
    <dgm:cxn modelId="{D3054309-9C5D-431D-B9AC-7ED86D1BAD79}" type="presParOf" srcId="{B6486B19-1AED-4D8E-882F-823B42C03C95}" destId="{33894216-510A-455B-A3AA-87B9C95DC0F5}" srcOrd="0" destOrd="0" presId="urn:microsoft.com/office/officeart/2005/8/layout/list1"/>
    <dgm:cxn modelId="{588F3FCA-844F-4191-A1C0-77C78E83145F}" type="presParOf" srcId="{33894216-510A-455B-A3AA-87B9C95DC0F5}" destId="{DAE7B0E0-610D-4B7A-9B58-E2FC8F8347DB}" srcOrd="0" destOrd="0" presId="urn:microsoft.com/office/officeart/2005/8/layout/list1"/>
    <dgm:cxn modelId="{68BC81AE-E91C-4D35-8C4C-D8EC4CA4FDC9}" type="presParOf" srcId="{33894216-510A-455B-A3AA-87B9C95DC0F5}" destId="{0D80BE08-6560-44AF-98A3-65C749A0BE65}" srcOrd="1" destOrd="0" presId="urn:microsoft.com/office/officeart/2005/8/layout/list1"/>
    <dgm:cxn modelId="{FF18F8CC-23F9-4234-95EB-39CDDFC4FBBF}" type="presParOf" srcId="{B6486B19-1AED-4D8E-882F-823B42C03C95}" destId="{73DC1289-3839-4681-B3C4-4FFD03B2E2E0}" srcOrd="1" destOrd="0" presId="urn:microsoft.com/office/officeart/2005/8/layout/list1"/>
    <dgm:cxn modelId="{2650EC98-7602-43BD-ABAB-52E82E8B23CB}" type="presParOf" srcId="{B6486B19-1AED-4D8E-882F-823B42C03C95}" destId="{2AF45CE8-5A0C-4FA4-8116-2056406EB6FD}" srcOrd="2" destOrd="0" presId="urn:microsoft.com/office/officeart/2005/8/layout/list1"/>
    <dgm:cxn modelId="{9DA15F71-6609-459E-B337-5B90BFCC3C73}" type="presParOf" srcId="{B6486B19-1AED-4D8E-882F-823B42C03C95}" destId="{0877DFAD-080E-48FE-8B73-C59FC648738B}" srcOrd="3" destOrd="0" presId="urn:microsoft.com/office/officeart/2005/8/layout/list1"/>
    <dgm:cxn modelId="{B191315D-937D-48AC-9882-23BA62C2AA4E}" type="presParOf" srcId="{B6486B19-1AED-4D8E-882F-823B42C03C95}" destId="{A699298F-9F04-4291-99FB-7F3783F1173B}" srcOrd="4" destOrd="0" presId="urn:microsoft.com/office/officeart/2005/8/layout/list1"/>
    <dgm:cxn modelId="{6F02C13A-4A88-45FC-B6AA-79645FBD930C}" type="presParOf" srcId="{A699298F-9F04-4291-99FB-7F3783F1173B}" destId="{69C344A1-8E2B-4373-A762-7BD8ECE3E5AE}" srcOrd="0" destOrd="0" presId="urn:microsoft.com/office/officeart/2005/8/layout/list1"/>
    <dgm:cxn modelId="{2C71BA2C-F3BB-4321-9D6D-75410033ABD4}" type="presParOf" srcId="{A699298F-9F04-4291-99FB-7F3783F1173B}" destId="{9F3C5386-E20E-49C6-9CCD-F65289441323}" srcOrd="1" destOrd="0" presId="urn:microsoft.com/office/officeart/2005/8/layout/list1"/>
    <dgm:cxn modelId="{2BF0D7B9-DE4B-4EA8-929E-775E5CA682EE}" type="presParOf" srcId="{B6486B19-1AED-4D8E-882F-823B42C03C95}" destId="{88D25E93-B819-4C1F-B7B1-6B3CCE2B3950}" srcOrd="5" destOrd="0" presId="urn:microsoft.com/office/officeart/2005/8/layout/list1"/>
    <dgm:cxn modelId="{82C9A144-C9B7-4F0F-9FF8-F25ED7012310}" type="presParOf" srcId="{B6486B19-1AED-4D8E-882F-823B42C03C95}" destId="{1D994686-0B5F-4F3E-8868-8984E8C0C920}" srcOrd="6" destOrd="0" presId="urn:microsoft.com/office/officeart/2005/8/layout/list1"/>
    <dgm:cxn modelId="{8E877621-1BEB-4BA3-83D2-0E1B944E94A4}" type="presParOf" srcId="{B6486B19-1AED-4D8E-882F-823B42C03C95}" destId="{CDFA1735-8904-4F34-977F-B0EF32ED7A40}" srcOrd="7" destOrd="0" presId="urn:microsoft.com/office/officeart/2005/8/layout/list1"/>
    <dgm:cxn modelId="{53B6490F-F178-4FBB-9A5A-AF22DFC83B3E}" type="presParOf" srcId="{B6486B19-1AED-4D8E-882F-823B42C03C95}" destId="{FA2B0AEF-998D-4D7F-A628-71A1B2790D80}" srcOrd="8" destOrd="0" presId="urn:microsoft.com/office/officeart/2005/8/layout/list1"/>
    <dgm:cxn modelId="{49D63127-0B76-4F13-8690-886A59224A35}" type="presParOf" srcId="{FA2B0AEF-998D-4D7F-A628-71A1B2790D80}" destId="{A351E940-CB8C-495A-8FED-8A19E9138B74}" srcOrd="0" destOrd="0" presId="urn:microsoft.com/office/officeart/2005/8/layout/list1"/>
    <dgm:cxn modelId="{4BC15094-7F5E-4B68-86B5-AE5B626AD614}" type="presParOf" srcId="{FA2B0AEF-998D-4D7F-A628-71A1B2790D80}" destId="{DF154CD9-7A7B-41C4-8576-B4736DEDD335}" srcOrd="1" destOrd="0" presId="urn:microsoft.com/office/officeart/2005/8/layout/list1"/>
    <dgm:cxn modelId="{6964FECB-E69F-4813-9CAA-543208C9F86C}" type="presParOf" srcId="{B6486B19-1AED-4D8E-882F-823B42C03C95}" destId="{A63D419C-10E1-431E-9C15-99D949620E1A}" srcOrd="9" destOrd="0" presId="urn:microsoft.com/office/officeart/2005/8/layout/list1"/>
    <dgm:cxn modelId="{7E19E1B5-5821-4DF0-BAC5-CEB0FBD4CB72}" type="presParOf" srcId="{B6486B19-1AED-4D8E-882F-823B42C03C95}" destId="{D4E9FBF4-8CA8-472A-BB52-970E2629362C}" srcOrd="10" destOrd="0" presId="urn:microsoft.com/office/officeart/2005/8/layout/list1"/>
    <dgm:cxn modelId="{549A9762-C39F-42D3-BC72-8D06A4A47C1A}" type="presParOf" srcId="{B6486B19-1AED-4D8E-882F-823B42C03C95}" destId="{334F690D-BDA2-4A8A-B11D-2C5A9B2980BC}" srcOrd="11" destOrd="0" presId="urn:microsoft.com/office/officeart/2005/8/layout/list1"/>
    <dgm:cxn modelId="{4A5F09B0-9757-4714-A532-0DBD3BA34CF1}" type="presParOf" srcId="{B6486B19-1AED-4D8E-882F-823B42C03C95}" destId="{5549BAB4-5ECB-4FA0-86A9-70721B0914A8}" srcOrd="12" destOrd="0" presId="urn:microsoft.com/office/officeart/2005/8/layout/list1"/>
    <dgm:cxn modelId="{B47AF66F-228A-4D3F-9592-F50632C22569}" type="presParOf" srcId="{5549BAB4-5ECB-4FA0-86A9-70721B0914A8}" destId="{57851901-9161-4DA0-97D8-9855FCCA034B}" srcOrd="0" destOrd="0" presId="urn:microsoft.com/office/officeart/2005/8/layout/list1"/>
    <dgm:cxn modelId="{F4EBD42B-CB8C-41D0-96EA-8D1F7E5E70BB}" type="presParOf" srcId="{5549BAB4-5ECB-4FA0-86A9-70721B0914A8}" destId="{13C07E65-C0F8-4CFC-856D-49C64DD86464}" srcOrd="1" destOrd="0" presId="urn:microsoft.com/office/officeart/2005/8/layout/list1"/>
    <dgm:cxn modelId="{31487585-5D20-4C6D-83AD-CCF9B9EED88E}" type="presParOf" srcId="{B6486B19-1AED-4D8E-882F-823B42C03C95}" destId="{A6A88644-64B3-4805-8EDB-FCD3497259D7}" srcOrd="13" destOrd="0" presId="urn:microsoft.com/office/officeart/2005/8/layout/list1"/>
    <dgm:cxn modelId="{96E459DD-6843-4980-8025-24166F9DBDDD}" type="presParOf" srcId="{B6486B19-1AED-4D8E-882F-823B42C03C95}" destId="{0489ACD5-A5A4-46B4-85DD-086D38292948}" srcOrd="14" destOrd="0" presId="urn:microsoft.com/office/officeart/2005/8/layout/list1"/>
    <dgm:cxn modelId="{13BF28FC-8DDD-4BC1-8F53-CB351D3C6538}" type="presParOf" srcId="{B6486B19-1AED-4D8E-882F-823B42C03C95}" destId="{6103CDCA-1C6D-4966-B5AE-952B4ACE6FBF}" srcOrd="15" destOrd="0" presId="urn:microsoft.com/office/officeart/2005/8/layout/list1"/>
    <dgm:cxn modelId="{66FEFF13-75BB-4CB1-B14A-3B92713D77F8}" type="presParOf" srcId="{B6486B19-1AED-4D8E-882F-823B42C03C95}" destId="{5407B5FC-E3AB-416C-A79D-E2762D4CF458}" srcOrd="16" destOrd="0" presId="urn:microsoft.com/office/officeart/2005/8/layout/list1"/>
    <dgm:cxn modelId="{CEDCCD45-40A0-420D-8845-D9213B757BD6}" type="presParOf" srcId="{5407B5FC-E3AB-416C-A79D-E2762D4CF458}" destId="{AE69229F-DBD0-4A7E-9537-7A3AFD69CB5F}" srcOrd="0" destOrd="0" presId="urn:microsoft.com/office/officeart/2005/8/layout/list1"/>
    <dgm:cxn modelId="{D068D21E-9053-442F-A854-0765782E56EA}" type="presParOf" srcId="{5407B5FC-E3AB-416C-A79D-E2762D4CF458}" destId="{D36B89D6-CB0F-4FDD-A641-24438534CE67}" srcOrd="1" destOrd="0" presId="urn:microsoft.com/office/officeart/2005/8/layout/list1"/>
    <dgm:cxn modelId="{7E561A82-EF4C-4594-ACA9-5B95E355ECC7}" type="presParOf" srcId="{B6486B19-1AED-4D8E-882F-823B42C03C95}" destId="{2FBBC31A-7AA3-4C5C-A541-D77B18CF424B}" srcOrd="17" destOrd="0" presId="urn:microsoft.com/office/officeart/2005/8/layout/list1"/>
    <dgm:cxn modelId="{40D00F54-0AEE-457A-ADD9-1A8605066FB5}" type="presParOf" srcId="{B6486B19-1AED-4D8E-882F-823B42C03C95}" destId="{9EA43584-C4E5-4ABB-BEE9-AFE075720D20}"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91A5FE8-4823-4E6E-B897-6F39FE96846D}" type="doc">
      <dgm:prSet loTypeId="urn:microsoft.com/office/officeart/2016/7/layout/VerticalDownArrowProcess" loCatId="process" qsTypeId="urn:microsoft.com/office/officeart/2005/8/quickstyle/simple5" qsCatId="simple" csTypeId="urn:microsoft.com/office/officeart/2005/8/colors/colorful1" csCatId="colorful"/>
      <dgm:spPr/>
      <dgm:t>
        <a:bodyPr/>
        <a:lstStyle/>
        <a:p>
          <a:endParaRPr lang="en-US"/>
        </a:p>
      </dgm:t>
    </dgm:pt>
    <dgm:pt modelId="{693F713E-06B1-445D-855A-8E08B1329FEC}">
      <dgm:prSet/>
      <dgm:spPr/>
      <dgm:t>
        <a:bodyPr/>
        <a:lstStyle/>
        <a:p>
          <a:r>
            <a:rPr lang="en-US">
              <a:latin typeface="Arial" panose="020B0604020202020204" pitchFamily="34" charset="0"/>
              <a:cs typeface="Arial" panose="020B0604020202020204" pitchFamily="34" charset="0"/>
            </a:rPr>
            <a:t>Set</a:t>
          </a:r>
        </a:p>
      </dgm:t>
    </dgm:pt>
    <dgm:pt modelId="{F0CD3744-B882-47D5-AA6F-EB1AEE8E51E1}" type="parTrans" cxnId="{90B3AA5B-6ADF-43F0-ABBA-577EF4B1C017}">
      <dgm:prSet/>
      <dgm:spPr/>
      <dgm:t>
        <a:bodyPr/>
        <a:lstStyle/>
        <a:p>
          <a:endParaRPr lang="en-US">
            <a:latin typeface="Arial" panose="020B0604020202020204" pitchFamily="34" charset="0"/>
            <a:cs typeface="Arial" panose="020B0604020202020204" pitchFamily="34" charset="0"/>
          </a:endParaRPr>
        </a:p>
      </dgm:t>
    </dgm:pt>
    <dgm:pt modelId="{4BE74C4B-65AA-4995-95BB-C51AA208350C}" type="sibTrans" cxnId="{90B3AA5B-6ADF-43F0-ABBA-577EF4B1C017}">
      <dgm:prSet/>
      <dgm:spPr/>
      <dgm:t>
        <a:bodyPr/>
        <a:lstStyle/>
        <a:p>
          <a:endParaRPr lang="en-US">
            <a:latin typeface="Arial" panose="020B0604020202020204" pitchFamily="34" charset="0"/>
            <a:cs typeface="Arial" panose="020B0604020202020204" pitchFamily="34" charset="0"/>
          </a:endParaRPr>
        </a:p>
      </dgm:t>
    </dgm:pt>
    <dgm:pt modelId="{A998EF73-3B46-4CD9-BAD1-408C03421A91}">
      <dgm:prSet/>
      <dgm:spPr/>
      <dgm:t>
        <a:bodyPr/>
        <a:lstStyle/>
        <a:p>
          <a:r>
            <a:rPr lang="en-US" dirty="0">
              <a:latin typeface="Arial" panose="020B0604020202020204" pitchFamily="34" charset="0"/>
              <a:cs typeface="Arial" panose="020B0604020202020204" pitchFamily="34" charset="0"/>
            </a:rPr>
            <a:t>Set one SMART Target</a:t>
          </a:r>
        </a:p>
      </dgm:t>
    </dgm:pt>
    <dgm:pt modelId="{FFE64EAC-E872-46C1-AEAA-056258187653}" type="parTrans" cxnId="{0C5EDDAB-F53F-4347-8F91-F4D7E89E7FF3}">
      <dgm:prSet/>
      <dgm:spPr/>
      <dgm:t>
        <a:bodyPr/>
        <a:lstStyle/>
        <a:p>
          <a:endParaRPr lang="en-US">
            <a:latin typeface="Arial" panose="020B0604020202020204" pitchFamily="34" charset="0"/>
            <a:cs typeface="Arial" panose="020B0604020202020204" pitchFamily="34" charset="0"/>
          </a:endParaRPr>
        </a:p>
      </dgm:t>
    </dgm:pt>
    <dgm:pt modelId="{39C9CC34-0E52-4B12-8D67-302CCD80B6A5}" type="sibTrans" cxnId="{0C5EDDAB-F53F-4347-8F91-F4D7E89E7FF3}">
      <dgm:prSet/>
      <dgm:spPr/>
      <dgm:t>
        <a:bodyPr/>
        <a:lstStyle/>
        <a:p>
          <a:endParaRPr lang="en-US">
            <a:latin typeface="Arial" panose="020B0604020202020204" pitchFamily="34" charset="0"/>
            <a:cs typeface="Arial" panose="020B0604020202020204" pitchFamily="34" charset="0"/>
          </a:endParaRPr>
        </a:p>
      </dgm:t>
    </dgm:pt>
    <dgm:pt modelId="{9FD60229-40C4-41F9-9BB7-DEFD0DA7F097}">
      <dgm:prSet/>
      <dgm:spPr/>
      <dgm:t>
        <a:bodyPr/>
        <a:lstStyle/>
        <a:p>
          <a:r>
            <a:rPr lang="en-US">
              <a:latin typeface="Arial" panose="020B0604020202020204" pitchFamily="34" charset="0"/>
              <a:cs typeface="Arial" panose="020B0604020202020204" pitchFamily="34" charset="0"/>
            </a:rPr>
            <a:t>Identify</a:t>
          </a:r>
        </a:p>
      </dgm:t>
    </dgm:pt>
    <dgm:pt modelId="{504F830B-37DD-4CC5-854C-4783BDE79F02}" type="parTrans" cxnId="{5AC220DC-057D-458C-BF3E-72C8C88E245F}">
      <dgm:prSet/>
      <dgm:spPr/>
      <dgm:t>
        <a:bodyPr/>
        <a:lstStyle/>
        <a:p>
          <a:endParaRPr lang="en-US">
            <a:latin typeface="Arial" panose="020B0604020202020204" pitchFamily="34" charset="0"/>
            <a:cs typeface="Arial" panose="020B0604020202020204" pitchFamily="34" charset="0"/>
          </a:endParaRPr>
        </a:p>
      </dgm:t>
    </dgm:pt>
    <dgm:pt modelId="{9DC53A44-6420-4246-9020-AB6B2E8DA26D}" type="sibTrans" cxnId="{5AC220DC-057D-458C-BF3E-72C8C88E245F}">
      <dgm:prSet/>
      <dgm:spPr/>
      <dgm:t>
        <a:bodyPr/>
        <a:lstStyle/>
        <a:p>
          <a:endParaRPr lang="en-US">
            <a:latin typeface="Arial" panose="020B0604020202020204" pitchFamily="34" charset="0"/>
            <a:cs typeface="Arial" panose="020B0604020202020204" pitchFamily="34" charset="0"/>
          </a:endParaRPr>
        </a:p>
      </dgm:t>
    </dgm:pt>
    <dgm:pt modelId="{01EB10B3-3FCC-4AB9-BCE1-50CFD6A16C1B}">
      <dgm:prSet/>
      <dgm:spPr/>
      <dgm:t>
        <a:bodyPr/>
        <a:lstStyle/>
        <a:p>
          <a:r>
            <a:rPr lang="en-US">
              <a:latin typeface="Arial" panose="020B0604020202020204" pitchFamily="34" charset="0"/>
              <a:cs typeface="Arial" panose="020B0604020202020204" pitchFamily="34" charset="0"/>
            </a:rPr>
            <a:t>Identify 2-3 key actions</a:t>
          </a:r>
        </a:p>
      </dgm:t>
    </dgm:pt>
    <dgm:pt modelId="{7AA679E8-87AD-4691-A50E-CE57294B89DD}" type="parTrans" cxnId="{5E91EC86-81A4-4BA0-AFB7-D5692BEAEB1A}">
      <dgm:prSet/>
      <dgm:spPr/>
      <dgm:t>
        <a:bodyPr/>
        <a:lstStyle/>
        <a:p>
          <a:endParaRPr lang="en-US">
            <a:latin typeface="Arial" panose="020B0604020202020204" pitchFamily="34" charset="0"/>
            <a:cs typeface="Arial" panose="020B0604020202020204" pitchFamily="34" charset="0"/>
          </a:endParaRPr>
        </a:p>
      </dgm:t>
    </dgm:pt>
    <dgm:pt modelId="{7AF43A46-CC2F-4C74-BC0B-DFEFA6108BF6}" type="sibTrans" cxnId="{5E91EC86-81A4-4BA0-AFB7-D5692BEAEB1A}">
      <dgm:prSet/>
      <dgm:spPr/>
      <dgm:t>
        <a:bodyPr/>
        <a:lstStyle/>
        <a:p>
          <a:endParaRPr lang="en-US">
            <a:latin typeface="Arial" panose="020B0604020202020204" pitchFamily="34" charset="0"/>
            <a:cs typeface="Arial" panose="020B0604020202020204" pitchFamily="34" charset="0"/>
          </a:endParaRPr>
        </a:p>
      </dgm:t>
    </dgm:pt>
    <dgm:pt modelId="{A37D9441-0575-495C-AAE7-EFD9B2694B20}">
      <dgm:prSet/>
      <dgm:spPr/>
      <dgm:t>
        <a:bodyPr/>
        <a:lstStyle/>
        <a:p>
          <a:r>
            <a:rPr lang="en-US">
              <a:latin typeface="Arial" panose="020B0604020202020204" pitchFamily="34" charset="0"/>
              <a:cs typeface="Arial" panose="020B0604020202020204" pitchFamily="34" charset="0"/>
            </a:rPr>
            <a:t>Assign</a:t>
          </a:r>
        </a:p>
      </dgm:t>
    </dgm:pt>
    <dgm:pt modelId="{8C5389ED-D549-4E1F-B830-F2A4E867A8A4}" type="parTrans" cxnId="{2E02B758-A358-4E29-A0B9-EB66BDE27F3A}">
      <dgm:prSet/>
      <dgm:spPr/>
      <dgm:t>
        <a:bodyPr/>
        <a:lstStyle/>
        <a:p>
          <a:endParaRPr lang="en-US">
            <a:latin typeface="Arial" panose="020B0604020202020204" pitchFamily="34" charset="0"/>
            <a:cs typeface="Arial" panose="020B0604020202020204" pitchFamily="34" charset="0"/>
          </a:endParaRPr>
        </a:p>
      </dgm:t>
    </dgm:pt>
    <dgm:pt modelId="{11D60B64-7FFB-4EC4-8D0F-4FF664D62AE0}" type="sibTrans" cxnId="{2E02B758-A358-4E29-A0B9-EB66BDE27F3A}">
      <dgm:prSet/>
      <dgm:spPr/>
      <dgm:t>
        <a:bodyPr/>
        <a:lstStyle/>
        <a:p>
          <a:endParaRPr lang="en-US">
            <a:latin typeface="Arial" panose="020B0604020202020204" pitchFamily="34" charset="0"/>
            <a:cs typeface="Arial" panose="020B0604020202020204" pitchFamily="34" charset="0"/>
          </a:endParaRPr>
        </a:p>
      </dgm:t>
    </dgm:pt>
    <dgm:pt modelId="{03BE0449-FC10-4099-893B-C7F8ECB69BE2}">
      <dgm:prSet/>
      <dgm:spPr/>
      <dgm:t>
        <a:bodyPr/>
        <a:lstStyle/>
        <a:p>
          <a:r>
            <a:rPr lang="en-US" dirty="0">
              <a:latin typeface="Arial" panose="020B0604020202020204" pitchFamily="34" charset="0"/>
              <a:cs typeface="Arial" panose="020B0604020202020204" pitchFamily="34" charset="0"/>
            </a:rPr>
            <a:t>Assign responsibility</a:t>
          </a:r>
        </a:p>
      </dgm:t>
    </dgm:pt>
    <dgm:pt modelId="{1D5F9C64-D595-4D36-AA84-86BC1D24DA9A}" type="parTrans" cxnId="{952D61E6-04AC-45DD-9EFE-6AAD080DEFFE}">
      <dgm:prSet/>
      <dgm:spPr/>
      <dgm:t>
        <a:bodyPr/>
        <a:lstStyle/>
        <a:p>
          <a:endParaRPr lang="en-US">
            <a:latin typeface="Arial" panose="020B0604020202020204" pitchFamily="34" charset="0"/>
            <a:cs typeface="Arial" panose="020B0604020202020204" pitchFamily="34" charset="0"/>
          </a:endParaRPr>
        </a:p>
      </dgm:t>
    </dgm:pt>
    <dgm:pt modelId="{C3AD60AF-DBEF-4695-9BD9-17F0F13674B1}" type="sibTrans" cxnId="{952D61E6-04AC-45DD-9EFE-6AAD080DEFFE}">
      <dgm:prSet/>
      <dgm:spPr/>
      <dgm:t>
        <a:bodyPr/>
        <a:lstStyle/>
        <a:p>
          <a:endParaRPr lang="en-US">
            <a:latin typeface="Arial" panose="020B0604020202020204" pitchFamily="34" charset="0"/>
            <a:cs typeface="Arial" panose="020B0604020202020204" pitchFamily="34" charset="0"/>
          </a:endParaRPr>
        </a:p>
      </dgm:t>
    </dgm:pt>
    <dgm:pt modelId="{BA56D620-2CB0-4342-AB4D-7B46CE28E956}" type="pres">
      <dgm:prSet presAssocID="{791A5FE8-4823-4E6E-B897-6F39FE96846D}" presName="Name0" presStyleCnt="0">
        <dgm:presLayoutVars>
          <dgm:dir/>
          <dgm:animLvl val="lvl"/>
          <dgm:resizeHandles val="exact"/>
        </dgm:presLayoutVars>
      </dgm:prSet>
      <dgm:spPr/>
    </dgm:pt>
    <dgm:pt modelId="{398098D2-09E5-420D-B7F1-63164863124D}" type="pres">
      <dgm:prSet presAssocID="{A37D9441-0575-495C-AAE7-EFD9B2694B20}" presName="boxAndChildren" presStyleCnt="0"/>
      <dgm:spPr/>
    </dgm:pt>
    <dgm:pt modelId="{AC8956E2-0AF1-408D-B687-3C672C1DF105}" type="pres">
      <dgm:prSet presAssocID="{A37D9441-0575-495C-AAE7-EFD9B2694B20}" presName="parentTextBox" presStyleLbl="alignNode1" presStyleIdx="0" presStyleCnt="3"/>
      <dgm:spPr/>
    </dgm:pt>
    <dgm:pt modelId="{FBAD74C7-67D9-4C6E-9723-A1A88A49FBAD}" type="pres">
      <dgm:prSet presAssocID="{A37D9441-0575-495C-AAE7-EFD9B2694B20}" presName="descendantBox" presStyleLbl="bgAccFollowNode1" presStyleIdx="0" presStyleCnt="3"/>
      <dgm:spPr/>
    </dgm:pt>
    <dgm:pt modelId="{4C724448-185D-4745-B645-2628927B07FD}" type="pres">
      <dgm:prSet presAssocID="{9DC53A44-6420-4246-9020-AB6B2E8DA26D}" presName="sp" presStyleCnt="0"/>
      <dgm:spPr/>
    </dgm:pt>
    <dgm:pt modelId="{CC403018-8662-468A-AA72-A44CD82CF5F2}" type="pres">
      <dgm:prSet presAssocID="{9FD60229-40C4-41F9-9BB7-DEFD0DA7F097}" presName="arrowAndChildren" presStyleCnt="0"/>
      <dgm:spPr/>
    </dgm:pt>
    <dgm:pt modelId="{98B032B3-25FC-47FE-8D3F-E4E09FDC203A}" type="pres">
      <dgm:prSet presAssocID="{9FD60229-40C4-41F9-9BB7-DEFD0DA7F097}" presName="parentTextArrow" presStyleLbl="node1" presStyleIdx="0" presStyleCnt="0"/>
      <dgm:spPr/>
    </dgm:pt>
    <dgm:pt modelId="{73CBEFFE-ADB6-4849-A475-C7777BF1F73F}" type="pres">
      <dgm:prSet presAssocID="{9FD60229-40C4-41F9-9BB7-DEFD0DA7F097}" presName="arrow" presStyleLbl="alignNode1" presStyleIdx="1" presStyleCnt="3"/>
      <dgm:spPr/>
    </dgm:pt>
    <dgm:pt modelId="{BC606E3C-CB30-4B33-9FA5-6545B3BACEAB}" type="pres">
      <dgm:prSet presAssocID="{9FD60229-40C4-41F9-9BB7-DEFD0DA7F097}" presName="descendantArrow" presStyleLbl="bgAccFollowNode1" presStyleIdx="1" presStyleCnt="3"/>
      <dgm:spPr/>
    </dgm:pt>
    <dgm:pt modelId="{25352423-76B8-4C04-BD8B-4F1AD75B4E48}" type="pres">
      <dgm:prSet presAssocID="{4BE74C4B-65AA-4995-95BB-C51AA208350C}" presName="sp" presStyleCnt="0"/>
      <dgm:spPr/>
    </dgm:pt>
    <dgm:pt modelId="{402664EC-539B-438D-BBEC-E9E8F7C4A85B}" type="pres">
      <dgm:prSet presAssocID="{693F713E-06B1-445D-855A-8E08B1329FEC}" presName="arrowAndChildren" presStyleCnt="0"/>
      <dgm:spPr/>
    </dgm:pt>
    <dgm:pt modelId="{06233F34-DC16-4114-8B90-8314D2317A39}" type="pres">
      <dgm:prSet presAssocID="{693F713E-06B1-445D-855A-8E08B1329FEC}" presName="parentTextArrow" presStyleLbl="node1" presStyleIdx="0" presStyleCnt="0"/>
      <dgm:spPr/>
    </dgm:pt>
    <dgm:pt modelId="{F19AC23A-F945-4F7D-96F4-B16103CBCA97}" type="pres">
      <dgm:prSet presAssocID="{693F713E-06B1-445D-855A-8E08B1329FEC}" presName="arrow" presStyleLbl="alignNode1" presStyleIdx="2" presStyleCnt="3"/>
      <dgm:spPr/>
    </dgm:pt>
    <dgm:pt modelId="{62DF396D-45D6-4E7B-B1C1-48CF834DFD7C}" type="pres">
      <dgm:prSet presAssocID="{693F713E-06B1-445D-855A-8E08B1329FEC}" presName="descendantArrow" presStyleLbl="bgAccFollowNode1" presStyleIdx="2" presStyleCnt="3"/>
      <dgm:spPr/>
    </dgm:pt>
  </dgm:ptLst>
  <dgm:cxnLst>
    <dgm:cxn modelId="{CF860929-52BF-4E22-8FB4-E87FF88C3A86}" type="presOf" srcId="{01EB10B3-3FCC-4AB9-BCE1-50CFD6A16C1B}" destId="{BC606E3C-CB30-4B33-9FA5-6545B3BACEAB}" srcOrd="0" destOrd="0" presId="urn:microsoft.com/office/officeart/2016/7/layout/VerticalDownArrowProcess"/>
    <dgm:cxn modelId="{90B3AA5B-6ADF-43F0-ABBA-577EF4B1C017}" srcId="{791A5FE8-4823-4E6E-B897-6F39FE96846D}" destId="{693F713E-06B1-445D-855A-8E08B1329FEC}" srcOrd="0" destOrd="0" parTransId="{F0CD3744-B882-47D5-AA6F-EB1AEE8E51E1}" sibTransId="{4BE74C4B-65AA-4995-95BB-C51AA208350C}"/>
    <dgm:cxn modelId="{3E9F0750-7CB1-4E6F-B0B9-403C0BA60B0D}" type="presOf" srcId="{A998EF73-3B46-4CD9-BAD1-408C03421A91}" destId="{62DF396D-45D6-4E7B-B1C1-48CF834DFD7C}" srcOrd="0" destOrd="0" presId="urn:microsoft.com/office/officeart/2016/7/layout/VerticalDownArrowProcess"/>
    <dgm:cxn modelId="{2E02B758-A358-4E29-A0B9-EB66BDE27F3A}" srcId="{791A5FE8-4823-4E6E-B897-6F39FE96846D}" destId="{A37D9441-0575-495C-AAE7-EFD9B2694B20}" srcOrd="2" destOrd="0" parTransId="{8C5389ED-D549-4E1F-B830-F2A4E867A8A4}" sibTransId="{11D60B64-7FFB-4EC4-8D0F-4FF664D62AE0}"/>
    <dgm:cxn modelId="{F986407A-DD6A-4E45-996E-9227840B0F90}" type="presOf" srcId="{791A5FE8-4823-4E6E-B897-6F39FE96846D}" destId="{BA56D620-2CB0-4342-AB4D-7B46CE28E956}" srcOrd="0" destOrd="0" presId="urn:microsoft.com/office/officeart/2016/7/layout/VerticalDownArrowProcess"/>
    <dgm:cxn modelId="{4B0A1B7B-883A-4548-A9DD-6E423D1549B0}" type="presOf" srcId="{A37D9441-0575-495C-AAE7-EFD9B2694B20}" destId="{AC8956E2-0AF1-408D-B687-3C672C1DF105}" srcOrd="0" destOrd="0" presId="urn:microsoft.com/office/officeart/2016/7/layout/VerticalDownArrowProcess"/>
    <dgm:cxn modelId="{5E91EC86-81A4-4BA0-AFB7-D5692BEAEB1A}" srcId="{9FD60229-40C4-41F9-9BB7-DEFD0DA7F097}" destId="{01EB10B3-3FCC-4AB9-BCE1-50CFD6A16C1B}" srcOrd="0" destOrd="0" parTransId="{7AA679E8-87AD-4691-A50E-CE57294B89DD}" sibTransId="{7AF43A46-CC2F-4C74-BC0B-DFEFA6108BF6}"/>
    <dgm:cxn modelId="{8541F98F-99D5-4AC7-BA82-D6E196B6F530}" type="presOf" srcId="{693F713E-06B1-445D-855A-8E08B1329FEC}" destId="{06233F34-DC16-4114-8B90-8314D2317A39}" srcOrd="0" destOrd="0" presId="urn:microsoft.com/office/officeart/2016/7/layout/VerticalDownArrowProcess"/>
    <dgm:cxn modelId="{0C5EDDAB-F53F-4347-8F91-F4D7E89E7FF3}" srcId="{693F713E-06B1-445D-855A-8E08B1329FEC}" destId="{A998EF73-3B46-4CD9-BAD1-408C03421A91}" srcOrd="0" destOrd="0" parTransId="{FFE64EAC-E872-46C1-AEAA-056258187653}" sibTransId="{39C9CC34-0E52-4B12-8D67-302CCD80B6A5}"/>
    <dgm:cxn modelId="{C66CA0BB-60EC-4F6F-BA44-2E7353E2A3E6}" type="presOf" srcId="{9FD60229-40C4-41F9-9BB7-DEFD0DA7F097}" destId="{98B032B3-25FC-47FE-8D3F-E4E09FDC203A}" srcOrd="0" destOrd="0" presId="urn:microsoft.com/office/officeart/2016/7/layout/VerticalDownArrowProcess"/>
    <dgm:cxn modelId="{5AC220DC-057D-458C-BF3E-72C8C88E245F}" srcId="{791A5FE8-4823-4E6E-B897-6F39FE96846D}" destId="{9FD60229-40C4-41F9-9BB7-DEFD0DA7F097}" srcOrd="1" destOrd="0" parTransId="{504F830B-37DD-4CC5-854C-4783BDE79F02}" sibTransId="{9DC53A44-6420-4246-9020-AB6B2E8DA26D}"/>
    <dgm:cxn modelId="{DF675BDE-4487-453A-9424-ED4023B2C44C}" type="presOf" srcId="{693F713E-06B1-445D-855A-8E08B1329FEC}" destId="{F19AC23A-F945-4F7D-96F4-B16103CBCA97}" srcOrd="1" destOrd="0" presId="urn:microsoft.com/office/officeart/2016/7/layout/VerticalDownArrowProcess"/>
    <dgm:cxn modelId="{FEEFB0E5-85A8-4184-BA96-37A66F1503FA}" type="presOf" srcId="{9FD60229-40C4-41F9-9BB7-DEFD0DA7F097}" destId="{73CBEFFE-ADB6-4849-A475-C7777BF1F73F}" srcOrd="1" destOrd="0" presId="urn:microsoft.com/office/officeart/2016/7/layout/VerticalDownArrowProcess"/>
    <dgm:cxn modelId="{952D61E6-04AC-45DD-9EFE-6AAD080DEFFE}" srcId="{A37D9441-0575-495C-AAE7-EFD9B2694B20}" destId="{03BE0449-FC10-4099-893B-C7F8ECB69BE2}" srcOrd="0" destOrd="0" parTransId="{1D5F9C64-D595-4D36-AA84-86BC1D24DA9A}" sibTransId="{C3AD60AF-DBEF-4695-9BD9-17F0F13674B1}"/>
    <dgm:cxn modelId="{2DCEFEF2-3502-48BF-9EF7-2EACB3F9DAAC}" type="presOf" srcId="{03BE0449-FC10-4099-893B-C7F8ECB69BE2}" destId="{FBAD74C7-67D9-4C6E-9723-A1A88A49FBAD}" srcOrd="0" destOrd="0" presId="urn:microsoft.com/office/officeart/2016/7/layout/VerticalDownArrowProcess"/>
    <dgm:cxn modelId="{E1AB22A7-5FC1-4251-81C5-DDB85224EEA5}" type="presParOf" srcId="{BA56D620-2CB0-4342-AB4D-7B46CE28E956}" destId="{398098D2-09E5-420D-B7F1-63164863124D}" srcOrd="0" destOrd="0" presId="urn:microsoft.com/office/officeart/2016/7/layout/VerticalDownArrowProcess"/>
    <dgm:cxn modelId="{780034E6-769B-45DF-949B-2D75AC5EF9CE}" type="presParOf" srcId="{398098D2-09E5-420D-B7F1-63164863124D}" destId="{AC8956E2-0AF1-408D-B687-3C672C1DF105}" srcOrd="0" destOrd="0" presId="urn:microsoft.com/office/officeart/2016/7/layout/VerticalDownArrowProcess"/>
    <dgm:cxn modelId="{B89603B5-D4FC-4F9C-8C71-70701CC64231}" type="presParOf" srcId="{398098D2-09E5-420D-B7F1-63164863124D}" destId="{FBAD74C7-67D9-4C6E-9723-A1A88A49FBAD}" srcOrd="1" destOrd="0" presId="urn:microsoft.com/office/officeart/2016/7/layout/VerticalDownArrowProcess"/>
    <dgm:cxn modelId="{97E51EAA-4794-41CC-9886-E06A277E6E27}" type="presParOf" srcId="{BA56D620-2CB0-4342-AB4D-7B46CE28E956}" destId="{4C724448-185D-4745-B645-2628927B07FD}" srcOrd="1" destOrd="0" presId="urn:microsoft.com/office/officeart/2016/7/layout/VerticalDownArrowProcess"/>
    <dgm:cxn modelId="{520EB094-FE36-4558-A464-7521DD96053C}" type="presParOf" srcId="{BA56D620-2CB0-4342-AB4D-7B46CE28E956}" destId="{CC403018-8662-468A-AA72-A44CD82CF5F2}" srcOrd="2" destOrd="0" presId="urn:microsoft.com/office/officeart/2016/7/layout/VerticalDownArrowProcess"/>
    <dgm:cxn modelId="{6872A13B-7378-4A83-81E7-97DDDAE67822}" type="presParOf" srcId="{CC403018-8662-468A-AA72-A44CD82CF5F2}" destId="{98B032B3-25FC-47FE-8D3F-E4E09FDC203A}" srcOrd="0" destOrd="0" presId="urn:microsoft.com/office/officeart/2016/7/layout/VerticalDownArrowProcess"/>
    <dgm:cxn modelId="{AB9A1706-2AE0-493C-B8DA-C59785C036A1}" type="presParOf" srcId="{CC403018-8662-468A-AA72-A44CD82CF5F2}" destId="{73CBEFFE-ADB6-4849-A475-C7777BF1F73F}" srcOrd="1" destOrd="0" presId="urn:microsoft.com/office/officeart/2016/7/layout/VerticalDownArrowProcess"/>
    <dgm:cxn modelId="{C8191C0B-3858-471B-91E9-EAEB75982620}" type="presParOf" srcId="{CC403018-8662-468A-AA72-A44CD82CF5F2}" destId="{BC606E3C-CB30-4B33-9FA5-6545B3BACEAB}" srcOrd="2" destOrd="0" presId="urn:microsoft.com/office/officeart/2016/7/layout/VerticalDownArrowProcess"/>
    <dgm:cxn modelId="{BE313361-4B99-46A8-B8FF-836394D06B07}" type="presParOf" srcId="{BA56D620-2CB0-4342-AB4D-7B46CE28E956}" destId="{25352423-76B8-4C04-BD8B-4F1AD75B4E48}" srcOrd="3" destOrd="0" presId="urn:microsoft.com/office/officeart/2016/7/layout/VerticalDownArrowProcess"/>
    <dgm:cxn modelId="{36BB3D65-F154-47C4-9BA3-54FF243DA217}" type="presParOf" srcId="{BA56D620-2CB0-4342-AB4D-7B46CE28E956}" destId="{402664EC-539B-438D-BBEC-E9E8F7C4A85B}" srcOrd="4" destOrd="0" presId="urn:microsoft.com/office/officeart/2016/7/layout/VerticalDownArrowProcess"/>
    <dgm:cxn modelId="{CF285E93-A056-402D-8743-B4B5FA7DFE9E}" type="presParOf" srcId="{402664EC-539B-438D-BBEC-E9E8F7C4A85B}" destId="{06233F34-DC16-4114-8B90-8314D2317A39}" srcOrd="0" destOrd="0" presId="urn:microsoft.com/office/officeart/2016/7/layout/VerticalDownArrowProcess"/>
    <dgm:cxn modelId="{C065C931-5AC4-4A1A-A440-CBF8CFEA3B21}" type="presParOf" srcId="{402664EC-539B-438D-BBEC-E9E8F7C4A85B}" destId="{F19AC23A-F945-4F7D-96F4-B16103CBCA97}" srcOrd="1" destOrd="0" presId="urn:microsoft.com/office/officeart/2016/7/layout/VerticalDownArrowProcess"/>
    <dgm:cxn modelId="{AA9A6397-EC9A-4968-8A9F-F1C8498D459F}" type="presParOf" srcId="{402664EC-539B-438D-BBEC-E9E8F7C4A85B}" destId="{62DF396D-45D6-4E7B-B1C1-48CF834DFD7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BF1F03-C565-44D2-835E-FAA6B32DDC07}"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242EFE0C-4936-4F6B-B659-A66D136555B9}">
      <dgm:prSet custT="1"/>
      <dgm:spPr/>
      <dgm:t>
        <a:bodyPr/>
        <a:lstStyle/>
        <a:p>
          <a:r>
            <a:rPr lang="en-US" sz="2000" b="1" i="0" baseline="0">
              <a:latin typeface="Arial" panose="020B0604020202020204" pitchFamily="34" charset="0"/>
              <a:cs typeface="Arial" panose="020B0604020202020204" pitchFamily="34" charset="0"/>
            </a:rPr>
            <a:t>DHIS</a:t>
          </a:r>
          <a:r>
            <a:rPr lang="en-US" sz="2000" b="0" i="0" baseline="0">
              <a:latin typeface="Arial" panose="020B0604020202020204" pitchFamily="34" charset="0"/>
              <a:cs typeface="Arial" panose="020B0604020202020204" pitchFamily="34" charset="0"/>
            </a:rPr>
            <a:t>: Measures </a:t>
          </a:r>
          <a:r>
            <a:rPr lang="en-US" sz="2000" b="0" i="1" baseline="0">
              <a:latin typeface="Arial" panose="020B0604020202020204" pitchFamily="34" charset="0"/>
              <a:cs typeface="Arial" panose="020B0604020202020204" pitchFamily="34" charset="0"/>
            </a:rPr>
            <a:t>what services are delivered</a:t>
          </a:r>
          <a:r>
            <a:rPr lang="en-US" sz="2000" b="0" i="0" baseline="0">
              <a:latin typeface="Arial" panose="020B0604020202020204" pitchFamily="34" charset="0"/>
              <a:cs typeface="Arial" panose="020B0604020202020204" pitchFamily="34" charset="0"/>
            </a:rPr>
            <a:t> (aggregate service data)</a:t>
          </a:r>
          <a:endParaRPr lang="en-US" sz="2000">
            <a:latin typeface="Arial" panose="020B0604020202020204" pitchFamily="34" charset="0"/>
            <a:cs typeface="Arial" panose="020B0604020202020204" pitchFamily="34" charset="0"/>
          </a:endParaRPr>
        </a:p>
      </dgm:t>
    </dgm:pt>
    <dgm:pt modelId="{6FBA6BE9-A4DE-4E21-982B-92479CC73A08}" type="parTrans" cxnId="{B6CE297F-D3EA-41F9-AB13-04A085FEBA40}">
      <dgm:prSet/>
      <dgm:spPr/>
      <dgm:t>
        <a:bodyPr/>
        <a:lstStyle/>
        <a:p>
          <a:endParaRPr lang="en-US" sz="2800">
            <a:latin typeface="Arial" panose="020B0604020202020204" pitchFamily="34" charset="0"/>
            <a:cs typeface="Arial" panose="020B0604020202020204" pitchFamily="34" charset="0"/>
          </a:endParaRPr>
        </a:p>
      </dgm:t>
    </dgm:pt>
    <dgm:pt modelId="{9395B7CB-2D84-4635-BA09-B6E4854BF363}" type="sibTrans" cxnId="{B6CE297F-D3EA-41F9-AB13-04A085FEBA40}">
      <dgm:prSet/>
      <dgm:spPr/>
      <dgm:t>
        <a:bodyPr/>
        <a:lstStyle/>
        <a:p>
          <a:endParaRPr lang="en-US" sz="2800">
            <a:latin typeface="Arial" panose="020B0604020202020204" pitchFamily="34" charset="0"/>
            <a:cs typeface="Arial" panose="020B0604020202020204" pitchFamily="34" charset="0"/>
          </a:endParaRPr>
        </a:p>
      </dgm:t>
    </dgm:pt>
    <dgm:pt modelId="{BBFEA4B8-ECB8-43FA-8980-319E3F671A18}">
      <dgm:prSet custT="1"/>
      <dgm:spPr/>
      <dgm:t>
        <a:bodyPr/>
        <a:lstStyle/>
        <a:p>
          <a:r>
            <a:rPr lang="en-US" sz="2000" b="1" i="0" baseline="0" dirty="0" err="1">
              <a:latin typeface="Arial" panose="020B0604020202020204" pitchFamily="34" charset="0"/>
              <a:cs typeface="Arial" panose="020B0604020202020204" pitchFamily="34" charset="0"/>
            </a:rPr>
            <a:t>Tier.Net</a:t>
          </a:r>
          <a:r>
            <a:rPr lang="en-US" sz="2000" b="0" i="0" baseline="0" dirty="0">
              <a:latin typeface="Arial" panose="020B0604020202020204" pitchFamily="34" charset="0"/>
              <a:cs typeface="Arial" panose="020B0604020202020204" pitchFamily="34" charset="0"/>
            </a:rPr>
            <a:t>: Tracks </a:t>
          </a:r>
          <a:r>
            <a:rPr lang="en-US" sz="2000" b="0" i="1" baseline="0" dirty="0">
              <a:latin typeface="Arial" panose="020B0604020202020204" pitchFamily="34" charset="0"/>
              <a:cs typeface="Arial" panose="020B0604020202020204" pitchFamily="34" charset="0"/>
            </a:rPr>
            <a:t>individual patient care and outcomes</a:t>
          </a:r>
          <a:endParaRPr lang="en-US" sz="2000" dirty="0">
            <a:latin typeface="Arial" panose="020B0604020202020204" pitchFamily="34" charset="0"/>
            <a:cs typeface="Arial" panose="020B0604020202020204" pitchFamily="34" charset="0"/>
          </a:endParaRPr>
        </a:p>
      </dgm:t>
    </dgm:pt>
    <dgm:pt modelId="{7B313768-A742-436E-A4BE-9F05CD63ADA3}" type="parTrans" cxnId="{D043085F-3AFA-4214-89B5-9DFA751BF666}">
      <dgm:prSet/>
      <dgm:spPr/>
      <dgm:t>
        <a:bodyPr/>
        <a:lstStyle/>
        <a:p>
          <a:endParaRPr lang="en-US" sz="2800">
            <a:latin typeface="Arial" panose="020B0604020202020204" pitchFamily="34" charset="0"/>
            <a:cs typeface="Arial" panose="020B0604020202020204" pitchFamily="34" charset="0"/>
          </a:endParaRPr>
        </a:p>
      </dgm:t>
    </dgm:pt>
    <dgm:pt modelId="{EA3F14AE-869E-4E3A-AE0C-58F8DB597A9F}" type="sibTrans" cxnId="{D043085F-3AFA-4214-89B5-9DFA751BF666}">
      <dgm:prSet/>
      <dgm:spPr/>
      <dgm:t>
        <a:bodyPr/>
        <a:lstStyle/>
        <a:p>
          <a:endParaRPr lang="en-US" sz="2800">
            <a:latin typeface="Arial" panose="020B0604020202020204" pitchFamily="34" charset="0"/>
            <a:cs typeface="Arial" panose="020B0604020202020204" pitchFamily="34" charset="0"/>
          </a:endParaRPr>
        </a:p>
      </dgm:t>
    </dgm:pt>
    <dgm:pt modelId="{1D9E8749-2700-4CB5-86F9-AF64492AC3E6}">
      <dgm:prSet custT="1"/>
      <dgm:spPr/>
      <dgm:t>
        <a:bodyPr/>
        <a:lstStyle/>
        <a:p>
          <a:r>
            <a:rPr lang="en-US" sz="2000" b="1" i="0" baseline="0" dirty="0">
              <a:latin typeface="Arial" panose="020B0604020202020204" pitchFamily="34" charset="0"/>
              <a:cs typeface="Arial" panose="020B0604020202020204" pitchFamily="34" charset="0"/>
            </a:rPr>
            <a:t>Ideal Clinic</a:t>
          </a:r>
          <a:r>
            <a:rPr lang="en-US" sz="2000" b="0" i="0" baseline="0" dirty="0">
              <a:latin typeface="Arial" panose="020B0604020202020204" pitchFamily="34" charset="0"/>
              <a:cs typeface="Arial" panose="020B0604020202020204" pitchFamily="34" charset="0"/>
            </a:rPr>
            <a:t>: Assesses </a:t>
          </a:r>
          <a:r>
            <a:rPr lang="en-US" sz="2000" b="0" i="1" baseline="0" dirty="0">
              <a:latin typeface="Arial" panose="020B0604020202020204" pitchFamily="34" charset="0"/>
              <a:cs typeface="Arial" panose="020B0604020202020204" pitchFamily="34" charset="0"/>
            </a:rPr>
            <a:t>whether facility systems support quality service delivery</a:t>
          </a:r>
          <a:endParaRPr lang="en-US" sz="2000" dirty="0">
            <a:latin typeface="Arial" panose="020B0604020202020204" pitchFamily="34" charset="0"/>
            <a:cs typeface="Arial" panose="020B0604020202020204" pitchFamily="34" charset="0"/>
          </a:endParaRPr>
        </a:p>
      </dgm:t>
    </dgm:pt>
    <dgm:pt modelId="{A1333D38-AF4F-45A2-9812-3905B143DFDF}" type="parTrans" cxnId="{0719B413-2511-4F2D-A935-61E80EF19381}">
      <dgm:prSet/>
      <dgm:spPr/>
      <dgm:t>
        <a:bodyPr/>
        <a:lstStyle/>
        <a:p>
          <a:endParaRPr lang="en-US" sz="2800">
            <a:latin typeface="Arial" panose="020B0604020202020204" pitchFamily="34" charset="0"/>
            <a:cs typeface="Arial" panose="020B0604020202020204" pitchFamily="34" charset="0"/>
          </a:endParaRPr>
        </a:p>
      </dgm:t>
    </dgm:pt>
    <dgm:pt modelId="{2180BC07-5173-43F7-B24F-E83E1AD6530F}" type="sibTrans" cxnId="{0719B413-2511-4F2D-A935-61E80EF19381}">
      <dgm:prSet/>
      <dgm:spPr/>
      <dgm:t>
        <a:bodyPr/>
        <a:lstStyle/>
        <a:p>
          <a:endParaRPr lang="en-US" sz="2800">
            <a:latin typeface="Arial" panose="020B0604020202020204" pitchFamily="34" charset="0"/>
            <a:cs typeface="Arial" panose="020B0604020202020204" pitchFamily="34" charset="0"/>
          </a:endParaRPr>
        </a:p>
      </dgm:t>
    </dgm:pt>
    <dgm:pt modelId="{E66027DF-9F0D-4D26-86CB-938D9E5306F0}" type="pres">
      <dgm:prSet presAssocID="{B4BF1F03-C565-44D2-835E-FAA6B32DDC07}" presName="root" presStyleCnt="0">
        <dgm:presLayoutVars>
          <dgm:dir/>
          <dgm:resizeHandles val="exact"/>
        </dgm:presLayoutVars>
      </dgm:prSet>
      <dgm:spPr/>
    </dgm:pt>
    <dgm:pt modelId="{CC8D8386-DE4C-4F6E-8CFE-75CD929DA9AF}" type="pres">
      <dgm:prSet presAssocID="{242EFE0C-4936-4F6B-B659-A66D136555B9}" presName="compNode" presStyleCnt="0"/>
      <dgm:spPr/>
    </dgm:pt>
    <dgm:pt modelId="{3682B04D-6F59-4B32-BAE8-39A7CCB1537C}" type="pres">
      <dgm:prSet presAssocID="{242EFE0C-4936-4F6B-B659-A66D136555B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rver"/>
        </a:ext>
      </dgm:extLst>
    </dgm:pt>
    <dgm:pt modelId="{DAE9C823-4B0B-4E3C-B454-CAB52F95A6A1}" type="pres">
      <dgm:prSet presAssocID="{242EFE0C-4936-4F6B-B659-A66D136555B9}" presName="spaceRect" presStyleCnt="0"/>
      <dgm:spPr/>
    </dgm:pt>
    <dgm:pt modelId="{B43651EB-C381-414E-B463-69C8BF2B076D}" type="pres">
      <dgm:prSet presAssocID="{242EFE0C-4936-4F6B-B659-A66D136555B9}" presName="textRect" presStyleLbl="revTx" presStyleIdx="0" presStyleCnt="3">
        <dgm:presLayoutVars>
          <dgm:chMax val="1"/>
          <dgm:chPref val="1"/>
        </dgm:presLayoutVars>
      </dgm:prSet>
      <dgm:spPr/>
    </dgm:pt>
    <dgm:pt modelId="{6E7E2300-F71D-4143-B995-B5BEF0BA46F1}" type="pres">
      <dgm:prSet presAssocID="{9395B7CB-2D84-4635-BA09-B6E4854BF363}" presName="sibTrans" presStyleCnt="0"/>
      <dgm:spPr/>
    </dgm:pt>
    <dgm:pt modelId="{C5EBD0BF-81CF-487C-91EF-7E079B545126}" type="pres">
      <dgm:prSet presAssocID="{BBFEA4B8-ECB8-43FA-8980-319E3F671A18}" presName="compNode" presStyleCnt="0"/>
      <dgm:spPr/>
    </dgm:pt>
    <dgm:pt modelId="{9E3802A7-FDD3-4DBA-AC1E-734D4236EEDD}" type="pres">
      <dgm:prSet presAssocID="{BBFEA4B8-ECB8-43FA-8980-319E3F671A1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otprints"/>
        </a:ext>
      </dgm:extLst>
    </dgm:pt>
    <dgm:pt modelId="{E4925F78-4AFD-4817-8C62-0608B56602AF}" type="pres">
      <dgm:prSet presAssocID="{BBFEA4B8-ECB8-43FA-8980-319E3F671A18}" presName="spaceRect" presStyleCnt="0"/>
      <dgm:spPr/>
    </dgm:pt>
    <dgm:pt modelId="{2FF67384-6B28-4347-9E4C-83C7DC458598}" type="pres">
      <dgm:prSet presAssocID="{BBFEA4B8-ECB8-43FA-8980-319E3F671A18}" presName="textRect" presStyleLbl="revTx" presStyleIdx="1" presStyleCnt="3">
        <dgm:presLayoutVars>
          <dgm:chMax val="1"/>
          <dgm:chPref val="1"/>
        </dgm:presLayoutVars>
      </dgm:prSet>
      <dgm:spPr/>
    </dgm:pt>
    <dgm:pt modelId="{A40EEADC-BB2B-4808-9F83-16C8EA1790C9}" type="pres">
      <dgm:prSet presAssocID="{EA3F14AE-869E-4E3A-AE0C-58F8DB597A9F}" presName="sibTrans" presStyleCnt="0"/>
      <dgm:spPr/>
    </dgm:pt>
    <dgm:pt modelId="{4BE00099-276C-4E42-82AF-55EB75D0FF6A}" type="pres">
      <dgm:prSet presAssocID="{1D9E8749-2700-4CB5-86F9-AF64492AC3E6}" presName="compNode" presStyleCnt="0"/>
      <dgm:spPr/>
    </dgm:pt>
    <dgm:pt modelId="{D1EDDA98-0F2C-4A6D-8C7C-5B162672F0B0}" type="pres">
      <dgm:prSet presAssocID="{1D9E8749-2700-4CB5-86F9-AF64492AC3E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0284643A-CE60-4799-A48B-35DB48302F6F}" type="pres">
      <dgm:prSet presAssocID="{1D9E8749-2700-4CB5-86F9-AF64492AC3E6}" presName="spaceRect" presStyleCnt="0"/>
      <dgm:spPr/>
    </dgm:pt>
    <dgm:pt modelId="{5691F043-6F5C-42F1-AE70-E5A51871AB2A}" type="pres">
      <dgm:prSet presAssocID="{1D9E8749-2700-4CB5-86F9-AF64492AC3E6}" presName="textRect" presStyleLbl="revTx" presStyleIdx="2" presStyleCnt="3">
        <dgm:presLayoutVars>
          <dgm:chMax val="1"/>
          <dgm:chPref val="1"/>
        </dgm:presLayoutVars>
      </dgm:prSet>
      <dgm:spPr/>
    </dgm:pt>
  </dgm:ptLst>
  <dgm:cxnLst>
    <dgm:cxn modelId="{0719B413-2511-4F2D-A935-61E80EF19381}" srcId="{B4BF1F03-C565-44D2-835E-FAA6B32DDC07}" destId="{1D9E8749-2700-4CB5-86F9-AF64492AC3E6}" srcOrd="2" destOrd="0" parTransId="{A1333D38-AF4F-45A2-9812-3905B143DFDF}" sibTransId="{2180BC07-5173-43F7-B24F-E83E1AD6530F}"/>
    <dgm:cxn modelId="{D043085F-3AFA-4214-89B5-9DFA751BF666}" srcId="{B4BF1F03-C565-44D2-835E-FAA6B32DDC07}" destId="{BBFEA4B8-ECB8-43FA-8980-319E3F671A18}" srcOrd="1" destOrd="0" parTransId="{7B313768-A742-436E-A4BE-9F05CD63ADA3}" sibTransId="{EA3F14AE-869E-4E3A-AE0C-58F8DB597A9F}"/>
    <dgm:cxn modelId="{8F341666-2A33-4C34-976F-01239E1DDEFF}" type="presOf" srcId="{BBFEA4B8-ECB8-43FA-8980-319E3F671A18}" destId="{2FF67384-6B28-4347-9E4C-83C7DC458598}" srcOrd="0" destOrd="0" presId="urn:microsoft.com/office/officeart/2018/2/layout/IconLabelList"/>
    <dgm:cxn modelId="{B6CE297F-D3EA-41F9-AB13-04A085FEBA40}" srcId="{B4BF1F03-C565-44D2-835E-FAA6B32DDC07}" destId="{242EFE0C-4936-4F6B-B659-A66D136555B9}" srcOrd="0" destOrd="0" parTransId="{6FBA6BE9-A4DE-4E21-982B-92479CC73A08}" sibTransId="{9395B7CB-2D84-4635-BA09-B6E4854BF363}"/>
    <dgm:cxn modelId="{27E236A1-3E6B-43A7-88C3-10945D09AED9}" type="presOf" srcId="{B4BF1F03-C565-44D2-835E-FAA6B32DDC07}" destId="{E66027DF-9F0D-4D26-86CB-938D9E5306F0}" srcOrd="0" destOrd="0" presId="urn:microsoft.com/office/officeart/2018/2/layout/IconLabelList"/>
    <dgm:cxn modelId="{76CB1DCB-3A30-4163-A344-E40CFEBB8D87}" type="presOf" srcId="{242EFE0C-4936-4F6B-B659-A66D136555B9}" destId="{B43651EB-C381-414E-B463-69C8BF2B076D}" srcOrd="0" destOrd="0" presId="urn:microsoft.com/office/officeart/2018/2/layout/IconLabelList"/>
    <dgm:cxn modelId="{72B5E2D0-CB5E-4918-9BD8-1FCFE71406DE}" type="presOf" srcId="{1D9E8749-2700-4CB5-86F9-AF64492AC3E6}" destId="{5691F043-6F5C-42F1-AE70-E5A51871AB2A}" srcOrd="0" destOrd="0" presId="urn:microsoft.com/office/officeart/2018/2/layout/IconLabelList"/>
    <dgm:cxn modelId="{A9EF27AB-25F7-48EC-913B-F02F0ED3414A}" type="presParOf" srcId="{E66027DF-9F0D-4D26-86CB-938D9E5306F0}" destId="{CC8D8386-DE4C-4F6E-8CFE-75CD929DA9AF}" srcOrd="0" destOrd="0" presId="urn:microsoft.com/office/officeart/2018/2/layout/IconLabelList"/>
    <dgm:cxn modelId="{2FC77B2C-222A-4086-90C3-C176D300EA49}" type="presParOf" srcId="{CC8D8386-DE4C-4F6E-8CFE-75CD929DA9AF}" destId="{3682B04D-6F59-4B32-BAE8-39A7CCB1537C}" srcOrd="0" destOrd="0" presId="urn:microsoft.com/office/officeart/2018/2/layout/IconLabelList"/>
    <dgm:cxn modelId="{CF4D4DFE-FB75-41D0-970D-2B257ED53374}" type="presParOf" srcId="{CC8D8386-DE4C-4F6E-8CFE-75CD929DA9AF}" destId="{DAE9C823-4B0B-4E3C-B454-CAB52F95A6A1}" srcOrd="1" destOrd="0" presId="urn:microsoft.com/office/officeart/2018/2/layout/IconLabelList"/>
    <dgm:cxn modelId="{BCC0916F-5101-41DA-957A-F61EF91E7AA1}" type="presParOf" srcId="{CC8D8386-DE4C-4F6E-8CFE-75CD929DA9AF}" destId="{B43651EB-C381-414E-B463-69C8BF2B076D}" srcOrd="2" destOrd="0" presId="urn:microsoft.com/office/officeart/2018/2/layout/IconLabelList"/>
    <dgm:cxn modelId="{6BE59CDC-E948-4C55-B9B0-20D07F377F80}" type="presParOf" srcId="{E66027DF-9F0D-4D26-86CB-938D9E5306F0}" destId="{6E7E2300-F71D-4143-B995-B5BEF0BA46F1}" srcOrd="1" destOrd="0" presId="urn:microsoft.com/office/officeart/2018/2/layout/IconLabelList"/>
    <dgm:cxn modelId="{B66C40E8-30B9-48B6-83B8-4D18CDAA42C8}" type="presParOf" srcId="{E66027DF-9F0D-4D26-86CB-938D9E5306F0}" destId="{C5EBD0BF-81CF-487C-91EF-7E079B545126}" srcOrd="2" destOrd="0" presId="urn:microsoft.com/office/officeart/2018/2/layout/IconLabelList"/>
    <dgm:cxn modelId="{61BE85F0-2F30-4159-B02F-55A05562B6C8}" type="presParOf" srcId="{C5EBD0BF-81CF-487C-91EF-7E079B545126}" destId="{9E3802A7-FDD3-4DBA-AC1E-734D4236EEDD}" srcOrd="0" destOrd="0" presId="urn:microsoft.com/office/officeart/2018/2/layout/IconLabelList"/>
    <dgm:cxn modelId="{ECEDC268-F9AC-4F4C-B961-BE5AD920B24D}" type="presParOf" srcId="{C5EBD0BF-81CF-487C-91EF-7E079B545126}" destId="{E4925F78-4AFD-4817-8C62-0608B56602AF}" srcOrd="1" destOrd="0" presId="urn:microsoft.com/office/officeart/2018/2/layout/IconLabelList"/>
    <dgm:cxn modelId="{F02005BC-203A-46DB-8AAC-D5F0DAD7CD1F}" type="presParOf" srcId="{C5EBD0BF-81CF-487C-91EF-7E079B545126}" destId="{2FF67384-6B28-4347-9E4C-83C7DC458598}" srcOrd="2" destOrd="0" presId="urn:microsoft.com/office/officeart/2018/2/layout/IconLabelList"/>
    <dgm:cxn modelId="{2271B6DF-832C-4FBA-BB85-F3151A26C0FC}" type="presParOf" srcId="{E66027DF-9F0D-4D26-86CB-938D9E5306F0}" destId="{A40EEADC-BB2B-4808-9F83-16C8EA1790C9}" srcOrd="3" destOrd="0" presId="urn:microsoft.com/office/officeart/2018/2/layout/IconLabelList"/>
    <dgm:cxn modelId="{623B6786-7073-46C5-B7B9-CD53436BDD79}" type="presParOf" srcId="{E66027DF-9F0D-4D26-86CB-938D9E5306F0}" destId="{4BE00099-276C-4E42-82AF-55EB75D0FF6A}" srcOrd="4" destOrd="0" presId="urn:microsoft.com/office/officeart/2018/2/layout/IconLabelList"/>
    <dgm:cxn modelId="{37E488C0-F946-4447-BD80-7B3C03870274}" type="presParOf" srcId="{4BE00099-276C-4E42-82AF-55EB75D0FF6A}" destId="{D1EDDA98-0F2C-4A6D-8C7C-5B162672F0B0}" srcOrd="0" destOrd="0" presId="urn:microsoft.com/office/officeart/2018/2/layout/IconLabelList"/>
    <dgm:cxn modelId="{D8AC8EA6-E432-43C0-862C-1A9BC1DC6128}" type="presParOf" srcId="{4BE00099-276C-4E42-82AF-55EB75D0FF6A}" destId="{0284643A-CE60-4799-A48B-35DB48302F6F}" srcOrd="1" destOrd="0" presId="urn:microsoft.com/office/officeart/2018/2/layout/IconLabelList"/>
    <dgm:cxn modelId="{32741C50-35C4-437E-8E86-696BC1A3E729}" type="presParOf" srcId="{4BE00099-276C-4E42-82AF-55EB75D0FF6A}" destId="{5691F043-6F5C-42F1-AE70-E5A51871AB2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515C7D-0D0B-491A-9371-CF5E00271F3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A8AC63E-33EB-4B6B-98F5-269F15186E6B}">
      <dgm:prSet/>
      <dgm:spPr/>
      <dgm:t>
        <a:bodyPr/>
        <a:lstStyle/>
        <a:p>
          <a:pPr>
            <a:lnSpc>
              <a:spcPct val="100000"/>
            </a:lnSpc>
          </a:pPr>
          <a:r>
            <a:rPr lang="en-US" dirty="0">
              <a:latin typeface="Arial" panose="020B0604020202020204" pitchFamily="34" charset="0"/>
              <a:cs typeface="Arial" panose="020B0604020202020204" pitchFamily="34" charset="0"/>
            </a:rPr>
            <a:t>A national system used to </a:t>
          </a:r>
          <a:r>
            <a:rPr lang="en-US" b="1" dirty="0">
              <a:latin typeface="Arial" panose="020B0604020202020204" pitchFamily="34" charset="0"/>
              <a:cs typeface="Arial" panose="020B0604020202020204" pitchFamily="34" charset="0"/>
            </a:rPr>
            <a:t>monitor, assess, and support improvement in </a:t>
          </a:r>
          <a:r>
            <a:rPr lang="en-US" b="0" dirty="0">
              <a:latin typeface="Arial" panose="020B0604020202020204" pitchFamily="34" charset="0"/>
              <a:cs typeface="Arial" panose="020B0604020202020204" pitchFamily="34" charset="0"/>
            </a:rPr>
            <a:t>P</a:t>
          </a:r>
          <a:r>
            <a:rPr lang="en-US" dirty="0">
              <a:latin typeface="Arial" panose="020B0604020202020204" pitchFamily="34" charset="0"/>
              <a:cs typeface="Arial" panose="020B0604020202020204" pitchFamily="34" charset="0"/>
            </a:rPr>
            <a:t>HC facility performance</a:t>
          </a:r>
        </a:p>
      </dgm:t>
    </dgm:pt>
    <dgm:pt modelId="{D08609D1-9B5D-4A3B-B2C3-C5F47DDE2C0C}" type="parTrans" cxnId="{18BDEB6F-A228-4AB6-A957-E810751EF51D}">
      <dgm:prSet/>
      <dgm:spPr/>
      <dgm:t>
        <a:bodyPr/>
        <a:lstStyle/>
        <a:p>
          <a:endParaRPr lang="en-US">
            <a:latin typeface="Arial" panose="020B0604020202020204" pitchFamily="34" charset="0"/>
            <a:cs typeface="Arial" panose="020B0604020202020204" pitchFamily="34" charset="0"/>
          </a:endParaRPr>
        </a:p>
      </dgm:t>
    </dgm:pt>
    <dgm:pt modelId="{A7518D09-B52F-45C8-A77F-51E38EC6F8BB}" type="sibTrans" cxnId="{18BDEB6F-A228-4AB6-A957-E810751EF51D}">
      <dgm:prSet/>
      <dgm:spPr/>
      <dgm:t>
        <a:bodyPr/>
        <a:lstStyle/>
        <a:p>
          <a:endParaRPr lang="en-US">
            <a:latin typeface="Arial" panose="020B0604020202020204" pitchFamily="34" charset="0"/>
            <a:cs typeface="Arial" panose="020B0604020202020204" pitchFamily="34" charset="0"/>
          </a:endParaRPr>
        </a:p>
      </dgm:t>
    </dgm:pt>
    <dgm:pt modelId="{B16BEBF4-EE29-4832-BA76-5A1093E29223}">
      <dgm:prSet/>
      <dgm:spPr/>
      <dgm:t>
        <a:bodyPr/>
        <a:lstStyle/>
        <a:p>
          <a:pPr>
            <a:lnSpc>
              <a:spcPct val="100000"/>
            </a:lnSpc>
          </a:pPr>
          <a:r>
            <a:rPr lang="en-US" dirty="0">
              <a:latin typeface="Arial" panose="020B0604020202020204" pitchFamily="34" charset="0"/>
              <a:cs typeface="Arial" panose="020B0604020202020204" pitchFamily="34" charset="0"/>
            </a:rPr>
            <a:t>Focuses on </a:t>
          </a:r>
          <a:r>
            <a:rPr lang="en-US" b="1" dirty="0">
              <a:latin typeface="Arial" panose="020B0604020202020204" pitchFamily="34" charset="0"/>
              <a:cs typeface="Arial" panose="020B0604020202020204" pitchFamily="34" charset="0"/>
            </a:rPr>
            <a:t>facility systems, service readiness, and quality of care</a:t>
          </a:r>
          <a:endParaRPr lang="en-US" dirty="0">
            <a:latin typeface="Arial" panose="020B0604020202020204" pitchFamily="34" charset="0"/>
            <a:cs typeface="Arial" panose="020B0604020202020204" pitchFamily="34" charset="0"/>
          </a:endParaRPr>
        </a:p>
      </dgm:t>
    </dgm:pt>
    <dgm:pt modelId="{BE0140CA-4265-49E6-86BF-868DD436289A}" type="parTrans" cxnId="{9AEAFD7E-AD7E-4144-87FB-D1DA18028B8A}">
      <dgm:prSet/>
      <dgm:spPr/>
      <dgm:t>
        <a:bodyPr/>
        <a:lstStyle/>
        <a:p>
          <a:endParaRPr lang="en-US">
            <a:latin typeface="Arial" panose="020B0604020202020204" pitchFamily="34" charset="0"/>
            <a:cs typeface="Arial" panose="020B0604020202020204" pitchFamily="34" charset="0"/>
          </a:endParaRPr>
        </a:p>
      </dgm:t>
    </dgm:pt>
    <dgm:pt modelId="{D7333635-A2EB-4AFA-B876-CC9D61A24ACC}" type="sibTrans" cxnId="{9AEAFD7E-AD7E-4144-87FB-D1DA18028B8A}">
      <dgm:prSet/>
      <dgm:spPr/>
      <dgm:t>
        <a:bodyPr/>
        <a:lstStyle/>
        <a:p>
          <a:endParaRPr lang="en-US">
            <a:latin typeface="Arial" panose="020B0604020202020204" pitchFamily="34" charset="0"/>
            <a:cs typeface="Arial" panose="020B0604020202020204" pitchFamily="34" charset="0"/>
          </a:endParaRPr>
        </a:p>
      </dgm:t>
    </dgm:pt>
    <dgm:pt modelId="{265C45FA-62B5-400F-9044-379D61F26788}">
      <dgm:prSet/>
      <dgm:spPr/>
      <dgm:t>
        <a:bodyPr/>
        <a:lstStyle/>
        <a:p>
          <a:pPr>
            <a:lnSpc>
              <a:spcPct val="100000"/>
            </a:lnSpc>
          </a:pPr>
          <a:r>
            <a:rPr lang="en-US" dirty="0">
              <a:latin typeface="Arial" panose="020B0604020202020204" pitchFamily="34" charset="0"/>
              <a:cs typeface="Arial" panose="020B0604020202020204" pitchFamily="34" charset="0"/>
            </a:rPr>
            <a:t>Supports progress towards </a:t>
          </a:r>
          <a:r>
            <a:rPr lang="en-US" b="1" dirty="0">
              <a:latin typeface="Arial" panose="020B0604020202020204" pitchFamily="34" charset="0"/>
              <a:cs typeface="Arial" panose="020B0604020202020204" pitchFamily="34" charset="0"/>
            </a:rPr>
            <a:t>National Core Standards (NCS)</a:t>
          </a:r>
          <a:r>
            <a:rPr lang="en-ZA"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727A9F3D-3A24-4A60-9E6B-9BA72C7CD498}" type="parTrans" cxnId="{C4478700-E6AA-4966-860B-DC775149026C}">
      <dgm:prSet/>
      <dgm:spPr/>
      <dgm:t>
        <a:bodyPr/>
        <a:lstStyle/>
        <a:p>
          <a:endParaRPr lang="en-US">
            <a:latin typeface="Arial" panose="020B0604020202020204" pitchFamily="34" charset="0"/>
            <a:cs typeface="Arial" panose="020B0604020202020204" pitchFamily="34" charset="0"/>
          </a:endParaRPr>
        </a:p>
      </dgm:t>
    </dgm:pt>
    <dgm:pt modelId="{2E5A3E03-247C-4D7B-9A5D-C45689E7FAB4}" type="sibTrans" cxnId="{C4478700-E6AA-4966-860B-DC775149026C}">
      <dgm:prSet/>
      <dgm:spPr/>
      <dgm:t>
        <a:bodyPr/>
        <a:lstStyle/>
        <a:p>
          <a:endParaRPr lang="en-US">
            <a:latin typeface="Arial" panose="020B0604020202020204" pitchFamily="34" charset="0"/>
            <a:cs typeface="Arial" panose="020B0604020202020204" pitchFamily="34" charset="0"/>
          </a:endParaRPr>
        </a:p>
      </dgm:t>
    </dgm:pt>
    <dgm:pt modelId="{465F8380-604F-4823-807B-C5B4BDA91F39}" type="pres">
      <dgm:prSet presAssocID="{3D515C7D-0D0B-491A-9371-CF5E00271F35}" presName="root" presStyleCnt="0">
        <dgm:presLayoutVars>
          <dgm:dir/>
          <dgm:resizeHandles val="exact"/>
        </dgm:presLayoutVars>
      </dgm:prSet>
      <dgm:spPr/>
    </dgm:pt>
    <dgm:pt modelId="{D79F838A-9AA5-41F7-8B07-4A8F67DF041B}" type="pres">
      <dgm:prSet presAssocID="{4A8AC63E-33EB-4B6B-98F5-269F15186E6B}" presName="compNode" presStyleCnt="0"/>
      <dgm:spPr/>
    </dgm:pt>
    <dgm:pt modelId="{E9ADF694-D26E-4D43-9B6B-9CA32A09BF9E}" type="pres">
      <dgm:prSet presAssocID="{4A8AC63E-33EB-4B6B-98F5-269F15186E6B}" presName="bgRect" presStyleLbl="bgShp" presStyleIdx="0" presStyleCnt="3"/>
      <dgm:spPr/>
    </dgm:pt>
    <dgm:pt modelId="{CE88421E-52A8-4473-A62B-B9353528E430}" type="pres">
      <dgm:prSet presAssocID="{4A8AC63E-33EB-4B6B-98F5-269F15186E6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atistics"/>
        </a:ext>
      </dgm:extLst>
    </dgm:pt>
    <dgm:pt modelId="{6CE15A96-C49D-428A-BB7C-B30E0C372FA0}" type="pres">
      <dgm:prSet presAssocID="{4A8AC63E-33EB-4B6B-98F5-269F15186E6B}" presName="spaceRect" presStyleCnt="0"/>
      <dgm:spPr/>
    </dgm:pt>
    <dgm:pt modelId="{38973F02-8488-4AA2-86D2-175454D65D2F}" type="pres">
      <dgm:prSet presAssocID="{4A8AC63E-33EB-4B6B-98F5-269F15186E6B}" presName="parTx" presStyleLbl="revTx" presStyleIdx="0" presStyleCnt="3">
        <dgm:presLayoutVars>
          <dgm:chMax val="0"/>
          <dgm:chPref val="0"/>
        </dgm:presLayoutVars>
      </dgm:prSet>
      <dgm:spPr/>
    </dgm:pt>
    <dgm:pt modelId="{2D80CEB7-3BDE-495E-B6C6-29B12CA8ED54}" type="pres">
      <dgm:prSet presAssocID="{A7518D09-B52F-45C8-A77F-51E38EC6F8BB}" presName="sibTrans" presStyleCnt="0"/>
      <dgm:spPr/>
    </dgm:pt>
    <dgm:pt modelId="{29CB6DD0-B45F-4C47-87FE-8F74542D9F57}" type="pres">
      <dgm:prSet presAssocID="{B16BEBF4-EE29-4832-BA76-5A1093E29223}" presName="compNode" presStyleCnt="0"/>
      <dgm:spPr/>
    </dgm:pt>
    <dgm:pt modelId="{F5C8848D-F266-468F-A918-DFA78C8EFA8A}" type="pres">
      <dgm:prSet presAssocID="{B16BEBF4-EE29-4832-BA76-5A1093E29223}" presName="bgRect" presStyleLbl="bgShp" presStyleIdx="1" presStyleCnt="3"/>
      <dgm:spPr/>
    </dgm:pt>
    <dgm:pt modelId="{605700FB-645E-4613-9AB2-A6F4A9B1A6CC}" type="pres">
      <dgm:prSet presAssocID="{B16BEBF4-EE29-4832-BA76-5A1093E2922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1CA12D31-8391-4A67-92D7-0562885B5688}" type="pres">
      <dgm:prSet presAssocID="{B16BEBF4-EE29-4832-BA76-5A1093E29223}" presName="spaceRect" presStyleCnt="0"/>
      <dgm:spPr/>
    </dgm:pt>
    <dgm:pt modelId="{E0074424-898F-488C-99D6-97FFE0319C05}" type="pres">
      <dgm:prSet presAssocID="{B16BEBF4-EE29-4832-BA76-5A1093E29223}" presName="parTx" presStyleLbl="revTx" presStyleIdx="1" presStyleCnt="3">
        <dgm:presLayoutVars>
          <dgm:chMax val="0"/>
          <dgm:chPref val="0"/>
        </dgm:presLayoutVars>
      </dgm:prSet>
      <dgm:spPr/>
    </dgm:pt>
    <dgm:pt modelId="{BA7F2A2E-0136-4C65-A2FB-09BFB69D3CDD}" type="pres">
      <dgm:prSet presAssocID="{D7333635-A2EB-4AFA-B876-CC9D61A24ACC}" presName="sibTrans" presStyleCnt="0"/>
      <dgm:spPr/>
    </dgm:pt>
    <dgm:pt modelId="{DC626E38-A8B6-419B-8EA8-C37FC92C8202}" type="pres">
      <dgm:prSet presAssocID="{265C45FA-62B5-400F-9044-379D61F26788}" presName="compNode" presStyleCnt="0"/>
      <dgm:spPr/>
    </dgm:pt>
    <dgm:pt modelId="{D7FCB881-8C96-4693-9BFD-D78B28ADD79D}" type="pres">
      <dgm:prSet presAssocID="{265C45FA-62B5-400F-9044-379D61F26788}" presName="bgRect" presStyleLbl="bgShp" presStyleIdx="2" presStyleCnt="3"/>
      <dgm:spPr/>
    </dgm:pt>
    <dgm:pt modelId="{9A90ABC0-24ED-4801-AA9C-339D1007C039}" type="pres">
      <dgm:prSet presAssocID="{265C45FA-62B5-400F-9044-379D61F2678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765834CA-D875-4CD5-8F3E-6583303A4605}" type="pres">
      <dgm:prSet presAssocID="{265C45FA-62B5-400F-9044-379D61F26788}" presName="spaceRect" presStyleCnt="0"/>
      <dgm:spPr/>
    </dgm:pt>
    <dgm:pt modelId="{4AEF2708-AA6C-439B-90B1-530844C5CD54}" type="pres">
      <dgm:prSet presAssocID="{265C45FA-62B5-400F-9044-379D61F26788}" presName="parTx" presStyleLbl="revTx" presStyleIdx="2" presStyleCnt="3">
        <dgm:presLayoutVars>
          <dgm:chMax val="0"/>
          <dgm:chPref val="0"/>
        </dgm:presLayoutVars>
      </dgm:prSet>
      <dgm:spPr/>
    </dgm:pt>
  </dgm:ptLst>
  <dgm:cxnLst>
    <dgm:cxn modelId="{C4478700-E6AA-4966-860B-DC775149026C}" srcId="{3D515C7D-0D0B-491A-9371-CF5E00271F35}" destId="{265C45FA-62B5-400F-9044-379D61F26788}" srcOrd="2" destOrd="0" parTransId="{727A9F3D-3A24-4A60-9E6B-9BA72C7CD498}" sibTransId="{2E5A3E03-247C-4D7B-9A5D-C45689E7FAB4}"/>
    <dgm:cxn modelId="{55A21D16-3B44-4145-9631-E035A35E334B}" type="presOf" srcId="{265C45FA-62B5-400F-9044-379D61F26788}" destId="{4AEF2708-AA6C-439B-90B1-530844C5CD54}" srcOrd="0" destOrd="0" presId="urn:microsoft.com/office/officeart/2018/2/layout/IconVerticalSolidList"/>
    <dgm:cxn modelId="{539BDD19-4D84-4E15-8E85-209252593824}" type="presOf" srcId="{B16BEBF4-EE29-4832-BA76-5A1093E29223}" destId="{E0074424-898F-488C-99D6-97FFE0319C05}" srcOrd="0" destOrd="0" presId="urn:microsoft.com/office/officeart/2018/2/layout/IconVerticalSolidList"/>
    <dgm:cxn modelId="{18BDEB6F-A228-4AB6-A957-E810751EF51D}" srcId="{3D515C7D-0D0B-491A-9371-CF5E00271F35}" destId="{4A8AC63E-33EB-4B6B-98F5-269F15186E6B}" srcOrd="0" destOrd="0" parTransId="{D08609D1-9B5D-4A3B-B2C3-C5F47DDE2C0C}" sibTransId="{A7518D09-B52F-45C8-A77F-51E38EC6F8BB}"/>
    <dgm:cxn modelId="{9AEAFD7E-AD7E-4144-87FB-D1DA18028B8A}" srcId="{3D515C7D-0D0B-491A-9371-CF5E00271F35}" destId="{B16BEBF4-EE29-4832-BA76-5A1093E29223}" srcOrd="1" destOrd="0" parTransId="{BE0140CA-4265-49E6-86BF-868DD436289A}" sibTransId="{D7333635-A2EB-4AFA-B876-CC9D61A24ACC}"/>
    <dgm:cxn modelId="{BA607ACC-7B4A-42BC-8592-5EBEA18B5C8A}" type="presOf" srcId="{4A8AC63E-33EB-4B6B-98F5-269F15186E6B}" destId="{38973F02-8488-4AA2-86D2-175454D65D2F}" srcOrd="0" destOrd="0" presId="urn:microsoft.com/office/officeart/2018/2/layout/IconVerticalSolidList"/>
    <dgm:cxn modelId="{D9EFC0D3-E56B-473A-8DE0-1919CAA99996}" type="presOf" srcId="{3D515C7D-0D0B-491A-9371-CF5E00271F35}" destId="{465F8380-604F-4823-807B-C5B4BDA91F39}" srcOrd="0" destOrd="0" presId="urn:microsoft.com/office/officeart/2018/2/layout/IconVerticalSolidList"/>
    <dgm:cxn modelId="{73BE3560-0DE0-4627-8979-EEA6D52BB64C}" type="presParOf" srcId="{465F8380-604F-4823-807B-C5B4BDA91F39}" destId="{D79F838A-9AA5-41F7-8B07-4A8F67DF041B}" srcOrd="0" destOrd="0" presId="urn:microsoft.com/office/officeart/2018/2/layout/IconVerticalSolidList"/>
    <dgm:cxn modelId="{644AAB5A-EF51-4E53-BD9D-7C89E6D113B6}" type="presParOf" srcId="{D79F838A-9AA5-41F7-8B07-4A8F67DF041B}" destId="{E9ADF694-D26E-4D43-9B6B-9CA32A09BF9E}" srcOrd="0" destOrd="0" presId="urn:microsoft.com/office/officeart/2018/2/layout/IconVerticalSolidList"/>
    <dgm:cxn modelId="{FAF496CE-FC2F-4187-AE47-B1D74BF2DD2A}" type="presParOf" srcId="{D79F838A-9AA5-41F7-8B07-4A8F67DF041B}" destId="{CE88421E-52A8-4473-A62B-B9353528E430}" srcOrd="1" destOrd="0" presId="urn:microsoft.com/office/officeart/2018/2/layout/IconVerticalSolidList"/>
    <dgm:cxn modelId="{D0BD7170-8BBD-4671-9768-8CED5078FBA6}" type="presParOf" srcId="{D79F838A-9AA5-41F7-8B07-4A8F67DF041B}" destId="{6CE15A96-C49D-428A-BB7C-B30E0C372FA0}" srcOrd="2" destOrd="0" presId="urn:microsoft.com/office/officeart/2018/2/layout/IconVerticalSolidList"/>
    <dgm:cxn modelId="{E230A8CD-853B-47FB-B654-36814AC2DE93}" type="presParOf" srcId="{D79F838A-9AA5-41F7-8B07-4A8F67DF041B}" destId="{38973F02-8488-4AA2-86D2-175454D65D2F}" srcOrd="3" destOrd="0" presId="urn:microsoft.com/office/officeart/2018/2/layout/IconVerticalSolidList"/>
    <dgm:cxn modelId="{B3821B96-E3C4-4515-A895-3B68197173A9}" type="presParOf" srcId="{465F8380-604F-4823-807B-C5B4BDA91F39}" destId="{2D80CEB7-3BDE-495E-B6C6-29B12CA8ED54}" srcOrd="1" destOrd="0" presId="urn:microsoft.com/office/officeart/2018/2/layout/IconVerticalSolidList"/>
    <dgm:cxn modelId="{5D2C2C76-E002-4B25-A380-E5890E0CE218}" type="presParOf" srcId="{465F8380-604F-4823-807B-C5B4BDA91F39}" destId="{29CB6DD0-B45F-4C47-87FE-8F74542D9F57}" srcOrd="2" destOrd="0" presId="urn:microsoft.com/office/officeart/2018/2/layout/IconVerticalSolidList"/>
    <dgm:cxn modelId="{C7E1879E-923C-4E4D-919B-C5A7589AB218}" type="presParOf" srcId="{29CB6DD0-B45F-4C47-87FE-8F74542D9F57}" destId="{F5C8848D-F266-468F-A918-DFA78C8EFA8A}" srcOrd="0" destOrd="0" presId="urn:microsoft.com/office/officeart/2018/2/layout/IconVerticalSolidList"/>
    <dgm:cxn modelId="{03E3DD19-8DAC-4311-82E0-0BDF39E2A467}" type="presParOf" srcId="{29CB6DD0-B45F-4C47-87FE-8F74542D9F57}" destId="{605700FB-645E-4613-9AB2-A6F4A9B1A6CC}" srcOrd="1" destOrd="0" presId="urn:microsoft.com/office/officeart/2018/2/layout/IconVerticalSolidList"/>
    <dgm:cxn modelId="{6C8A89CA-9875-4AF3-A864-004ED076C58F}" type="presParOf" srcId="{29CB6DD0-B45F-4C47-87FE-8F74542D9F57}" destId="{1CA12D31-8391-4A67-92D7-0562885B5688}" srcOrd="2" destOrd="0" presId="urn:microsoft.com/office/officeart/2018/2/layout/IconVerticalSolidList"/>
    <dgm:cxn modelId="{76F7B087-CAA8-4CD6-A03A-648CF48F9843}" type="presParOf" srcId="{29CB6DD0-B45F-4C47-87FE-8F74542D9F57}" destId="{E0074424-898F-488C-99D6-97FFE0319C05}" srcOrd="3" destOrd="0" presId="urn:microsoft.com/office/officeart/2018/2/layout/IconVerticalSolidList"/>
    <dgm:cxn modelId="{971B7956-1DB8-45A7-AB4C-9B51830AB332}" type="presParOf" srcId="{465F8380-604F-4823-807B-C5B4BDA91F39}" destId="{BA7F2A2E-0136-4C65-A2FB-09BFB69D3CDD}" srcOrd="3" destOrd="0" presId="urn:microsoft.com/office/officeart/2018/2/layout/IconVerticalSolidList"/>
    <dgm:cxn modelId="{91FF0083-09C3-4FFA-9857-DFDF57C31CB6}" type="presParOf" srcId="{465F8380-604F-4823-807B-C5B4BDA91F39}" destId="{DC626E38-A8B6-419B-8EA8-C37FC92C8202}" srcOrd="4" destOrd="0" presId="urn:microsoft.com/office/officeart/2018/2/layout/IconVerticalSolidList"/>
    <dgm:cxn modelId="{E7FC70E7-0CE8-479C-A75D-A54A6FA2D3FB}" type="presParOf" srcId="{DC626E38-A8B6-419B-8EA8-C37FC92C8202}" destId="{D7FCB881-8C96-4693-9BFD-D78B28ADD79D}" srcOrd="0" destOrd="0" presId="urn:microsoft.com/office/officeart/2018/2/layout/IconVerticalSolidList"/>
    <dgm:cxn modelId="{6FEC4602-C96B-49E0-943B-3E0485698444}" type="presParOf" srcId="{DC626E38-A8B6-419B-8EA8-C37FC92C8202}" destId="{9A90ABC0-24ED-4801-AA9C-339D1007C039}" srcOrd="1" destOrd="0" presId="urn:microsoft.com/office/officeart/2018/2/layout/IconVerticalSolidList"/>
    <dgm:cxn modelId="{EACB4F3B-2511-40DC-B2DC-21510F07B3F1}" type="presParOf" srcId="{DC626E38-A8B6-419B-8EA8-C37FC92C8202}" destId="{765834CA-D875-4CD5-8F3E-6583303A4605}" srcOrd="2" destOrd="0" presId="urn:microsoft.com/office/officeart/2018/2/layout/IconVerticalSolidList"/>
    <dgm:cxn modelId="{FDE46987-F1E3-438A-887D-174E8DDD5662}" type="presParOf" srcId="{DC626E38-A8B6-419B-8EA8-C37FC92C8202}" destId="{4AEF2708-AA6C-439B-90B1-530844C5CD5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3D832C-5EFE-4E93-AC16-62E028661211}"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ZA"/>
        </a:p>
      </dgm:t>
    </dgm:pt>
    <dgm:pt modelId="{C64D078D-BEBF-4574-ACC0-833C4B3B0AE6}">
      <dgm:prSet phldrT="[Text]" phldr="0"/>
      <dgm:spPr/>
      <dgm:t>
        <a:bodyPr/>
        <a:lstStyle/>
        <a:p>
          <a:r>
            <a:rPr lang="en-ZA" dirty="0">
              <a:latin typeface="Arial" panose="020B0604020202020204" pitchFamily="34" charset="0"/>
              <a:cs typeface="Arial" panose="020B0604020202020204" pitchFamily="34" charset="0"/>
            </a:rPr>
            <a:t>Facility assessment conducted</a:t>
          </a:r>
        </a:p>
      </dgm:t>
    </dgm:pt>
    <dgm:pt modelId="{FB6F5825-FABC-4DD1-BDD0-F803AC004C6D}" type="parTrans" cxnId="{C0229C04-BE57-45C2-BEAD-E821DB312AB0}">
      <dgm:prSet/>
      <dgm:spPr/>
      <dgm:t>
        <a:bodyPr/>
        <a:lstStyle/>
        <a:p>
          <a:endParaRPr lang="en-ZA">
            <a:latin typeface="Arial" panose="020B0604020202020204" pitchFamily="34" charset="0"/>
            <a:cs typeface="Arial" panose="020B0604020202020204" pitchFamily="34" charset="0"/>
          </a:endParaRPr>
        </a:p>
      </dgm:t>
    </dgm:pt>
    <dgm:pt modelId="{FF2533AF-D9D8-4269-8079-8281D4596B97}" type="sibTrans" cxnId="{C0229C04-BE57-45C2-BEAD-E821DB312AB0}">
      <dgm:prSet/>
      <dgm:spPr/>
      <dgm:t>
        <a:bodyPr/>
        <a:lstStyle/>
        <a:p>
          <a:endParaRPr lang="en-ZA">
            <a:latin typeface="Arial" panose="020B0604020202020204" pitchFamily="34" charset="0"/>
            <a:cs typeface="Arial" panose="020B0604020202020204" pitchFamily="34" charset="0"/>
          </a:endParaRPr>
        </a:p>
      </dgm:t>
    </dgm:pt>
    <dgm:pt modelId="{1633467F-FC38-4979-9ED6-DC25F3320F81}">
      <dgm:prSet phldrT="[Text]" phldr="0"/>
      <dgm:spPr/>
      <dgm:t>
        <a:bodyPr/>
        <a:lstStyle/>
        <a:p>
          <a:r>
            <a:rPr lang="en-ZA" dirty="0">
              <a:latin typeface="Arial" panose="020B0604020202020204" pitchFamily="34" charset="0"/>
              <a:cs typeface="Arial" panose="020B0604020202020204" pitchFamily="34" charset="0"/>
            </a:rPr>
            <a:t>Using a standard national Ideal Clinic tool</a:t>
          </a:r>
        </a:p>
      </dgm:t>
    </dgm:pt>
    <dgm:pt modelId="{19AA579D-78A3-4997-A9B7-07572BF13BA9}" type="parTrans" cxnId="{0FA3F722-8F61-4427-B298-134552ED30EA}">
      <dgm:prSet/>
      <dgm:spPr/>
      <dgm:t>
        <a:bodyPr/>
        <a:lstStyle/>
        <a:p>
          <a:endParaRPr lang="en-ZA">
            <a:latin typeface="Arial" panose="020B0604020202020204" pitchFamily="34" charset="0"/>
            <a:cs typeface="Arial" panose="020B0604020202020204" pitchFamily="34" charset="0"/>
          </a:endParaRPr>
        </a:p>
      </dgm:t>
    </dgm:pt>
    <dgm:pt modelId="{51FEB35F-0F5D-45C9-8657-1029A97D40F3}" type="sibTrans" cxnId="{0FA3F722-8F61-4427-B298-134552ED30EA}">
      <dgm:prSet/>
      <dgm:spPr/>
      <dgm:t>
        <a:bodyPr/>
        <a:lstStyle/>
        <a:p>
          <a:endParaRPr lang="en-ZA">
            <a:latin typeface="Arial" panose="020B0604020202020204" pitchFamily="34" charset="0"/>
            <a:cs typeface="Arial" panose="020B0604020202020204" pitchFamily="34" charset="0"/>
          </a:endParaRPr>
        </a:p>
      </dgm:t>
    </dgm:pt>
    <dgm:pt modelId="{2E7477E6-1C2E-41B9-8BE0-723FE551D252}">
      <dgm:prSet phldrT="[Text]" phldr="0"/>
      <dgm:spPr/>
      <dgm:t>
        <a:bodyPr/>
        <a:lstStyle/>
        <a:p>
          <a:r>
            <a:rPr lang="en-ZA" dirty="0">
              <a:latin typeface="Arial" panose="020B0604020202020204" pitchFamily="34" charset="0"/>
              <a:cs typeface="Arial" panose="020B0604020202020204" pitchFamily="34" charset="0"/>
            </a:rPr>
            <a:t>Systems and processes reviewed</a:t>
          </a:r>
        </a:p>
      </dgm:t>
    </dgm:pt>
    <dgm:pt modelId="{307618C8-144D-4E6D-BA26-DB131C5521C8}" type="parTrans" cxnId="{E0C604AC-FDDF-4E49-BB9C-D47B100F8770}">
      <dgm:prSet/>
      <dgm:spPr/>
      <dgm:t>
        <a:bodyPr/>
        <a:lstStyle/>
        <a:p>
          <a:endParaRPr lang="en-ZA">
            <a:latin typeface="Arial" panose="020B0604020202020204" pitchFamily="34" charset="0"/>
            <a:cs typeface="Arial" panose="020B0604020202020204" pitchFamily="34" charset="0"/>
          </a:endParaRPr>
        </a:p>
      </dgm:t>
    </dgm:pt>
    <dgm:pt modelId="{E7B8A822-DEC3-48B6-8A41-3BC9A345091F}" type="sibTrans" cxnId="{E0C604AC-FDDF-4E49-BB9C-D47B100F8770}">
      <dgm:prSet/>
      <dgm:spPr/>
      <dgm:t>
        <a:bodyPr/>
        <a:lstStyle/>
        <a:p>
          <a:endParaRPr lang="en-ZA">
            <a:latin typeface="Arial" panose="020B0604020202020204" pitchFamily="34" charset="0"/>
            <a:cs typeface="Arial" panose="020B0604020202020204" pitchFamily="34" charset="0"/>
          </a:endParaRPr>
        </a:p>
      </dgm:t>
    </dgm:pt>
    <dgm:pt modelId="{E25FCA23-A321-459F-90E3-8653896A32FC}">
      <dgm:prSet phldrT="[Text]" phldr="0"/>
      <dgm:spPr/>
      <dgm:t>
        <a:bodyPr/>
        <a:lstStyle/>
        <a:p>
          <a:r>
            <a:rPr lang="en-ZA" dirty="0">
              <a:latin typeface="Arial" panose="020B0604020202020204" pitchFamily="34" charset="0"/>
              <a:cs typeface="Arial" panose="020B0604020202020204" pitchFamily="34" charset="0"/>
            </a:rPr>
            <a:t>Infrastructure, staffing, clinical processes, patient flow, governance</a:t>
          </a:r>
        </a:p>
      </dgm:t>
    </dgm:pt>
    <dgm:pt modelId="{E8EB82A8-36EB-4BF8-948B-B5F76CEB2B26}" type="parTrans" cxnId="{F1E8136A-1E16-45C9-B88B-1D188CD9597A}">
      <dgm:prSet/>
      <dgm:spPr/>
      <dgm:t>
        <a:bodyPr/>
        <a:lstStyle/>
        <a:p>
          <a:endParaRPr lang="en-ZA">
            <a:latin typeface="Arial" panose="020B0604020202020204" pitchFamily="34" charset="0"/>
            <a:cs typeface="Arial" panose="020B0604020202020204" pitchFamily="34" charset="0"/>
          </a:endParaRPr>
        </a:p>
      </dgm:t>
    </dgm:pt>
    <dgm:pt modelId="{B97145E2-05E0-4F7B-9BA4-9E1B6419164B}" type="sibTrans" cxnId="{F1E8136A-1E16-45C9-B88B-1D188CD9597A}">
      <dgm:prSet/>
      <dgm:spPr/>
      <dgm:t>
        <a:bodyPr/>
        <a:lstStyle/>
        <a:p>
          <a:endParaRPr lang="en-ZA">
            <a:latin typeface="Arial" panose="020B0604020202020204" pitchFamily="34" charset="0"/>
            <a:cs typeface="Arial" panose="020B0604020202020204" pitchFamily="34" charset="0"/>
          </a:endParaRPr>
        </a:p>
      </dgm:t>
    </dgm:pt>
    <dgm:pt modelId="{9C935BC0-B6EE-48C3-A404-0BE6A57C55AE}">
      <dgm:prSet phldrT="[Text]" phldr="0"/>
      <dgm:spPr/>
      <dgm:t>
        <a:bodyPr/>
        <a:lstStyle/>
        <a:p>
          <a:r>
            <a:rPr lang="en-ZA" dirty="0">
              <a:latin typeface="Arial" panose="020B0604020202020204" pitchFamily="34" charset="0"/>
              <a:cs typeface="Arial" panose="020B0604020202020204" pitchFamily="34" charset="0"/>
            </a:rPr>
            <a:t>Scores and findings generated</a:t>
          </a:r>
        </a:p>
      </dgm:t>
    </dgm:pt>
    <dgm:pt modelId="{4523DBDD-A3A7-465E-AF08-8B88DDC45E35}" type="parTrans" cxnId="{8FA411C4-C555-4E0A-9571-66D0501114E1}">
      <dgm:prSet/>
      <dgm:spPr/>
      <dgm:t>
        <a:bodyPr/>
        <a:lstStyle/>
        <a:p>
          <a:endParaRPr lang="en-ZA">
            <a:latin typeface="Arial" panose="020B0604020202020204" pitchFamily="34" charset="0"/>
            <a:cs typeface="Arial" panose="020B0604020202020204" pitchFamily="34" charset="0"/>
          </a:endParaRPr>
        </a:p>
      </dgm:t>
    </dgm:pt>
    <dgm:pt modelId="{3C50DB81-5B63-4312-8310-DFFC104E0F49}" type="sibTrans" cxnId="{8FA411C4-C555-4E0A-9571-66D0501114E1}">
      <dgm:prSet/>
      <dgm:spPr/>
      <dgm:t>
        <a:bodyPr/>
        <a:lstStyle/>
        <a:p>
          <a:endParaRPr lang="en-ZA">
            <a:latin typeface="Arial" panose="020B0604020202020204" pitchFamily="34" charset="0"/>
            <a:cs typeface="Arial" panose="020B0604020202020204" pitchFamily="34" charset="0"/>
          </a:endParaRPr>
        </a:p>
      </dgm:t>
    </dgm:pt>
    <dgm:pt modelId="{D4E7007D-D02A-44F8-BBDD-49BF0908269B}">
      <dgm:prSet phldrT="[Text]" phldr="0"/>
      <dgm:spPr/>
      <dgm:t>
        <a:bodyPr/>
        <a:lstStyle/>
        <a:p>
          <a:r>
            <a:rPr lang="en-ZA" dirty="0">
              <a:latin typeface="Arial" panose="020B0604020202020204" pitchFamily="34" charset="0"/>
              <a:cs typeface="Arial" panose="020B0604020202020204" pitchFamily="34" charset="0"/>
            </a:rPr>
            <a:t>Per component and overall</a:t>
          </a:r>
        </a:p>
      </dgm:t>
    </dgm:pt>
    <dgm:pt modelId="{F40308C7-8442-4A58-B798-EF979BA44573}" type="parTrans" cxnId="{C5849486-D93A-46B2-B890-2884A18682B2}">
      <dgm:prSet/>
      <dgm:spPr/>
      <dgm:t>
        <a:bodyPr/>
        <a:lstStyle/>
        <a:p>
          <a:endParaRPr lang="en-ZA">
            <a:latin typeface="Arial" panose="020B0604020202020204" pitchFamily="34" charset="0"/>
            <a:cs typeface="Arial" panose="020B0604020202020204" pitchFamily="34" charset="0"/>
          </a:endParaRPr>
        </a:p>
      </dgm:t>
    </dgm:pt>
    <dgm:pt modelId="{305D35EC-6874-40EF-8BA4-9D5DFA45AD7A}" type="sibTrans" cxnId="{C5849486-D93A-46B2-B890-2884A18682B2}">
      <dgm:prSet/>
      <dgm:spPr/>
      <dgm:t>
        <a:bodyPr/>
        <a:lstStyle/>
        <a:p>
          <a:endParaRPr lang="en-ZA">
            <a:latin typeface="Arial" panose="020B0604020202020204" pitchFamily="34" charset="0"/>
            <a:cs typeface="Arial" panose="020B0604020202020204" pitchFamily="34" charset="0"/>
          </a:endParaRPr>
        </a:p>
      </dgm:t>
    </dgm:pt>
    <dgm:pt modelId="{3A3266C5-7C31-426F-95A3-2E2493A66DF5}">
      <dgm:prSet/>
      <dgm:spPr/>
      <dgm:t>
        <a:bodyPr/>
        <a:lstStyle/>
        <a:p>
          <a:r>
            <a:rPr lang="en-ZA" dirty="0">
              <a:latin typeface="Arial" panose="020B0604020202020204" pitchFamily="34" charset="0"/>
              <a:cs typeface="Arial" panose="020B0604020202020204" pitchFamily="34" charset="0"/>
            </a:rPr>
            <a:t>Feedback shared with facility &amp; district</a:t>
          </a:r>
        </a:p>
        <a:p>
          <a:endParaRPr lang="en-ZA" dirty="0">
            <a:latin typeface="Arial" panose="020B0604020202020204" pitchFamily="34" charset="0"/>
            <a:cs typeface="Arial" panose="020B0604020202020204" pitchFamily="34" charset="0"/>
          </a:endParaRPr>
        </a:p>
      </dgm:t>
    </dgm:pt>
    <dgm:pt modelId="{E9F9B57F-2829-4B29-8737-A7BA3558BA0B}" type="parTrans" cxnId="{217F3E17-0CD7-41B8-B604-ABC3C9E58095}">
      <dgm:prSet/>
      <dgm:spPr/>
      <dgm:t>
        <a:bodyPr/>
        <a:lstStyle/>
        <a:p>
          <a:endParaRPr lang="en-ZA">
            <a:latin typeface="Arial" panose="020B0604020202020204" pitchFamily="34" charset="0"/>
            <a:cs typeface="Arial" panose="020B0604020202020204" pitchFamily="34" charset="0"/>
          </a:endParaRPr>
        </a:p>
      </dgm:t>
    </dgm:pt>
    <dgm:pt modelId="{19AE6966-4811-4634-B62B-57A6EB3BBFF5}" type="sibTrans" cxnId="{217F3E17-0CD7-41B8-B604-ABC3C9E58095}">
      <dgm:prSet/>
      <dgm:spPr/>
      <dgm:t>
        <a:bodyPr/>
        <a:lstStyle/>
        <a:p>
          <a:endParaRPr lang="en-ZA">
            <a:latin typeface="Arial" panose="020B0604020202020204" pitchFamily="34" charset="0"/>
            <a:cs typeface="Arial" panose="020B0604020202020204" pitchFamily="34" charset="0"/>
          </a:endParaRPr>
        </a:p>
      </dgm:t>
    </dgm:pt>
    <dgm:pt modelId="{55B9CA72-E284-4154-ABB1-8D52744B9FC2}">
      <dgm:prSet/>
      <dgm:spPr/>
      <dgm:t>
        <a:bodyPr/>
        <a:lstStyle/>
        <a:p>
          <a:r>
            <a:rPr lang="en-ZA" dirty="0">
              <a:latin typeface="Arial" panose="020B0604020202020204" pitchFamily="34" charset="0"/>
              <a:cs typeface="Arial" panose="020B0604020202020204" pitchFamily="34" charset="0"/>
            </a:rPr>
            <a:t>Strengths, gaps, priorities</a:t>
          </a:r>
        </a:p>
      </dgm:t>
    </dgm:pt>
    <dgm:pt modelId="{F3EF22CD-8B42-4B02-B143-BE91A18B8541}" type="parTrans" cxnId="{2B3B1D2C-1F49-47EC-BAB1-67927FD23A8A}">
      <dgm:prSet/>
      <dgm:spPr/>
      <dgm:t>
        <a:bodyPr/>
        <a:lstStyle/>
        <a:p>
          <a:endParaRPr lang="en-ZA">
            <a:latin typeface="Arial" panose="020B0604020202020204" pitchFamily="34" charset="0"/>
            <a:cs typeface="Arial" panose="020B0604020202020204" pitchFamily="34" charset="0"/>
          </a:endParaRPr>
        </a:p>
      </dgm:t>
    </dgm:pt>
    <dgm:pt modelId="{3A676FBC-A320-4275-87F1-60578FE91438}" type="sibTrans" cxnId="{2B3B1D2C-1F49-47EC-BAB1-67927FD23A8A}">
      <dgm:prSet/>
      <dgm:spPr/>
      <dgm:t>
        <a:bodyPr/>
        <a:lstStyle/>
        <a:p>
          <a:endParaRPr lang="en-ZA">
            <a:latin typeface="Arial" panose="020B0604020202020204" pitchFamily="34" charset="0"/>
            <a:cs typeface="Arial" panose="020B0604020202020204" pitchFamily="34" charset="0"/>
          </a:endParaRPr>
        </a:p>
      </dgm:t>
    </dgm:pt>
    <dgm:pt modelId="{3B719928-FA6D-488B-8F37-6B3A76245994}">
      <dgm:prSet/>
      <dgm:spPr/>
      <dgm:t>
        <a:bodyPr/>
        <a:lstStyle/>
        <a:p>
          <a:r>
            <a:rPr lang="en-ZA" dirty="0">
              <a:latin typeface="Arial" panose="020B0604020202020204" pitchFamily="34" charset="0"/>
              <a:cs typeface="Arial" panose="020B0604020202020204" pitchFamily="34" charset="0"/>
            </a:rPr>
            <a:t>Findings used for improvement planning</a:t>
          </a:r>
        </a:p>
      </dgm:t>
    </dgm:pt>
    <dgm:pt modelId="{50701726-9230-4FA7-B606-BBAD0BF68A34}" type="parTrans" cxnId="{6887FB5D-FEBF-4B77-B5A2-046360CCD768}">
      <dgm:prSet/>
      <dgm:spPr/>
      <dgm:t>
        <a:bodyPr/>
        <a:lstStyle/>
        <a:p>
          <a:endParaRPr lang="en-ZA">
            <a:latin typeface="Arial" panose="020B0604020202020204" pitchFamily="34" charset="0"/>
            <a:cs typeface="Arial" panose="020B0604020202020204" pitchFamily="34" charset="0"/>
          </a:endParaRPr>
        </a:p>
      </dgm:t>
    </dgm:pt>
    <dgm:pt modelId="{65030258-0421-4C54-99F3-622557E095B9}" type="sibTrans" cxnId="{6887FB5D-FEBF-4B77-B5A2-046360CCD768}">
      <dgm:prSet/>
      <dgm:spPr/>
      <dgm:t>
        <a:bodyPr/>
        <a:lstStyle/>
        <a:p>
          <a:endParaRPr lang="en-ZA">
            <a:latin typeface="Arial" panose="020B0604020202020204" pitchFamily="34" charset="0"/>
            <a:cs typeface="Arial" panose="020B0604020202020204" pitchFamily="34" charset="0"/>
          </a:endParaRPr>
        </a:p>
      </dgm:t>
    </dgm:pt>
    <dgm:pt modelId="{E65C9A42-74B7-487E-AA0F-3603EB262353}">
      <dgm:prSet/>
      <dgm:spPr/>
      <dgm:t>
        <a:bodyPr/>
        <a:lstStyle/>
        <a:p>
          <a:r>
            <a:rPr lang="en-ZA" dirty="0">
              <a:latin typeface="Arial" panose="020B0604020202020204" pitchFamily="34" charset="0"/>
              <a:cs typeface="Arial" panose="020B0604020202020204" pitchFamily="34" charset="0"/>
            </a:rPr>
            <a:t>Linked to QI actions and support</a:t>
          </a:r>
        </a:p>
      </dgm:t>
    </dgm:pt>
    <dgm:pt modelId="{58F15B04-1CE0-4AF1-A149-E3E42A176EFE}" type="parTrans" cxnId="{4E772514-A548-4A36-A806-7D0679C54DB3}">
      <dgm:prSet/>
      <dgm:spPr/>
      <dgm:t>
        <a:bodyPr/>
        <a:lstStyle/>
        <a:p>
          <a:endParaRPr lang="en-ZA">
            <a:latin typeface="Arial" panose="020B0604020202020204" pitchFamily="34" charset="0"/>
            <a:cs typeface="Arial" panose="020B0604020202020204" pitchFamily="34" charset="0"/>
          </a:endParaRPr>
        </a:p>
      </dgm:t>
    </dgm:pt>
    <dgm:pt modelId="{4A41F26D-5B55-47E0-B75F-CD8D850573E6}" type="sibTrans" cxnId="{4E772514-A548-4A36-A806-7D0679C54DB3}">
      <dgm:prSet/>
      <dgm:spPr/>
      <dgm:t>
        <a:bodyPr/>
        <a:lstStyle/>
        <a:p>
          <a:endParaRPr lang="en-ZA">
            <a:latin typeface="Arial" panose="020B0604020202020204" pitchFamily="34" charset="0"/>
            <a:cs typeface="Arial" panose="020B0604020202020204" pitchFamily="34" charset="0"/>
          </a:endParaRPr>
        </a:p>
      </dgm:t>
    </dgm:pt>
    <dgm:pt modelId="{E41F6B48-4DA9-4CCB-B08C-4905DE796F1F}" type="pres">
      <dgm:prSet presAssocID="{543D832C-5EFE-4E93-AC16-62E028661211}" presName="Name0" presStyleCnt="0">
        <dgm:presLayoutVars>
          <dgm:dir/>
          <dgm:animLvl val="lvl"/>
          <dgm:resizeHandles/>
        </dgm:presLayoutVars>
      </dgm:prSet>
      <dgm:spPr/>
    </dgm:pt>
    <dgm:pt modelId="{7089EFD8-5D68-4291-9483-0F7114210C08}" type="pres">
      <dgm:prSet presAssocID="{C64D078D-BEBF-4574-ACC0-833C4B3B0AE6}" presName="linNode" presStyleCnt="0"/>
      <dgm:spPr/>
    </dgm:pt>
    <dgm:pt modelId="{993028A7-203C-4C7E-B6BD-D0FCDB51E3A5}" type="pres">
      <dgm:prSet presAssocID="{C64D078D-BEBF-4574-ACC0-833C4B3B0AE6}" presName="parentShp" presStyleLbl="node1" presStyleIdx="0" presStyleCnt="5">
        <dgm:presLayoutVars>
          <dgm:bulletEnabled val="1"/>
        </dgm:presLayoutVars>
      </dgm:prSet>
      <dgm:spPr/>
    </dgm:pt>
    <dgm:pt modelId="{1212DAB6-7EEC-4E55-8978-7E2A7C9B61F5}" type="pres">
      <dgm:prSet presAssocID="{C64D078D-BEBF-4574-ACC0-833C4B3B0AE6}" presName="childShp" presStyleLbl="bgAccFollowNode1" presStyleIdx="0" presStyleCnt="5">
        <dgm:presLayoutVars>
          <dgm:bulletEnabled val="1"/>
        </dgm:presLayoutVars>
      </dgm:prSet>
      <dgm:spPr/>
    </dgm:pt>
    <dgm:pt modelId="{781966D1-2735-42E1-852B-10F4C137198A}" type="pres">
      <dgm:prSet presAssocID="{FF2533AF-D9D8-4269-8079-8281D4596B97}" presName="spacing" presStyleCnt="0"/>
      <dgm:spPr/>
    </dgm:pt>
    <dgm:pt modelId="{CE5355AA-7DA1-4F14-8769-7002C6A4B638}" type="pres">
      <dgm:prSet presAssocID="{2E7477E6-1C2E-41B9-8BE0-723FE551D252}" presName="linNode" presStyleCnt="0"/>
      <dgm:spPr/>
    </dgm:pt>
    <dgm:pt modelId="{A4E160D2-E02E-4494-8A1B-5C436209045F}" type="pres">
      <dgm:prSet presAssocID="{2E7477E6-1C2E-41B9-8BE0-723FE551D252}" presName="parentShp" presStyleLbl="node1" presStyleIdx="1" presStyleCnt="5">
        <dgm:presLayoutVars>
          <dgm:bulletEnabled val="1"/>
        </dgm:presLayoutVars>
      </dgm:prSet>
      <dgm:spPr/>
    </dgm:pt>
    <dgm:pt modelId="{C93613C5-FA5E-4616-82C7-5D3525C0AFBC}" type="pres">
      <dgm:prSet presAssocID="{2E7477E6-1C2E-41B9-8BE0-723FE551D252}" presName="childShp" presStyleLbl="bgAccFollowNode1" presStyleIdx="1" presStyleCnt="5">
        <dgm:presLayoutVars>
          <dgm:bulletEnabled val="1"/>
        </dgm:presLayoutVars>
      </dgm:prSet>
      <dgm:spPr/>
    </dgm:pt>
    <dgm:pt modelId="{BB01F036-C069-4C87-B506-D61D5AD112CC}" type="pres">
      <dgm:prSet presAssocID="{E7B8A822-DEC3-48B6-8A41-3BC9A345091F}" presName="spacing" presStyleCnt="0"/>
      <dgm:spPr/>
    </dgm:pt>
    <dgm:pt modelId="{A1BEAE34-BC00-4A98-96B9-C1999E73DD8E}" type="pres">
      <dgm:prSet presAssocID="{9C935BC0-B6EE-48C3-A404-0BE6A57C55AE}" presName="linNode" presStyleCnt="0"/>
      <dgm:spPr/>
    </dgm:pt>
    <dgm:pt modelId="{B9F48515-75D5-46FD-AC84-62B6BED9DB2B}" type="pres">
      <dgm:prSet presAssocID="{9C935BC0-B6EE-48C3-A404-0BE6A57C55AE}" presName="parentShp" presStyleLbl="node1" presStyleIdx="2" presStyleCnt="5">
        <dgm:presLayoutVars>
          <dgm:bulletEnabled val="1"/>
        </dgm:presLayoutVars>
      </dgm:prSet>
      <dgm:spPr/>
    </dgm:pt>
    <dgm:pt modelId="{0920482D-6516-42FA-A77C-2B61786A7BBE}" type="pres">
      <dgm:prSet presAssocID="{9C935BC0-B6EE-48C3-A404-0BE6A57C55AE}" presName="childShp" presStyleLbl="bgAccFollowNode1" presStyleIdx="2" presStyleCnt="5">
        <dgm:presLayoutVars>
          <dgm:bulletEnabled val="1"/>
        </dgm:presLayoutVars>
      </dgm:prSet>
      <dgm:spPr/>
    </dgm:pt>
    <dgm:pt modelId="{231092D2-2053-4505-ACA3-B27D34D07618}" type="pres">
      <dgm:prSet presAssocID="{3C50DB81-5B63-4312-8310-DFFC104E0F49}" presName="spacing" presStyleCnt="0"/>
      <dgm:spPr/>
    </dgm:pt>
    <dgm:pt modelId="{DBD469FC-B34D-4837-9178-66E9E161E1DC}" type="pres">
      <dgm:prSet presAssocID="{3A3266C5-7C31-426F-95A3-2E2493A66DF5}" presName="linNode" presStyleCnt="0"/>
      <dgm:spPr/>
    </dgm:pt>
    <dgm:pt modelId="{68DE986C-D80B-4314-BACA-EA3209B17B04}" type="pres">
      <dgm:prSet presAssocID="{3A3266C5-7C31-426F-95A3-2E2493A66DF5}" presName="parentShp" presStyleLbl="node1" presStyleIdx="3" presStyleCnt="5">
        <dgm:presLayoutVars>
          <dgm:bulletEnabled val="1"/>
        </dgm:presLayoutVars>
      </dgm:prSet>
      <dgm:spPr/>
    </dgm:pt>
    <dgm:pt modelId="{0616620C-E106-4A35-829F-0DCF85D60C0F}" type="pres">
      <dgm:prSet presAssocID="{3A3266C5-7C31-426F-95A3-2E2493A66DF5}" presName="childShp" presStyleLbl="bgAccFollowNode1" presStyleIdx="3" presStyleCnt="5">
        <dgm:presLayoutVars>
          <dgm:bulletEnabled val="1"/>
        </dgm:presLayoutVars>
      </dgm:prSet>
      <dgm:spPr/>
    </dgm:pt>
    <dgm:pt modelId="{6C563EF1-8550-4465-92E7-00D26A5909D8}" type="pres">
      <dgm:prSet presAssocID="{19AE6966-4811-4634-B62B-57A6EB3BBFF5}" presName="spacing" presStyleCnt="0"/>
      <dgm:spPr/>
    </dgm:pt>
    <dgm:pt modelId="{BB317D74-93D9-4D0D-B6D7-BCC2E8B908CF}" type="pres">
      <dgm:prSet presAssocID="{3B719928-FA6D-488B-8F37-6B3A76245994}" presName="linNode" presStyleCnt="0"/>
      <dgm:spPr/>
    </dgm:pt>
    <dgm:pt modelId="{EC53795F-495E-4446-BE4B-2103B1690646}" type="pres">
      <dgm:prSet presAssocID="{3B719928-FA6D-488B-8F37-6B3A76245994}" presName="parentShp" presStyleLbl="node1" presStyleIdx="4" presStyleCnt="5">
        <dgm:presLayoutVars>
          <dgm:bulletEnabled val="1"/>
        </dgm:presLayoutVars>
      </dgm:prSet>
      <dgm:spPr/>
    </dgm:pt>
    <dgm:pt modelId="{FC3DA076-7CC2-4396-8E47-2CBA15385DA8}" type="pres">
      <dgm:prSet presAssocID="{3B719928-FA6D-488B-8F37-6B3A76245994}" presName="childShp" presStyleLbl="bgAccFollowNode1" presStyleIdx="4" presStyleCnt="5">
        <dgm:presLayoutVars>
          <dgm:bulletEnabled val="1"/>
        </dgm:presLayoutVars>
      </dgm:prSet>
      <dgm:spPr/>
    </dgm:pt>
  </dgm:ptLst>
  <dgm:cxnLst>
    <dgm:cxn modelId="{C0229C04-BE57-45C2-BEAD-E821DB312AB0}" srcId="{543D832C-5EFE-4E93-AC16-62E028661211}" destId="{C64D078D-BEBF-4574-ACC0-833C4B3B0AE6}" srcOrd="0" destOrd="0" parTransId="{FB6F5825-FABC-4DD1-BDD0-F803AC004C6D}" sibTransId="{FF2533AF-D9D8-4269-8079-8281D4596B97}"/>
    <dgm:cxn modelId="{4E772514-A548-4A36-A806-7D0679C54DB3}" srcId="{3B719928-FA6D-488B-8F37-6B3A76245994}" destId="{E65C9A42-74B7-487E-AA0F-3603EB262353}" srcOrd="0" destOrd="0" parTransId="{58F15B04-1CE0-4AF1-A149-E3E42A176EFE}" sibTransId="{4A41F26D-5B55-47E0-B75F-CD8D850573E6}"/>
    <dgm:cxn modelId="{217F3E17-0CD7-41B8-B604-ABC3C9E58095}" srcId="{543D832C-5EFE-4E93-AC16-62E028661211}" destId="{3A3266C5-7C31-426F-95A3-2E2493A66DF5}" srcOrd="3" destOrd="0" parTransId="{E9F9B57F-2829-4B29-8737-A7BA3558BA0B}" sibTransId="{19AE6966-4811-4634-B62B-57A6EB3BBFF5}"/>
    <dgm:cxn modelId="{A17D7219-2CB7-4B85-B7EE-805E2D863295}" type="presOf" srcId="{E25FCA23-A321-459F-90E3-8653896A32FC}" destId="{C93613C5-FA5E-4616-82C7-5D3525C0AFBC}" srcOrd="0" destOrd="0" presId="urn:microsoft.com/office/officeart/2005/8/layout/vList6"/>
    <dgm:cxn modelId="{0FA3F722-8F61-4427-B298-134552ED30EA}" srcId="{C64D078D-BEBF-4574-ACC0-833C4B3B0AE6}" destId="{1633467F-FC38-4979-9ED6-DC25F3320F81}" srcOrd="0" destOrd="0" parTransId="{19AA579D-78A3-4997-A9B7-07572BF13BA9}" sibTransId="{51FEB35F-0F5D-45C9-8657-1029A97D40F3}"/>
    <dgm:cxn modelId="{2B3B1D2C-1F49-47EC-BAB1-67927FD23A8A}" srcId="{3A3266C5-7C31-426F-95A3-2E2493A66DF5}" destId="{55B9CA72-E284-4154-ABB1-8D52744B9FC2}" srcOrd="0" destOrd="0" parTransId="{F3EF22CD-8B42-4B02-B143-BE91A18B8541}" sibTransId="{3A676FBC-A320-4275-87F1-60578FE91438}"/>
    <dgm:cxn modelId="{997E2F5B-BD9B-47FF-ADAD-2B650CE26075}" type="presOf" srcId="{C64D078D-BEBF-4574-ACC0-833C4B3B0AE6}" destId="{993028A7-203C-4C7E-B6BD-D0FCDB51E3A5}" srcOrd="0" destOrd="0" presId="urn:microsoft.com/office/officeart/2005/8/layout/vList6"/>
    <dgm:cxn modelId="{6887FB5D-FEBF-4B77-B5A2-046360CCD768}" srcId="{543D832C-5EFE-4E93-AC16-62E028661211}" destId="{3B719928-FA6D-488B-8F37-6B3A76245994}" srcOrd="4" destOrd="0" parTransId="{50701726-9230-4FA7-B606-BBAD0BF68A34}" sibTransId="{65030258-0421-4C54-99F3-622557E095B9}"/>
    <dgm:cxn modelId="{F1E8136A-1E16-45C9-B88B-1D188CD9597A}" srcId="{2E7477E6-1C2E-41B9-8BE0-723FE551D252}" destId="{E25FCA23-A321-459F-90E3-8653896A32FC}" srcOrd="0" destOrd="0" parTransId="{E8EB82A8-36EB-4BF8-948B-B5F76CEB2B26}" sibTransId="{B97145E2-05E0-4F7B-9BA4-9E1B6419164B}"/>
    <dgm:cxn modelId="{F11F9672-C74D-41B7-9720-B222C7CADCC1}" type="presOf" srcId="{55B9CA72-E284-4154-ABB1-8D52744B9FC2}" destId="{0616620C-E106-4A35-829F-0DCF85D60C0F}" srcOrd="0" destOrd="0" presId="urn:microsoft.com/office/officeart/2005/8/layout/vList6"/>
    <dgm:cxn modelId="{C4EC5A83-2941-43C1-A24C-ED14596D2661}" type="presOf" srcId="{9C935BC0-B6EE-48C3-A404-0BE6A57C55AE}" destId="{B9F48515-75D5-46FD-AC84-62B6BED9DB2B}" srcOrd="0" destOrd="0" presId="urn:microsoft.com/office/officeart/2005/8/layout/vList6"/>
    <dgm:cxn modelId="{C5849486-D93A-46B2-B890-2884A18682B2}" srcId="{9C935BC0-B6EE-48C3-A404-0BE6A57C55AE}" destId="{D4E7007D-D02A-44F8-BBDD-49BF0908269B}" srcOrd="0" destOrd="0" parTransId="{F40308C7-8442-4A58-B798-EF979BA44573}" sibTransId="{305D35EC-6874-40EF-8BA4-9D5DFA45AD7A}"/>
    <dgm:cxn modelId="{1EFD7D8E-8048-4822-97AF-202AC8AEC7CD}" type="presOf" srcId="{2E7477E6-1C2E-41B9-8BE0-723FE551D252}" destId="{A4E160D2-E02E-4494-8A1B-5C436209045F}" srcOrd="0" destOrd="0" presId="urn:microsoft.com/office/officeart/2005/8/layout/vList6"/>
    <dgm:cxn modelId="{12FF2295-1DD3-4AAF-8B2B-90B601C205C0}" type="presOf" srcId="{1633467F-FC38-4979-9ED6-DC25F3320F81}" destId="{1212DAB6-7EEC-4E55-8978-7E2A7C9B61F5}" srcOrd="0" destOrd="0" presId="urn:microsoft.com/office/officeart/2005/8/layout/vList6"/>
    <dgm:cxn modelId="{A07876A7-660E-4D86-8884-D6A3C544E2C0}" type="presOf" srcId="{3A3266C5-7C31-426F-95A3-2E2493A66DF5}" destId="{68DE986C-D80B-4314-BACA-EA3209B17B04}" srcOrd="0" destOrd="0" presId="urn:microsoft.com/office/officeart/2005/8/layout/vList6"/>
    <dgm:cxn modelId="{E0C604AC-FDDF-4E49-BB9C-D47B100F8770}" srcId="{543D832C-5EFE-4E93-AC16-62E028661211}" destId="{2E7477E6-1C2E-41B9-8BE0-723FE551D252}" srcOrd="1" destOrd="0" parTransId="{307618C8-144D-4E6D-BA26-DB131C5521C8}" sibTransId="{E7B8A822-DEC3-48B6-8A41-3BC9A345091F}"/>
    <dgm:cxn modelId="{BE58EEB5-F999-4EE4-9777-9B786B449508}" type="presOf" srcId="{E65C9A42-74B7-487E-AA0F-3603EB262353}" destId="{FC3DA076-7CC2-4396-8E47-2CBA15385DA8}" srcOrd="0" destOrd="0" presId="urn:microsoft.com/office/officeart/2005/8/layout/vList6"/>
    <dgm:cxn modelId="{C90810C3-9C90-4DF9-855D-3EEBAFF58037}" type="presOf" srcId="{D4E7007D-D02A-44F8-BBDD-49BF0908269B}" destId="{0920482D-6516-42FA-A77C-2B61786A7BBE}" srcOrd="0" destOrd="0" presId="urn:microsoft.com/office/officeart/2005/8/layout/vList6"/>
    <dgm:cxn modelId="{8FA411C4-C555-4E0A-9571-66D0501114E1}" srcId="{543D832C-5EFE-4E93-AC16-62E028661211}" destId="{9C935BC0-B6EE-48C3-A404-0BE6A57C55AE}" srcOrd="2" destOrd="0" parTransId="{4523DBDD-A3A7-465E-AF08-8B88DDC45E35}" sibTransId="{3C50DB81-5B63-4312-8310-DFFC104E0F49}"/>
    <dgm:cxn modelId="{88FB1ACE-6A04-4171-A366-2F9F9966CF19}" type="presOf" srcId="{543D832C-5EFE-4E93-AC16-62E028661211}" destId="{E41F6B48-4DA9-4CCB-B08C-4905DE796F1F}" srcOrd="0" destOrd="0" presId="urn:microsoft.com/office/officeart/2005/8/layout/vList6"/>
    <dgm:cxn modelId="{F9EFB6E7-1A68-4578-9B35-A9341DB6A9B9}" type="presOf" srcId="{3B719928-FA6D-488B-8F37-6B3A76245994}" destId="{EC53795F-495E-4446-BE4B-2103B1690646}" srcOrd="0" destOrd="0" presId="urn:microsoft.com/office/officeart/2005/8/layout/vList6"/>
    <dgm:cxn modelId="{23BDDD6D-FAF5-4BEF-B007-8EDA1740CDEF}" type="presParOf" srcId="{E41F6B48-4DA9-4CCB-B08C-4905DE796F1F}" destId="{7089EFD8-5D68-4291-9483-0F7114210C08}" srcOrd="0" destOrd="0" presId="urn:microsoft.com/office/officeart/2005/8/layout/vList6"/>
    <dgm:cxn modelId="{938F10B2-E6F8-4A0C-8582-358B671BE8AD}" type="presParOf" srcId="{7089EFD8-5D68-4291-9483-0F7114210C08}" destId="{993028A7-203C-4C7E-B6BD-D0FCDB51E3A5}" srcOrd="0" destOrd="0" presId="urn:microsoft.com/office/officeart/2005/8/layout/vList6"/>
    <dgm:cxn modelId="{2C2C4A57-234D-4DF0-BB9A-53503890E1C9}" type="presParOf" srcId="{7089EFD8-5D68-4291-9483-0F7114210C08}" destId="{1212DAB6-7EEC-4E55-8978-7E2A7C9B61F5}" srcOrd="1" destOrd="0" presId="urn:microsoft.com/office/officeart/2005/8/layout/vList6"/>
    <dgm:cxn modelId="{CEF42863-3BF5-4B5B-94DE-C4B876B2C761}" type="presParOf" srcId="{E41F6B48-4DA9-4CCB-B08C-4905DE796F1F}" destId="{781966D1-2735-42E1-852B-10F4C137198A}" srcOrd="1" destOrd="0" presId="urn:microsoft.com/office/officeart/2005/8/layout/vList6"/>
    <dgm:cxn modelId="{A8A79834-4CAC-4C58-999C-2EEE914618A5}" type="presParOf" srcId="{E41F6B48-4DA9-4CCB-B08C-4905DE796F1F}" destId="{CE5355AA-7DA1-4F14-8769-7002C6A4B638}" srcOrd="2" destOrd="0" presId="urn:microsoft.com/office/officeart/2005/8/layout/vList6"/>
    <dgm:cxn modelId="{12FC3E61-A054-4483-B1FA-B2824DCE35CF}" type="presParOf" srcId="{CE5355AA-7DA1-4F14-8769-7002C6A4B638}" destId="{A4E160D2-E02E-4494-8A1B-5C436209045F}" srcOrd="0" destOrd="0" presId="urn:microsoft.com/office/officeart/2005/8/layout/vList6"/>
    <dgm:cxn modelId="{57DD739A-89AF-46AB-98D3-1AC2FCB43D61}" type="presParOf" srcId="{CE5355AA-7DA1-4F14-8769-7002C6A4B638}" destId="{C93613C5-FA5E-4616-82C7-5D3525C0AFBC}" srcOrd="1" destOrd="0" presId="urn:microsoft.com/office/officeart/2005/8/layout/vList6"/>
    <dgm:cxn modelId="{FB9579F3-E6A0-4DA0-A543-05121112A4E0}" type="presParOf" srcId="{E41F6B48-4DA9-4CCB-B08C-4905DE796F1F}" destId="{BB01F036-C069-4C87-B506-D61D5AD112CC}" srcOrd="3" destOrd="0" presId="urn:microsoft.com/office/officeart/2005/8/layout/vList6"/>
    <dgm:cxn modelId="{65C4A34C-1B8D-4630-BA30-6AA2E67A9B93}" type="presParOf" srcId="{E41F6B48-4DA9-4CCB-B08C-4905DE796F1F}" destId="{A1BEAE34-BC00-4A98-96B9-C1999E73DD8E}" srcOrd="4" destOrd="0" presId="urn:microsoft.com/office/officeart/2005/8/layout/vList6"/>
    <dgm:cxn modelId="{427E573B-9A8A-451E-B7CC-F41B7E387ECD}" type="presParOf" srcId="{A1BEAE34-BC00-4A98-96B9-C1999E73DD8E}" destId="{B9F48515-75D5-46FD-AC84-62B6BED9DB2B}" srcOrd="0" destOrd="0" presId="urn:microsoft.com/office/officeart/2005/8/layout/vList6"/>
    <dgm:cxn modelId="{C6AC8916-71F0-4ADB-8CD1-7068A53B4A42}" type="presParOf" srcId="{A1BEAE34-BC00-4A98-96B9-C1999E73DD8E}" destId="{0920482D-6516-42FA-A77C-2B61786A7BBE}" srcOrd="1" destOrd="0" presId="urn:microsoft.com/office/officeart/2005/8/layout/vList6"/>
    <dgm:cxn modelId="{D5FFF6A4-F732-44A3-8987-795539BE947B}" type="presParOf" srcId="{E41F6B48-4DA9-4CCB-B08C-4905DE796F1F}" destId="{231092D2-2053-4505-ACA3-B27D34D07618}" srcOrd="5" destOrd="0" presId="urn:microsoft.com/office/officeart/2005/8/layout/vList6"/>
    <dgm:cxn modelId="{50E9E5FD-112C-431F-8BDF-5000800C1AE7}" type="presParOf" srcId="{E41F6B48-4DA9-4CCB-B08C-4905DE796F1F}" destId="{DBD469FC-B34D-4837-9178-66E9E161E1DC}" srcOrd="6" destOrd="0" presId="urn:microsoft.com/office/officeart/2005/8/layout/vList6"/>
    <dgm:cxn modelId="{430064C4-0B42-4AFA-9D14-905809402150}" type="presParOf" srcId="{DBD469FC-B34D-4837-9178-66E9E161E1DC}" destId="{68DE986C-D80B-4314-BACA-EA3209B17B04}" srcOrd="0" destOrd="0" presId="urn:microsoft.com/office/officeart/2005/8/layout/vList6"/>
    <dgm:cxn modelId="{7F5996C6-625D-4932-9DAA-26488EFF4919}" type="presParOf" srcId="{DBD469FC-B34D-4837-9178-66E9E161E1DC}" destId="{0616620C-E106-4A35-829F-0DCF85D60C0F}" srcOrd="1" destOrd="0" presId="urn:microsoft.com/office/officeart/2005/8/layout/vList6"/>
    <dgm:cxn modelId="{B89EBB75-7EC2-43D9-BD83-FDCA7DA6A83A}" type="presParOf" srcId="{E41F6B48-4DA9-4CCB-B08C-4905DE796F1F}" destId="{6C563EF1-8550-4465-92E7-00D26A5909D8}" srcOrd="7" destOrd="0" presId="urn:microsoft.com/office/officeart/2005/8/layout/vList6"/>
    <dgm:cxn modelId="{97940A6E-F7E0-4F17-BB12-384D79F52DDE}" type="presParOf" srcId="{E41F6B48-4DA9-4CCB-B08C-4905DE796F1F}" destId="{BB317D74-93D9-4D0D-B6D7-BCC2E8B908CF}" srcOrd="8" destOrd="0" presId="urn:microsoft.com/office/officeart/2005/8/layout/vList6"/>
    <dgm:cxn modelId="{29725444-DFF1-4292-AA8A-8DD863339B63}" type="presParOf" srcId="{BB317D74-93D9-4D0D-B6D7-BCC2E8B908CF}" destId="{EC53795F-495E-4446-BE4B-2103B1690646}" srcOrd="0" destOrd="0" presId="urn:microsoft.com/office/officeart/2005/8/layout/vList6"/>
    <dgm:cxn modelId="{2BD37E5B-CF4C-4600-AE1E-ACA935B499AC}" type="presParOf" srcId="{BB317D74-93D9-4D0D-B6D7-BCC2E8B908CF}" destId="{FC3DA076-7CC2-4396-8E47-2CBA15385DA8}"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1D270B-13A9-46A2-8AFD-543AD25BD19E}" type="doc">
      <dgm:prSet loTypeId="urn:microsoft.com/office/officeart/2005/8/layout/default" loCatId="list" qsTypeId="urn:microsoft.com/office/officeart/2005/8/quickstyle/simple5" qsCatId="simple" csTypeId="urn:microsoft.com/office/officeart/2005/8/colors/accent2_2" csCatId="accent2"/>
      <dgm:spPr/>
      <dgm:t>
        <a:bodyPr/>
        <a:lstStyle/>
        <a:p>
          <a:endParaRPr lang="en-US"/>
        </a:p>
      </dgm:t>
    </dgm:pt>
    <dgm:pt modelId="{8784C335-2C00-4636-98C6-C4F4B679950A}">
      <dgm:prSet/>
      <dgm:spPr/>
      <dgm:t>
        <a:bodyPr/>
        <a:lstStyle/>
        <a:p>
          <a:r>
            <a:rPr lang="en-US">
              <a:latin typeface="Arial" panose="020B0604020202020204" pitchFamily="34" charset="0"/>
              <a:cs typeface="Arial" panose="020B0604020202020204" pitchFamily="34" charset="0"/>
            </a:rPr>
            <a:t>Infrastructure and space</a:t>
          </a:r>
        </a:p>
      </dgm:t>
    </dgm:pt>
    <dgm:pt modelId="{92AD1A48-6392-49E4-A02C-96B9E5A5AF38}" type="parTrans" cxnId="{2555B39C-55A4-4EE9-B671-091405FAFAD4}">
      <dgm:prSet/>
      <dgm:spPr/>
      <dgm:t>
        <a:bodyPr/>
        <a:lstStyle/>
        <a:p>
          <a:endParaRPr lang="en-US">
            <a:latin typeface="Arial" panose="020B0604020202020204" pitchFamily="34" charset="0"/>
            <a:cs typeface="Arial" panose="020B0604020202020204" pitchFamily="34" charset="0"/>
          </a:endParaRPr>
        </a:p>
      </dgm:t>
    </dgm:pt>
    <dgm:pt modelId="{26910C58-E21D-439E-8910-09BFF77829D7}" type="sibTrans" cxnId="{2555B39C-55A4-4EE9-B671-091405FAFAD4}">
      <dgm:prSet/>
      <dgm:spPr/>
      <dgm:t>
        <a:bodyPr/>
        <a:lstStyle/>
        <a:p>
          <a:endParaRPr lang="en-US">
            <a:latin typeface="Arial" panose="020B0604020202020204" pitchFamily="34" charset="0"/>
            <a:cs typeface="Arial" panose="020B0604020202020204" pitchFamily="34" charset="0"/>
          </a:endParaRPr>
        </a:p>
      </dgm:t>
    </dgm:pt>
    <dgm:pt modelId="{E5755EC5-DC4D-4C7E-A9D2-B8121ED1025A}">
      <dgm:prSet/>
      <dgm:spPr/>
      <dgm:t>
        <a:bodyPr/>
        <a:lstStyle/>
        <a:p>
          <a:r>
            <a:rPr lang="en-US">
              <a:latin typeface="Arial" panose="020B0604020202020204" pitchFamily="34" charset="0"/>
              <a:cs typeface="Arial" panose="020B0604020202020204" pitchFamily="34" charset="0"/>
            </a:rPr>
            <a:t>Human resources</a:t>
          </a:r>
        </a:p>
      </dgm:t>
    </dgm:pt>
    <dgm:pt modelId="{BDE668EC-7E73-4B7E-9161-25445AB36E71}" type="parTrans" cxnId="{EB128362-41CC-4097-A504-F15B09B547FD}">
      <dgm:prSet/>
      <dgm:spPr/>
      <dgm:t>
        <a:bodyPr/>
        <a:lstStyle/>
        <a:p>
          <a:endParaRPr lang="en-US">
            <a:latin typeface="Arial" panose="020B0604020202020204" pitchFamily="34" charset="0"/>
            <a:cs typeface="Arial" panose="020B0604020202020204" pitchFamily="34" charset="0"/>
          </a:endParaRPr>
        </a:p>
      </dgm:t>
    </dgm:pt>
    <dgm:pt modelId="{3AB082F5-E618-479A-B6B0-B30B0EB396C2}" type="sibTrans" cxnId="{EB128362-41CC-4097-A504-F15B09B547FD}">
      <dgm:prSet/>
      <dgm:spPr/>
      <dgm:t>
        <a:bodyPr/>
        <a:lstStyle/>
        <a:p>
          <a:endParaRPr lang="en-US">
            <a:latin typeface="Arial" panose="020B0604020202020204" pitchFamily="34" charset="0"/>
            <a:cs typeface="Arial" panose="020B0604020202020204" pitchFamily="34" charset="0"/>
          </a:endParaRPr>
        </a:p>
      </dgm:t>
    </dgm:pt>
    <dgm:pt modelId="{29C047AB-219C-4FCE-AB62-62564ED938CE}">
      <dgm:prSet/>
      <dgm:spPr/>
      <dgm:t>
        <a:bodyPr/>
        <a:lstStyle/>
        <a:p>
          <a:r>
            <a:rPr lang="en-US">
              <a:latin typeface="Arial" panose="020B0604020202020204" pitchFamily="34" charset="0"/>
              <a:cs typeface="Arial" panose="020B0604020202020204" pitchFamily="34" charset="0"/>
            </a:rPr>
            <a:t>Medicines, supplies, and equipment</a:t>
          </a:r>
        </a:p>
      </dgm:t>
    </dgm:pt>
    <dgm:pt modelId="{819B3381-7EA0-4BA6-A892-AE077E216AB2}" type="parTrans" cxnId="{823B39EF-E0C3-48A1-8F92-61100B0E8731}">
      <dgm:prSet/>
      <dgm:spPr/>
      <dgm:t>
        <a:bodyPr/>
        <a:lstStyle/>
        <a:p>
          <a:endParaRPr lang="en-US">
            <a:latin typeface="Arial" panose="020B0604020202020204" pitchFamily="34" charset="0"/>
            <a:cs typeface="Arial" panose="020B0604020202020204" pitchFamily="34" charset="0"/>
          </a:endParaRPr>
        </a:p>
      </dgm:t>
    </dgm:pt>
    <dgm:pt modelId="{DF551541-347B-4A6D-A48F-1FA07E3F1A3F}" type="sibTrans" cxnId="{823B39EF-E0C3-48A1-8F92-61100B0E8731}">
      <dgm:prSet/>
      <dgm:spPr/>
      <dgm:t>
        <a:bodyPr/>
        <a:lstStyle/>
        <a:p>
          <a:endParaRPr lang="en-US">
            <a:latin typeface="Arial" panose="020B0604020202020204" pitchFamily="34" charset="0"/>
            <a:cs typeface="Arial" panose="020B0604020202020204" pitchFamily="34" charset="0"/>
          </a:endParaRPr>
        </a:p>
      </dgm:t>
    </dgm:pt>
    <dgm:pt modelId="{6C3B9FAF-5A90-4976-8E39-A7CA1FE64D58}">
      <dgm:prSet/>
      <dgm:spPr/>
      <dgm:t>
        <a:bodyPr/>
        <a:lstStyle/>
        <a:p>
          <a:r>
            <a:rPr lang="en-US">
              <a:latin typeface="Arial" panose="020B0604020202020204" pitchFamily="34" charset="0"/>
              <a:cs typeface="Arial" panose="020B0604020202020204" pitchFamily="34" charset="0"/>
            </a:rPr>
            <a:t>Clinical governance</a:t>
          </a:r>
        </a:p>
      </dgm:t>
    </dgm:pt>
    <dgm:pt modelId="{C561A26C-D07A-4F75-BAD6-5EA944EC82C3}" type="parTrans" cxnId="{DF930057-4860-4389-9467-C5E0891B5B3D}">
      <dgm:prSet/>
      <dgm:spPr/>
      <dgm:t>
        <a:bodyPr/>
        <a:lstStyle/>
        <a:p>
          <a:endParaRPr lang="en-US">
            <a:latin typeface="Arial" panose="020B0604020202020204" pitchFamily="34" charset="0"/>
            <a:cs typeface="Arial" panose="020B0604020202020204" pitchFamily="34" charset="0"/>
          </a:endParaRPr>
        </a:p>
      </dgm:t>
    </dgm:pt>
    <dgm:pt modelId="{80E8C7EC-632C-4328-9012-149DA511FD85}" type="sibTrans" cxnId="{DF930057-4860-4389-9467-C5E0891B5B3D}">
      <dgm:prSet/>
      <dgm:spPr/>
      <dgm:t>
        <a:bodyPr/>
        <a:lstStyle/>
        <a:p>
          <a:endParaRPr lang="en-US">
            <a:latin typeface="Arial" panose="020B0604020202020204" pitchFamily="34" charset="0"/>
            <a:cs typeface="Arial" panose="020B0604020202020204" pitchFamily="34" charset="0"/>
          </a:endParaRPr>
        </a:p>
      </dgm:t>
    </dgm:pt>
    <dgm:pt modelId="{FAA4ECE3-D1A1-48D9-864C-77D3BF9563EE}">
      <dgm:prSet/>
      <dgm:spPr/>
      <dgm:t>
        <a:bodyPr/>
        <a:lstStyle/>
        <a:p>
          <a:r>
            <a:rPr lang="en-US">
              <a:latin typeface="Arial" panose="020B0604020202020204" pitchFamily="34" charset="0"/>
              <a:cs typeface="Arial" panose="020B0604020202020204" pitchFamily="34" charset="0"/>
            </a:rPr>
            <a:t>Information management</a:t>
          </a:r>
        </a:p>
      </dgm:t>
    </dgm:pt>
    <dgm:pt modelId="{C15F500E-3FAF-473C-95E6-CC229C791331}" type="parTrans" cxnId="{DF2B91B3-8CAB-4201-8A60-9A47B128E596}">
      <dgm:prSet/>
      <dgm:spPr/>
      <dgm:t>
        <a:bodyPr/>
        <a:lstStyle/>
        <a:p>
          <a:endParaRPr lang="en-US">
            <a:latin typeface="Arial" panose="020B0604020202020204" pitchFamily="34" charset="0"/>
            <a:cs typeface="Arial" panose="020B0604020202020204" pitchFamily="34" charset="0"/>
          </a:endParaRPr>
        </a:p>
      </dgm:t>
    </dgm:pt>
    <dgm:pt modelId="{99DA657A-7576-4EFE-87B6-2FF7FDBF2F87}" type="sibTrans" cxnId="{DF2B91B3-8CAB-4201-8A60-9A47B128E596}">
      <dgm:prSet/>
      <dgm:spPr/>
      <dgm:t>
        <a:bodyPr/>
        <a:lstStyle/>
        <a:p>
          <a:endParaRPr lang="en-US">
            <a:latin typeface="Arial" panose="020B0604020202020204" pitchFamily="34" charset="0"/>
            <a:cs typeface="Arial" panose="020B0604020202020204" pitchFamily="34" charset="0"/>
          </a:endParaRPr>
        </a:p>
      </dgm:t>
    </dgm:pt>
    <dgm:pt modelId="{136C8065-42B4-4EF8-8C5D-697EAC083155}">
      <dgm:prSet/>
      <dgm:spPr/>
      <dgm:t>
        <a:bodyPr/>
        <a:lstStyle/>
        <a:p>
          <a:r>
            <a:rPr lang="en-US">
              <a:latin typeface="Arial" panose="020B0604020202020204" pitchFamily="34" charset="0"/>
              <a:cs typeface="Arial" panose="020B0604020202020204" pitchFamily="34" charset="0"/>
            </a:rPr>
            <a:t>Patient flow and waiting times</a:t>
          </a:r>
        </a:p>
      </dgm:t>
    </dgm:pt>
    <dgm:pt modelId="{101FB360-AFC0-4691-9E35-6D60E91EF715}" type="parTrans" cxnId="{D1117DB2-805E-417D-AF8E-CACCB97166F4}">
      <dgm:prSet/>
      <dgm:spPr/>
      <dgm:t>
        <a:bodyPr/>
        <a:lstStyle/>
        <a:p>
          <a:endParaRPr lang="en-US">
            <a:latin typeface="Arial" panose="020B0604020202020204" pitchFamily="34" charset="0"/>
            <a:cs typeface="Arial" panose="020B0604020202020204" pitchFamily="34" charset="0"/>
          </a:endParaRPr>
        </a:p>
      </dgm:t>
    </dgm:pt>
    <dgm:pt modelId="{64A31F71-7BDE-47B7-B1B2-DB5F0E41C9A4}" type="sibTrans" cxnId="{D1117DB2-805E-417D-AF8E-CACCB97166F4}">
      <dgm:prSet/>
      <dgm:spPr/>
      <dgm:t>
        <a:bodyPr/>
        <a:lstStyle/>
        <a:p>
          <a:endParaRPr lang="en-US">
            <a:latin typeface="Arial" panose="020B0604020202020204" pitchFamily="34" charset="0"/>
            <a:cs typeface="Arial" panose="020B0604020202020204" pitchFamily="34" charset="0"/>
          </a:endParaRPr>
        </a:p>
      </dgm:t>
    </dgm:pt>
    <dgm:pt modelId="{A52A3B43-40CC-4E6D-A64F-426FD52A04EF}">
      <dgm:prSet/>
      <dgm:spPr/>
      <dgm:t>
        <a:bodyPr/>
        <a:lstStyle/>
        <a:p>
          <a:r>
            <a:rPr lang="en-US">
              <a:latin typeface="Arial" panose="020B0604020202020204" pitchFamily="34" charset="0"/>
              <a:cs typeface="Arial" panose="020B0604020202020204" pitchFamily="34" charset="0"/>
            </a:rPr>
            <a:t>Support services and facility management systems</a:t>
          </a:r>
        </a:p>
      </dgm:t>
    </dgm:pt>
    <dgm:pt modelId="{BBDE8F04-D071-471C-BA34-B5DE7ADE2444}" type="parTrans" cxnId="{19735B6F-BA99-4E0F-8409-6DE96220240C}">
      <dgm:prSet/>
      <dgm:spPr/>
      <dgm:t>
        <a:bodyPr/>
        <a:lstStyle/>
        <a:p>
          <a:endParaRPr lang="en-US">
            <a:latin typeface="Arial" panose="020B0604020202020204" pitchFamily="34" charset="0"/>
            <a:cs typeface="Arial" panose="020B0604020202020204" pitchFamily="34" charset="0"/>
          </a:endParaRPr>
        </a:p>
      </dgm:t>
    </dgm:pt>
    <dgm:pt modelId="{26ACB0E0-168C-4219-8D32-11365969B4FB}" type="sibTrans" cxnId="{19735B6F-BA99-4E0F-8409-6DE96220240C}">
      <dgm:prSet/>
      <dgm:spPr/>
      <dgm:t>
        <a:bodyPr/>
        <a:lstStyle/>
        <a:p>
          <a:endParaRPr lang="en-US">
            <a:latin typeface="Arial" panose="020B0604020202020204" pitchFamily="34" charset="0"/>
            <a:cs typeface="Arial" panose="020B0604020202020204" pitchFamily="34" charset="0"/>
          </a:endParaRPr>
        </a:p>
      </dgm:t>
    </dgm:pt>
    <dgm:pt modelId="{C7BE0366-6913-482B-B651-5F0EBE4A0539}" type="pres">
      <dgm:prSet presAssocID="{6E1D270B-13A9-46A2-8AFD-543AD25BD19E}" presName="diagram" presStyleCnt="0">
        <dgm:presLayoutVars>
          <dgm:dir/>
          <dgm:resizeHandles val="exact"/>
        </dgm:presLayoutVars>
      </dgm:prSet>
      <dgm:spPr/>
    </dgm:pt>
    <dgm:pt modelId="{D9C648E7-E1A9-4A9C-B5EE-A54A90661D3E}" type="pres">
      <dgm:prSet presAssocID="{8784C335-2C00-4636-98C6-C4F4B679950A}" presName="node" presStyleLbl="node1" presStyleIdx="0" presStyleCnt="7">
        <dgm:presLayoutVars>
          <dgm:bulletEnabled val="1"/>
        </dgm:presLayoutVars>
      </dgm:prSet>
      <dgm:spPr/>
    </dgm:pt>
    <dgm:pt modelId="{3BB9353B-B586-42E1-B517-232A0641D6F2}" type="pres">
      <dgm:prSet presAssocID="{26910C58-E21D-439E-8910-09BFF77829D7}" presName="sibTrans" presStyleCnt="0"/>
      <dgm:spPr/>
    </dgm:pt>
    <dgm:pt modelId="{C7A9D083-BE76-4A4E-9591-EE091164A0DC}" type="pres">
      <dgm:prSet presAssocID="{E5755EC5-DC4D-4C7E-A9D2-B8121ED1025A}" presName="node" presStyleLbl="node1" presStyleIdx="1" presStyleCnt="7">
        <dgm:presLayoutVars>
          <dgm:bulletEnabled val="1"/>
        </dgm:presLayoutVars>
      </dgm:prSet>
      <dgm:spPr/>
    </dgm:pt>
    <dgm:pt modelId="{55CAE2F0-9A10-4F86-B173-ED4C68AE7AFE}" type="pres">
      <dgm:prSet presAssocID="{3AB082F5-E618-479A-B6B0-B30B0EB396C2}" presName="sibTrans" presStyleCnt="0"/>
      <dgm:spPr/>
    </dgm:pt>
    <dgm:pt modelId="{75E963D2-21D7-4677-94DA-2B1B0773A09A}" type="pres">
      <dgm:prSet presAssocID="{29C047AB-219C-4FCE-AB62-62564ED938CE}" presName="node" presStyleLbl="node1" presStyleIdx="2" presStyleCnt="7">
        <dgm:presLayoutVars>
          <dgm:bulletEnabled val="1"/>
        </dgm:presLayoutVars>
      </dgm:prSet>
      <dgm:spPr/>
    </dgm:pt>
    <dgm:pt modelId="{09230D6F-5654-491A-8F95-99865201F456}" type="pres">
      <dgm:prSet presAssocID="{DF551541-347B-4A6D-A48F-1FA07E3F1A3F}" presName="sibTrans" presStyleCnt="0"/>
      <dgm:spPr/>
    </dgm:pt>
    <dgm:pt modelId="{27D24235-3E84-4A9C-9F92-2B6C0EA12537}" type="pres">
      <dgm:prSet presAssocID="{6C3B9FAF-5A90-4976-8E39-A7CA1FE64D58}" presName="node" presStyleLbl="node1" presStyleIdx="3" presStyleCnt="7">
        <dgm:presLayoutVars>
          <dgm:bulletEnabled val="1"/>
        </dgm:presLayoutVars>
      </dgm:prSet>
      <dgm:spPr/>
    </dgm:pt>
    <dgm:pt modelId="{E374EFCE-976C-4893-A120-A777AE5D3CD4}" type="pres">
      <dgm:prSet presAssocID="{80E8C7EC-632C-4328-9012-149DA511FD85}" presName="sibTrans" presStyleCnt="0"/>
      <dgm:spPr/>
    </dgm:pt>
    <dgm:pt modelId="{E99B5294-1C01-4D73-AAF7-EBD4ED96479C}" type="pres">
      <dgm:prSet presAssocID="{FAA4ECE3-D1A1-48D9-864C-77D3BF9563EE}" presName="node" presStyleLbl="node1" presStyleIdx="4" presStyleCnt="7">
        <dgm:presLayoutVars>
          <dgm:bulletEnabled val="1"/>
        </dgm:presLayoutVars>
      </dgm:prSet>
      <dgm:spPr/>
    </dgm:pt>
    <dgm:pt modelId="{DBF3ACB1-88FC-41CF-9B3C-4292ED190C50}" type="pres">
      <dgm:prSet presAssocID="{99DA657A-7576-4EFE-87B6-2FF7FDBF2F87}" presName="sibTrans" presStyleCnt="0"/>
      <dgm:spPr/>
    </dgm:pt>
    <dgm:pt modelId="{10192EAD-D0A9-442C-9BC5-04DB3620D0EC}" type="pres">
      <dgm:prSet presAssocID="{136C8065-42B4-4EF8-8C5D-697EAC083155}" presName="node" presStyleLbl="node1" presStyleIdx="5" presStyleCnt="7">
        <dgm:presLayoutVars>
          <dgm:bulletEnabled val="1"/>
        </dgm:presLayoutVars>
      </dgm:prSet>
      <dgm:spPr/>
    </dgm:pt>
    <dgm:pt modelId="{7BFC47F5-F983-40FA-B86C-AFB94E72DD27}" type="pres">
      <dgm:prSet presAssocID="{64A31F71-7BDE-47B7-B1B2-DB5F0E41C9A4}" presName="sibTrans" presStyleCnt="0"/>
      <dgm:spPr/>
    </dgm:pt>
    <dgm:pt modelId="{054C67ED-2F72-49E1-815A-1FCC74772B8B}" type="pres">
      <dgm:prSet presAssocID="{A52A3B43-40CC-4E6D-A64F-426FD52A04EF}" presName="node" presStyleLbl="node1" presStyleIdx="6" presStyleCnt="7">
        <dgm:presLayoutVars>
          <dgm:bulletEnabled val="1"/>
        </dgm:presLayoutVars>
      </dgm:prSet>
      <dgm:spPr/>
    </dgm:pt>
  </dgm:ptLst>
  <dgm:cxnLst>
    <dgm:cxn modelId="{9C3AB70E-6DDC-409E-9EA2-C7DAB2AAABE4}" type="presOf" srcId="{6C3B9FAF-5A90-4976-8E39-A7CA1FE64D58}" destId="{27D24235-3E84-4A9C-9F92-2B6C0EA12537}" srcOrd="0" destOrd="0" presId="urn:microsoft.com/office/officeart/2005/8/layout/default"/>
    <dgm:cxn modelId="{84C41A13-B573-4ED0-9F0A-A09DC10F9098}" type="presOf" srcId="{29C047AB-219C-4FCE-AB62-62564ED938CE}" destId="{75E963D2-21D7-4677-94DA-2B1B0773A09A}" srcOrd="0" destOrd="0" presId="urn:microsoft.com/office/officeart/2005/8/layout/default"/>
    <dgm:cxn modelId="{5683F91F-C8F2-49E7-B302-2702E1592BF9}" type="presOf" srcId="{A52A3B43-40CC-4E6D-A64F-426FD52A04EF}" destId="{054C67ED-2F72-49E1-815A-1FCC74772B8B}" srcOrd="0" destOrd="0" presId="urn:microsoft.com/office/officeart/2005/8/layout/default"/>
    <dgm:cxn modelId="{5A1E3D61-30F7-47A5-85FF-044C05B7EE6F}" type="presOf" srcId="{6E1D270B-13A9-46A2-8AFD-543AD25BD19E}" destId="{C7BE0366-6913-482B-B651-5F0EBE4A0539}" srcOrd="0" destOrd="0" presId="urn:microsoft.com/office/officeart/2005/8/layout/default"/>
    <dgm:cxn modelId="{03B8FF61-B72C-487B-8E56-301E5CBA7DFC}" type="presOf" srcId="{FAA4ECE3-D1A1-48D9-864C-77D3BF9563EE}" destId="{E99B5294-1C01-4D73-AAF7-EBD4ED96479C}" srcOrd="0" destOrd="0" presId="urn:microsoft.com/office/officeart/2005/8/layout/default"/>
    <dgm:cxn modelId="{EB128362-41CC-4097-A504-F15B09B547FD}" srcId="{6E1D270B-13A9-46A2-8AFD-543AD25BD19E}" destId="{E5755EC5-DC4D-4C7E-A9D2-B8121ED1025A}" srcOrd="1" destOrd="0" parTransId="{BDE668EC-7E73-4B7E-9161-25445AB36E71}" sibTransId="{3AB082F5-E618-479A-B6B0-B30B0EB396C2}"/>
    <dgm:cxn modelId="{5E2FA644-E1BC-45A2-8D18-AB6B620CBA2F}" type="presOf" srcId="{136C8065-42B4-4EF8-8C5D-697EAC083155}" destId="{10192EAD-D0A9-442C-9BC5-04DB3620D0EC}" srcOrd="0" destOrd="0" presId="urn:microsoft.com/office/officeart/2005/8/layout/default"/>
    <dgm:cxn modelId="{19735B6F-BA99-4E0F-8409-6DE96220240C}" srcId="{6E1D270B-13A9-46A2-8AFD-543AD25BD19E}" destId="{A52A3B43-40CC-4E6D-A64F-426FD52A04EF}" srcOrd="6" destOrd="0" parTransId="{BBDE8F04-D071-471C-BA34-B5DE7ADE2444}" sibTransId="{26ACB0E0-168C-4219-8D32-11365969B4FB}"/>
    <dgm:cxn modelId="{DF930057-4860-4389-9467-C5E0891B5B3D}" srcId="{6E1D270B-13A9-46A2-8AFD-543AD25BD19E}" destId="{6C3B9FAF-5A90-4976-8E39-A7CA1FE64D58}" srcOrd="3" destOrd="0" parTransId="{C561A26C-D07A-4F75-BAD6-5EA944EC82C3}" sibTransId="{80E8C7EC-632C-4328-9012-149DA511FD85}"/>
    <dgm:cxn modelId="{2555B39C-55A4-4EE9-B671-091405FAFAD4}" srcId="{6E1D270B-13A9-46A2-8AFD-543AD25BD19E}" destId="{8784C335-2C00-4636-98C6-C4F4B679950A}" srcOrd="0" destOrd="0" parTransId="{92AD1A48-6392-49E4-A02C-96B9E5A5AF38}" sibTransId="{26910C58-E21D-439E-8910-09BFF77829D7}"/>
    <dgm:cxn modelId="{D1117DB2-805E-417D-AF8E-CACCB97166F4}" srcId="{6E1D270B-13A9-46A2-8AFD-543AD25BD19E}" destId="{136C8065-42B4-4EF8-8C5D-697EAC083155}" srcOrd="5" destOrd="0" parTransId="{101FB360-AFC0-4691-9E35-6D60E91EF715}" sibTransId="{64A31F71-7BDE-47B7-B1B2-DB5F0E41C9A4}"/>
    <dgm:cxn modelId="{DF2B91B3-8CAB-4201-8A60-9A47B128E596}" srcId="{6E1D270B-13A9-46A2-8AFD-543AD25BD19E}" destId="{FAA4ECE3-D1A1-48D9-864C-77D3BF9563EE}" srcOrd="4" destOrd="0" parTransId="{C15F500E-3FAF-473C-95E6-CC229C791331}" sibTransId="{99DA657A-7576-4EFE-87B6-2FF7FDBF2F87}"/>
    <dgm:cxn modelId="{8A8BF7BD-404E-4165-8022-C8DF870B41E3}" type="presOf" srcId="{8784C335-2C00-4636-98C6-C4F4B679950A}" destId="{D9C648E7-E1A9-4A9C-B5EE-A54A90661D3E}" srcOrd="0" destOrd="0" presId="urn:microsoft.com/office/officeart/2005/8/layout/default"/>
    <dgm:cxn modelId="{6D1A3AC9-19E0-4A54-8930-62E9F8DD03F1}" type="presOf" srcId="{E5755EC5-DC4D-4C7E-A9D2-B8121ED1025A}" destId="{C7A9D083-BE76-4A4E-9591-EE091164A0DC}" srcOrd="0" destOrd="0" presId="urn:microsoft.com/office/officeart/2005/8/layout/default"/>
    <dgm:cxn modelId="{823B39EF-E0C3-48A1-8F92-61100B0E8731}" srcId="{6E1D270B-13A9-46A2-8AFD-543AD25BD19E}" destId="{29C047AB-219C-4FCE-AB62-62564ED938CE}" srcOrd="2" destOrd="0" parTransId="{819B3381-7EA0-4BA6-A892-AE077E216AB2}" sibTransId="{DF551541-347B-4A6D-A48F-1FA07E3F1A3F}"/>
    <dgm:cxn modelId="{9B4E4657-48CD-4EED-BCA8-57AD380ABA76}" type="presParOf" srcId="{C7BE0366-6913-482B-B651-5F0EBE4A0539}" destId="{D9C648E7-E1A9-4A9C-B5EE-A54A90661D3E}" srcOrd="0" destOrd="0" presId="urn:microsoft.com/office/officeart/2005/8/layout/default"/>
    <dgm:cxn modelId="{4A576F83-F59C-4EE1-BC3B-376DFD4D5333}" type="presParOf" srcId="{C7BE0366-6913-482B-B651-5F0EBE4A0539}" destId="{3BB9353B-B586-42E1-B517-232A0641D6F2}" srcOrd="1" destOrd="0" presId="urn:microsoft.com/office/officeart/2005/8/layout/default"/>
    <dgm:cxn modelId="{B30209DD-FF95-4991-8B9E-AE0D21478B59}" type="presParOf" srcId="{C7BE0366-6913-482B-B651-5F0EBE4A0539}" destId="{C7A9D083-BE76-4A4E-9591-EE091164A0DC}" srcOrd="2" destOrd="0" presId="urn:microsoft.com/office/officeart/2005/8/layout/default"/>
    <dgm:cxn modelId="{2CA9EC50-158A-4103-8B9E-4646776A901B}" type="presParOf" srcId="{C7BE0366-6913-482B-B651-5F0EBE4A0539}" destId="{55CAE2F0-9A10-4F86-B173-ED4C68AE7AFE}" srcOrd="3" destOrd="0" presId="urn:microsoft.com/office/officeart/2005/8/layout/default"/>
    <dgm:cxn modelId="{83B71B34-54D6-499F-90EE-9ACA203523C1}" type="presParOf" srcId="{C7BE0366-6913-482B-B651-5F0EBE4A0539}" destId="{75E963D2-21D7-4677-94DA-2B1B0773A09A}" srcOrd="4" destOrd="0" presId="urn:microsoft.com/office/officeart/2005/8/layout/default"/>
    <dgm:cxn modelId="{17C34165-4535-4C34-B280-82F977D10D88}" type="presParOf" srcId="{C7BE0366-6913-482B-B651-5F0EBE4A0539}" destId="{09230D6F-5654-491A-8F95-99865201F456}" srcOrd="5" destOrd="0" presId="urn:microsoft.com/office/officeart/2005/8/layout/default"/>
    <dgm:cxn modelId="{2513E993-714A-42F2-8222-D70E1BB2DF5D}" type="presParOf" srcId="{C7BE0366-6913-482B-B651-5F0EBE4A0539}" destId="{27D24235-3E84-4A9C-9F92-2B6C0EA12537}" srcOrd="6" destOrd="0" presId="urn:microsoft.com/office/officeart/2005/8/layout/default"/>
    <dgm:cxn modelId="{371A5817-8B6C-400A-8923-3DC99210D212}" type="presParOf" srcId="{C7BE0366-6913-482B-B651-5F0EBE4A0539}" destId="{E374EFCE-976C-4893-A120-A777AE5D3CD4}" srcOrd="7" destOrd="0" presId="urn:microsoft.com/office/officeart/2005/8/layout/default"/>
    <dgm:cxn modelId="{7B9F7723-13E0-4413-AD67-C3A692BF19A3}" type="presParOf" srcId="{C7BE0366-6913-482B-B651-5F0EBE4A0539}" destId="{E99B5294-1C01-4D73-AAF7-EBD4ED96479C}" srcOrd="8" destOrd="0" presId="urn:microsoft.com/office/officeart/2005/8/layout/default"/>
    <dgm:cxn modelId="{BA28889E-9E9A-4D81-9DB3-66D058B8FF1B}" type="presParOf" srcId="{C7BE0366-6913-482B-B651-5F0EBE4A0539}" destId="{DBF3ACB1-88FC-41CF-9B3C-4292ED190C50}" srcOrd="9" destOrd="0" presId="urn:microsoft.com/office/officeart/2005/8/layout/default"/>
    <dgm:cxn modelId="{75E53411-231B-42E7-BAF5-8865F9ADA7B2}" type="presParOf" srcId="{C7BE0366-6913-482B-B651-5F0EBE4A0539}" destId="{10192EAD-D0A9-442C-9BC5-04DB3620D0EC}" srcOrd="10" destOrd="0" presId="urn:microsoft.com/office/officeart/2005/8/layout/default"/>
    <dgm:cxn modelId="{18EF5B60-98AA-4514-824E-6AAB842D703B}" type="presParOf" srcId="{C7BE0366-6913-482B-B651-5F0EBE4A0539}" destId="{7BFC47F5-F983-40FA-B86C-AFB94E72DD27}" srcOrd="11" destOrd="0" presId="urn:microsoft.com/office/officeart/2005/8/layout/default"/>
    <dgm:cxn modelId="{8166A2FF-9752-43AD-A884-8D0FB8ADCCD4}" type="presParOf" srcId="{C7BE0366-6913-482B-B651-5F0EBE4A0539}" destId="{054C67ED-2F72-49E1-815A-1FCC74772B8B}"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2DF4F4-68CA-4CF2-BA85-53010C35DD87}"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ZA"/>
        </a:p>
      </dgm:t>
    </dgm:pt>
    <dgm:pt modelId="{82E2F207-C405-4260-932E-328E5A5DDEFA}">
      <dgm:prSet phldrT="[Text]" phldr="0"/>
      <dgm:spPr/>
      <dgm:t>
        <a:bodyPr/>
        <a:lstStyle/>
        <a:p>
          <a:r>
            <a:rPr lang="en-ZA" b="1" dirty="0">
              <a:latin typeface="Arial" panose="020B0604020202020204" pitchFamily="34" charset="0"/>
              <a:cs typeface="Arial" panose="020B0604020202020204" pitchFamily="34" charset="0"/>
            </a:rPr>
            <a:t>Identify</a:t>
          </a:r>
        </a:p>
      </dgm:t>
    </dgm:pt>
    <dgm:pt modelId="{2F87CA20-EED3-4736-90F1-604CE784A1AC}" type="parTrans" cxnId="{8ADAB41C-920E-4FD9-8E00-96E4D6EAB984}">
      <dgm:prSet/>
      <dgm:spPr/>
      <dgm:t>
        <a:bodyPr/>
        <a:lstStyle/>
        <a:p>
          <a:endParaRPr lang="en-ZA">
            <a:latin typeface="Arial" panose="020B0604020202020204" pitchFamily="34" charset="0"/>
            <a:cs typeface="Arial" panose="020B0604020202020204" pitchFamily="34" charset="0"/>
          </a:endParaRPr>
        </a:p>
      </dgm:t>
    </dgm:pt>
    <dgm:pt modelId="{0E727892-692E-46D6-87E9-45653563593D}" type="sibTrans" cxnId="{8ADAB41C-920E-4FD9-8E00-96E4D6EAB984}">
      <dgm:prSet/>
      <dgm:spPr/>
      <dgm:t>
        <a:bodyPr/>
        <a:lstStyle/>
        <a:p>
          <a:endParaRPr lang="en-ZA">
            <a:latin typeface="Arial" panose="020B0604020202020204" pitchFamily="34" charset="0"/>
            <a:cs typeface="Arial" panose="020B0604020202020204" pitchFamily="34" charset="0"/>
          </a:endParaRPr>
        </a:p>
      </dgm:t>
    </dgm:pt>
    <dgm:pt modelId="{24275572-CC3E-4497-AD54-FFB8726A76BF}">
      <dgm:prSet phldrT="[Text]" phldr="0"/>
      <dgm:spPr/>
      <dgm:t>
        <a:bodyPr/>
        <a:lstStyle/>
        <a:p>
          <a:r>
            <a:rPr lang="en-ZA" dirty="0">
              <a:latin typeface="Arial" panose="020B0604020202020204" pitchFamily="34" charset="0"/>
              <a:cs typeface="Arial" panose="020B0604020202020204" pitchFamily="34" charset="0"/>
            </a:rPr>
            <a:t>System weaknesses (e.g. staffing, patient flow, medicines</a:t>
          </a:r>
        </a:p>
      </dgm:t>
    </dgm:pt>
    <dgm:pt modelId="{A08A3002-FED3-484B-8474-CDDC90688684}" type="parTrans" cxnId="{265723EF-340C-4945-8D92-6C7156E63C33}">
      <dgm:prSet/>
      <dgm:spPr/>
      <dgm:t>
        <a:bodyPr/>
        <a:lstStyle/>
        <a:p>
          <a:endParaRPr lang="en-ZA">
            <a:latin typeface="Arial" panose="020B0604020202020204" pitchFamily="34" charset="0"/>
            <a:cs typeface="Arial" panose="020B0604020202020204" pitchFamily="34" charset="0"/>
          </a:endParaRPr>
        </a:p>
      </dgm:t>
    </dgm:pt>
    <dgm:pt modelId="{AF8006F3-B0B0-4093-8F66-58B869945E48}" type="sibTrans" cxnId="{265723EF-340C-4945-8D92-6C7156E63C33}">
      <dgm:prSet/>
      <dgm:spPr/>
      <dgm:t>
        <a:bodyPr/>
        <a:lstStyle/>
        <a:p>
          <a:endParaRPr lang="en-ZA">
            <a:latin typeface="Arial" panose="020B0604020202020204" pitchFamily="34" charset="0"/>
            <a:cs typeface="Arial" panose="020B0604020202020204" pitchFamily="34" charset="0"/>
          </a:endParaRPr>
        </a:p>
      </dgm:t>
    </dgm:pt>
    <dgm:pt modelId="{4C6E3E41-48E2-4510-B87F-FFDA798FE97A}">
      <dgm:prSet phldrT="[Text]" phldr="0"/>
      <dgm:spPr/>
      <dgm:t>
        <a:bodyPr/>
        <a:lstStyle/>
        <a:p>
          <a:r>
            <a:rPr lang="en-ZA" dirty="0">
              <a:latin typeface="Arial" panose="020B0604020202020204" pitchFamily="34" charset="0"/>
              <a:cs typeface="Arial" panose="020B0604020202020204" pitchFamily="34" charset="0"/>
            </a:rPr>
            <a:t>Repeated problem areas across assessments</a:t>
          </a:r>
        </a:p>
      </dgm:t>
    </dgm:pt>
    <dgm:pt modelId="{94F7C675-0AC4-4300-975F-F2ECFD67CA10}" type="parTrans" cxnId="{A25276AE-3ABB-444C-98CF-45132B28E5DA}">
      <dgm:prSet/>
      <dgm:spPr/>
      <dgm:t>
        <a:bodyPr/>
        <a:lstStyle/>
        <a:p>
          <a:endParaRPr lang="en-ZA">
            <a:latin typeface="Arial" panose="020B0604020202020204" pitchFamily="34" charset="0"/>
            <a:cs typeface="Arial" panose="020B0604020202020204" pitchFamily="34" charset="0"/>
          </a:endParaRPr>
        </a:p>
      </dgm:t>
    </dgm:pt>
    <dgm:pt modelId="{EDDE8FD0-B12B-49B7-9C76-FA74A848C8C3}" type="sibTrans" cxnId="{A25276AE-3ABB-444C-98CF-45132B28E5DA}">
      <dgm:prSet/>
      <dgm:spPr/>
      <dgm:t>
        <a:bodyPr/>
        <a:lstStyle/>
        <a:p>
          <a:endParaRPr lang="en-ZA">
            <a:latin typeface="Arial" panose="020B0604020202020204" pitchFamily="34" charset="0"/>
            <a:cs typeface="Arial" panose="020B0604020202020204" pitchFamily="34" charset="0"/>
          </a:endParaRPr>
        </a:p>
      </dgm:t>
    </dgm:pt>
    <dgm:pt modelId="{8AA5B396-BA6F-4EA8-9CE2-F0214481D280}">
      <dgm:prSet phldrT="[Text]" phldr="0"/>
      <dgm:spPr/>
      <dgm:t>
        <a:bodyPr/>
        <a:lstStyle/>
        <a:p>
          <a:r>
            <a:rPr lang="en-ZA" b="1" dirty="0">
              <a:latin typeface="Arial" panose="020B0604020202020204" pitchFamily="34" charset="0"/>
              <a:cs typeface="Arial" panose="020B0604020202020204" pitchFamily="34" charset="0"/>
            </a:rPr>
            <a:t>Inform</a:t>
          </a:r>
        </a:p>
      </dgm:t>
    </dgm:pt>
    <dgm:pt modelId="{9F875707-3F2E-428F-ACB6-377B2054EC3A}" type="parTrans" cxnId="{D247F6B0-88E8-4731-A74B-C49E9E4376CA}">
      <dgm:prSet/>
      <dgm:spPr/>
      <dgm:t>
        <a:bodyPr/>
        <a:lstStyle/>
        <a:p>
          <a:endParaRPr lang="en-ZA">
            <a:latin typeface="Arial" panose="020B0604020202020204" pitchFamily="34" charset="0"/>
            <a:cs typeface="Arial" panose="020B0604020202020204" pitchFamily="34" charset="0"/>
          </a:endParaRPr>
        </a:p>
      </dgm:t>
    </dgm:pt>
    <dgm:pt modelId="{93B2D550-C28D-40F0-8C7E-9782B8494C35}" type="sibTrans" cxnId="{D247F6B0-88E8-4731-A74B-C49E9E4376CA}">
      <dgm:prSet/>
      <dgm:spPr/>
      <dgm:t>
        <a:bodyPr/>
        <a:lstStyle/>
        <a:p>
          <a:endParaRPr lang="en-ZA">
            <a:latin typeface="Arial" panose="020B0604020202020204" pitchFamily="34" charset="0"/>
            <a:cs typeface="Arial" panose="020B0604020202020204" pitchFamily="34" charset="0"/>
          </a:endParaRPr>
        </a:p>
      </dgm:t>
    </dgm:pt>
    <dgm:pt modelId="{9C152BC0-E705-4DAB-B189-5E6847644FD4}">
      <dgm:prSet phldrT="[Text]" phldr="0"/>
      <dgm:spPr/>
      <dgm:t>
        <a:bodyPr/>
        <a:lstStyle/>
        <a:p>
          <a:r>
            <a:rPr lang="en-ZA" dirty="0">
              <a:latin typeface="Arial" panose="020B0604020202020204" pitchFamily="34" charset="0"/>
              <a:cs typeface="Arial" panose="020B0604020202020204" pitchFamily="34" charset="0"/>
            </a:rPr>
            <a:t>Facility improvement priorities</a:t>
          </a:r>
        </a:p>
      </dgm:t>
    </dgm:pt>
    <dgm:pt modelId="{C9676F32-D42A-4EDB-8573-9BC9D15337B2}" type="parTrans" cxnId="{FC0B7D77-0892-4D7E-AE2A-522DB98A3647}">
      <dgm:prSet/>
      <dgm:spPr/>
      <dgm:t>
        <a:bodyPr/>
        <a:lstStyle/>
        <a:p>
          <a:endParaRPr lang="en-ZA">
            <a:latin typeface="Arial" panose="020B0604020202020204" pitchFamily="34" charset="0"/>
            <a:cs typeface="Arial" panose="020B0604020202020204" pitchFamily="34" charset="0"/>
          </a:endParaRPr>
        </a:p>
      </dgm:t>
    </dgm:pt>
    <dgm:pt modelId="{C53B2DD5-1DD2-4EC0-B397-B45E88D3189E}" type="sibTrans" cxnId="{FC0B7D77-0892-4D7E-AE2A-522DB98A3647}">
      <dgm:prSet/>
      <dgm:spPr/>
      <dgm:t>
        <a:bodyPr/>
        <a:lstStyle/>
        <a:p>
          <a:endParaRPr lang="en-ZA">
            <a:latin typeface="Arial" panose="020B0604020202020204" pitchFamily="34" charset="0"/>
            <a:cs typeface="Arial" panose="020B0604020202020204" pitchFamily="34" charset="0"/>
          </a:endParaRPr>
        </a:p>
      </dgm:t>
    </dgm:pt>
    <dgm:pt modelId="{72E7FB0E-7A5A-458A-928C-E9EE4F6A0E44}">
      <dgm:prSet phldrT="[Text]" phldr="0"/>
      <dgm:spPr/>
      <dgm:t>
        <a:bodyPr/>
        <a:lstStyle/>
        <a:p>
          <a:r>
            <a:rPr lang="en-ZA" dirty="0">
              <a:latin typeface="Arial" panose="020B0604020202020204" pitchFamily="34" charset="0"/>
              <a:cs typeface="Arial" panose="020B0604020202020204" pitchFamily="34" charset="0"/>
            </a:rPr>
            <a:t>District planning and escalation decisions</a:t>
          </a:r>
        </a:p>
      </dgm:t>
    </dgm:pt>
    <dgm:pt modelId="{6CC3BBA0-7882-460A-85C4-51555B4C80EE}" type="parTrans" cxnId="{336A6EB7-72DC-4570-BE37-8827E6E4935C}">
      <dgm:prSet/>
      <dgm:spPr/>
      <dgm:t>
        <a:bodyPr/>
        <a:lstStyle/>
        <a:p>
          <a:endParaRPr lang="en-ZA">
            <a:latin typeface="Arial" panose="020B0604020202020204" pitchFamily="34" charset="0"/>
            <a:cs typeface="Arial" panose="020B0604020202020204" pitchFamily="34" charset="0"/>
          </a:endParaRPr>
        </a:p>
      </dgm:t>
    </dgm:pt>
    <dgm:pt modelId="{C1544E1E-6892-491E-9247-5EE687803C97}" type="sibTrans" cxnId="{336A6EB7-72DC-4570-BE37-8827E6E4935C}">
      <dgm:prSet/>
      <dgm:spPr/>
      <dgm:t>
        <a:bodyPr/>
        <a:lstStyle/>
        <a:p>
          <a:endParaRPr lang="en-ZA">
            <a:latin typeface="Arial" panose="020B0604020202020204" pitchFamily="34" charset="0"/>
            <a:cs typeface="Arial" panose="020B0604020202020204" pitchFamily="34" charset="0"/>
          </a:endParaRPr>
        </a:p>
      </dgm:t>
    </dgm:pt>
    <dgm:pt modelId="{F1B16B6D-3FE0-4BFB-B4DD-4FB98C1DAECF}">
      <dgm:prSet phldrT="[Text]" phldr="0"/>
      <dgm:spPr/>
      <dgm:t>
        <a:bodyPr/>
        <a:lstStyle/>
        <a:p>
          <a:r>
            <a:rPr lang="en-ZA" b="1" dirty="0">
              <a:latin typeface="Arial" panose="020B0604020202020204" pitchFamily="34" charset="0"/>
              <a:cs typeface="Arial" panose="020B0604020202020204" pitchFamily="34" charset="0"/>
            </a:rPr>
            <a:t>Support</a:t>
          </a:r>
        </a:p>
      </dgm:t>
    </dgm:pt>
    <dgm:pt modelId="{C961ED42-C736-438E-8798-2BCAC6629A88}" type="parTrans" cxnId="{3291D81D-0A4C-48DB-94BA-0A7E1B39BDC8}">
      <dgm:prSet/>
      <dgm:spPr/>
      <dgm:t>
        <a:bodyPr/>
        <a:lstStyle/>
        <a:p>
          <a:endParaRPr lang="en-ZA">
            <a:latin typeface="Arial" panose="020B0604020202020204" pitchFamily="34" charset="0"/>
            <a:cs typeface="Arial" panose="020B0604020202020204" pitchFamily="34" charset="0"/>
          </a:endParaRPr>
        </a:p>
      </dgm:t>
    </dgm:pt>
    <dgm:pt modelId="{E5802FE1-C6B8-43DC-ACFA-6E648F2F1C9A}" type="sibTrans" cxnId="{3291D81D-0A4C-48DB-94BA-0A7E1B39BDC8}">
      <dgm:prSet/>
      <dgm:spPr/>
      <dgm:t>
        <a:bodyPr/>
        <a:lstStyle/>
        <a:p>
          <a:endParaRPr lang="en-ZA">
            <a:latin typeface="Arial" panose="020B0604020202020204" pitchFamily="34" charset="0"/>
            <a:cs typeface="Arial" panose="020B0604020202020204" pitchFamily="34" charset="0"/>
          </a:endParaRPr>
        </a:p>
      </dgm:t>
    </dgm:pt>
    <dgm:pt modelId="{11D68CBC-798F-4D6F-B054-36C802BBE081}">
      <dgm:prSet phldrT="[Text]" phldr="0"/>
      <dgm:spPr/>
      <dgm:t>
        <a:bodyPr/>
        <a:lstStyle/>
        <a:p>
          <a:r>
            <a:rPr lang="en-ZA" dirty="0">
              <a:latin typeface="Arial" panose="020B0604020202020204" pitchFamily="34" charset="0"/>
              <a:cs typeface="Arial" panose="020B0604020202020204" pitchFamily="34" charset="0"/>
            </a:rPr>
            <a:t>Targeted supervision</a:t>
          </a:r>
        </a:p>
      </dgm:t>
    </dgm:pt>
    <dgm:pt modelId="{1ECFADA9-F3A7-4A64-A2CD-DA148A26F7C4}" type="parTrans" cxnId="{7939D3C2-70BD-4E9A-A108-FDE4392F73FA}">
      <dgm:prSet/>
      <dgm:spPr/>
      <dgm:t>
        <a:bodyPr/>
        <a:lstStyle/>
        <a:p>
          <a:endParaRPr lang="en-ZA">
            <a:latin typeface="Arial" panose="020B0604020202020204" pitchFamily="34" charset="0"/>
            <a:cs typeface="Arial" panose="020B0604020202020204" pitchFamily="34" charset="0"/>
          </a:endParaRPr>
        </a:p>
      </dgm:t>
    </dgm:pt>
    <dgm:pt modelId="{24A9865C-9185-458B-9173-791F2913F58A}" type="sibTrans" cxnId="{7939D3C2-70BD-4E9A-A108-FDE4392F73FA}">
      <dgm:prSet/>
      <dgm:spPr/>
      <dgm:t>
        <a:bodyPr/>
        <a:lstStyle/>
        <a:p>
          <a:endParaRPr lang="en-ZA">
            <a:latin typeface="Arial" panose="020B0604020202020204" pitchFamily="34" charset="0"/>
            <a:cs typeface="Arial" panose="020B0604020202020204" pitchFamily="34" charset="0"/>
          </a:endParaRPr>
        </a:p>
      </dgm:t>
    </dgm:pt>
    <dgm:pt modelId="{D6BE0CF1-815C-4235-85E1-050CD585989B}">
      <dgm:prSet phldrT="[Text]" phldr="0"/>
      <dgm:spPr/>
      <dgm:t>
        <a:bodyPr/>
        <a:lstStyle/>
        <a:p>
          <a:r>
            <a:rPr lang="en-ZA" dirty="0">
              <a:latin typeface="Arial" panose="020B0604020202020204" pitchFamily="34" charset="0"/>
              <a:cs typeface="Arial" panose="020B0604020202020204" pitchFamily="34" charset="0"/>
            </a:rPr>
            <a:t>Coaching and mentoring</a:t>
          </a:r>
        </a:p>
      </dgm:t>
    </dgm:pt>
    <dgm:pt modelId="{04226A08-9BAD-4B67-B80B-2D3A4CB6A31B}" type="parTrans" cxnId="{8E8C390E-36BA-4092-876A-B3EF45363C35}">
      <dgm:prSet/>
      <dgm:spPr/>
      <dgm:t>
        <a:bodyPr/>
        <a:lstStyle/>
        <a:p>
          <a:endParaRPr lang="en-ZA">
            <a:latin typeface="Arial" panose="020B0604020202020204" pitchFamily="34" charset="0"/>
            <a:cs typeface="Arial" panose="020B0604020202020204" pitchFamily="34" charset="0"/>
          </a:endParaRPr>
        </a:p>
      </dgm:t>
    </dgm:pt>
    <dgm:pt modelId="{3194707F-C6EE-4B02-B22B-9A511C910ADD}" type="sibTrans" cxnId="{8E8C390E-36BA-4092-876A-B3EF45363C35}">
      <dgm:prSet/>
      <dgm:spPr/>
      <dgm:t>
        <a:bodyPr/>
        <a:lstStyle/>
        <a:p>
          <a:endParaRPr lang="en-ZA">
            <a:latin typeface="Arial" panose="020B0604020202020204" pitchFamily="34" charset="0"/>
            <a:cs typeface="Arial" panose="020B0604020202020204" pitchFamily="34" charset="0"/>
          </a:endParaRPr>
        </a:p>
      </dgm:t>
    </dgm:pt>
    <dgm:pt modelId="{F1A1EFE0-4BDA-4BDD-B241-472078F998A9}">
      <dgm:prSet phldrT="[Text]" phldr="0"/>
      <dgm:spPr/>
      <dgm:t>
        <a:bodyPr/>
        <a:lstStyle/>
        <a:p>
          <a:r>
            <a:rPr lang="en-ZA" dirty="0">
              <a:latin typeface="Arial" panose="020B0604020202020204" pitchFamily="34" charset="0"/>
              <a:cs typeface="Arial" panose="020B0604020202020204" pitchFamily="34" charset="0"/>
            </a:rPr>
            <a:t>Resource mobilisation</a:t>
          </a:r>
        </a:p>
      </dgm:t>
    </dgm:pt>
    <dgm:pt modelId="{4108C4BF-FB58-42EA-9AA6-43BD1CD683ED}" type="parTrans" cxnId="{D5C42F5D-0BDE-4433-AD61-DC108807ABEA}">
      <dgm:prSet/>
      <dgm:spPr/>
      <dgm:t>
        <a:bodyPr/>
        <a:lstStyle/>
        <a:p>
          <a:endParaRPr lang="en-ZA">
            <a:latin typeface="Arial" panose="020B0604020202020204" pitchFamily="34" charset="0"/>
            <a:cs typeface="Arial" panose="020B0604020202020204" pitchFamily="34" charset="0"/>
          </a:endParaRPr>
        </a:p>
      </dgm:t>
    </dgm:pt>
    <dgm:pt modelId="{BDC67492-052D-4671-AF6D-C1233735A820}" type="sibTrans" cxnId="{D5C42F5D-0BDE-4433-AD61-DC108807ABEA}">
      <dgm:prSet/>
      <dgm:spPr/>
      <dgm:t>
        <a:bodyPr/>
        <a:lstStyle/>
        <a:p>
          <a:endParaRPr lang="en-ZA">
            <a:latin typeface="Arial" panose="020B0604020202020204" pitchFamily="34" charset="0"/>
            <a:cs typeface="Arial" panose="020B0604020202020204" pitchFamily="34" charset="0"/>
          </a:endParaRPr>
        </a:p>
      </dgm:t>
    </dgm:pt>
    <dgm:pt modelId="{0A64F0FD-509C-4176-9A56-AC4D87FA907F}">
      <dgm:prSet/>
      <dgm:spPr/>
      <dgm:t>
        <a:bodyPr/>
        <a:lstStyle/>
        <a:p>
          <a:r>
            <a:rPr lang="en-ZA" b="1" dirty="0">
              <a:latin typeface="Arial" panose="020B0604020202020204" pitchFamily="34" charset="0"/>
              <a:cs typeface="Arial" panose="020B0604020202020204" pitchFamily="34" charset="0"/>
            </a:rPr>
            <a:t>Track</a:t>
          </a:r>
        </a:p>
      </dgm:t>
    </dgm:pt>
    <dgm:pt modelId="{67D162F2-6757-47B3-BD72-2A1E8DB9D9C5}" type="parTrans" cxnId="{4B928074-B9ED-44FB-82F3-A40E07FCE747}">
      <dgm:prSet/>
      <dgm:spPr/>
      <dgm:t>
        <a:bodyPr/>
        <a:lstStyle/>
        <a:p>
          <a:endParaRPr lang="en-ZA">
            <a:latin typeface="Arial" panose="020B0604020202020204" pitchFamily="34" charset="0"/>
            <a:cs typeface="Arial" panose="020B0604020202020204" pitchFamily="34" charset="0"/>
          </a:endParaRPr>
        </a:p>
      </dgm:t>
    </dgm:pt>
    <dgm:pt modelId="{CE572E0D-AFFC-4142-9287-61D34A3CA296}" type="sibTrans" cxnId="{4B928074-B9ED-44FB-82F3-A40E07FCE747}">
      <dgm:prSet/>
      <dgm:spPr/>
      <dgm:t>
        <a:bodyPr/>
        <a:lstStyle/>
        <a:p>
          <a:endParaRPr lang="en-ZA">
            <a:latin typeface="Arial" panose="020B0604020202020204" pitchFamily="34" charset="0"/>
            <a:cs typeface="Arial" panose="020B0604020202020204" pitchFamily="34" charset="0"/>
          </a:endParaRPr>
        </a:p>
      </dgm:t>
    </dgm:pt>
    <dgm:pt modelId="{EB4B1E2D-8663-42BA-9CB6-3D1962C4DA44}">
      <dgm:prSet/>
      <dgm:spPr/>
      <dgm:t>
        <a:bodyPr/>
        <a:lstStyle/>
        <a:p>
          <a:r>
            <a:rPr lang="en-ZA" dirty="0">
              <a:latin typeface="Arial" panose="020B0604020202020204" pitchFamily="34" charset="0"/>
              <a:cs typeface="Arial" panose="020B0604020202020204" pitchFamily="34" charset="0"/>
            </a:rPr>
            <a:t>Improvement over time</a:t>
          </a:r>
        </a:p>
      </dgm:t>
    </dgm:pt>
    <dgm:pt modelId="{8C56ED86-1FCB-41D9-8D0D-18409FF6A397}" type="parTrans" cxnId="{5BD74C7D-6452-4A6E-ABA9-AE459865DF15}">
      <dgm:prSet/>
      <dgm:spPr/>
      <dgm:t>
        <a:bodyPr/>
        <a:lstStyle/>
        <a:p>
          <a:endParaRPr lang="en-ZA">
            <a:latin typeface="Arial" panose="020B0604020202020204" pitchFamily="34" charset="0"/>
            <a:cs typeface="Arial" panose="020B0604020202020204" pitchFamily="34" charset="0"/>
          </a:endParaRPr>
        </a:p>
      </dgm:t>
    </dgm:pt>
    <dgm:pt modelId="{0982FF94-9526-42AA-AA63-77C0A5707604}" type="sibTrans" cxnId="{5BD74C7D-6452-4A6E-ABA9-AE459865DF15}">
      <dgm:prSet/>
      <dgm:spPr/>
      <dgm:t>
        <a:bodyPr/>
        <a:lstStyle/>
        <a:p>
          <a:endParaRPr lang="en-ZA">
            <a:latin typeface="Arial" panose="020B0604020202020204" pitchFamily="34" charset="0"/>
            <a:cs typeface="Arial" panose="020B0604020202020204" pitchFamily="34" charset="0"/>
          </a:endParaRPr>
        </a:p>
      </dgm:t>
    </dgm:pt>
    <dgm:pt modelId="{A132EA67-1BC2-4CAA-8EE1-63F8FE5B34C4}">
      <dgm:prSet/>
      <dgm:spPr/>
      <dgm:t>
        <a:bodyPr/>
        <a:lstStyle/>
        <a:p>
          <a:r>
            <a:rPr lang="en-ZA" dirty="0">
              <a:latin typeface="Arial" panose="020B0604020202020204" pitchFamily="34" charset="0"/>
              <a:cs typeface="Arial" panose="020B0604020202020204" pitchFamily="34" charset="0"/>
            </a:rPr>
            <a:t>Whether actions taken addressed the problem</a:t>
          </a:r>
        </a:p>
      </dgm:t>
    </dgm:pt>
    <dgm:pt modelId="{5191965E-D70E-464D-A06C-0C54C8B1BB8A}" type="parTrans" cxnId="{12D6D118-3945-41AE-A446-CB73AB81E97F}">
      <dgm:prSet/>
      <dgm:spPr/>
      <dgm:t>
        <a:bodyPr/>
        <a:lstStyle/>
        <a:p>
          <a:endParaRPr lang="en-ZA">
            <a:latin typeface="Arial" panose="020B0604020202020204" pitchFamily="34" charset="0"/>
            <a:cs typeface="Arial" panose="020B0604020202020204" pitchFamily="34" charset="0"/>
          </a:endParaRPr>
        </a:p>
      </dgm:t>
    </dgm:pt>
    <dgm:pt modelId="{2B49E039-1010-4987-BDBE-BF79C93A3E52}" type="sibTrans" cxnId="{12D6D118-3945-41AE-A446-CB73AB81E97F}">
      <dgm:prSet/>
      <dgm:spPr/>
      <dgm:t>
        <a:bodyPr/>
        <a:lstStyle/>
        <a:p>
          <a:endParaRPr lang="en-ZA">
            <a:latin typeface="Arial" panose="020B0604020202020204" pitchFamily="34" charset="0"/>
            <a:cs typeface="Arial" panose="020B0604020202020204" pitchFamily="34" charset="0"/>
          </a:endParaRPr>
        </a:p>
      </dgm:t>
    </dgm:pt>
    <dgm:pt modelId="{BCF20713-EF97-4075-A924-C77E382E8F58}" type="pres">
      <dgm:prSet presAssocID="{FC2DF4F4-68CA-4CF2-BA85-53010C35DD87}" presName="linearFlow" presStyleCnt="0">
        <dgm:presLayoutVars>
          <dgm:dir/>
          <dgm:animLvl val="lvl"/>
          <dgm:resizeHandles val="exact"/>
        </dgm:presLayoutVars>
      </dgm:prSet>
      <dgm:spPr/>
    </dgm:pt>
    <dgm:pt modelId="{24460A3E-5152-4546-B282-49BCEA79D819}" type="pres">
      <dgm:prSet presAssocID="{82E2F207-C405-4260-932E-328E5A5DDEFA}" presName="composite" presStyleCnt="0"/>
      <dgm:spPr/>
    </dgm:pt>
    <dgm:pt modelId="{1B30C071-8193-4FC5-9BF8-C36D4EEA6186}" type="pres">
      <dgm:prSet presAssocID="{82E2F207-C405-4260-932E-328E5A5DDEFA}" presName="parentText" presStyleLbl="alignNode1" presStyleIdx="0" presStyleCnt="4">
        <dgm:presLayoutVars>
          <dgm:chMax val="1"/>
          <dgm:bulletEnabled val="1"/>
        </dgm:presLayoutVars>
      </dgm:prSet>
      <dgm:spPr/>
    </dgm:pt>
    <dgm:pt modelId="{ED8437E9-3BC7-4DC1-9451-B8D4F48C6CB8}" type="pres">
      <dgm:prSet presAssocID="{82E2F207-C405-4260-932E-328E5A5DDEFA}" presName="descendantText" presStyleLbl="alignAcc1" presStyleIdx="0" presStyleCnt="4">
        <dgm:presLayoutVars>
          <dgm:bulletEnabled val="1"/>
        </dgm:presLayoutVars>
      </dgm:prSet>
      <dgm:spPr/>
    </dgm:pt>
    <dgm:pt modelId="{A903C2C4-E66C-4606-8730-03CFDAC2E114}" type="pres">
      <dgm:prSet presAssocID="{0E727892-692E-46D6-87E9-45653563593D}" presName="sp" presStyleCnt="0"/>
      <dgm:spPr/>
    </dgm:pt>
    <dgm:pt modelId="{8804EF64-ECBF-4383-869C-2E1D59289CB3}" type="pres">
      <dgm:prSet presAssocID="{8AA5B396-BA6F-4EA8-9CE2-F0214481D280}" presName="composite" presStyleCnt="0"/>
      <dgm:spPr/>
    </dgm:pt>
    <dgm:pt modelId="{7D360819-D5B9-4ADC-A6C9-E0CD692E57B2}" type="pres">
      <dgm:prSet presAssocID="{8AA5B396-BA6F-4EA8-9CE2-F0214481D280}" presName="parentText" presStyleLbl="alignNode1" presStyleIdx="1" presStyleCnt="4">
        <dgm:presLayoutVars>
          <dgm:chMax val="1"/>
          <dgm:bulletEnabled val="1"/>
        </dgm:presLayoutVars>
      </dgm:prSet>
      <dgm:spPr/>
    </dgm:pt>
    <dgm:pt modelId="{6FA7F537-4C2B-4C63-9310-2F2083597F6D}" type="pres">
      <dgm:prSet presAssocID="{8AA5B396-BA6F-4EA8-9CE2-F0214481D280}" presName="descendantText" presStyleLbl="alignAcc1" presStyleIdx="1" presStyleCnt="4">
        <dgm:presLayoutVars>
          <dgm:bulletEnabled val="1"/>
        </dgm:presLayoutVars>
      </dgm:prSet>
      <dgm:spPr/>
    </dgm:pt>
    <dgm:pt modelId="{8441A964-0FEE-493C-AE0D-C05460BCE5AD}" type="pres">
      <dgm:prSet presAssocID="{93B2D550-C28D-40F0-8C7E-9782B8494C35}" presName="sp" presStyleCnt="0"/>
      <dgm:spPr/>
    </dgm:pt>
    <dgm:pt modelId="{161D5073-A9CD-43E8-B304-428540DA9811}" type="pres">
      <dgm:prSet presAssocID="{F1B16B6D-3FE0-4BFB-B4DD-4FB98C1DAECF}" presName="composite" presStyleCnt="0"/>
      <dgm:spPr/>
    </dgm:pt>
    <dgm:pt modelId="{BC92FA38-4E9C-45C9-8F4E-967A3E31989C}" type="pres">
      <dgm:prSet presAssocID="{F1B16B6D-3FE0-4BFB-B4DD-4FB98C1DAECF}" presName="parentText" presStyleLbl="alignNode1" presStyleIdx="2" presStyleCnt="4">
        <dgm:presLayoutVars>
          <dgm:chMax val="1"/>
          <dgm:bulletEnabled val="1"/>
        </dgm:presLayoutVars>
      </dgm:prSet>
      <dgm:spPr/>
    </dgm:pt>
    <dgm:pt modelId="{B31C6353-DB90-44FF-8ADE-686058883C32}" type="pres">
      <dgm:prSet presAssocID="{F1B16B6D-3FE0-4BFB-B4DD-4FB98C1DAECF}" presName="descendantText" presStyleLbl="alignAcc1" presStyleIdx="2" presStyleCnt="4">
        <dgm:presLayoutVars>
          <dgm:bulletEnabled val="1"/>
        </dgm:presLayoutVars>
      </dgm:prSet>
      <dgm:spPr/>
    </dgm:pt>
    <dgm:pt modelId="{60504F89-482A-4C5C-8CDF-874DF4F4E3B9}" type="pres">
      <dgm:prSet presAssocID="{E5802FE1-C6B8-43DC-ACFA-6E648F2F1C9A}" presName="sp" presStyleCnt="0"/>
      <dgm:spPr/>
    </dgm:pt>
    <dgm:pt modelId="{BEA6EA63-61C0-4A69-97CA-791C7057665E}" type="pres">
      <dgm:prSet presAssocID="{0A64F0FD-509C-4176-9A56-AC4D87FA907F}" presName="composite" presStyleCnt="0"/>
      <dgm:spPr/>
    </dgm:pt>
    <dgm:pt modelId="{B3F4805C-2B2A-4F3D-BCDE-069CF8D0A734}" type="pres">
      <dgm:prSet presAssocID="{0A64F0FD-509C-4176-9A56-AC4D87FA907F}" presName="parentText" presStyleLbl="alignNode1" presStyleIdx="3" presStyleCnt="4">
        <dgm:presLayoutVars>
          <dgm:chMax val="1"/>
          <dgm:bulletEnabled val="1"/>
        </dgm:presLayoutVars>
      </dgm:prSet>
      <dgm:spPr/>
    </dgm:pt>
    <dgm:pt modelId="{FEC0AE36-23F5-4C83-A72C-1DB874536B40}" type="pres">
      <dgm:prSet presAssocID="{0A64F0FD-509C-4176-9A56-AC4D87FA907F}" presName="descendantText" presStyleLbl="alignAcc1" presStyleIdx="3" presStyleCnt="4">
        <dgm:presLayoutVars>
          <dgm:bulletEnabled val="1"/>
        </dgm:presLayoutVars>
      </dgm:prSet>
      <dgm:spPr/>
    </dgm:pt>
  </dgm:ptLst>
  <dgm:cxnLst>
    <dgm:cxn modelId="{8E8C390E-36BA-4092-876A-B3EF45363C35}" srcId="{F1B16B6D-3FE0-4BFB-B4DD-4FB98C1DAECF}" destId="{D6BE0CF1-815C-4235-85E1-050CD585989B}" srcOrd="2" destOrd="0" parTransId="{04226A08-9BAD-4B67-B80B-2D3A4CB6A31B}" sibTransId="{3194707F-C6EE-4B02-B22B-9A511C910ADD}"/>
    <dgm:cxn modelId="{12D6D118-3945-41AE-A446-CB73AB81E97F}" srcId="{0A64F0FD-509C-4176-9A56-AC4D87FA907F}" destId="{A132EA67-1BC2-4CAA-8EE1-63F8FE5B34C4}" srcOrd="1" destOrd="0" parTransId="{5191965E-D70E-464D-A06C-0C54C8B1BB8A}" sibTransId="{2B49E039-1010-4987-BDBE-BF79C93A3E52}"/>
    <dgm:cxn modelId="{8ADAB41C-920E-4FD9-8E00-96E4D6EAB984}" srcId="{FC2DF4F4-68CA-4CF2-BA85-53010C35DD87}" destId="{82E2F207-C405-4260-932E-328E5A5DDEFA}" srcOrd="0" destOrd="0" parTransId="{2F87CA20-EED3-4736-90F1-604CE784A1AC}" sibTransId="{0E727892-692E-46D6-87E9-45653563593D}"/>
    <dgm:cxn modelId="{3291D81D-0A4C-48DB-94BA-0A7E1B39BDC8}" srcId="{FC2DF4F4-68CA-4CF2-BA85-53010C35DD87}" destId="{F1B16B6D-3FE0-4BFB-B4DD-4FB98C1DAECF}" srcOrd="2" destOrd="0" parTransId="{C961ED42-C736-438E-8798-2BCAC6629A88}" sibTransId="{E5802FE1-C6B8-43DC-ACFA-6E648F2F1C9A}"/>
    <dgm:cxn modelId="{28C7F62A-025E-4A7A-98F0-0C8E4823078E}" type="presOf" srcId="{9C152BC0-E705-4DAB-B189-5E6847644FD4}" destId="{6FA7F537-4C2B-4C63-9310-2F2083597F6D}" srcOrd="0" destOrd="0" presId="urn:microsoft.com/office/officeart/2005/8/layout/chevron2"/>
    <dgm:cxn modelId="{A40BEF2E-0A44-40BD-B5D8-4D4881B577BF}" type="presOf" srcId="{8AA5B396-BA6F-4EA8-9CE2-F0214481D280}" destId="{7D360819-D5B9-4ADC-A6C9-E0CD692E57B2}" srcOrd="0" destOrd="0" presId="urn:microsoft.com/office/officeart/2005/8/layout/chevron2"/>
    <dgm:cxn modelId="{66D2A42F-D563-4D88-AE25-CD05A4B45240}" type="presOf" srcId="{EB4B1E2D-8663-42BA-9CB6-3D1962C4DA44}" destId="{FEC0AE36-23F5-4C83-A72C-1DB874536B40}" srcOrd="0" destOrd="0" presId="urn:microsoft.com/office/officeart/2005/8/layout/chevron2"/>
    <dgm:cxn modelId="{4A4E073F-083C-455E-8A79-0F31D09F0757}" type="presOf" srcId="{4C6E3E41-48E2-4510-B87F-FFDA798FE97A}" destId="{ED8437E9-3BC7-4DC1-9451-B8D4F48C6CB8}" srcOrd="0" destOrd="1" presId="urn:microsoft.com/office/officeart/2005/8/layout/chevron2"/>
    <dgm:cxn modelId="{D5C42F5D-0BDE-4433-AD61-DC108807ABEA}" srcId="{F1B16B6D-3FE0-4BFB-B4DD-4FB98C1DAECF}" destId="{F1A1EFE0-4BDA-4BDD-B241-472078F998A9}" srcOrd="1" destOrd="0" parTransId="{4108C4BF-FB58-42EA-9AA6-43BD1CD683ED}" sibTransId="{BDC67492-052D-4671-AF6D-C1233735A820}"/>
    <dgm:cxn modelId="{4F24B248-751B-44F4-9560-E70B1A43524A}" type="presOf" srcId="{82E2F207-C405-4260-932E-328E5A5DDEFA}" destId="{1B30C071-8193-4FC5-9BF8-C36D4EEA6186}" srcOrd="0" destOrd="0" presId="urn:microsoft.com/office/officeart/2005/8/layout/chevron2"/>
    <dgm:cxn modelId="{75FF566A-68DA-45CB-82A5-D4706F7EC037}" type="presOf" srcId="{D6BE0CF1-815C-4235-85E1-050CD585989B}" destId="{B31C6353-DB90-44FF-8ADE-686058883C32}" srcOrd="0" destOrd="2" presId="urn:microsoft.com/office/officeart/2005/8/layout/chevron2"/>
    <dgm:cxn modelId="{85E21C4C-4B03-4F6E-B032-FE1D9913A59F}" type="presOf" srcId="{72E7FB0E-7A5A-458A-928C-E9EE4F6A0E44}" destId="{6FA7F537-4C2B-4C63-9310-2F2083597F6D}" srcOrd="0" destOrd="1" presId="urn:microsoft.com/office/officeart/2005/8/layout/chevron2"/>
    <dgm:cxn modelId="{07CADE4C-DE77-40C4-8527-49770BADE92C}" type="presOf" srcId="{24275572-CC3E-4497-AD54-FFB8726A76BF}" destId="{ED8437E9-3BC7-4DC1-9451-B8D4F48C6CB8}" srcOrd="0" destOrd="0" presId="urn:microsoft.com/office/officeart/2005/8/layout/chevron2"/>
    <dgm:cxn modelId="{4F10C94E-7F78-48BD-AE25-E2845CC4826A}" type="presOf" srcId="{A132EA67-1BC2-4CAA-8EE1-63F8FE5B34C4}" destId="{FEC0AE36-23F5-4C83-A72C-1DB874536B40}" srcOrd="0" destOrd="1" presId="urn:microsoft.com/office/officeart/2005/8/layout/chevron2"/>
    <dgm:cxn modelId="{439E7651-5FD3-41A2-B208-894B155BE3C4}" type="presOf" srcId="{F1A1EFE0-4BDA-4BDD-B241-472078F998A9}" destId="{B31C6353-DB90-44FF-8ADE-686058883C32}" srcOrd="0" destOrd="1" presId="urn:microsoft.com/office/officeart/2005/8/layout/chevron2"/>
    <dgm:cxn modelId="{4B928074-B9ED-44FB-82F3-A40E07FCE747}" srcId="{FC2DF4F4-68CA-4CF2-BA85-53010C35DD87}" destId="{0A64F0FD-509C-4176-9A56-AC4D87FA907F}" srcOrd="3" destOrd="0" parTransId="{67D162F2-6757-47B3-BD72-2A1E8DB9D9C5}" sibTransId="{CE572E0D-AFFC-4142-9287-61D34A3CA296}"/>
    <dgm:cxn modelId="{FC0B7D77-0892-4D7E-AE2A-522DB98A3647}" srcId="{8AA5B396-BA6F-4EA8-9CE2-F0214481D280}" destId="{9C152BC0-E705-4DAB-B189-5E6847644FD4}" srcOrd="0" destOrd="0" parTransId="{C9676F32-D42A-4EDB-8573-9BC9D15337B2}" sibTransId="{C53B2DD5-1DD2-4EC0-B397-B45E88D3189E}"/>
    <dgm:cxn modelId="{5BD74C7D-6452-4A6E-ABA9-AE459865DF15}" srcId="{0A64F0FD-509C-4176-9A56-AC4D87FA907F}" destId="{EB4B1E2D-8663-42BA-9CB6-3D1962C4DA44}" srcOrd="0" destOrd="0" parTransId="{8C56ED86-1FCB-41D9-8D0D-18409FF6A397}" sibTransId="{0982FF94-9526-42AA-AA63-77C0A5707604}"/>
    <dgm:cxn modelId="{C262DD8C-3ADB-4AF6-9223-5C31EC933ABD}" type="presOf" srcId="{FC2DF4F4-68CA-4CF2-BA85-53010C35DD87}" destId="{BCF20713-EF97-4075-A924-C77E382E8F58}" srcOrd="0" destOrd="0" presId="urn:microsoft.com/office/officeart/2005/8/layout/chevron2"/>
    <dgm:cxn modelId="{D0FDB8AB-78A5-4C1A-B443-DA865ED51931}" type="presOf" srcId="{11D68CBC-798F-4D6F-B054-36C802BBE081}" destId="{B31C6353-DB90-44FF-8ADE-686058883C32}" srcOrd="0" destOrd="0" presId="urn:microsoft.com/office/officeart/2005/8/layout/chevron2"/>
    <dgm:cxn modelId="{A25276AE-3ABB-444C-98CF-45132B28E5DA}" srcId="{82E2F207-C405-4260-932E-328E5A5DDEFA}" destId="{4C6E3E41-48E2-4510-B87F-FFDA798FE97A}" srcOrd="1" destOrd="0" parTransId="{94F7C675-0AC4-4300-975F-F2ECFD67CA10}" sibTransId="{EDDE8FD0-B12B-49B7-9C76-FA74A848C8C3}"/>
    <dgm:cxn modelId="{D247F6B0-88E8-4731-A74B-C49E9E4376CA}" srcId="{FC2DF4F4-68CA-4CF2-BA85-53010C35DD87}" destId="{8AA5B396-BA6F-4EA8-9CE2-F0214481D280}" srcOrd="1" destOrd="0" parTransId="{9F875707-3F2E-428F-ACB6-377B2054EC3A}" sibTransId="{93B2D550-C28D-40F0-8C7E-9782B8494C35}"/>
    <dgm:cxn modelId="{336A6EB7-72DC-4570-BE37-8827E6E4935C}" srcId="{8AA5B396-BA6F-4EA8-9CE2-F0214481D280}" destId="{72E7FB0E-7A5A-458A-928C-E9EE4F6A0E44}" srcOrd="1" destOrd="0" parTransId="{6CC3BBA0-7882-460A-85C4-51555B4C80EE}" sibTransId="{C1544E1E-6892-491E-9247-5EE687803C97}"/>
    <dgm:cxn modelId="{7939D3C2-70BD-4E9A-A108-FDE4392F73FA}" srcId="{F1B16B6D-3FE0-4BFB-B4DD-4FB98C1DAECF}" destId="{11D68CBC-798F-4D6F-B054-36C802BBE081}" srcOrd="0" destOrd="0" parTransId="{1ECFADA9-F3A7-4A64-A2CD-DA148A26F7C4}" sibTransId="{24A9865C-9185-458B-9173-791F2913F58A}"/>
    <dgm:cxn modelId="{C41D22E3-FF10-46A3-9E54-A900B6B82FCA}" type="presOf" srcId="{0A64F0FD-509C-4176-9A56-AC4D87FA907F}" destId="{B3F4805C-2B2A-4F3D-BCDE-069CF8D0A734}" srcOrd="0" destOrd="0" presId="urn:microsoft.com/office/officeart/2005/8/layout/chevron2"/>
    <dgm:cxn modelId="{265723EF-340C-4945-8D92-6C7156E63C33}" srcId="{82E2F207-C405-4260-932E-328E5A5DDEFA}" destId="{24275572-CC3E-4497-AD54-FFB8726A76BF}" srcOrd="0" destOrd="0" parTransId="{A08A3002-FED3-484B-8474-CDDC90688684}" sibTransId="{AF8006F3-B0B0-4093-8F66-58B869945E48}"/>
    <dgm:cxn modelId="{D4D64AF4-1BFE-4931-AC70-79AAF7361137}" type="presOf" srcId="{F1B16B6D-3FE0-4BFB-B4DD-4FB98C1DAECF}" destId="{BC92FA38-4E9C-45C9-8F4E-967A3E31989C}" srcOrd="0" destOrd="0" presId="urn:microsoft.com/office/officeart/2005/8/layout/chevron2"/>
    <dgm:cxn modelId="{B2C47422-E50E-4BCD-BDF0-22D258EBCB94}" type="presParOf" srcId="{BCF20713-EF97-4075-A924-C77E382E8F58}" destId="{24460A3E-5152-4546-B282-49BCEA79D819}" srcOrd="0" destOrd="0" presId="urn:microsoft.com/office/officeart/2005/8/layout/chevron2"/>
    <dgm:cxn modelId="{7C2D32BD-B0DB-4587-A59B-4533BB104E34}" type="presParOf" srcId="{24460A3E-5152-4546-B282-49BCEA79D819}" destId="{1B30C071-8193-4FC5-9BF8-C36D4EEA6186}" srcOrd="0" destOrd="0" presId="urn:microsoft.com/office/officeart/2005/8/layout/chevron2"/>
    <dgm:cxn modelId="{528F0C56-959F-4B51-9FFC-063D32963AFB}" type="presParOf" srcId="{24460A3E-5152-4546-B282-49BCEA79D819}" destId="{ED8437E9-3BC7-4DC1-9451-B8D4F48C6CB8}" srcOrd="1" destOrd="0" presId="urn:microsoft.com/office/officeart/2005/8/layout/chevron2"/>
    <dgm:cxn modelId="{E29B4D62-E483-4862-8688-8E363B484941}" type="presParOf" srcId="{BCF20713-EF97-4075-A924-C77E382E8F58}" destId="{A903C2C4-E66C-4606-8730-03CFDAC2E114}" srcOrd="1" destOrd="0" presId="urn:microsoft.com/office/officeart/2005/8/layout/chevron2"/>
    <dgm:cxn modelId="{732524E7-15E4-4AC3-A961-48289D858895}" type="presParOf" srcId="{BCF20713-EF97-4075-A924-C77E382E8F58}" destId="{8804EF64-ECBF-4383-869C-2E1D59289CB3}" srcOrd="2" destOrd="0" presId="urn:microsoft.com/office/officeart/2005/8/layout/chevron2"/>
    <dgm:cxn modelId="{E69B59CF-BFBB-4D57-A9DC-5C3A04A50CA1}" type="presParOf" srcId="{8804EF64-ECBF-4383-869C-2E1D59289CB3}" destId="{7D360819-D5B9-4ADC-A6C9-E0CD692E57B2}" srcOrd="0" destOrd="0" presId="urn:microsoft.com/office/officeart/2005/8/layout/chevron2"/>
    <dgm:cxn modelId="{E243AFC2-862C-4EAB-8FA2-2CEF6C8F6D51}" type="presParOf" srcId="{8804EF64-ECBF-4383-869C-2E1D59289CB3}" destId="{6FA7F537-4C2B-4C63-9310-2F2083597F6D}" srcOrd="1" destOrd="0" presId="urn:microsoft.com/office/officeart/2005/8/layout/chevron2"/>
    <dgm:cxn modelId="{E8216457-6191-43EC-8446-5404A4B6D391}" type="presParOf" srcId="{BCF20713-EF97-4075-A924-C77E382E8F58}" destId="{8441A964-0FEE-493C-AE0D-C05460BCE5AD}" srcOrd="3" destOrd="0" presId="urn:microsoft.com/office/officeart/2005/8/layout/chevron2"/>
    <dgm:cxn modelId="{35B872BC-A920-4D2E-AAEB-B14DF2B200B9}" type="presParOf" srcId="{BCF20713-EF97-4075-A924-C77E382E8F58}" destId="{161D5073-A9CD-43E8-B304-428540DA9811}" srcOrd="4" destOrd="0" presId="urn:microsoft.com/office/officeart/2005/8/layout/chevron2"/>
    <dgm:cxn modelId="{901D32D4-1CC9-4315-B4DA-2D0E05CA8ECD}" type="presParOf" srcId="{161D5073-A9CD-43E8-B304-428540DA9811}" destId="{BC92FA38-4E9C-45C9-8F4E-967A3E31989C}" srcOrd="0" destOrd="0" presId="urn:microsoft.com/office/officeart/2005/8/layout/chevron2"/>
    <dgm:cxn modelId="{FFCF18E5-7229-4E1D-A462-A257E2340129}" type="presParOf" srcId="{161D5073-A9CD-43E8-B304-428540DA9811}" destId="{B31C6353-DB90-44FF-8ADE-686058883C32}" srcOrd="1" destOrd="0" presId="urn:microsoft.com/office/officeart/2005/8/layout/chevron2"/>
    <dgm:cxn modelId="{B054568E-6B9F-4A7F-BA6B-35297B70960C}" type="presParOf" srcId="{BCF20713-EF97-4075-A924-C77E382E8F58}" destId="{60504F89-482A-4C5C-8CDF-874DF4F4E3B9}" srcOrd="5" destOrd="0" presId="urn:microsoft.com/office/officeart/2005/8/layout/chevron2"/>
    <dgm:cxn modelId="{546522D5-7727-4212-A930-0CC8F9107309}" type="presParOf" srcId="{BCF20713-EF97-4075-A924-C77E382E8F58}" destId="{BEA6EA63-61C0-4A69-97CA-791C7057665E}" srcOrd="6" destOrd="0" presId="urn:microsoft.com/office/officeart/2005/8/layout/chevron2"/>
    <dgm:cxn modelId="{8E12D500-2996-44F1-8578-43B1052E65C2}" type="presParOf" srcId="{BEA6EA63-61C0-4A69-97CA-791C7057665E}" destId="{B3F4805C-2B2A-4F3D-BCDE-069CF8D0A734}" srcOrd="0" destOrd="0" presId="urn:microsoft.com/office/officeart/2005/8/layout/chevron2"/>
    <dgm:cxn modelId="{CC234F1B-3D95-4F8F-901C-2A7B436D7EA9}" type="presParOf" srcId="{BEA6EA63-61C0-4A69-97CA-791C7057665E}" destId="{FEC0AE36-23F5-4C83-A72C-1DB874536B4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EB979B-EAD8-423F-8488-477E589122FA}" type="doc">
      <dgm:prSet loTypeId="urn:microsoft.com/office/officeart/2016/7/layout/VerticalDownArrowProcess" loCatId="process" qsTypeId="urn:microsoft.com/office/officeart/2005/8/quickstyle/simple4" qsCatId="simple" csTypeId="urn:microsoft.com/office/officeart/2005/8/colors/accent3_2" csCatId="accent3"/>
      <dgm:spPr/>
      <dgm:t>
        <a:bodyPr/>
        <a:lstStyle/>
        <a:p>
          <a:endParaRPr lang="en-US"/>
        </a:p>
      </dgm:t>
    </dgm:pt>
    <dgm:pt modelId="{5C850CAD-EE4C-4829-B2D3-1EE3B66C6525}">
      <dgm:prSet/>
      <dgm:spPr/>
      <dgm:t>
        <a:bodyPr/>
        <a:lstStyle/>
        <a:p>
          <a:r>
            <a:rPr lang="en-US">
              <a:latin typeface="Arial" panose="020B0604020202020204" pitchFamily="34" charset="0"/>
              <a:cs typeface="Arial" panose="020B0604020202020204" pitchFamily="34" charset="0"/>
            </a:rPr>
            <a:t>Identify</a:t>
          </a:r>
        </a:p>
      </dgm:t>
    </dgm:pt>
    <dgm:pt modelId="{C9AECD34-1DD2-4156-806F-CF1E1BDFCA45}" type="parTrans" cxnId="{3B4F4B97-F8FF-420E-89BE-7EF44EF33808}">
      <dgm:prSet/>
      <dgm:spPr/>
      <dgm:t>
        <a:bodyPr/>
        <a:lstStyle/>
        <a:p>
          <a:endParaRPr lang="en-US">
            <a:latin typeface="Arial" panose="020B0604020202020204" pitchFamily="34" charset="0"/>
            <a:cs typeface="Arial" panose="020B0604020202020204" pitchFamily="34" charset="0"/>
          </a:endParaRPr>
        </a:p>
      </dgm:t>
    </dgm:pt>
    <dgm:pt modelId="{A76615D1-BA5B-4D02-A977-470C28FA5D8F}" type="sibTrans" cxnId="{3B4F4B97-F8FF-420E-89BE-7EF44EF33808}">
      <dgm:prSet/>
      <dgm:spPr/>
      <dgm:t>
        <a:bodyPr/>
        <a:lstStyle/>
        <a:p>
          <a:endParaRPr lang="en-US">
            <a:latin typeface="Arial" panose="020B0604020202020204" pitchFamily="34" charset="0"/>
            <a:cs typeface="Arial" panose="020B0604020202020204" pitchFamily="34" charset="0"/>
          </a:endParaRPr>
        </a:p>
      </dgm:t>
    </dgm:pt>
    <dgm:pt modelId="{A58B5C13-833A-4279-80C4-4C6CEDAE3E51}">
      <dgm:prSet/>
      <dgm:spPr/>
      <dgm:t>
        <a:bodyPr/>
        <a:lstStyle/>
        <a:p>
          <a:r>
            <a:rPr lang="en-US">
              <a:latin typeface="Arial" panose="020B0604020202020204" pitchFamily="34" charset="0"/>
              <a:cs typeface="Arial" panose="020B0604020202020204" pitchFamily="34" charset="0"/>
            </a:rPr>
            <a:t>identify system gaps and priorities</a:t>
          </a:r>
        </a:p>
      </dgm:t>
    </dgm:pt>
    <dgm:pt modelId="{F3F95709-E4EE-4B12-AD46-438F4C5C89C1}" type="parTrans" cxnId="{B3B17C59-9ADF-4495-B989-B2D1332A1302}">
      <dgm:prSet/>
      <dgm:spPr/>
      <dgm:t>
        <a:bodyPr/>
        <a:lstStyle/>
        <a:p>
          <a:endParaRPr lang="en-US">
            <a:latin typeface="Arial" panose="020B0604020202020204" pitchFamily="34" charset="0"/>
            <a:cs typeface="Arial" panose="020B0604020202020204" pitchFamily="34" charset="0"/>
          </a:endParaRPr>
        </a:p>
      </dgm:t>
    </dgm:pt>
    <dgm:pt modelId="{8D8BE8CC-048C-4AA3-AF99-6C395BD546AF}" type="sibTrans" cxnId="{B3B17C59-9ADF-4495-B989-B2D1332A1302}">
      <dgm:prSet/>
      <dgm:spPr/>
      <dgm:t>
        <a:bodyPr/>
        <a:lstStyle/>
        <a:p>
          <a:endParaRPr lang="en-US">
            <a:latin typeface="Arial" panose="020B0604020202020204" pitchFamily="34" charset="0"/>
            <a:cs typeface="Arial" panose="020B0604020202020204" pitchFamily="34" charset="0"/>
          </a:endParaRPr>
        </a:p>
      </dgm:t>
    </dgm:pt>
    <dgm:pt modelId="{F7CA93E6-D28F-4E80-8AC0-51E560C3D97A}">
      <dgm:prSet/>
      <dgm:spPr/>
      <dgm:t>
        <a:bodyPr/>
        <a:lstStyle/>
        <a:p>
          <a:r>
            <a:rPr lang="en-US">
              <a:latin typeface="Arial" panose="020B0604020202020204" pitchFamily="34" charset="0"/>
              <a:cs typeface="Arial" panose="020B0604020202020204" pitchFamily="34" charset="0"/>
            </a:rPr>
            <a:t>Inform</a:t>
          </a:r>
        </a:p>
      </dgm:t>
    </dgm:pt>
    <dgm:pt modelId="{F9981480-582F-45FC-A81A-FA46032D1D56}" type="parTrans" cxnId="{E76C1D4E-3A63-4111-971F-2581A9C43F22}">
      <dgm:prSet/>
      <dgm:spPr/>
      <dgm:t>
        <a:bodyPr/>
        <a:lstStyle/>
        <a:p>
          <a:endParaRPr lang="en-US">
            <a:latin typeface="Arial" panose="020B0604020202020204" pitchFamily="34" charset="0"/>
            <a:cs typeface="Arial" panose="020B0604020202020204" pitchFamily="34" charset="0"/>
          </a:endParaRPr>
        </a:p>
      </dgm:t>
    </dgm:pt>
    <dgm:pt modelId="{B9D626DD-CB36-4FE0-835B-0BDEC6522D06}" type="sibTrans" cxnId="{E76C1D4E-3A63-4111-971F-2581A9C43F22}">
      <dgm:prSet/>
      <dgm:spPr/>
      <dgm:t>
        <a:bodyPr/>
        <a:lstStyle/>
        <a:p>
          <a:endParaRPr lang="en-US">
            <a:latin typeface="Arial" panose="020B0604020202020204" pitchFamily="34" charset="0"/>
            <a:cs typeface="Arial" panose="020B0604020202020204" pitchFamily="34" charset="0"/>
          </a:endParaRPr>
        </a:p>
      </dgm:t>
    </dgm:pt>
    <dgm:pt modelId="{C9925F44-4F0A-4748-9DEE-0E4F81A57DCB}">
      <dgm:prSet/>
      <dgm:spPr/>
      <dgm:t>
        <a:bodyPr/>
        <a:lstStyle/>
        <a:p>
          <a:r>
            <a:rPr lang="en-US">
              <a:latin typeface="Arial" panose="020B0604020202020204" pitchFamily="34" charset="0"/>
              <a:cs typeface="Arial" panose="020B0604020202020204" pitchFamily="34" charset="0"/>
            </a:rPr>
            <a:t>inform Quality Improvement (QI) initiatives</a:t>
          </a:r>
        </a:p>
      </dgm:t>
    </dgm:pt>
    <dgm:pt modelId="{05FE19B9-CEBA-4A49-88FB-23BF1AE3B255}" type="parTrans" cxnId="{0D502A31-FF3A-40E9-B20C-9264E18574F0}">
      <dgm:prSet/>
      <dgm:spPr/>
      <dgm:t>
        <a:bodyPr/>
        <a:lstStyle/>
        <a:p>
          <a:endParaRPr lang="en-US">
            <a:latin typeface="Arial" panose="020B0604020202020204" pitchFamily="34" charset="0"/>
            <a:cs typeface="Arial" panose="020B0604020202020204" pitchFamily="34" charset="0"/>
          </a:endParaRPr>
        </a:p>
      </dgm:t>
    </dgm:pt>
    <dgm:pt modelId="{6CB55160-9BA9-442B-81E9-AB68FFF0690D}" type="sibTrans" cxnId="{0D502A31-FF3A-40E9-B20C-9264E18574F0}">
      <dgm:prSet/>
      <dgm:spPr/>
      <dgm:t>
        <a:bodyPr/>
        <a:lstStyle/>
        <a:p>
          <a:endParaRPr lang="en-US">
            <a:latin typeface="Arial" panose="020B0604020202020204" pitchFamily="34" charset="0"/>
            <a:cs typeface="Arial" panose="020B0604020202020204" pitchFamily="34" charset="0"/>
          </a:endParaRPr>
        </a:p>
      </dgm:t>
    </dgm:pt>
    <dgm:pt modelId="{8DEDAA34-32BF-46FD-BE4D-703870CAC857}">
      <dgm:prSet/>
      <dgm:spPr/>
      <dgm:t>
        <a:bodyPr/>
        <a:lstStyle/>
        <a:p>
          <a:r>
            <a:rPr lang="en-US">
              <a:latin typeface="Arial" panose="020B0604020202020204" pitchFamily="34" charset="0"/>
              <a:cs typeface="Arial" panose="020B0604020202020204" pitchFamily="34" charset="0"/>
            </a:rPr>
            <a:t>Support</a:t>
          </a:r>
        </a:p>
      </dgm:t>
    </dgm:pt>
    <dgm:pt modelId="{C494A855-74A9-439A-8329-F0C2165D8B50}" type="parTrans" cxnId="{566986CD-AA8E-4D46-B2F2-41A9CA02101B}">
      <dgm:prSet/>
      <dgm:spPr/>
      <dgm:t>
        <a:bodyPr/>
        <a:lstStyle/>
        <a:p>
          <a:endParaRPr lang="en-US">
            <a:latin typeface="Arial" panose="020B0604020202020204" pitchFamily="34" charset="0"/>
            <a:cs typeface="Arial" panose="020B0604020202020204" pitchFamily="34" charset="0"/>
          </a:endParaRPr>
        </a:p>
      </dgm:t>
    </dgm:pt>
    <dgm:pt modelId="{A831F4DA-6519-4D9C-A805-BD65EB61B690}" type="sibTrans" cxnId="{566986CD-AA8E-4D46-B2F2-41A9CA02101B}">
      <dgm:prSet/>
      <dgm:spPr/>
      <dgm:t>
        <a:bodyPr/>
        <a:lstStyle/>
        <a:p>
          <a:endParaRPr lang="en-US">
            <a:latin typeface="Arial" panose="020B0604020202020204" pitchFamily="34" charset="0"/>
            <a:cs typeface="Arial" panose="020B0604020202020204" pitchFamily="34" charset="0"/>
          </a:endParaRPr>
        </a:p>
      </dgm:t>
    </dgm:pt>
    <dgm:pt modelId="{48F32057-2D43-495B-A91F-39E3054E62CE}">
      <dgm:prSet/>
      <dgm:spPr/>
      <dgm:t>
        <a:bodyPr/>
        <a:lstStyle/>
        <a:p>
          <a:r>
            <a:rPr lang="en-US">
              <a:latin typeface="Arial" panose="020B0604020202020204" pitchFamily="34" charset="0"/>
              <a:cs typeface="Arial" panose="020B0604020202020204" pitchFamily="34" charset="0"/>
            </a:rPr>
            <a:t>support routine planning and management</a:t>
          </a:r>
        </a:p>
      </dgm:t>
    </dgm:pt>
    <dgm:pt modelId="{478996B3-929D-4AF2-A1B5-3CE4CFCFD92B}" type="parTrans" cxnId="{657EF608-2AB5-46AD-9282-7432F738B879}">
      <dgm:prSet/>
      <dgm:spPr/>
      <dgm:t>
        <a:bodyPr/>
        <a:lstStyle/>
        <a:p>
          <a:endParaRPr lang="en-US">
            <a:latin typeface="Arial" panose="020B0604020202020204" pitchFamily="34" charset="0"/>
            <a:cs typeface="Arial" panose="020B0604020202020204" pitchFamily="34" charset="0"/>
          </a:endParaRPr>
        </a:p>
      </dgm:t>
    </dgm:pt>
    <dgm:pt modelId="{0D76AE6D-EF5F-49BB-AE92-5A7F8BCB9884}" type="sibTrans" cxnId="{657EF608-2AB5-46AD-9282-7432F738B879}">
      <dgm:prSet/>
      <dgm:spPr/>
      <dgm:t>
        <a:bodyPr/>
        <a:lstStyle/>
        <a:p>
          <a:endParaRPr lang="en-US">
            <a:latin typeface="Arial" panose="020B0604020202020204" pitchFamily="34" charset="0"/>
            <a:cs typeface="Arial" panose="020B0604020202020204" pitchFamily="34" charset="0"/>
          </a:endParaRPr>
        </a:p>
      </dgm:t>
    </dgm:pt>
    <dgm:pt modelId="{324CA941-F05F-4E3A-9F37-FB9B1471D790}">
      <dgm:prSet/>
      <dgm:spPr/>
      <dgm:t>
        <a:bodyPr/>
        <a:lstStyle/>
        <a:p>
          <a:r>
            <a:rPr lang="en-US">
              <a:latin typeface="Arial" panose="020B0604020202020204" pitchFamily="34" charset="0"/>
              <a:cs typeface="Arial" panose="020B0604020202020204" pitchFamily="34" charset="0"/>
            </a:rPr>
            <a:t>Track</a:t>
          </a:r>
        </a:p>
      </dgm:t>
    </dgm:pt>
    <dgm:pt modelId="{B05F8A92-2DBA-4D19-A219-206321AF4291}" type="parTrans" cxnId="{9FDED98D-C0EA-469B-A730-886E6BF939E3}">
      <dgm:prSet/>
      <dgm:spPr/>
      <dgm:t>
        <a:bodyPr/>
        <a:lstStyle/>
        <a:p>
          <a:endParaRPr lang="en-US">
            <a:latin typeface="Arial" panose="020B0604020202020204" pitchFamily="34" charset="0"/>
            <a:cs typeface="Arial" panose="020B0604020202020204" pitchFamily="34" charset="0"/>
          </a:endParaRPr>
        </a:p>
      </dgm:t>
    </dgm:pt>
    <dgm:pt modelId="{622FE1ED-3A6F-4CD7-9301-312851064F43}" type="sibTrans" cxnId="{9FDED98D-C0EA-469B-A730-886E6BF939E3}">
      <dgm:prSet/>
      <dgm:spPr/>
      <dgm:t>
        <a:bodyPr/>
        <a:lstStyle/>
        <a:p>
          <a:endParaRPr lang="en-US">
            <a:latin typeface="Arial" panose="020B0604020202020204" pitchFamily="34" charset="0"/>
            <a:cs typeface="Arial" panose="020B0604020202020204" pitchFamily="34" charset="0"/>
          </a:endParaRPr>
        </a:p>
      </dgm:t>
    </dgm:pt>
    <dgm:pt modelId="{E9500F30-8068-4734-84A9-C672F5B2FA21}">
      <dgm:prSet/>
      <dgm:spPr/>
      <dgm:t>
        <a:bodyPr/>
        <a:lstStyle/>
        <a:p>
          <a:r>
            <a:rPr lang="en-US">
              <a:latin typeface="Arial" panose="020B0604020202020204" pitchFamily="34" charset="0"/>
              <a:cs typeface="Arial" panose="020B0604020202020204" pitchFamily="34" charset="0"/>
            </a:rPr>
            <a:t>track improvements over time</a:t>
          </a:r>
        </a:p>
      </dgm:t>
    </dgm:pt>
    <dgm:pt modelId="{7D644CDF-8519-4925-AD04-60D7DC78E503}" type="parTrans" cxnId="{85307E71-7770-4F72-821B-D896E0C01700}">
      <dgm:prSet/>
      <dgm:spPr/>
      <dgm:t>
        <a:bodyPr/>
        <a:lstStyle/>
        <a:p>
          <a:endParaRPr lang="en-US">
            <a:latin typeface="Arial" panose="020B0604020202020204" pitchFamily="34" charset="0"/>
            <a:cs typeface="Arial" panose="020B0604020202020204" pitchFamily="34" charset="0"/>
          </a:endParaRPr>
        </a:p>
      </dgm:t>
    </dgm:pt>
    <dgm:pt modelId="{64C57B1D-B072-45A5-9CB2-0179E9F7B793}" type="sibTrans" cxnId="{85307E71-7770-4F72-821B-D896E0C01700}">
      <dgm:prSet/>
      <dgm:spPr/>
      <dgm:t>
        <a:bodyPr/>
        <a:lstStyle/>
        <a:p>
          <a:endParaRPr lang="en-US">
            <a:latin typeface="Arial" panose="020B0604020202020204" pitchFamily="34" charset="0"/>
            <a:cs typeface="Arial" panose="020B0604020202020204" pitchFamily="34" charset="0"/>
          </a:endParaRPr>
        </a:p>
      </dgm:t>
    </dgm:pt>
    <dgm:pt modelId="{160016B3-F22B-4412-9B47-D1552D0B6422}" type="pres">
      <dgm:prSet presAssocID="{CAEB979B-EAD8-423F-8488-477E589122FA}" presName="Name0" presStyleCnt="0">
        <dgm:presLayoutVars>
          <dgm:dir/>
          <dgm:animLvl val="lvl"/>
          <dgm:resizeHandles val="exact"/>
        </dgm:presLayoutVars>
      </dgm:prSet>
      <dgm:spPr/>
    </dgm:pt>
    <dgm:pt modelId="{935DB94C-AB66-42D4-A04B-88232ADFBE3A}" type="pres">
      <dgm:prSet presAssocID="{324CA941-F05F-4E3A-9F37-FB9B1471D790}" presName="boxAndChildren" presStyleCnt="0"/>
      <dgm:spPr/>
    </dgm:pt>
    <dgm:pt modelId="{C931286E-2E1F-4CDF-BB9F-9343DEF6BA94}" type="pres">
      <dgm:prSet presAssocID="{324CA941-F05F-4E3A-9F37-FB9B1471D790}" presName="parentTextBox" presStyleLbl="alignNode1" presStyleIdx="0" presStyleCnt="4"/>
      <dgm:spPr/>
    </dgm:pt>
    <dgm:pt modelId="{1A7ADA79-C86F-4DD6-893B-674B8F91EEC8}" type="pres">
      <dgm:prSet presAssocID="{324CA941-F05F-4E3A-9F37-FB9B1471D790}" presName="descendantBox" presStyleLbl="bgAccFollowNode1" presStyleIdx="0" presStyleCnt="4"/>
      <dgm:spPr/>
    </dgm:pt>
    <dgm:pt modelId="{4ECDFCED-52F0-406B-AFD9-26DC62568ECD}" type="pres">
      <dgm:prSet presAssocID="{A831F4DA-6519-4D9C-A805-BD65EB61B690}" presName="sp" presStyleCnt="0"/>
      <dgm:spPr/>
    </dgm:pt>
    <dgm:pt modelId="{85D2EDDD-C71B-4680-B0F7-5773A01D519A}" type="pres">
      <dgm:prSet presAssocID="{8DEDAA34-32BF-46FD-BE4D-703870CAC857}" presName="arrowAndChildren" presStyleCnt="0"/>
      <dgm:spPr/>
    </dgm:pt>
    <dgm:pt modelId="{2EEFC426-BB02-4838-871B-B8DF1217EE1C}" type="pres">
      <dgm:prSet presAssocID="{8DEDAA34-32BF-46FD-BE4D-703870CAC857}" presName="parentTextArrow" presStyleLbl="node1" presStyleIdx="0" presStyleCnt="0"/>
      <dgm:spPr/>
    </dgm:pt>
    <dgm:pt modelId="{AC4DDA34-5FC9-44B8-B381-FD9BCB5F8FBE}" type="pres">
      <dgm:prSet presAssocID="{8DEDAA34-32BF-46FD-BE4D-703870CAC857}" presName="arrow" presStyleLbl="alignNode1" presStyleIdx="1" presStyleCnt="4"/>
      <dgm:spPr/>
    </dgm:pt>
    <dgm:pt modelId="{07917CBC-180F-4908-AB34-0C77DE787148}" type="pres">
      <dgm:prSet presAssocID="{8DEDAA34-32BF-46FD-BE4D-703870CAC857}" presName="descendantArrow" presStyleLbl="bgAccFollowNode1" presStyleIdx="1" presStyleCnt="4"/>
      <dgm:spPr/>
    </dgm:pt>
    <dgm:pt modelId="{55384CDF-5A5B-4BE7-8F8B-869B19BE5744}" type="pres">
      <dgm:prSet presAssocID="{B9D626DD-CB36-4FE0-835B-0BDEC6522D06}" presName="sp" presStyleCnt="0"/>
      <dgm:spPr/>
    </dgm:pt>
    <dgm:pt modelId="{AC0D4474-B54A-45DA-8952-1A10B0AFF513}" type="pres">
      <dgm:prSet presAssocID="{F7CA93E6-D28F-4E80-8AC0-51E560C3D97A}" presName="arrowAndChildren" presStyleCnt="0"/>
      <dgm:spPr/>
    </dgm:pt>
    <dgm:pt modelId="{F84DB061-C32F-4E80-927B-C14BD1AA3D2D}" type="pres">
      <dgm:prSet presAssocID="{F7CA93E6-D28F-4E80-8AC0-51E560C3D97A}" presName="parentTextArrow" presStyleLbl="node1" presStyleIdx="0" presStyleCnt="0"/>
      <dgm:spPr/>
    </dgm:pt>
    <dgm:pt modelId="{85C3CA52-AB96-415A-9B00-A09DECFAD74D}" type="pres">
      <dgm:prSet presAssocID="{F7CA93E6-D28F-4E80-8AC0-51E560C3D97A}" presName="arrow" presStyleLbl="alignNode1" presStyleIdx="2" presStyleCnt="4"/>
      <dgm:spPr/>
    </dgm:pt>
    <dgm:pt modelId="{38550768-D5CE-4475-A7A5-B3EF3C890B59}" type="pres">
      <dgm:prSet presAssocID="{F7CA93E6-D28F-4E80-8AC0-51E560C3D97A}" presName="descendantArrow" presStyleLbl="bgAccFollowNode1" presStyleIdx="2" presStyleCnt="4"/>
      <dgm:spPr/>
    </dgm:pt>
    <dgm:pt modelId="{0C27E326-6149-4D31-B10A-8A60DC673F01}" type="pres">
      <dgm:prSet presAssocID="{A76615D1-BA5B-4D02-A977-470C28FA5D8F}" presName="sp" presStyleCnt="0"/>
      <dgm:spPr/>
    </dgm:pt>
    <dgm:pt modelId="{22EEB6FD-837E-4A1F-BD88-232F6E4CADE3}" type="pres">
      <dgm:prSet presAssocID="{5C850CAD-EE4C-4829-B2D3-1EE3B66C6525}" presName="arrowAndChildren" presStyleCnt="0"/>
      <dgm:spPr/>
    </dgm:pt>
    <dgm:pt modelId="{82B0F73D-4570-4101-9B5B-57C8554F1689}" type="pres">
      <dgm:prSet presAssocID="{5C850CAD-EE4C-4829-B2D3-1EE3B66C6525}" presName="parentTextArrow" presStyleLbl="node1" presStyleIdx="0" presStyleCnt="0"/>
      <dgm:spPr/>
    </dgm:pt>
    <dgm:pt modelId="{E3B2EB38-BD65-46D7-8A67-F0D7A1887006}" type="pres">
      <dgm:prSet presAssocID="{5C850CAD-EE4C-4829-B2D3-1EE3B66C6525}" presName="arrow" presStyleLbl="alignNode1" presStyleIdx="3" presStyleCnt="4"/>
      <dgm:spPr/>
    </dgm:pt>
    <dgm:pt modelId="{8AE616C1-437D-4762-9531-9C1550859E87}" type="pres">
      <dgm:prSet presAssocID="{5C850CAD-EE4C-4829-B2D3-1EE3B66C6525}" presName="descendantArrow" presStyleLbl="bgAccFollowNode1" presStyleIdx="3" presStyleCnt="4"/>
      <dgm:spPr/>
    </dgm:pt>
  </dgm:ptLst>
  <dgm:cxnLst>
    <dgm:cxn modelId="{657EF608-2AB5-46AD-9282-7432F738B879}" srcId="{8DEDAA34-32BF-46FD-BE4D-703870CAC857}" destId="{48F32057-2D43-495B-A91F-39E3054E62CE}" srcOrd="0" destOrd="0" parTransId="{478996B3-929D-4AF2-A1B5-3CE4CFCFD92B}" sibTransId="{0D76AE6D-EF5F-49BB-AE92-5A7F8BCB9884}"/>
    <dgm:cxn modelId="{1556E829-BA43-4D3A-B6F3-FACF6EEF7A98}" type="presOf" srcId="{5C850CAD-EE4C-4829-B2D3-1EE3B66C6525}" destId="{E3B2EB38-BD65-46D7-8A67-F0D7A1887006}" srcOrd="1" destOrd="0" presId="urn:microsoft.com/office/officeart/2016/7/layout/VerticalDownArrowProcess"/>
    <dgm:cxn modelId="{0D502A31-FF3A-40E9-B20C-9264E18574F0}" srcId="{F7CA93E6-D28F-4E80-8AC0-51E560C3D97A}" destId="{C9925F44-4F0A-4748-9DEE-0E4F81A57DCB}" srcOrd="0" destOrd="0" parTransId="{05FE19B9-CEBA-4A49-88FB-23BF1AE3B255}" sibTransId="{6CB55160-9BA9-442B-81E9-AB68FFF0690D}"/>
    <dgm:cxn modelId="{DC63C63E-A921-48B7-A30C-99DD50FF7457}" type="presOf" srcId="{8DEDAA34-32BF-46FD-BE4D-703870CAC857}" destId="{2EEFC426-BB02-4838-871B-B8DF1217EE1C}" srcOrd="0" destOrd="0" presId="urn:microsoft.com/office/officeart/2016/7/layout/VerticalDownArrowProcess"/>
    <dgm:cxn modelId="{F6421D6A-8F94-41B0-B5CE-B68361740672}" type="presOf" srcId="{F7CA93E6-D28F-4E80-8AC0-51E560C3D97A}" destId="{F84DB061-C32F-4E80-927B-C14BD1AA3D2D}" srcOrd="0" destOrd="0" presId="urn:microsoft.com/office/officeart/2016/7/layout/VerticalDownArrowProcess"/>
    <dgm:cxn modelId="{E76C1D4E-3A63-4111-971F-2581A9C43F22}" srcId="{CAEB979B-EAD8-423F-8488-477E589122FA}" destId="{F7CA93E6-D28F-4E80-8AC0-51E560C3D97A}" srcOrd="1" destOrd="0" parTransId="{F9981480-582F-45FC-A81A-FA46032D1D56}" sibTransId="{B9D626DD-CB36-4FE0-835B-0BDEC6522D06}"/>
    <dgm:cxn modelId="{85307E71-7770-4F72-821B-D896E0C01700}" srcId="{324CA941-F05F-4E3A-9F37-FB9B1471D790}" destId="{E9500F30-8068-4734-84A9-C672F5B2FA21}" srcOrd="0" destOrd="0" parTransId="{7D644CDF-8519-4925-AD04-60D7DC78E503}" sibTransId="{64C57B1D-B072-45A5-9CB2-0179E9F7B793}"/>
    <dgm:cxn modelId="{DD573752-DBE5-4C15-957F-75ED57F9CDAE}" type="presOf" srcId="{C9925F44-4F0A-4748-9DEE-0E4F81A57DCB}" destId="{38550768-D5CE-4475-A7A5-B3EF3C890B59}" srcOrd="0" destOrd="0" presId="urn:microsoft.com/office/officeart/2016/7/layout/VerticalDownArrowProcess"/>
    <dgm:cxn modelId="{B3B17C59-9ADF-4495-B989-B2D1332A1302}" srcId="{5C850CAD-EE4C-4829-B2D3-1EE3B66C6525}" destId="{A58B5C13-833A-4279-80C4-4C6CEDAE3E51}" srcOrd="0" destOrd="0" parTransId="{F3F95709-E4EE-4B12-AD46-438F4C5C89C1}" sibTransId="{8D8BE8CC-048C-4AA3-AF99-6C395BD546AF}"/>
    <dgm:cxn modelId="{A054FF59-FD46-488E-A1DC-C5848E9FEDEE}" type="presOf" srcId="{CAEB979B-EAD8-423F-8488-477E589122FA}" destId="{160016B3-F22B-4412-9B47-D1552D0B6422}" srcOrd="0" destOrd="0" presId="urn:microsoft.com/office/officeart/2016/7/layout/VerticalDownArrowProcess"/>
    <dgm:cxn modelId="{9FDED98D-C0EA-469B-A730-886E6BF939E3}" srcId="{CAEB979B-EAD8-423F-8488-477E589122FA}" destId="{324CA941-F05F-4E3A-9F37-FB9B1471D790}" srcOrd="3" destOrd="0" parTransId="{B05F8A92-2DBA-4D19-A219-206321AF4291}" sibTransId="{622FE1ED-3A6F-4CD7-9301-312851064F43}"/>
    <dgm:cxn modelId="{78181496-279C-4017-85D7-EBBCCE9F5AE4}" type="presOf" srcId="{5C850CAD-EE4C-4829-B2D3-1EE3B66C6525}" destId="{82B0F73D-4570-4101-9B5B-57C8554F1689}" srcOrd="0" destOrd="0" presId="urn:microsoft.com/office/officeart/2016/7/layout/VerticalDownArrowProcess"/>
    <dgm:cxn modelId="{D0FABD96-51B5-413C-AD2F-3CA20C22367C}" type="presOf" srcId="{E9500F30-8068-4734-84A9-C672F5B2FA21}" destId="{1A7ADA79-C86F-4DD6-893B-674B8F91EEC8}" srcOrd="0" destOrd="0" presId="urn:microsoft.com/office/officeart/2016/7/layout/VerticalDownArrowProcess"/>
    <dgm:cxn modelId="{3B4F4B97-F8FF-420E-89BE-7EF44EF33808}" srcId="{CAEB979B-EAD8-423F-8488-477E589122FA}" destId="{5C850CAD-EE4C-4829-B2D3-1EE3B66C6525}" srcOrd="0" destOrd="0" parTransId="{C9AECD34-1DD2-4156-806F-CF1E1BDFCA45}" sibTransId="{A76615D1-BA5B-4D02-A977-470C28FA5D8F}"/>
    <dgm:cxn modelId="{BFB67099-13AA-42EB-B398-325DAC08BF83}" type="presOf" srcId="{F7CA93E6-D28F-4E80-8AC0-51E560C3D97A}" destId="{85C3CA52-AB96-415A-9B00-A09DECFAD74D}" srcOrd="1" destOrd="0" presId="urn:microsoft.com/office/officeart/2016/7/layout/VerticalDownArrowProcess"/>
    <dgm:cxn modelId="{2F96F1A8-B1EB-4A83-9A10-D9A00F311B6A}" type="presOf" srcId="{8DEDAA34-32BF-46FD-BE4D-703870CAC857}" destId="{AC4DDA34-5FC9-44B8-B381-FD9BCB5F8FBE}" srcOrd="1" destOrd="0" presId="urn:microsoft.com/office/officeart/2016/7/layout/VerticalDownArrowProcess"/>
    <dgm:cxn modelId="{BB7B3FBD-9E27-4982-9AB8-46BFBEAE1260}" type="presOf" srcId="{48F32057-2D43-495B-A91F-39E3054E62CE}" destId="{07917CBC-180F-4908-AB34-0C77DE787148}" srcOrd="0" destOrd="0" presId="urn:microsoft.com/office/officeart/2016/7/layout/VerticalDownArrowProcess"/>
    <dgm:cxn modelId="{0AF341C0-113A-4EFD-9650-B55C08FE96F8}" type="presOf" srcId="{A58B5C13-833A-4279-80C4-4C6CEDAE3E51}" destId="{8AE616C1-437D-4762-9531-9C1550859E87}" srcOrd="0" destOrd="0" presId="urn:microsoft.com/office/officeart/2016/7/layout/VerticalDownArrowProcess"/>
    <dgm:cxn modelId="{38E081C0-5A39-4CA3-882D-7D86D53564A3}" type="presOf" srcId="{324CA941-F05F-4E3A-9F37-FB9B1471D790}" destId="{C931286E-2E1F-4CDF-BB9F-9343DEF6BA94}" srcOrd="0" destOrd="0" presId="urn:microsoft.com/office/officeart/2016/7/layout/VerticalDownArrowProcess"/>
    <dgm:cxn modelId="{566986CD-AA8E-4D46-B2F2-41A9CA02101B}" srcId="{CAEB979B-EAD8-423F-8488-477E589122FA}" destId="{8DEDAA34-32BF-46FD-BE4D-703870CAC857}" srcOrd="2" destOrd="0" parTransId="{C494A855-74A9-439A-8329-F0C2165D8B50}" sibTransId="{A831F4DA-6519-4D9C-A805-BD65EB61B690}"/>
    <dgm:cxn modelId="{94F6E2C3-578D-42FF-926D-92DC04840EA0}" type="presParOf" srcId="{160016B3-F22B-4412-9B47-D1552D0B6422}" destId="{935DB94C-AB66-42D4-A04B-88232ADFBE3A}" srcOrd="0" destOrd="0" presId="urn:microsoft.com/office/officeart/2016/7/layout/VerticalDownArrowProcess"/>
    <dgm:cxn modelId="{B3694DD8-4E2D-45BA-B46A-2939A5B849E7}" type="presParOf" srcId="{935DB94C-AB66-42D4-A04B-88232ADFBE3A}" destId="{C931286E-2E1F-4CDF-BB9F-9343DEF6BA94}" srcOrd="0" destOrd="0" presId="urn:microsoft.com/office/officeart/2016/7/layout/VerticalDownArrowProcess"/>
    <dgm:cxn modelId="{04289EA7-772E-4E85-BCC8-D4D1AAA17178}" type="presParOf" srcId="{935DB94C-AB66-42D4-A04B-88232ADFBE3A}" destId="{1A7ADA79-C86F-4DD6-893B-674B8F91EEC8}" srcOrd="1" destOrd="0" presId="urn:microsoft.com/office/officeart/2016/7/layout/VerticalDownArrowProcess"/>
    <dgm:cxn modelId="{62AE5392-F2D8-44BE-BC62-C69E8A2AF0C9}" type="presParOf" srcId="{160016B3-F22B-4412-9B47-D1552D0B6422}" destId="{4ECDFCED-52F0-406B-AFD9-26DC62568ECD}" srcOrd="1" destOrd="0" presId="urn:microsoft.com/office/officeart/2016/7/layout/VerticalDownArrowProcess"/>
    <dgm:cxn modelId="{B3510A38-24CE-443A-908A-17B09333FEC5}" type="presParOf" srcId="{160016B3-F22B-4412-9B47-D1552D0B6422}" destId="{85D2EDDD-C71B-4680-B0F7-5773A01D519A}" srcOrd="2" destOrd="0" presId="urn:microsoft.com/office/officeart/2016/7/layout/VerticalDownArrowProcess"/>
    <dgm:cxn modelId="{66B31F70-7699-408A-9403-053B4D71A154}" type="presParOf" srcId="{85D2EDDD-C71B-4680-B0F7-5773A01D519A}" destId="{2EEFC426-BB02-4838-871B-B8DF1217EE1C}" srcOrd="0" destOrd="0" presId="urn:microsoft.com/office/officeart/2016/7/layout/VerticalDownArrowProcess"/>
    <dgm:cxn modelId="{38162199-26CA-4298-8720-C77A999ABD3E}" type="presParOf" srcId="{85D2EDDD-C71B-4680-B0F7-5773A01D519A}" destId="{AC4DDA34-5FC9-44B8-B381-FD9BCB5F8FBE}" srcOrd="1" destOrd="0" presId="urn:microsoft.com/office/officeart/2016/7/layout/VerticalDownArrowProcess"/>
    <dgm:cxn modelId="{3DBC9616-63AF-4DC8-AD8B-E2ED2DB919CD}" type="presParOf" srcId="{85D2EDDD-C71B-4680-B0F7-5773A01D519A}" destId="{07917CBC-180F-4908-AB34-0C77DE787148}" srcOrd="2" destOrd="0" presId="urn:microsoft.com/office/officeart/2016/7/layout/VerticalDownArrowProcess"/>
    <dgm:cxn modelId="{7547AD38-3CA1-4596-B6D1-4D0318CD0F23}" type="presParOf" srcId="{160016B3-F22B-4412-9B47-D1552D0B6422}" destId="{55384CDF-5A5B-4BE7-8F8B-869B19BE5744}" srcOrd="3" destOrd="0" presId="urn:microsoft.com/office/officeart/2016/7/layout/VerticalDownArrowProcess"/>
    <dgm:cxn modelId="{9A85D968-1F6F-4F60-8E2B-F5A786B0F591}" type="presParOf" srcId="{160016B3-F22B-4412-9B47-D1552D0B6422}" destId="{AC0D4474-B54A-45DA-8952-1A10B0AFF513}" srcOrd="4" destOrd="0" presId="urn:microsoft.com/office/officeart/2016/7/layout/VerticalDownArrowProcess"/>
    <dgm:cxn modelId="{EE7D41E2-4051-4B70-864B-9FFBC716C2D0}" type="presParOf" srcId="{AC0D4474-B54A-45DA-8952-1A10B0AFF513}" destId="{F84DB061-C32F-4E80-927B-C14BD1AA3D2D}" srcOrd="0" destOrd="0" presId="urn:microsoft.com/office/officeart/2016/7/layout/VerticalDownArrowProcess"/>
    <dgm:cxn modelId="{6C8FF067-66D0-40E7-99D7-5865DB9E73C4}" type="presParOf" srcId="{AC0D4474-B54A-45DA-8952-1A10B0AFF513}" destId="{85C3CA52-AB96-415A-9B00-A09DECFAD74D}" srcOrd="1" destOrd="0" presId="urn:microsoft.com/office/officeart/2016/7/layout/VerticalDownArrowProcess"/>
    <dgm:cxn modelId="{17ACDF98-48BF-4357-896F-67DD136AFCC2}" type="presParOf" srcId="{AC0D4474-B54A-45DA-8952-1A10B0AFF513}" destId="{38550768-D5CE-4475-A7A5-B3EF3C890B59}" srcOrd="2" destOrd="0" presId="urn:microsoft.com/office/officeart/2016/7/layout/VerticalDownArrowProcess"/>
    <dgm:cxn modelId="{C2F31F2A-55BF-437B-9128-2D4E20736E45}" type="presParOf" srcId="{160016B3-F22B-4412-9B47-D1552D0B6422}" destId="{0C27E326-6149-4D31-B10A-8A60DC673F01}" srcOrd="5" destOrd="0" presId="urn:microsoft.com/office/officeart/2016/7/layout/VerticalDownArrowProcess"/>
    <dgm:cxn modelId="{68C60ACA-8038-4D3B-AA37-23324BA48677}" type="presParOf" srcId="{160016B3-F22B-4412-9B47-D1552D0B6422}" destId="{22EEB6FD-837E-4A1F-BD88-232F6E4CADE3}" srcOrd="6" destOrd="0" presId="urn:microsoft.com/office/officeart/2016/7/layout/VerticalDownArrowProcess"/>
    <dgm:cxn modelId="{163696DC-88A8-4A1B-B69D-19189A50D2D1}" type="presParOf" srcId="{22EEB6FD-837E-4A1F-BD88-232F6E4CADE3}" destId="{82B0F73D-4570-4101-9B5B-57C8554F1689}" srcOrd="0" destOrd="0" presId="urn:microsoft.com/office/officeart/2016/7/layout/VerticalDownArrowProcess"/>
    <dgm:cxn modelId="{5F6DE658-63FD-440F-8CD6-47E8A176AD9F}" type="presParOf" srcId="{22EEB6FD-837E-4A1F-BD88-232F6E4CADE3}" destId="{E3B2EB38-BD65-46D7-8A67-F0D7A1887006}" srcOrd="1" destOrd="0" presId="urn:microsoft.com/office/officeart/2016/7/layout/VerticalDownArrowProcess"/>
    <dgm:cxn modelId="{76AE2C9C-BDA0-467B-BE38-045ED858FC73}" type="presParOf" srcId="{22EEB6FD-837E-4A1F-BD88-232F6E4CADE3}" destId="{8AE616C1-437D-4762-9531-9C1550859E87}"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2C6E8F6-644D-41EA-B575-6DED0D255B6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13D99E0F-F5B4-4277-B420-212259AE57B0}">
      <dgm:prSet/>
      <dgm:spPr/>
      <dgm:t>
        <a:bodyPr/>
        <a:lstStyle/>
        <a:p>
          <a:r>
            <a:rPr lang="en-US" dirty="0">
              <a:latin typeface="Arial" panose="020B0604020202020204" pitchFamily="34" charset="0"/>
              <a:cs typeface="Arial" panose="020B0604020202020204" pitchFamily="34" charset="0"/>
            </a:rPr>
            <a:t>ICMS assessments are conducted periodically by district or provincial teams</a:t>
          </a:r>
        </a:p>
      </dgm:t>
    </dgm:pt>
    <dgm:pt modelId="{CB47B083-52CF-4F9F-9D0D-D7B35A3C0849}" type="parTrans" cxnId="{6FB5D372-3BC5-4B25-8840-78B3E89AD0C0}">
      <dgm:prSet/>
      <dgm:spPr/>
      <dgm:t>
        <a:bodyPr/>
        <a:lstStyle/>
        <a:p>
          <a:endParaRPr lang="en-US">
            <a:latin typeface="Arial" panose="020B0604020202020204" pitchFamily="34" charset="0"/>
            <a:cs typeface="Arial" panose="020B0604020202020204" pitchFamily="34" charset="0"/>
          </a:endParaRPr>
        </a:p>
      </dgm:t>
    </dgm:pt>
    <dgm:pt modelId="{4B871337-D7FE-40AD-8CE5-7A8529BD75C1}" type="sibTrans" cxnId="{6FB5D372-3BC5-4B25-8840-78B3E89AD0C0}">
      <dgm:prSet/>
      <dgm:spPr/>
      <dgm:t>
        <a:bodyPr/>
        <a:lstStyle/>
        <a:p>
          <a:endParaRPr lang="en-US">
            <a:latin typeface="Arial" panose="020B0604020202020204" pitchFamily="34" charset="0"/>
            <a:cs typeface="Arial" panose="020B0604020202020204" pitchFamily="34" charset="0"/>
          </a:endParaRPr>
        </a:p>
      </dgm:t>
    </dgm:pt>
    <dgm:pt modelId="{A55D4B6B-C6DF-4A67-A0E7-6E4AA847B536}">
      <dgm:prSet/>
      <dgm:spPr/>
      <dgm:t>
        <a:bodyPr/>
        <a:lstStyle/>
        <a:p>
          <a:r>
            <a:rPr lang="en-US">
              <a:latin typeface="Arial" panose="020B0604020202020204" pitchFamily="34" charset="0"/>
              <a:cs typeface="Arial" panose="020B0604020202020204" pitchFamily="34" charset="0"/>
            </a:rPr>
            <a:t>Facilities are assessed against standard components</a:t>
          </a:r>
        </a:p>
      </dgm:t>
    </dgm:pt>
    <dgm:pt modelId="{68973A95-0354-4864-9636-4883D8391948}" type="parTrans" cxnId="{A8B5443E-D7C8-4E55-B728-2A58A6017162}">
      <dgm:prSet/>
      <dgm:spPr/>
      <dgm:t>
        <a:bodyPr/>
        <a:lstStyle/>
        <a:p>
          <a:endParaRPr lang="en-US">
            <a:latin typeface="Arial" panose="020B0604020202020204" pitchFamily="34" charset="0"/>
            <a:cs typeface="Arial" panose="020B0604020202020204" pitchFamily="34" charset="0"/>
          </a:endParaRPr>
        </a:p>
      </dgm:t>
    </dgm:pt>
    <dgm:pt modelId="{6881BAB0-A188-429E-A240-53A9FDA201B9}" type="sibTrans" cxnId="{A8B5443E-D7C8-4E55-B728-2A58A6017162}">
      <dgm:prSet/>
      <dgm:spPr/>
      <dgm:t>
        <a:bodyPr/>
        <a:lstStyle/>
        <a:p>
          <a:endParaRPr lang="en-US">
            <a:latin typeface="Arial" panose="020B0604020202020204" pitchFamily="34" charset="0"/>
            <a:cs typeface="Arial" panose="020B0604020202020204" pitchFamily="34" charset="0"/>
          </a:endParaRPr>
        </a:p>
      </dgm:t>
    </dgm:pt>
    <dgm:pt modelId="{023EC424-95F3-4C51-B1DD-0A2F17F4E193}">
      <dgm:prSet/>
      <dgm:spPr/>
      <dgm:t>
        <a:bodyPr/>
        <a:lstStyle/>
        <a:p>
          <a:r>
            <a:rPr lang="en-US" dirty="0">
              <a:latin typeface="Arial" panose="020B0604020202020204" pitchFamily="34" charset="0"/>
              <a:cs typeface="Arial" panose="020B0604020202020204" pitchFamily="34" charset="0"/>
            </a:rPr>
            <a:t>Results are captured electronically and tracked over time</a:t>
          </a:r>
        </a:p>
      </dgm:t>
    </dgm:pt>
    <dgm:pt modelId="{C97AB652-0004-4995-B070-7782CFC368EA}" type="parTrans" cxnId="{C99CE098-0D3A-4D15-A070-024A0B554520}">
      <dgm:prSet/>
      <dgm:spPr/>
      <dgm:t>
        <a:bodyPr/>
        <a:lstStyle/>
        <a:p>
          <a:endParaRPr lang="en-US">
            <a:latin typeface="Arial" panose="020B0604020202020204" pitchFamily="34" charset="0"/>
            <a:cs typeface="Arial" panose="020B0604020202020204" pitchFamily="34" charset="0"/>
          </a:endParaRPr>
        </a:p>
      </dgm:t>
    </dgm:pt>
    <dgm:pt modelId="{219EE635-E4AC-4C33-8259-C8D7EFB7AB16}" type="sibTrans" cxnId="{C99CE098-0D3A-4D15-A070-024A0B554520}">
      <dgm:prSet/>
      <dgm:spPr/>
      <dgm:t>
        <a:bodyPr/>
        <a:lstStyle/>
        <a:p>
          <a:endParaRPr lang="en-US">
            <a:latin typeface="Arial" panose="020B0604020202020204" pitchFamily="34" charset="0"/>
            <a:cs typeface="Arial" panose="020B0604020202020204" pitchFamily="34" charset="0"/>
          </a:endParaRPr>
        </a:p>
      </dgm:t>
    </dgm:pt>
    <dgm:pt modelId="{72DADA68-8D15-4B79-A034-40BD6D25C988}">
      <dgm:prSet/>
      <dgm:spPr/>
      <dgm:t>
        <a:bodyPr/>
        <a:lstStyle/>
        <a:p>
          <a:r>
            <a:rPr lang="en-US">
              <a:latin typeface="Arial" panose="020B0604020202020204" pitchFamily="34" charset="0"/>
              <a:cs typeface="Arial" panose="020B0604020202020204" pitchFamily="34" charset="0"/>
            </a:rPr>
            <a:t>A web-based application is used to monitor the various elements on the dashboard. The application allows managers on all levels (district, provincial and national) to monitor the progress made. </a:t>
          </a:r>
          <a:endParaRPr lang="en-ZA">
            <a:latin typeface="Arial" panose="020B0604020202020204" pitchFamily="34" charset="0"/>
            <a:cs typeface="Arial" panose="020B0604020202020204" pitchFamily="34" charset="0"/>
          </a:endParaRPr>
        </a:p>
      </dgm:t>
    </dgm:pt>
    <dgm:pt modelId="{23F4A141-DB39-4C49-8C62-A7CBB11A78C4}" type="parTrans" cxnId="{8159EC58-0B8B-419E-9E31-290ECCFFB478}">
      <dgm:prSet/>
      <dgm:spPr/>
      <dgm:t>
        <a:bodyPr/>
        <a:lstStyle/>
        <a:p>
          <a:endParaRPr lang="en-ZA">
            <a:latin typeface="Arial" panose="020B0604020202020204" pitchFamily="34" charset="0"/>
            <a:cs typeface="Arial" panose="020B0604020202020204" pitchFamily="34" charset="0"/>
          </a:endParaRPr>
        </a:p>
      </dgm:t>
    </dgm:pt>
    <dgm:pt modelId="{206FEF91-85D7-4FF4-89AF-DA5FB44465C8}" type="sibTrans" cxnId="{8159EC58-0B8B-419E-9E31-290ECCFFB478}">
      <dgm:prSet/>
      <dgm:spPr/>
      <dgm:t>
        <a:bodyPr/>
        <a:lstStyle/>
        <a:p>
          <a:endParaRPr lang="en-ZA">
            <a:latin typeface="Arial" panose="020B0604020202020204" pitchFamily="34" charset="0"/>
            <a:cs typeface="Arial" panose="020B0604020202020204" pitchFamily="34" charset="0"/>
          </a:endParaRPr>
        </a:p>
      </dgm:t>
    </dgm:pt>
    <dgm:pt modelId="{9657B172-89C6-4ADC-844A-4F9C8A5B1464}" type="pres">
      <dgm:prSet presAssocID="{E2C6E8F6-644D-41EA-B575-6DED0D255B62}" presName="linear" presStyleCnt="0">
        <dgm:presLayoutVars>
          <dgm:animLvl val="lvl"/>
          <dgm:resizeHandles val="exact"/>
        </dgm:presLayoutVars>
      </dgm:prSet>
      <dgm:spPr/>
    </dgm:pt>
    <dgm:pt modelId="{74AF0987-3B9C-44BF-B2D5-ACB2D387566C}" type="pres">
      <dgm:prSet presAssocID="{13D99E0F-F5B4-4277-B420-212259AE57B0}" presName="parentText" presStyleLbl="node1" presStyleIdx="0" presStyleCnt="4">
        <dgm:presLayoutVars>
          <dgm:chMax val="0"/>
          <dgm:bulletEnabled val="1"/>
        </dgm:presLayoutVars>
      </dgm:prSet>
      <dgm:spPr/>
    </dgm:pt>
    <dgm:pt modelId="{637F50D3-761F-40DA-845E-1B4C16622174}" type="pres">
      <dgm:prSet presAssocID="{4B871337-D7FE-40AD-8CE5-7A8529BD75C1}" presName="spacer" presStyleCnt="0"/>
      <dgm:spPr/>
    </dgm:pt>
    <dgm:pt modelId="{C9C9E686-C0AF-47E6-BA46-688916BB0627}" type="pres">
      <dgm:prSet presAssocID="{A55D4B6B-C6DF-4A67-A0E7-6E4AA847B536}" presName="parentText" presStyleLbl="node1" presStyleIdx="1" presStyleCnt="4">
        <dgm:presLayoutVars>
          <dgm:chMax val="0"/>
          <dgm:bulletEnabled val="1"/>
        </dgm:presLayoutVars>
      </dgm:prSet>
      <dgm:spPr/>
    </dgm:pt>
    <dgm:pt modelId="{AF523A15-2484-4134-8F2F-9A477A1450C0}" type="pres">
      <dgm:prSet presAssocID="{6881BAB0-A188-429E-A240-53A9FDA201B9}" presName="spacer" presStyleCnt="0"/>
      <dgm:spPr/>
    </dgm:pt>
    <dgm:pt modelId="{0680F130-D24A-4024-B659-6D723E3DA67B}" type="pres">
      <dgm:prSet presAssocID="{023EC424-95F3-4C51-B1DD-0A2F17F4E193}" presName="parentText" presStyleLbl="node1" presStyleIdx="2" presStyleCnt="4">
        <dgm:presLayoutVars>
          <dgm:chMax val="0"/>
          <dgm:bulletEnabled val="1"/>
        </dgm:presLayoutVars>
      </dgm:prSet>
      <dgm:spPr/>
    </dgm:pt>
    <dgm:pt modelId="{2213BED2-F1AE-411A-88C3-80EA4279BBB5}" type="pres">
      <dgm:prSet presAssocID="{219EE635-E4AC-4C33-8259-C8D7EFB7AB16}" presName="spacer" presStyleCnt="0"/>
      <dgm:spPr/>
    </dgm:pt>
    <dgm:pt modelId="{31370928-96D3-48A9-8C17-34F9611EBBE5}" type="pres">
      <dgm:prSet presAssocID="{72DADA68-8D15-4B79-A034-40BD6D25C988}" presName="parentText" presStyleLbl="node1" presStyleIdx="3" presStyleCnt="4" custLinFactNeighborX="6977" custLinFactNeighborY="-23624">
        <dgm:presLayoutVars>
          <dgm:chMax val="0"/>
          <dgm:bulletEnabled val="1"/>
        </dgm:presLayoutVars>
      </dgm:prSet>
      <dgm:spPr/>
    </dgm:pt>
  </dgm:ptLst>
  <dgm:cxnLst>
    <dgm:cxn modelId="{0BD8F501-8C80-4789-835A-D9C324EF2975}" type="presOf" srcId="{72DADA68-8D15-4B79-A034-40BD6D25C988}" destId="{31370928-96D3-48A9-8C17-34F9611EBBE5}" srcOrd="0" destOrd="0" presId="urn:microsoft.com/office/officeart/2005/8/layout/vList2"/>
    <dgm:cxn modelId="{CCF2CE0F-5758-4356-9314-17E3405C39AF}" type="presOf" srcId="{13D99E0F-F5B4-4277-B420-212259AE57B0}" destId="{74AF0987-3B9C-44BF-B2D5-ACB2D387566C}" srcOrd="0" destOrd="0" presId="urn:microsoft.com/office/officeart/2005/8/layout/vList2"/>
    <dgm:cxn modelId="{65D79816-EB97-49D6-A676-78276BD4409F}" type="presOf" srcId="{023EC424-95F3-4C51-B1DD-0A2F17F4E193}" destId="{0680F130-D24A-4024-B659-6D723E3DA67B}" srcOrd="0" destOrd="0" presId="urn:microsoft.com/office/officeart/2005/8/layout/vList2"/>
    <dgm:cxn modelId="{A8B5443E-D7C8-4E55-B728-2A58A6017162}" srcId="{E2C6E8F6-644D-41EA-B575-6DED0D255B62}" destId="{A55D4B6B-C6DF-4A67-A0E7-6E4AA847B536}" srcOrd="1" destOrd="0" parTransId="{68973A95-0354-4864-9636-4883D8391948}" sibTransId="{6881BAB0-A188-429E-A240-53A9FDA201B9}"/>
    <dgm:cxn modelId="{79D33F41-BFD6-49E3-8913-2281D6CB9F33}" type="presOf" srcId="{A55D4B6B-C6DF-4A67-A0E7-6E4AA847B536}" destId="{C9C9E686-C0AF-47E6-BA46-688916BB0627}" srcOrd="0" destOrd="0" presId="urn:microsoft.com/office/officeart/2005/8/layout/vList2"/>
    <dgm:cxn modelId="{6FB5D372-3BC5-4B25-8840-78B3E89AD0C0}" srcId="{E2C6E8F6-644D-41EA-B575-6DED0D255B62}" destId="{13D99E0F-F5B4-4277-B420-212259AE57B0}" srcOrd="0" destOrd="0" parTransId="{CB47B083-52CF-4F9F-9D0D-D7B35A3C0849}" sibTransId="{4B871337-D7FE-40AD-8CE5-7A8529BD75C1}"/>
    <dgm:cxn modelId="{8159EC58-0B8B-419E-9E31-290ECCFFB478}" srcId="{E2C6E8F6-644D-41EA-B575-6DED0D255B62}" destId="{72DADA68-8D15-4B79-A034-40BD6D25C988}" srcOrd="3" destOrd="0" parTransId="{23F4A141-DB39-4C49-8C62-A7CBB11A78C4}" sibTransId="{206FEF91-85D7-4FF4-89AF-DA5FB44465C8}"/>
    <dgm:cxn modelId="{C99CE098-0D3A-4D15-A070-024A0B554520}" srcId="{E2C6E8F6-644D-41EA-B575-6DED0D255B62}" destId="{023EC424-95F3-4C51-B1DD-0A2F17F4E193}" srcOrd="2" destOrd="0" parTransId="{C97AB652-0004-4995-B070-7782CFC368EA}" sibTransId="{219EE635-E4AC-4C33-8259-C8D7EFB7AB16}"/>
    <dgm:cxn modelId="{BA5000F2-2912-4D69-B4E1-BDD261C45885}" type="presOf" srcId="{E2C6E8F6-644D-41EA-B575-6DED0D255B62}" destId="{9657B172-89C6-4ADC-844A-4F9C8A5B1464}" srcOrd="0" destOrd="0" presId="urn:microsoft.com/office/officeart/2005/8/layout/vList2"/>
    <dgm:cxn modelId="{65214E02-76FD-4F18-9553-90D8C11BE51A}" type="presParOf" srcId="{9657B172-89C6-4ADC-844A-4F9C8A5B1464}" destId="{74AF0987-3B9C-44BF-B2D5-ACB2D387566C}" srcOrd="0" destOrd="0" presId="urn:microsoft.com/office/officeart/2005/8/layout/vList2"/>
    <dgm:cxn modelId="{2C8761F7-BFD7-4CFD-BDF1-E26CB940F667}" type="presParOf" srcId="{9657B172-89C6-4ADC-844A-4F9C8A5B1464}" destId="{637F50D3-761F-40DA-845E-1B4C16622174}" srcOrd="1" destOrd="0" presId="urn:microsoft.com/office/officeart/2005/8/layout/vList2"/>
    <dgm:cxn modelId="{55DE260F-386D-41F8-8046-3A571FF08607}" type="presParOf" srcId="{9657B172-89C6-4ADC-844A-4F9C8A5B1464}" destId="{C9C9E686-C0AF-47E6-BA46-688916BB0627}" srcOrd="2" destOrd="0" presId="urn:microsoft.com/office/officeart/2005/8/layout/vList2"/>
    <dgm:cxn modelId="{F00790CB-DAF0-4E27-9D1A-C201D0C2413C}" type="presParOf" srcId="{9657B172-89C6-4ADC-844A-4F9C8A5B1464}" destId="{AF523A15-2484-4134-8F2F-9A477A1450C0}" srcOrd="3" destOrd="0" presId="urn:microsoft.com/office/officeart/2005/8/layout/vList2"/>
    <dgm:cxn modelId="{6C617832-7243-4074-88F5-34998D88122F}" type="presParOf" srcId="{9657B172-89C6-4ADC-844A-4F9C8A5B1464}" destId="{0680F130-D24A-4024-B659-6D723E3DA67B}" srcOrd="4" destOrd="0" presId="urn:microsoft.com/office/officeart/2005/8/layout/vList2"/>
    <dgm:cxn modelId="{E8A8CEA4-C6E8-428D-A23F-D0EF044FAC63}" type="presParOf" srcId="{9657B172-89C6-4ADC-844A-4F9C8A5B1464}" destId="{2213BED2-F1AE-411A-88C3-80EA4279BBB5}" srcOrd="5" destOrd="0" presId="urn:microsoft.com/office/officeart/2005/8/layout/vList2"/>
    <dgm:cxn modelId="{4078270E-BC43-448B-A1C2-32C000BE6C4E}" type="presParOf" srcId="{9657B172-89C6-4ADC-844A-4F9C8A5B1464}" destId="{31370928-96D3-48A9-8C17-34F9611EBBE5}"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12B3A1-28D5-4610-95F7-90F36BA54619}" type="doc">
      <dgm:prSet loTypeId="urn:microsoft.com/office/officeart/2005/8/layout/hProcess9" loCatId="process" qsTypeId="urn:microsoft.com/office/officeart/2005/8/quickstyle/simple4" qsCatId="simple" csTypeId="urn:microsoft.com/office/officeart/2005/8/colors/accent3_2" csCatId="accent3" phldr="1"/>
      <dgm:spPr/>
      <dgm:t>
        <a:bodyPr/>
        <a:lstStyle/>
        <a:p>
          <a:endParaRPr lang="en-ZA"/>
        </a:p>
      </dgm:t>
    </dgm:pt>
    <dgm:pt modelId="{6CFB7B5C-C38A-4463-87DF-4156BDD03845}">
      <dgm:prSet phldrT="[Text]" phldr="0"/>
      <dgm:spPr/>
      <dgm:t>
        <a:bodyPr/>
        <a:lstStyle/>
        <a:p>
          <a:r>
            <a:rPr lang="en-ZA" dirty="0">
              <a:latin typeface="Arial" panose="020B0604020202020204" pitchFamily="34" charset="0"/>
              <a:cs typeface="Arial" panose="020B0604020202020204" pitchFamily="34" charset="0"/>
            </a:rPr>
            <a:t>ICMS Tells us WHAT is wrong</a:t>
          </a:r>
        </a:p>
      </dgm:t>
    </dgm:pt>
    <dgm:pt modelId="{B29A19E2-EEC2-4BDF-A63E-E20AA54FBAA8}" type="parTrans" cxnId="{D2B08B2A-D2DE-4DDC-A9F8-F5170D682910}">
      <dgm:prSet/>
      <dgm:spPr/>
      <dgm:t>
        <a:bodyPr/>
        <a:lstStyle/>
        <a:p>
          <a:endParaRPr lang="en-ZA">
            <a:latin typeface="Arial" panose="020B0604020202020204" pitchFamily="34" charset="0"/>
            <a:cs typeface="Arial" panose="020B0604020202020204" pitchFamily="34" charset="0"/>
          </a:endParaRPr>
        </a:p>
      </dgm:t>
    </dgm:pt>
    <dgm:pt modelId="{DAAC4E9E-F5E9-4287-8DB9-0BFF45201649}" type="sibTrans" cxnId="{D2B08B2A-D2DE-4DDC-A9F8-F5170D682910}">
      <dgm:prSet/>
      <dgm:spPr/>
      <dgm:t>
        <a:bodyPr/>
        <a:lstStyle/>
        <a:p>
          <a:endParaRPr lang="en-ZA">
            <a:latin typeface="Arial" panose="020B0604020202020204" pitchFamily="34" charset="0"/>
            <a:cs typeface="Arial" panose="020B0604020202020204" pitchFamily="34" charset="0"/>
          </a:endParaRPr>
        </a:p>
      </dgm:t>
    </dgm:pt>
    <dgm:pt modelId="{8FBBD68E-4357-41C0-9343-184EF96C047A}">
      <dgm:prSet phldrT="[Text]" phldr="0"/>
      <dgm:spPr/>
      <dgm:t>
        <a:bodyPr/>
        <a:lstStyle/>
        <a:p>
          <a:r>
            <a:rPr lang="en-ZA" dirty="0">
              <a:latin typeface="Arial" panose="020B0604020202020204" pitchFamily="34" charset="0"/>
              <a:cs typeface="Arial" panose="020B0604020202020204" pitchFamily="34" charset="0"/>
            </a:rPr>
            <a:t>QI Helps us understand WHY</a:t>
          </a:r>
        </a:p>
      </dgm:t>
    </dgm:pt>
    <dgm:pt modelId="{843ED7A9-56CD-4EAC-81D9-A91E7A7E64DC}" type="parTrans" cxnId="{D55A7B66-A90C-4BAE-BD8F-5C70DA9DE632}">
      <dgm:prSet/>
      <dgm:spPr/>
      <dgm:t>
        <a:bodyPr/>
        <a:lstStyle/>
        <a:p>
          <a:endParaRPr lang="en-ZA">
            <a:latin typeface="Arial" panose="020B0604020202020204" pitchFamily="34" charset="0"/>
            <a:cs typeface="Arial" panose="020B0604020202020204" pitchFamily="34" charset="0"/>
          </a:endParaRPr>
        </a:p>
      </dgm:t>
    </dgm:pt>
    <dgm:pt modelId="{F5F4B5C1-BFC0-486C-8502-80FCBAA05585}" type="sibTrans" cxnId="{D55A7B66-A90C-4BAE-BD8F-5C70DA9DE632}">
      <dgm:prSet/>
      <dgm:spPr/>
      <dgm:t>
        <a:bodyPr/>
        <a:lstStyle/>
        <a:p>
          <a:endParaRPr lang="en-ZA">
            <a:latin typeface="Arial" panose="020B0604020202020204" pitchFamily="34" charset="0"/>
            <a:cs typeface="Arial" panose="020B0604020202020204" pitchFamily="34" charset="0"/>
          </a:endParaRPr>
        </a:p>
      </dgm:t>
    </dgm:pt>
    <dgm:pt modelId="{CAECE169-6A6B-4A58-84A9-58E0D2C4B48C}">
      <dgm:prSet phldrT="[Text]" phldr="0"/>
      <dgm:spPr/>
      <dgm:t>
        <a:bodyPr/>
        <a:lstStyle/>
        <a:p>
          <a:r>
            <a:rPr lang="en-ZA" dirty="0">
              <a:latin typeface="Arial" panose="020B0604020202020204" pitchFamily="34" charset="0"/>
              <a:cs typeface="Arial" panose="020B0604020202020204" pitchFamily="34" charset="0"/>
            </a:rPr>
            <a:t>QI helps us decide WHAT TO DO</a:t>
          </a:r>
        </a:p>
      </dgm:t>
    </dgm:pt>
    <dgm:pt modelId="{2A41CB73-3C76-4713-8F4D-F18A23F11E68}" type="parTrans" cxnId="{737C3C13-F25D-4720-9707-14CBCAF21947}">
      <dgm:prSet/>
      <dgm:spPr/>
      <dgm:t>
        <a:bodyPr/>
        <a:lstStyle/>
        <a:p>
          <a:endParaRPr lang="en-ZA">
            <a:latin typeface="Arial" panose="020B0604020202020204" pitchFamily="34" charset="0"/>
            <a:cs typeface="Arial" panose="020B0604020202020204" pitchFamily="34" charset="0"/>
          </a:endParaRPr>
        </a:p>
      </dgm:t>
    </dgm:pt>
    <dgm:pt modelId="{B926DD41-BDAD-41E9-9809-9EA996F4269C}" type="sibTrans" cxnId="{737C3C13-F25D-4720-9707-14CBCAF21947}">
      <dgm:prSet/>
      <dgm:spPr/>
      <dgm:t>
        <a:bodyPr/>
        <a:lstStyle/>
        <a:p>
          <a:endParaRPr lang="en-ZA">
            <a:latin typeface="Arial" panose="020B0604020202020204" pitchFamily="34" charset="0"/>
            <a:cs typeface="Arial" panose="020B0604020202020204" pitchFamily="34" charset="0"/>
          </a:endParaRPr>
        </a:p>
      </dgm:t>
    </dgm:pt>
    <dgm:pt modelId="{DDD3803D-068B-4FA7-B940-232370986FE6}">
      <dgm:prSet/>
      <dgm:spPr/>
      <dgm:t>
        <a:bodyPr/>
        <a:lstStyle/>
        <a:p>
          <a:r>
            <a:rPr lang="en-ZA" dirty="0">
              <a:latin typeface="Arial" panose="020B0604020202020204" pitchFamily="34" charset="0"/>
              <a:cs typeface="Arial" panose="020B0604020202020204" pitchFamily="34" charset="0"/>
            </a:rPr>
            <a:t>Data helps us TRACK PROGRESS</a:t>
          </a:r>
        </a:p>
      </dgm:t>
    </dgm:pt>
    <dgm:pt modelId="{417C95D7-57B8-43F4-8573-939F47172836}" type="parTrans" cxnId="{A83E6F89-8776-4332-BF61-318518414CF6}">
      <dgm:prSet/>
      <dgm:spPr/>
      <dgm:t>
        <a:bodyPr/>
        <a:lstStyle/>
        <a:p>
          <a:endParaRPr lang="en-ZA">
            <a:latin typeface="Arial" panose="020B0604020202020204" pitchFamily="34" charset="0"/>
            <a:cs typeface="Arial" panose="020B0604020202020204" pitchFamily="34" charset="0"/>
          </a:endParaRPr>
        </a:p>
      </dgm:t>
    </dgm:pt>
    <dgm:pt modelId="{C4F4C204-1DE0-4C2A-AC0C-3663CB087A71}" type="sibTrans" cxnId="{A83E6F89-8776-4332-BF61-318518414CF6}">
      <dgm:prSet/>
      <dgm:spPr/>
      <dgm:t>
        <a:bodyPr/>
        <a:lstStyle/>
        <a:p>
          <a:endParaRPr lang="en-ZA">
            <a:latin typeface="Arial" panose="020B0604020202020204" pitchFamily="34" charset="0"/>
            <a:cs typeface="Arial" panose="020B0604020202020204" pitchFamily="34" charset="0"/>
          </a:endParaRPr>
        </a:p>
      </dgm:t>
    </dgm:pt>
    <dgm:pt modelId="{4DD754AB-5F5C-4D3E-BED8-646A3CA8AFB9}" type="pres">
      <dgm:prSet presAssocID="{6312B3A1-28D5-4610-95F7-90F36BA54619}" presName="CompostProcess" presStyleCnt="0">
        <dgm:presLayoutVars>
          <dgm:dir/>
          <dgm:resizeHandles val="exact"/>
        </dgm:presLayoutVars>
      </dgm:prSet>
      <dgm:spPr/>
    </dgm:pt>
    <dgm:pt modelId="{551226DF-46C4-4625-BE7D-1002F50140EE}" type="pres">
      <dgm:prSet presAssocID="{6312B3A1-28D5-4610-95F7-90F36BA54619}" presName="arrow" presStyleLbl="bgShp" presStyleIdx="0" presStyleCnt="1"/>
      <dgm:spPr/>
    </dgm:pt>
    <dgm:pt modelId="{A772FCBA-9355-4C14-A072-717E883CCF30}" type="pres">
      <dgm:prSet presAssocID="{6312B3A1-28D5-4610-95F7-90F36BA54619}" presName="linearProcess" presStyleCnt="0"/>
      <dgm:spPr/>
    </dgm:pt>
    <dgm:pt modelId="{006B7E47-BFEC-446F-92F4-9C35DBF01EFC}" type="pres">
      <dgm:prSet presAssocID="{6CFB7B5C-C38A-4463-87DF-4156BDD03845}" presName="textNode" presStyleLbl="node1" presStyleIdx="0" presStyleCnt="4">
        <dgm:presLayoutVars>
          <dgm:bulletEnabled val="1"/>
        </dgm:presLayoutVars>
      </dgm:prSet>
      <dgm:spPr/>
    </dgm:pt>
    <dgm:pt modelId="{3C725D30-1722-4D25-A94C-04BFABC88CCF}" type="pres">
      <dgm:prSet presAssocID="{DAAC4E9E-F5E9-4287-8DB9-0BFF45201649}" presName="sibTrans" presStyleCnt="0"/>
      <dgm:spPr/>
    </dgm:pt>
    <dgm:pt modelId="{3006A7D0-8CDD-4D30-8DA2-582B35692496}" type="pres">
      <dgm:prSet presAssocID="{8FBBD68E-4357-41C0-9343-184EF96C047A}" presName="textNode" presStyleLbl="node1" presStyleIdx="1" presStyleCnt="4">
        <dgm:presLayoutVars>
          <dgm:bulletEnabled val="1"/>
        </dgm:presLayoutVars>
      </dgm:prSet>
      <dgm:spPr/>
    </dgm:pt>
    <dgm:pt modelId="{BC5AC07F-CC74-4B23-B33B-481848519045}" type="pres">
      <dgm:prSet presAssocID="{F5F4B5C1-BFC0-486C-8502-80FCBAA05585}" presName="sibTrans" presStyleCnt="0"/>
      <dgm:spPr/>
    </dgm:pt>
    <dgm:pt modelId="{0461CA21-4520-4FC2-B530-6929C3FC6085}" type="pres">
      <dgm:prSet presAssocID="{CAECE169-6A6B-4A58-84A9-58E0D2C4B48C}" presName="textNode" presStyleLbl="node1" presStyleIdx="2" presStyleCnt="4">
        <dgm:presLayoutVars>
          <dgm:bulletEnabled val="1"/>
        </dgm:presLayoutVars>
      </dgm:prSet>
      <dgm:spPr/>
    </dgm:pt>
    <dgm:pt modelId="{334DD77E-6583-400E-9B3B-3F9A280A8151}" type="pres">
      <dgm:prSet presAssocID="{B926DD41-BDAD-41E9-9809-9EA996F4269C}" presName="sibTrans" presStyleCnt="0"/>
      <dgm:spPr/>
    </dgm:pt>
    <dgm:pt modelId="{6F00B683-AA12-4F4E-A81A-C3A9FEE07847}" type="pres">
      <dgm:prSet presAssocID="{DDD3803D-068B-4FA7-B940-232370986FE6}" presName="textNode" presStyleLbl="node1" presStyleIdx="3" presStyleCnt="4">
        <dgm:presLayoutVars>
          <dgm:bulletEnabled val="1"/>
        </dgm:presLayoutVars>
      </dgm:prSet>
      <dgm:spPr/>
    </dgm:pt>
  </dgm:ptLst>
  <dgm:cxnLst>
    <dgm:cxn modelId="{737C3C13-F25D-4720-9707-14CBCAF21947}" srcId="{6312B3A1-28D5-4610-95F7-90F36BA54619}" destId="{CAECE169-6A6B-4A58-84A9-58E0D2C4B48C}" srcOrd="2" destOrd="0" parTransId="{2A41CB73-3C76-4713-8F4D-F18A23F11E68}" sibTransId="{B926DD41-BDAD-41E9-9809-9EA996F4269C}"/>
    <dgm:cxn modelId="{D2B08B2A-D2DE-4DDC-A9F8-F5170D682910}" srcId="{6312B3A1-28D5-4610-95F7-90F36BA54619}" destId="{6CFB7B5C-C38A-4463-87DF-4156BDD03845}" srcOrd="0" destOrd="0" parTransId="{B29A19E2-EEC2-4BDF-A63E-E20AA54FBAA8}" sibTransId="{DAAC4E9E-F5E9-4287-8DB9-0BFF45201649}"/>
    <dgm:cxn modelId="{30297E60-80B3-4996-BDA5-0A403216CA1A}" type="presOf" srcId="{DDD3803D-068B-4FA7-B940-232370986FE6}" destId="{6F00B683-AA12-4F4E-A81A-C3A9FEE07847}" srcOrd="0" destOrd="0" presId="urn:microsoft.com/office/officeart/2005/8/layout/hProcess9"/>
    <dgm:cxn modelId="{D55A7B66-A90C-4BAE-BD8F-5C70DA9DE632}" srcId="{6312B3A1-28D5-4610-95F7-90F36BA54619}" destId="{8FBBD68E-4357-41C0-9343-184EF96C047A}" srcOrd="1" destOrd="0" parTransId="{843ED7A9-56CD-4EAC-81D9-A91E7A7E64DC}" sibTransId="{F5F4B5C1-BFC0-486C-8502-80FCBAA05585}"/>
    <dgm:cxn modelId="{2A71AE69-993F-4B69-A36E-5D62ADD1C8C5}" type="presOf" srcId="{8FBBD68E-4357-41C0-9343-184EF96C047A}" destId="{3006A7D0-8CDD-4D30-8DA2-582B35692496}" srcOrd="0" destOrd="0" presId="urn:microsoft.com/office/officeart/2005/8/layout/hProcess9"/>
    <dgm:cxn modelId="{91DFFC77-DC0C-4E5A-85F9-297F4756E4CE}" type="presOf" srcId="{CAECE169-6A6B-4A58-84A9-58E0D2C4B48C}" destId="{0461CA21-4520-4FC2-B530-6929C3FC6085}" srcOrd="0" destOrd="0" presId="urn:microsoft.com/office/officeart/2005/8/layout/hProcess9"/>
    <dgm:cxn modelId="{BEA5E981-ADD3-4D95-8AC3-E2CAC9222ACE}" type="presOf" srcId="{6312B3A1-28D5-4610-95F7-90F36BA54619}" destId="{4DD754AB-5F5C-4D3E-BED8-646A3CA8AFB9}" srcOrd="0" destOrd="0" presId="urn:microsoft.com/office/officeart/2005/8/layout/hProcess9"/>
    <dgm:cxn modelId="{A83E6F89-8776-4332-BF61-318518414CF6}" srcId="{6312B3A1-28D5-4610-95F7-90F36BA54619}" destId="{DDD3803D-068B-4FA7-B940-232370986FE6}" srcOrd="3" destOrd="0" parTransId="{417C95D7-57B8-43F4-8573-939F47172836}" sibTransId="{C4F4C204-1DE0-4C2A-AC0C-3663CB087A71}"/>
    <dgm:cxn modelId="{A3F7C8AD-8D30-4954-A624-5DE65AAF6DCF}" type="presOf" srcId="{6CFB7B5C-C38A-4463-87DF-4156BDD03845}" destId="{006B7E47-BFEC-446F-92F4-9C35DBF01EFC}" srcOrd="0" destOrd="0" presId="urn:microsoft.com/office/officeart/2005/8/layout/hProcess9"/>
    <dgm:cxn modelId="{B5092ECE-8F27-4063-B8FA-6CD3F72431E8}" type="presParOf" srcId="{4DD754AB-5F5C-4D3E-BED8-646A3CA8AFB9}" destId="{551226DF-46C4-4625-BE7D-1002F50140EE}" srcOrd="0" destOrd="0" presId="urn:microsoft.com/office/officeart/2005/8/layout/hProcess9"/>
    <dgm:cxn modelId="{A51CA311-1353-4C62-9FCA-378279F7CCE1}" type="presParOf" srcId="{4DD754AB-5F5C-4D3E-BED8-646A3CA8AFB9}" destId="{A772FCBA-9355-4C14-A072-717E883CCF30}" srcOrd="1" destOrd="0" presId="urn:microsoft.com/office/officeart/2005/8/layout/hProcess9"/>
    <dgm:cxn modelId="{83EF7C7A-4F70-4729-9500-D85425BE4180}" type="presParOf" srcId="{A772FCBA-9355-4C14-A072-717E883CCF30}" destId="{006B7E47-BFEC-446F-92F4-9C35DBF01EFC}" srcOrd="0" destOrd="0" presId="urn:microsoft.com/office/officeart/2005/8/layout/hProcess9"/>
    <dgm:cxn modelId="{1AF3D07B-B4E0-48B3-B6FC-EE097DDAB391}" type="presParOf" srcId="{A772FCBA-9355-4C14-A072-717E883CCF30}" destId="{3C725D30-1722-4D25-A94C-04BFABC88CCF}" srcOrd="1" destOrd="0" presId="urn:microsoft.com/office/officeart/2005/8/layout/hProcess9"/>
    <dgm:cxn modelId="{23607E40-7998-4B39-A5BD-69FE176BC3D8}" type="presParOf" srcId="{A772FCBA-9355-4C14-A072-717E883CCF30}" destId="{3006A7D0-8CDD-4D30-8DA2-582B35692496}" srcOrd="2" destOrd="0" presId="urn:microsoft.com/office/officeart/2005/8/layout/hProcess9"/>
    <dgm:cxn modelId="{D92D3B1D-EF3E-4867-AFBA-AA31AB64F698}" type="presParOf" srcId="{A772FCBA-9355-4C14-A072-717E883CCF30}" destId="{BC5AC07F-CC74-4B23-B33B-481848519045}" srcOrd="3" destOrd="0" presId="urn:microsoft.com/office/officeart/2005/8/layout/hProcess9"/>
    <dgm:cxn modelId="{480BE3BC-FE9C-4A3C-9465-4593D8F022E0}" type="presParOf" srcId="{A772FCBA-9355-4C14-A072-717E883CCF30}" destId="{0461CA21-4520-4FC2-B530-6929C3FC6085}" srcOrd="4" destOrd="0" presId="urn:microsoft.com/office/officeart/2005/8/layout/hProcess9"/>
    <dgm:cxn modelId="{51896968-0D13-4FD2-A760-716DB10CBC08}" type="presParOf" srcId="{A772FCBA-9355-4C14-A072-717E883CCF30}" destId="{334DD77E-6583-400E-9B3B-3F9A280A8151}" srcOrd="5" destOrd="0" presId="urn:microsoft.com/office/officeart/2005/8/layout/hProcess9"/>
    <dgm:cxn modelId="{11D7F8E7-0013-4409-ACC4-DC91FDB6E31A}" type="presParOf" srcId="{A772FCBA-9355-4C14-A072-717E883CCF30}" destId="{6F00B683-AA12-4F4E-A81A-C3A9FEE07847}"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C419B-DC43-41DB-AD9F-95C3410B7E0D}">
      <dsp:nvSpPr>
        <dsp:cNvPr id="0" name=""/>
        <dsp:cNvSpPr/>
      </dsp:nvSpPr>
      <dsp:spPr>
        <a:xfrm rot="5400000">
          <a:off x="159373" y="1167211"/>
          <a:ext cx="593143" cy="675272"/>
        </a:xfrm>
        <a:prstGeom prst="bentUpArrow">
          <a:avLst>
            <a:gd name="adj1" fmla="val 32840"/>
            <a:gd name="adj2" fmla="val 25000"/>
            <a:gd name="adj3" fmla="val 35780"/>
          </a:avLst>
        </a:prstGeom>
        <a:solidFill>
          <a:schemeClr val="accent2">
            <a:tint val="5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2B014879-0F57-4288-9933-B1CE3AFC71E6}">
      <dsp:nvSpPr>
        <dsp:cNvPr id="0" name=""/>
        <dsp:cNvSpPr/>
      </dsp:nvSpPr>
      <dsp:spPr>
        <a:xfrm>
          <a:off x="2226" y="509700"/>
          <a:ext cx="998503" cy="698920"/>
        </a:xfrm>
        <a:prstGeom prst="roundRect">
          <a:avLst>
            <a:gd name="adj" fmla="val 1667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b="1" kern="1200" dirty="0">
              <a:latin typeface="Arial" panose="020B0604020202020204" pitchFamily="34" charset="0"/>
              <a:cs typeface="Arial" panose="020B0604020202020204" pitchFamily="34" charset="0"/>
            </a:rPr>
            <a:t>Ideal Clinic</a:t>
          </a:r>
        </a:p>
      </dsp:txBody>
      <dsp:txXfrm>
        <a:off x="36351" y="543825"/>
        <a:ext cx="930253" cy="630670"/>
      </dsp:txXfrm>
    </dsp:sp>
    <dsp:sp modelId="{B83BF8E4-9489-4572-B782-91F2EF1DB4A6}">
      <dsp:nvSpPr>
        <dsp:cNvPr id="0" name=""/>
        <dsp:cNvSpPr/>
      </dsp:nvSpPr>
      <dsp:spPr>
        <a:xfrm>
          <a:off x="1000729" y="576358"/>
          <a:ext cx="726216" cy="564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ZA" sz="1100" b="1" kern="1200" dirty="0">
              <a:latin typeface="Arial" panose="020B0604020202020204" pitchFamily="34" charset="0"/>
              <a:cs typeface="Arial" panose="020B0604020202020204" pitchFamily="34" charset="0"/>
            </a:rPr>
            <a:t>Are systems in place?</a:t>
          </a:r>
        </a:p>
      </dsp:txBody>
      <dsp:txXfrm>
        <a:off x="1000729" y="576358"/>
        <a:ext cx="726216" cy="564898"/>
      </dsp:txXfrm>
    </dsp:sp>
    <dsp:sp modelId="{9393EF9D-F321-42BC-B95A-336D6F2B74B6}">
      <dsp:nvSpPr>
        <dsp:cNvPr id="0" name=""/>
        <dsp:cNvSpPr/>
      </dsp:nvSpPr>
      <dsp:spPr>
        <a:xfrm rot="5400000">
          <a:off x="987238" y="1952329"/>
          <a:ext cx="593143" cy="675272"/>
        </a:xfrm>
        <a:prstGeom prst="bentUpArrow">
          <a:avLst>
            <a:gd name="adj1" fmla="val 32840"/>
            <a:gd name="adj2" fmla="val 25000"/>
            <a:gd name="adj3" fmla="val 35780"/>
          </a:avLst>
        </a:prstGeom>
        <a:solidFill>
          <a:schemeClr val="accent2">
            <a:tint val="50000"/>
            <a:hueOff val="2528518"/>
            <a:satOff val="-3470"/>
            <a:lumOff val="558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79CC6F0-3ED8-4364-92DF-87D2008B472B}">
      <dsp:nvSpPr>
        <dsp:cNvPr id="0" name=""/>
        <dsp:cNvSpPr/>
      </dsp:nvSpPr>
      <dsp:spPr>
        <a:xfrm>
          <a:off x="830091" y="1294818"/>
          <a:ext cx="998503" cy="698920"/>
        </a:xfrm>
        <a:prstGeom prst="roundRect">
          <a:avLst>
            <a:gd name="adj" fmla="val 16670"/>
          </a:avLst>
        </a:prstGeom>
        <a:solidFill>
          <a:schemeClr val="accent2">
            <a:hueOff val="1560506"/>
            <a:satOff val="-1946"/>
            <a:lumOff val="45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b="1" kern="1200" dirty="0" err="1">
              <a:latin typeface="Arial" panose="020B0604020202020204" pitchFamily="34" charset="0"/>
              <a:cs typeface="Arial" panose="020B0604020202020204" pitchFamily="34" charset="0"/>
            </a:rPr>
            <a:t>Tier.Net</a:t>
          </a:r>
          <a:r>
            <a:rPr lang="en-ZA" sz="1200" b="1" kern="1200" dirty="0">
              <a:latin typeface="Arial" panose="020B0604020202020204" pitchFamily="34" charset="0"/>
              <a:cs typeface="Arial" panose="020B0604020202020204" pitchFamily="34" charset="0"/>
            </a:rPr>
            <a:t>/ Registers</a:t>
          </a:r>
        </a:p>
      </dsp:txBody>
      <dsp:txXfrm>
        <a:off x="864216" y="1328943"/>
        <a:ext cx="930253" cy="630670"/>
      </dsp:txXfrm>
    </dsp:sp>
    <dsp:sp modelId="{EC51DF69-7822-4686-8A41-062EA987A130}">
      <dsp:nvSpPr>
        <dsp:cNvPr id="0" name=""/>
        <dsp:cNvSpPr/>
      </dsp:nvSpPr>
      <dsp:spPr>
        <a:xfrm>
          <a:off x="1828595" y="1361476"/>
          <a:ext cx="726216" cy="564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ZA" sz="1100" b="1" kern="1200" dirty="0">
              <a:latin typeface="Arial" panose="020B0604020202020204" pitchFamily="34" charset="0"/>
              <a:cs typeface="Arial" panose="020B0604020202020204" pitchFamily="34" charset="0"/>
            </a:rPr>
            <a:t>What is happening to patients?</a:t>
          </a:r>
        </a:p>
      </dsp:txBody>
      <dsp:txXfrm>
        <a:off x="1828595" y="1361476"/>
        <a:ext cx="726216" cy="564898"/>
      </dsp:txXfrm>
    </dsp:sp>
    <dsp:sp modelId="{43109FB7-C364-43F0-8497-54C2610C8750}">
      <dsp:nvSpPr>
        <dsp:cNvPr id="0" name=""/>
        <dsp:cNvSpPr/>
      </dsp:nvSpPr>
      <dsp:spPr>
        <a:xfrm rot="5400000">
          <a:off x="1815104" y="2737447"/>
          <a:ext cx="593143" cy="675272"/>
        </a:xfrm>
        <a:prstGeom prst="bentUpArrow">
          <a:avLst>
            <a:gd name="adj1" fmla="val 32840"/>
            <a:gd name="adj2" fmla="val 25000"/>
            <a:gd name="adj3" fmla="val 35780"/>
          </a:avLst>
        </a:prstGeom>
        <a:solidFill>
          <a:schemeClr val="accent2">
            <a:tint val="50000"/>
            <a:hueOff val="5057036"/>
            <a:satOff val="-6941"/>
            <a:lumOff val="1117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C727763-EAAF-48AF-8E27-550D92B7060C}">
      <dsp:nvSpPr>
        <dsp:cNvPr id="0" name=""/>
        <dsp:cNvSpPr/>
      </dsp:nvSpPr>
      <dsp:spPr>
        <a:xfrm>
          <a:off x="1657957" y="2079936"/>
          <a:ext cx="998503" cy="698920"/>
        </a:xfrm>
        <a:prstGeom prst="roundRect">
          <a:avLst>
            <a:gd name="adj" fmla="val 16670"/>
          </a:avLst>
        </a:prstGeom>
        <a:solidFill>
          <a:schemeClr val="accent2">
            <a:hueOff val="3121013"/>
            <a:satOff val="-3893"/>
            <a:lumOff val="91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b="1" kern="1200" dirty="0">
              <a:latin typeface="Arial" panose="020B0604020202020204" pitchFamily="34" charset="0"/>
              <a:cs typeface="Arial" panose="020B0604020202020204" pitchFamily="34" charset="0"/>
            </a:rPr>
            <a:t>DHIS</a:t>
          </a:r>
        </a:p>
      </dsp:txBody>
      <dsp:txXfrm>
        <a:off x="1692082" y="2114061"/>
        <a:ext cx="930253" cy="630670"/>
      </dsp:txXfrm>
    </dsp:sp>
    <dsp:sp modelId="{82C8603B-35D8-47CB-B7CA-1461087A5F48}">
      <dsp:nvSpPr>
        <dsp:cNvPr id="0" name=""/>
        <dsp:cNvSpPr/>
      </dsp:nvSpPr>
      <dsp:spPr>
        <a:xfrm>
          <a:off x="2656461" y="2146594"/>
          <a:ext cx="726216" cy="564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ZA" sz="1100" b="1" kern="1200" dirty="0">
              <a:latin typeface="Arial" panose="020B0604020202020204" pitchFamily="34" charset="0"/>
              <a:cs typeface="Arial" panose="020B0604020202020204" pitchFamily="34" charset="0"/>
            </a:rPr>
            <a:t>What is the facility producing</a:t>
          </a:r>
        </a:p>
      </dsp:txBody>
      <dsp:txXfrm>
        <a:off x="2656461" y="2146594"/>
        <a:ext cx="726216" cy="564898"/>
      </dsp:txXfrm>
    </dsp:sp>
    <dsp:sp modelId="{E467FA1E-B7FB-4DA4-9D3E-E1479942F189}">
      <dsp:nvSpPr>
        <dsp:cNvPr id="0" name=""/>
        <dsp:cNvSpPr/>
      </dsp:nvSpPr>
      <dsp:spPr>
        <a:xfrm>
          <a:off x="2485823" y="2865055"/>
          <a:ext cx="998503" cy="698920"/>
        </a:xfrm>
        <a:prstGeom prst="roundRect">
          <a:avLst>
            <a:gd name="adj" fmla="val 16670"/>
          </a:avLst>
        </a:prstGeom>
        <a:solidFill>
          <a:schemeClr val="accent2">
            <a:hueOff val="4681519"/>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ZA" sz="1200" b="1" kern="1200" dirty="0">
              <a:latin typeface="Arial" panose="020B0604020202020204" pitchFamily="34" charset="0"/>
              <a:cs typeface="Arial" panose="020B0604020202020204" pitchFamily="34" charset="0"/>
            </a:rPr>
            <a:t>District Health Barometer</a:t>
          </a:r>
        </a:p>
      </dsp:txBody>
      <dsp:txXfrm>
        <a:off x="2519948" y="2899180"/>
        <a:ext cx="930253" cy="630670"/>
      </dsp:txXfrm>
    </dsp:sp>
    <dsp:sp modelId="{CF12EEAF-BBFD-408C-A765-4ADC91579606}">
      <dsp:nvSpPr>
        <dsp:cNvPr id="0" name=""/>
        <dsp:cNvSpPr/>
      </dsp:nvSpPr>
      <dsp:spPr>
        <a:xfrm>
          <a:off x="3484327" y="2931713"/>
          <a:ext cx="726216" cy="5648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ZA" sz="1100" b="1" kern="1200" dirty="0">
              <a:latin typeface="Arial" panose="020B0604020202020204" pitchFamily="34" charset="0"/>
              <a:cs typeface="Arial" panose="020B0604020202020204" pitchFamily="34" charset="0"/>
            </a:rPr>
            <a:t>How does this compare and trend?</a:t>
          </a:r>
        </a:p>
      </dsp:txBody>
      <dsp:txXfrm>
        <a:off x="3484327" y="2931713"/>
        <a:ext cx="726216" cy="5648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CDCD5-467F-4687-A2DD-5DD055915CFC}">
      <dsp:nvSpPr>
        <dsp:cNvPr id="0" name=""/>
        <dsp:cNvSpPr/>
      </dsp:nvSpPr>
      <dsp:spPr>
        <a:xfrm>
          <a:off x="0" y="3523568"/>
          <a:ext cx="836317" cy="77087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479" tIns="92456" rIns="59479" bIns="92456" numCol="1" spcCol="1270" anchor="ctr" anchorCtr="0">
          <a:noAutofit/>
        </a:bodyPr>
        <a:lstStyle/>
        <a:p>
          <a:pPr marL="0" lvl="0" indent="0" algn="ctr"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Export or Print</a:t>
          </a:r>
        </a:p>
      </dsp:txBody>
      <dsp:txXfrm>
        <a:off x="0" y="3523568"/>
        <a:ext cx="836317" cy="770870"/>
      </dsp:txXfrm>
    </dsp:sp>
    <dsp:sp modelId="{5A6C1D5D-8405-4C98-9FA2-B9C0F86F9F6E}">
      <dsp:nvSpPr>
        <dsp:cNvPr id="0" name=""/>
        <dsp:cNvSpPr/>
      </dsp:nvSpPr>
      <dsp:spPr>
        <a:xfrm>
          <a:off x="836317" y="3523568"/>
          <a:ext cx="2508951" cy="77087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93" tIns="165100" rIns="50893" bIns="165100" numCol="1" spcCol="1270" anchor="ctr" anchorCtr="0">
          <a:noAutofit/>
        </a:bodyPr>
        <a:lstStyle/>
        <a:p>
          <a:pPr marL="0" lvl="0" indent="0" algn="l"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Export or Print report</a:t>
          </a:r>
        </a:p>
      </dsp:txBody>
      <dsp:txXfrm>
        <a:off x="836317" y="3523568"/>
        <a:ext cx="2508951" cy="770870"/>
      </dsp:txXfrm>
    </dsp:sp>
    <dsp:sp modelId="{CFB14E49-7981-476D-81B0-F74419074498}">
      <dsp:nvSpPr>
        <dsp:cNvPr id="0" name=""/>
        <dsp:cNvSpPr/>
      </dsp:nvSpPr>
      <dsp:spPr>
        <a:xfrm rot="10800000">
          <a:off x="0" y="2349532"/>
          <a:ext cx="836317" cy="1185599"/>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479" tIns="92456" rIns="59479" bIns="92456" numCol="1" spcCol="1270" anchor="ctr" anchorCtr="0">
          <a:noAutofit/>
        </a:bodyPr>
        <a:lstStyle/>
        <a:p>
          <a:pPr marL="0" lvl="0" indent="0" algn="ctr"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Generate</a:t>
          </a:r>
        </a:p>
      </dsp:txBody>
      <dsp:txXfrm rot="-10800000">
        <a:off x="0" y="2349532"/>
        <a:ext cx="836317" cy="770639"/>
      </dsp:txXfrm>
    </dsp:sp>
    <dsp:sp modelId="{3BB6C824-F8D7-48A4-8E53-00B52A691150}">
      <dsp:nvSpPr>
        <dsp:cNvPr id="0" name=""/>
        <dsp:cNvSpPr/>
      </dsp:nvSpPr>
      <dsp:spPr>
        <a:xfrm>
          <a:off x="836317" y="2349532"/>
          <a:ext cx="2508951" cy="770639"/>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93" tIns="165100" rIns="50893" bIns="165100" numCol="1" spcCol="1270" anchor="ctr" anchorCtr="0">
          <a:noAutofit/>
        </a:bodyPr>
        <a:lstStyle/>
        <a:p>
          <a:pPr marL="0" lvl="0" indent="0" algn="l"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Generate Cohort Report (12-month retention)</a:t>
          </a:r>
        </a:p>
      </dsp:txBody>
      <dsp:txXfrm>
        <a:off x="836317" y="2349532"/>
        <a:ext cx="2508951" cy="770639"/>
      </dsp:txXfrm>
    </dsp:sp>
    <dsp:sp modelId="{A51D9C80-4B4F-441F-97A5-641F2BFE5F6F}">
      <dsp:nvSpPr>
        <dsp:cNvPr id="0" name=""/>
        <dsp:cNvSpPr/>
      </dsp:nvSpPr>
      <dsp:spPr>
        <a:xfrm rot="10800000">
          <a:off x="0" y="1175496"/>
          <a:ext cx="836317" cy="1185599"/>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479" tIns="92456" rIns="59479" bIns="92456" numCol="1" spcCol="1270" anchor="ctr" anchorCtr="0">
          <a:noAutofit/>
        </a:bodyPr>
        <a:lstStyle/>
        <a:p>
          <a:pPr marL="0" lvl="0" indent="0" algn="ctr"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Generate</a:t>
          </a:r>
        </a:p>
      </dsp:txBody>
      <dsp:txXfrm rot="-10800000">
        <a:off x="0" y="1175496"/>
        <a:ext cx="836317" cy="770639"/>
      </dsp:txXfrm>
    </dsp:sp>
    <dsp:sp modelId="{B807A3B3-AA23-444B-934E-3D3EDAEC03E0}">
      <dsp:nvSpPr>
        <dsp:cNvPr id="0" name=""/>
        <dsp:cNvSpPr/>
      </dsp:nvSpPr>
      <dsp:spPr>
        <a:xfrm>
          <a:off x="836317" y="1175496"/>
          <a:ext cx="2508951" cy="770639"/>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93" tIns="165100" rIns="50893" bIns="165100" numCol="1" spcCol="1270" anchor="ctr" anchorCtr="0">
          <a:noAutofit/>
        </a:bodyPr>
        <a:lstStyle/>
        <a:p>
          <a:pPr marL="0" lvl="0" indent="0" algn="l"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Generate Monthly Summary</a:t>
          </a:r>
        </a:p>
      </dsp:txBody>
      <dsp:txXfrm>
        <a:off x="836317" y="1175496"/>
        <a:ext cx="2508951" cy="770639"/>
      </dsp:txXfrm>
    </dsp:sp>
    <dsp:sp modelId="{7C834E64-A5AF-4278-B6A9-C2C38C831A51}">
      <dsp:nvSpPr>
        <dsp:cNvPr id="0" name=""/>
        <dsp:cNvSpPr/>
      </dsp:nvSpPr>
      <dsp:spPr>
        <a:xfrm rot="10800000">
          <a:off x="0" y="1460"/>
          <a:ext cx="836317" cy="1185599"/>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479" tIns="92456" rIns="59479" bIns="92456" numCol="1" spcCol="1270" anchor="ctr" anchorCtr="0">
          <a:noAutofit/>
        </a:bodyPr>
        <a:lstStyle/>
        <a:p>
          <a:pPr marL="0" lvl="0" indent="0" algn="ctr"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Access</a:t>
          </a:r>
        </a:p>
      </dsp:txBody>
      <dsp:txXfrm rot="-10800000">
        <a:off x="0" y="1460"/>
        <a:ext cx="836317" cy="770639"/>
      </dsp:txXfrm>
    </dsp:sp>
    <dsp:sp modelId="{BE11B728-7CC4-4917-B8F0-6D739942B42A}">
      <dsp:nvSpPr>
        <dsp:cNvPr id="0" name=""/>
        <dsp:cNvSpPr/>
      </dsp:nvSpPr>
      <dsp:spPr>
        <a:xfrm>
          <a:off x="836317" y="1460"/>
          <a:ext cx="2508951" cy="770639"/>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93" tIns="165100" rIns="50893" bIns="165100" numCol="1" spcCol="1270" anchor="ctr" anchorCtr="0">
          <a:noAutofit/>
        </a:bodyPr>
        <a:lstStyle/>
        <a:p>
          <a:pPr marL="0" lvl="0" indent="0" algn="l" defTabSz="577850">
            <a:lnSpc>
              <a:spcPct val="90000"/>
            </a:lnSpc>
            <a:spcBef>
              <a:spcPct val="0"/>
            </a:spcBef>
            <a:spcAft>
              <a:spcPct val="35000"/>
            </a:spcAft>
            <a:buNone/>
          </a:pPr>
          <a:r>
            <a:rPr lang="en-US" sz="1300" kern="1200">
              <a:latin typeface="Arial" panose="020B0604020202020204" pitchFamily="34" charset="0"/>
              <a:cs typeface="Arial" panose="020B0604020202020204" pitchFamily="34" charset="0"/>
            </a:rPr>
            <a:t>Access Reports menu</a:t>
          </a:r>
        </a:p>
      </dsp:txBody>
      <dsp:txXfrm>
        <a:off x="836317" y="1460"/>
        <a:ext cx="2508951" cy="7706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2C8476-322A-4642-A82A-FC3529718413}">
      <dsp:nvSpPr>
        <dsp:cNvPr id="0" name=""/>
        <dsp:cNvSpPr/>
      </dsp:nvSpPr>
      <dsp:spPr>
        <a:xfrm>
          <a:off x="925830" y="1125"/>
          <a:ext cx="3703320" cy="115325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855" tIns="292926" rIns="71855" bIns="292926" numCol="1" spcCol="1270" anchor="ctr" anchorCtr="0">
          <a:noAutofit/>
        </a:bodyPr>
        <a:lstStyle/>
        <a:p>
          <a:pPr marL="0" lvl="0" indent="0" algn="l" defTabSz="84455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Select two indicators on the DHB dashboard</a:t>
          </a:r>
        </a:p>
      </dsp:txBody>
      <dsp:txXfrm>
        <a:off x="925830" y="1125"/>
        <a:ext cx="3703320" cy="1153253"/>
      </dsp:txXfrm>
    </dsp:sp>
    <dsp:sp modelId="{243FD941-AE18-41F9-BDDE-CA8D4042AD92}">
      <dsp:nvSpPr>
        <dsp:cNvPr id="0" name=""/>
        <dsp:cNvSpPr/>
      </dsp:nvSpPr>
      <dsp:spPr>
        <a:xfrm>
          <a:off x="0" y="1125"/>
          <a:ext cx="925830" cy="115325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48992" tIns="113916" rIns="48992" bIns="113916"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Select</a:t>
          </a:r>
        </a:p>
      </dsp:txBody>
      <dsp:txXfrm>
        <a:off x="0" y="1125"/>
        <a:ext cx="925830" cy="1153253"/>
      </dsp:txXfrm>
    </dsp:sp>
    <dsp:sp modelId="{C83E2E27-A69F-4FAD-96A9-452D0E48ECBE}">
      <dsp:nvSpPr>
        <dsp:cNvPr id="0" name=""/>
        <dsp:cNvSpPr/>
      </dsp:nvSpPr>
      <dsp:spPr>
        <a:xfrm>
          <a:off x="925830" y="1223573"/>
          <a:ext cx="3703320" cy="115325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855" tIns="292926" rIns="71855" bIns="292926" numCol="1" spcCol="1270" anchor="ctr" anchorCtr="0">
          <a:noAutofit/>
        </a:bodyPr>
        <a:lstStyle/>
        <a:p>
          <a:pPr marL="0" lvl="0" indent="0" algn="l" defTabSz="844550">
            <a:lnSpc>
              <a:spcPct val="90000"/>
            </a:lnSpc>
            <a:spcBef>
              <a:spcPct val="0"/>
            </a:spcBef>
            <a:spcAft>
              <a:spcPct val="35000"/>
            </a:spcAft>
            <a:buNone/>
          </a:pPr>
          <a:r>
            <a:rPr lang="en-US" sz="1900" kern="1200" dirty="0">
              <a:latin typeface="Arial" panose="020B0604020202020204" pitchFamily="34" charset="0"/>
              <a:cs typeface="Arial" panose="020B0604020202020204" pitchFamily="34" charset="0"/>
            </a:rPr>
            <a:t>Find the latest value and 5-year trend</a:t>
          </a:r>
        </a:p>
      </dsp:txBody>
      <dsp:txXfrm>
        <a:off x="925830" y="1223573"/>
        <a:ext cx="3703320" cy="1153253"/>
      </dsp:txXfrm>
    </dsp:sp>
    <dsp:sp modelId="{A9520B48-44E5-4268-9628-188A88675C85}">
      <dsp:nvSpPr>
        <dsp:cNvPr id="0" name=""/>
        <dsp:cNvSpPr/>
      </dsp:nvSpPr>
      <dsp:spPr>
        <a:xfrm>
          <a:off x="0" y="1223573"/>
          <a:ext cx="925830" cy="115325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48992" tIns="113916" rIns="48992" bIns="113916"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Find</a:t>
          </a:r>
        </a:p>
      </dsp:txBody>
      <dsp:txXfrm>
        <a:off x="0" y="1223573"/>
        <a:ext cx="925830" cy="1153253"/>
      </dsp:txXfrm>
    </dsp:sp>
    <dsp:sp modelId="{2C248202-00CA-4754-86DB-12D1792453E3}">
      <dsp:nvSpPr>
        <dsp:cNvPr id="0" name=""/>
        <dsp:cNvSpPr/>
      </dsp:nvSpPr>
      <dsp:spPr>
        <a:xfrm>
          <a:off x="925830" y="2446021"/>
          <a:ext cx="3703320" cy="115325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855" tIns="292926" rIns="71855" bIns="292926" numCol="1" spcCol="1270" anchor="ctr" anchorCtr="0">
          <a:noAutofit/>
        </a:bodyPr>
        <a:lstStyle/>
        <a:p>
          <a:pPr marL="0" lvl="0" indent="0" algn="l" defTabSz="844550">
            <a:lnSpc>
              <a:spcPct val="90000"/>
            </a:lnSpc>
            <a:spcBef>
              <a:spcPct val="0"/>
            </a:spcBef>
            <a:spcAft>
              <a:spcPct val="35000"/>
            </a:spcAft>
            <a:buNone/>
          </a:pPr>
          <a:r>
            <a:rPr lang="en-US" sz="1900" kern="1200">
              <a:latin typeface="Arial" panose="020B0604020202020204" pitchFamily="34" charset="0"/>
              <a:cs typeface="Arial" panose="020B0604020202020204" pitchFamily="34" charset="0"/>
            </a:rPr>
            <a:t>Note one strength and one gap</a:t>
          </a:r>
        </a:p>
      </dsp:txBody>
      <dsp:txXfrm>
        <a:off x="925830" y="2446021"/>
        <a:ext cx="3703320" cy="1153253"/>
      </dsp:txXfrm>
    </dsp:sp>
    <dsp:sp modelId="{494A247D-0D7A-455C-90AA-A60FB8D84235}">
      <dsp:nvSpPr>
        <dsp:cNvPr id="0" name=""/>
        <dsp:cNvSpPr/>
      </dsp:nvSpPr>
      <dsp:spPr>
        <a:xfrm>
          <a:off x="0" y="2446021"/>
          <a:ext cx="925830" cy="115325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48992" tIns="113916" rIns="48992" bIns="113916" numCol="1" spcCol="1270" anchor="ctr" anchorCtr="0">
          <a:noAutofit/>
        </a:bodyPr>
        <a:lstStyle/>
        <a:p>
          <a:pPr marL="0" lvl="0" indent="0" algn="ctr"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Note</a:t>
          </a:r>
        </a:p>
      </dsp:txBody>
      <dsp:txXfrm>
        <a:off x="0" y="2446021"/>
        <a:ext cx="925830" cy="115325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45CE8-5A0C-4FA4-8116-2056406EB6FD}">
      <dsp:nvSpPr>
        <dsp:cNvPr id="0" name=""/>
        <dsp:cNvSpPr/>
      </dsp:nvSpPr>
      <dsp:spPr>
        <a:xfrm>
          <a:off x="0" y="298151"/>
          <a:ext cx="3532956"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80BE08-6560-44AF-98A3-65C749A0BE65}">
      <dsp:nvSpPr>
        <dsp:cNvPr id="0" name=""/>
        <dsp:cNvSpPr/>
      </dsp:nvSpPr>
      <dsp:spPr>
        <a:xfrm>
          <a:off x="176647" y="17711"/>
          <a:ext cx="2473069"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476" tIns="0" rIns="93476" bIns="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S</a:t>
          </a:r>
          <a:r>
            <a:rPr lang="en-US" sz="1900" kern="1200" dirty="0">
              <a:latin typeface="Arial" panose="020B0604020202020204" pitchFamily="34" charset="0"/>
              <a:cs typeface="Arial" panose="020B0604020202020204" pitchFamily="34" charset="0"/>
            </a:rPr>
            <a:t>pecific</a:t>
          </a:r>
        </a:p>
      </dsp:txBody>
      <dsp:txXfrm>
        <a:off x="204027" y="45091"/>
        <a:ext cx="2418309" cy="506120"/>
      </dsp:txXfrm>
    </dsp:sp>
    <dsp:sp modelId="{1D994686-0B5F-4F3E-8868-8984E8C0C920}">
      <dsp:nvSpPr>
        <dsp:cNvPr id="0" name=""/>
        <dsp:cNvSpPr/>
      </dsp:nvSpPr>
      <dsp:spPr>
        <a:xfrm>
          <a:off x="0" y="1159991"/>
          <a:ext cx="3532956"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3C5386-E20E-49C6-9CCD-F65289441323}">
      <dsp:nvSpPr>
        <dsp:cNvPr id="0" name=""/>
        <dsp:cNvSpPr/>
      </dsp:nvSpPr>
      <dsp:spPr>
        <a:xfrm>
          <a:off x="176647" y="879551"/>
          <a:ext cx="2473069"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476" tIns="0" rIns="93476" bIns="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M</a:t>
          </a:r>
          <a:r>
            <a:rPr lang="en-US" sz="1900" kern="1200" dirty="0">
              <a:latin typeface="Arial" panose="020B0604020202020204" pitchFamily="34" charset="0"/>
              <a:cs typeface="Arial" panose="020B0604020202020204" pitchFamily="34" charset="0"/>
            </a:rPr>
            <a:t>easurable</a:t>
          </a:r>
        </a:p>
      </dsp:txBody>
      <dsp:txXfrm>
        <a:off x="204027" y="906931"/>
        <a:ext cx="2418309" cy="506120"/>
      </dsp:txXfrm>
    </dsp:sp>
    <dsp:sp modelId="{D4E9FBF4-8CA8-472A-BB52-970E2629362C}">
      <dsp:nvSpPr>
        <dsp:cNvPr id="0" name=""/>
        <dsp:cNvSpPr/>
      </dsp:nvSpPr>
      <dsp:spPr>
        <a:xfrm>
          <a:off x="0" y="2021831"/>
          <a:ext cx="3532956"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154CD9-7A7B-41C4-8576-B4736DEDD335}">
      <dsp:nvSpPr>
        <dsp:cNvPr id="0" name=""/>
        <dsp:cNvSpPr/>
      </dsp:nvSpPr>
      <dsp:spPr>
        <a:xfrm>
          <a:off x="176647" y="1741391"/>
          <a:ext cx="2473069"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476" tIns="0" rIns="93476" bIns="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A</a:t>
          </a:r>
          <a:r>
            <a:rPr lang="en-US" sz="1900" kern="1200" dirty="0">
              <a:latin typeface="Arial" panose="020B0604020202020204" pitchFamily="34" charset="0"/>
              <a:cs typeface="Arial" panose="020B0604020202020204" pitchFamily="34" charset="0"/>
            </a:rPr>
            <a:t>chievable</a:t>
          </a:r>
        </a:p>
      </dsp:txBody>
      <dsp:txXfrm>
        <a:off x="204027" y="1768771"/>
        <a:ext cx="2418309" cy="506120"/>
      </dsp:txXfrm>
    </dsp:sp>
    <dsp:sp modelId="{0489ACD5-A5A4-46B4-85DD-086D38292948}">
      <dsp:nvSpPr>
        <dsp:cNvPr id="0" name=""/>
        <dsp:cNvSpPr/>
      </dsp:nvSpPr>
      <dsp:spPr>
        <a:xfrm>
          <a:off x="0" y="2883671"/>
          <a:ext cx="3532956"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C07E65-C0F8-4CFC-856D-49C64DD86464}">
      <dsp:nvSpPr>
        <dsp:cNvPr id="0" name=""/>
        <dsp:cNvSpPr/>
      </dsp:nvSpPr>
      <dsp:spPr>
        <a:xfrm>
          <a:off x="176647" y="2603231"/>
          <a:ext cx="2473069"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476" tIns="0" rIns="93476" bIns="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R</a:t>
          </a:r>
          <a:r>
            <a:rPr lang="en-US" sz="1900" kern="1200" dirty="0">
              <a:latin typeface="Arial" panose="020B0604020202020204" pitchFamily="34" charset="0"/>
              <a:cs typeface="Arial" panose="020B0604020202020204" pitchFamily="34" charset="0"/>
            </a:rPr>
            <a:t>elevant</a:t>
          </a:r>
        </a:p>
      </dsp:txBody>
      <dsp:txXfrm>
        <a:off x="204027" y="2630611"/>
        <a:ext cx="2418309" cy="506120"/>
      </dsp:txXfrm>
    </dsp:sp>
    <dsp:sp modelId="{9EA43584-C4E5-4ABB-BEE9-AFE075720D20}">
      <dsp:nvSpPr>
        <dsp:cNvPr id="0" name=""/>
        <dsp:cNvSpPr/>
      </dsp:nvSpPr>
      <dsp:spPr>
        <a:xfrm>
          <a:off x="0" y="3745511"/>
          <a:ext cx="3532956"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6B89D6-CB0F-4FDD-A641-24438534CE67}">
      <dsp:nvSpPr>
        <dsp:cNvPr id="0" name=""/>
        <dsp:cNvSpPr/>
      </dsp:nvSpPr>
      <dsp:spPr>
        <a:xfrm>
          <a:off x="176647" y="3465071"/>
          <a:ext cx="2473069"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476" tIns="0" rIns="93476" bIns="0" numCol="1" spcCol="1270" anchor="ctr" anchorCtr="0">
          <a:noAutofit/>
        </a:bodyPr>
        <a:lstStyle/>
        <a:p>
          <a:pPr marL="0" lvl="0" indent="0" algn="l" defTabSz="844550">
            <a:lnSpc>
              <a:spcPct val="90000"/>
            </a:lnSpc>
            <a:spcBef>
              <a:spcPct val="0"/>
            </a:spcBef>
            <a:spcAft>
              <a:spcPct val="35000"/>
            </a:spcAft>
            <a:buNone/>
          </a:pPr>
          <a:r>
            <a:rPr lang="en-US" sz="1900" b="1" kern="1200" dirty="0">
              <a:latin typeface="Arial" panose="020B0604020202020204" pitchFamily="34" charset="0"/>
              <a:cs typeface="Arial" panose="020B0604020202020204" pitchFamily="34" charset="0"/>
            </a:rPr>
            <a:t>T</a:t>
          </a:r>
          <a:r>
            <a:rPr lang="en-US" sz="1900" kern="1200" dirty="0">
              <a:latin typeface="Arial" panose="020B0604020202020204" pitchFamily="34" charset="0"/>
              <a:cs typeface="Arial" panose="020B0604020202020204" pitchFamily="34" charset="0"/>
            </a:rPr>
            <a:t>ime-bound</a:t>
          </a:r>
        </a:p>
      </dsp:txBody>
      <dsp:txXfrm>
        <a:off x="204027" y="3492451"/>
        <a:ext cx="2418309" cy="5061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956E2-0AF1-408D-B687-3C672C1DF105}">
      <dsp:nvSpPr>
        <dsp:cNvPr id="0" name=""/>
        <dsp:cNvSpPr/>
      </dsp:nvSpPr>
      <dsp:spPr>
        <a:xfrm>
          <a:off x="0" y="2710211"/>
          <a:ext cx="1157287" cy="88955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2306" tIns="170688" rIns="82306"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Assign</a:t>
          </a:r>
        </a:p>
      </dsp:txBody>
      <dsp:txXfrm>
        <a:off x="0" y="2710211"/>
        <a:ext cx="1157287" cy="889551"/>
      </dsp:txXfrm>
    </dsp:sp>
    <dsp:sp modelId="{FBAD74C7-67D9-4C6E-9723-A1A88A49FBAD}">
      <dsp:nvSpPr>
        <dsp:cNvPr id="0" name=""/>
        <dsp:cNvSpPr/>
      </dsp:nvSpPr>
      <dsp:spPr>
        <a:xfrm>
          <a:off x="1157287" y="2710211"/>
          <a:ext cx="3471862" cy="889551"/>
        </a:xfrm>
        <a:prstGeom prst="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0426" tIns="292100" rIns="70426"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Assign responsibility</a:t>
          </a:r>
        </a:p>
      </dsp:txBody>
      <dsp:txXfrm>
        <a:off x="1157287" y="2710211"/>
        <a:ext cx="3471862" cy="889551"/>
      </dsp:txXfrm>
    </dsp:sp>
    <dsp:sp modelId="{73CBEFFE-ADB6-4849-A475-C7777BF1F73F}">
      <dsp:nvSpPr>
        <dsp:cNvPr id="0" name=""/>
        <dsp:cNvSpPr/>
      </dsp:nvSpPr>
      <dsp:spPr>
        <a:xfrm rot="10800000">
          <a:off x="0" y="1355424"/>
          <a:ext cx="1157287" cy="1368130"/>
        </a:xfrm>
        <a:prstGeom prst="upArrowCallout">
          <a:avLst>
            <a:gd name="adj1" fmla="val 5000"/>
            <a:gd name="adj2" fmla="val 10000"/>
            <a:gd name="adj3" fmla="val 15000"/>
            <a:gd name="adj4" fmla="val 64977"/>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2306" tIns="170688" rIns="82306"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Identify</a:t>
          </a:r>
        </a:p>
      </dsp:txBody>
      <dsp:txXfrm rot="-10800000">
        <a:off x="0" y="1355424"/>
        <a:ext cx="1157287" cy="889285"/>
      </dsp:txXfrm>
    </dsp:sp>
    <dsp:sp modelId="{BC606E3C-CB30-4B33-9FA5-6545B3BACEAB}">
      <dsp:nvSpPr>
        <dsp:cNvPr id="0" name=""/>
        <dsp:cNvSpPr/>
      </dsp:nvSpPr>
      <dsp:spPr>
        <a:xfrm>
          <a:off x="1157287" y="1355424"/>
          <a:ext cx="3471862" cy="889285"/>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0426" tIns="292100" rIns="70426" bIns="292100" numCol="1" spcCol="1270" anchor="ctr" anchorCtr="0">
          <a:noAutofit/>
        </a:bodyPr>
        <a:lstStyle/>
        <a:p>
          <a:pPr marL="0" lvl="0" indent="0" algn="l" defTabSz="1022350">
            <a:lnSpc>
              <a:spcPct val="90000"/>
            </a:lnSpc>
            <a:spcBef>
              <a:spcPct val="0"/>
            </a:spcBef>
            <a:spcAft>
              <a:spcPct val="35000"/>
            </a:spcAft>
            <a:buNone/>
          </a:pPr>
          <a:r>
            <a:rPr lang="en-US" sz="2300" kern="1200">
              <a:latin typeface="Arial" panose="020B0604020202020204" pitchFamily="34" charset="0"/>
              <a:cs typeface="Arial" panose="020B0604020202020204" pitchFamily="34" charset="0"/>
            </a:rPr>
            <a:t>Identify 2-3 key actions</a:t>
          </a:r>
        </a:p>
      </dsp:txBody>
      <dsp:txXfrm>
        <a:off x="1157287" y="1355424"/>
        <a:ext cx="3471862" cy="889285"/>
      </dsp:txXfrm>
    </dsp:sp>
    <dsp:sp modelId="{F19AC23A-F945-4F7D-96F4-B16103CBCA97}">
      <dsp:nvSpPr>
        <dsp:cNvPr id="0" name=""/>
        <dsp:cNvSpPr/>
      </dsp:nvSpPr>
      <dsp:spPr>
        <a:xfrm rot="10800000">
          <a:off x="0" y="636"/>
          <a:ext cx="1157287" cy="1368130"/>
        </a:xfrm>
        <a:prstGeom prst="upArrowCallout">
          <a:avLst>
            <a:gd name="adj1" fmla="val 5000"/>
            <a:gd name="adj2" fmla="val 10000"/>
            <a:gd name="adj3" fmla="val 15000"/>
            <a:gd name="adj4" fmla="val 64977"/>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2306" tIns="170688" rIns="82306" bIns="170688"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Set</a:t>
          </a:r>
        </a:p>
      </dsp:txBody>
      <dsp:txXfrm rot="-10800000">
        <a:off x="0" y="636"/>
        <a:ext cx="1157287" cy="889285"/>
      </dsp:txXfrm>
    </dsp:sp>
    <dsp:sp modelId="{62DF396D-45D6-4E7B-B1C1-48CF834DFD7C}">
      <dsp:nvSpPr>
        <dsp:cNvPr id="0" name=""/>
        <dsp:cNvSpPr/>
      </dsp:nvSpPr>
      <dsp:spPr>
        <a:xfrm>
          <a:off x="1157287" y="636"/>
          <a:ext cx="3471862" cy="889285"/>
        </a:xfrm>
        <a:prstGeom prst="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0426" tIns="292100" rIns="70426"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Set one SMART Target</a:t>
          </a:r>
        </a:p>
      </dsp:txBody>
      <dsp:txXfrm>
        <a:off x="1157287" y="636"/>
        <a:ext cx="3471862" cy="889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2B04D-6F59-4B32-BAE8-39A7CCB1537C}">
      <dsp:nvSpPr>
        <dsp:cNvPr id="0" name=""/>
        <dsp:cNvSpPr/>
      </dsp:nvSpPr>
      <dsp:spPr>
        <a:xfrm>
          <a:off x="1457803" y="160519"/>
          <a:ext cx="798925" cy="7989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3651EB-C381-414E-B463-69C8BF2B076D}">
      <dsp:nvSpPr>
        <dsp:cNvPr id="0" name=""/>
        <dsp:cNvSpPr/>
      </dsp:nvSpPr>
      <dsp:spPr>
        <a:xfrm>
          <a:off x="969570" y="1382761"/>
          <a:ext cx="1775390" cy="1597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b="1" i="0" kern="1200" baseline="0">
              <a:latin typeface="Arial" panose="020B0604020202020204" pitchFamily="34" charset="0"/>
              <a:cs typeface="Arial" panose="020B0604020202020204" pitchFamily="34" charset="0"/>
            </a:rPr>
            <a:t>DHIS</a:t>
          </a:r>
          <a:r>
            <a:rPr lang="en-US" sz="2000" b="0" i="0" kern="1200" baseline="0">
              <a:latin typeface="Arial" panose="020B0604020202020204" pitchFamily="34" charset="0"/>
              <a:cs typeface="Arial" panose="020B0604020202020204" pitchFamily="34" charset="0"/>
            </a:rPr>
            <a:t>: Measures </a:t>
          </a:r>
          <a:r>
            <a:rPr lang="en-US" sz="2000" b="0" i="1" kern="1200" baseline="0">
              <a:latin typeface="Arial" panose="020B0604020202020204" pitchFamily="34" charset="0"/>
              <a:cs typeface="Arial" panose="020B0604020202020204" pitchFamily="34" charset="0"/>
            </a:rPr>
            <a:t>what services are delivered</a:t>
          </a:r>
          <a:r>
            <a:rPr lang="en-US" sz="2000" b="0" i="0" kern="1200" baseline="0">
              <a:latin typeface="Arial" panose="020B0604020202020204" pitchFamily="34" charset="0"/>
              <a:cs typeface="Arial" panose="020B0604020202020204" pitchFamily="34" charset="0"/>
            </a:rPr>
            <a:t> (aggregate service data)</a:t>
          </a:r>
          <a:endParaRPr lang="en-US" sz="2000" kern="1200">
            <a:latin typeface="Arial" panose="020B0604020202020204" pitchFamily="34" charset="0"/>
            <a:cs typeface="Arial" panose="020B0604020202020204" pitchFamily="34" charset="0"/>
          </a:endParaRPr>
        </a:p>
      </dsp:txBody>
      <dsp:txXfrm>
        <a:off x="969570" y="1382761"/>
        <a:ext cx="1775390" cy="1597851"/>
      </dsp:txXfrm>
    </dsp:sp>
    <dsp:sp modelId="{9E3802A7-FDD3-4DBA-AC1E-734D4236EEDD}">
      <dsp:nvSpPr>
        <dsp:cNvPr id="0" name=""/>
        <dsp:cNvSpPr/>
      </dsp:nvSpPr>
      <dsp:spPr>
        <a:xfrm>
          <a:off x="3543887" y="160519"/>
          <a:ext cx="798925" cy="7989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FF67384-6B28-4347-9E4C-83C7DC458598}">
      <dsp:nvSpPr>
        <dsp:cNvPr id="0" name=""/>
        <dsp:cNvSpPr/>
      </dsp:nvSpPr>
      <dsp:spPr>
        <a:xfrm>
          <a:off x="3055654" y="1382761"/>
          <a:ext cx="1775390" cy="1597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b="1" i="0" kern="1200" baseline="0" dirty="0" err="1">
              <a:latin typeface="Arial" panose="020B0604020202020204" pitchFamily="34" charset="0"/>
              <a:cs typeface="Arial" panose="020B0604020202020204" pitchFamily="34" charset="0"/>
            </a:rPr>
            <a:t>Tier.Net</a:t>
          </a:r>
          <a:r>
            <a:rPr lang="en-US" sz="2000" b="0" i="0" kern="1200" baseline="0" dirty="0">
              <a:latin typeface="Arial" panose="020B0604020202020204" pitchFamily="34" charset="0"/>
              <a:cs typeface="Arial" panose="020B0604020202020204" pitchFamily="34" charset="0"/>
            </a:rPr>
            <a:t>: Tracks </a:t>
          </a:r>
          <a:r>
            <a:rPr lang="en-US" sz="2000" b="0" i="1" kern="1200" baseline="0" dirty="0">
              <a:latin typeface="Arial" panose="020B0604020202020204" pitchFamily="34" charset="0"/>
              <a:cs typeface="Arial" panose="020B0604020202020204" pitchFamily="34" charset="0"/>
            </a:rPr>
            <a:t>individual patient care and outcomes</a:t>
          </a:r>
          <a:endParaRPr lang="en-US" sz="2000" kern="1200" dirty="0">
            <a:latin typeface="Arial" panose="020B0604020202020204" pitchFamily="34" charset="0"/>
            <a:cs typeface="Arial" panose="020B0604020202020204" pitchFamily="34" charset="0"/>
          </a:endParaRPr>
        </a:p>
      </dsp:txBody>
      <dsp:txXfrm>
        <a:off x="3055654" y="1382761"/>
        <a:ext cx="1775390" cy="1597851"/>
      </dsp:txXfrm>
    </dsp:sp>
    <dsp:sp modelId="{D1EDDA98-0F2C-4A6D-8C7C-5B162672F0B0}">
      <dsp:nvSpPr>
        <dsp:cNvPr id="0" name=""/>
        <dsp:cNvSpPr/>
      </dsp:nvSpPr>
      <dsp:spPr>
        <a:xfrm>
          <a:off x="5629971" y="160519"/>
          <a:ext cx="798925" cy="7989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91F043-6F5C-42F1-AE70-E5A51871AB2A}">
      <dsp:nvSpPr>
        <dsp:cNvPr id="0" name=""/>
        <dsp:cNvSpPr/>
      </dsp:nvSpPr>
      <dsp:spPr>
        <a:xfrm>
          <a:off x="5141738" y="1382761"/>
          <a:ext cx="1775390" cy="1597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b="1" i="0" kern="1200" baseline="0" dirty="0">
              <a:latin typeface="Arial" panose="020B0604020202020204" pitchFamily="34" charset="0"/>
              <a:cs typeface="Arial" panose="020B0604020202020204" pitchFamily="34" charset="0"/>
            </a:rPr>
            <a:t>Ideal Clinic</a:t>
          </a:r>
          <a:r>
            <a:rPr lang="en-US" sz="2000" b="0" i="0" kern="1200" baseline="0" dirty="0">
              <a:latin typeface="Arial" panose="020B0604020202020204" pitchFamily="34" charset="0"/>
              <a:cs typeface="Arial" panose="020B0604020202020204" pitchFamily="34" charset="0"/>
            </a:rPr>
            <a:t>: Assesses </a:t>
          </a:r>
          <a:r>
            <a:rPr lang="en-US" sz="2000" b="0" i="1" kern="1200" baseline="0" dirty="0">
              <a:latin typeface="Arial" panose="020B0604020202020204" pitchFamily="34" charset="0"/>
              <a:cs typeface="Arial" panose="020B0604020202020204" pitchFamily="34" charset="0"/>
            </a:rPr>
            <a:t>whether facility systems support quality service delivery</a:t>
          </a:r>
          <a:endParaRPr lang="en-US" sz="2000" kern="1200" dirty="0">
            <a:latin typeface="Arial" panose="020B0604020202020204" pitchFamily="34" charset="0"/>
            <a:cs typeface="Arial" panose="020B0604020202020204" pitchFamily="34" charset="0"/>
          </a:endParaRPr>
        </a:p>
      </dsp:txBody>
      <dsp:txXfrm>
        <a:off x="5141738" y="1382761"/>
        <a:ext cx="1775390" cy="15978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DF694-D26E-4D43-9B6B-9CA32A09BF9E}">
      <dsp:nvSpPr>
        <dsp:cNvPr id="0" name=""/>
        <dsp:cNvSpPr/>
      </dsp:nvSpPr>
      <dsp:spPr>
        <a:xfrm>
          <a:off x="0" y="461"/>
          <a:ext cx="7886700" cy="10809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8421E-52A8-4473-A62B-B9353528E430}">
      <dsp:nvSpPr>
        <dsp:cNvPr id="0" name=""/>
        <dsp:cNvSpPr/>
      </dsp:nvSpPr>
      <dsp:spPr>
        <a:xfrm>
          <a:off x="326994" y="243681"/>
          <a:ext cx="594536" cy="59453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973F02-8488-4AA2-86D2-175454D65D2F}">
      <dsp:nvSpPr>
        <dsp:cNvPr id="0" name=""/>
        <dsp:cNvSpPr/>
      </dsp:nvSpPr>
      <dsp:spPr>
        <a:xfrm>
          <a:off x="1248525" y="461"/>
          <a:ext cx="6638174" cy="1080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03" tIns="114403" rIns="114403" bIns="114403"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Arial" panose="020B0604020202020204" pitchFamily="34" charset="0"/>
              <a:cs typeface="Arial" panose="020B0604020202020204" pitchFamily="34" charset="0"/>
            </a:rPr>
            <a:t>A national system used to </a:t>
          </a:r>
          <a:r>
            <a:rPr lang="en-US" sz="2100" b="1" kern="1200" dirty="0">
              <a:latin typeface="Arial" panose="020B0604020202020204" pitchFamily="34" charset="0"/>
              <a:cs typeface="Arial" panose="020B0604020202020204" pitchFamily="34" charset="0"/>
            </a:rPr>
            <a:t>monitor, assess, and support improvement in </a:t>
          </a:r>
          <a:r>
            <a:rPr lang="en-US" sz="2100" b="0" kern="1200" dirty="0">
              <a:latin typeface="Arial" panose="020B0604020202020204" pitchFamily="34" charset="0"/>
              <a:cs typeface="Arial" panose="020B0604020202020204" pitchFamily="34" charset="0"/>
            </a:rPr>
            <a:t>P</a:t>
          </a:r>
          <a:r>
            <a:rPr lang="en-US" sz="2100" kern="1200" dirty="0">
              <a:latin typeface="Arial" panose="020B0604020202020204" pitchFamily="34" charset="0"/>
              <a:cs typeface="Arial" panose="020B0604020202020204" pitchFamily="34" charset="0"/>
            </a:rPr>
            <a:t>HC facility performance</a:t>
          </a:r>
        </a:p>
      </dsp:txBody>
      <dsp:txXfrm>
        <a:off x="1248525" y="461"/>
        <a:ext cx="6638174" cy="1080974"/>
      </dsp:txXfrm>
    </dsp:sp>
    <dsp:sp modelId="{F5C8848D-F266-468F-A918-DFA78C8EFA8A}">
      <dsp:nvSpPr>
        <dsp:cNvPr id="0" name=""/>
        <dsp:cNvSpPr/>
      </dsp:nvSpPr>
      <dsp:spPr>
        <a:xfrm>
          <a:off x="0" y="1351680"/>
          <a:ext cx="7886700" cy="10809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5700FB-645E-4613-9AB2-A6F4A9B1A6CC}">
      <dsp:nvSpPr>
        <dsp:cNvPr id="0" name=""/>
        <dsp:cNvSpPr/>
      </dsp:nvSpPr>
      <dsp:spPr>
        <a:xfrm>
          <a:off x="326994" y="1594899"/>
          <a:ext cx="594536" cy="5945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074424-898F-488C-99D6-97FFE0319C05}">
      <dsp:nvSpPr>
        <dsp:cNvPr id="0" name=""/>
        <dsp:cNvSpPr/>
      </dsp:nvSpPr>
      <dsp:spPr>
        <a:xfrm>
          <a:off x="1248525" y="1351680"/>
          <a:ext cx="6638174" cy="1080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03" tIns="114403" rIns="114403" bIns="114403"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Arial" panose="020B0604020202020204" pitchFamily="34" charset="0"/>
              <a:cs typeface="Arial" panose="020B0604020202020204" pitchFamily="34" charset="0"/>
            </a:rPr>
            <a:t>Focuses on </a:t>
          </a:r>
          <a:r>
            <a:rPr lang="en-US" sz="2100" b="1" kern="1200" dirty="0">
              <a:latin typeface="Arial" panose="020B0604020202020204" pitchFamily="34" charset="0"/>
              <a:cs typeface="Arial" panose="020B0604020202020204" pitchFamily="34" charset="0"/>
            </a:rPr>
            <a:t>facility systems, service readiness, and quality of care</a:t>
          </a:r>
          <a:endParaRPr lang="en-US" sz="2100" kern="1200" dirty="0">
            <a:latin typeface="Arial" panose="020B0604020202020204" pitchFamily="34" charset="0"/>
            <a:cs typeface="Arial" panose="020B0604020202020204" pitchFamily="34" charset="0"/>
          </a:endParaRPr>
        </a:p>
      </dsp:txBody>
      <dsp:txXfrm>
        <a:off x="1248525" y="1351680"/>
        <a:ext cx="6638174" cy="1080974"/>
      </dsp:txXfrm>
    </dsp:sp>
    <dsp:sp modelId="{D7FCB881-8C96-4693-9BFD-D78B28ADD79D}">
      <dsp:nvSpPr>
        <dsp:cNvPr id="0" name=""/>
        <dsp:cNvSpPr/>
      </dsp:nvSpPr>
      <dsp:spPr>
        <a:xfrm>
          <a:off x="0" y="2702899"/>
          <a:ext cx="7886700" cy="108097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90ABC0-24ED-4801-AA9C-339D1007C039}">
      <dsp:nvSpPr>
        <dsp:cNvPr id="0" name=""/>
        <dsp:cNvSpPr/>
      </dsp:nvSpPr>
      <dsp:spPr>
        <a:xfrm>
          <a:off x="326994" y="2946118"/>
          <a:ext cx="594536" cy="59453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EF2708-AA6C-439B-90B1-530844C5CD54}">
      <dsp:nvSpPr>
        <dsp:cNvPr id="0" name=""/>
        <dsp:cNvSpPr/>
      </dsp:nvSpPr>
      <dsp:spPr>
        <a:xfrm>
          <a:off x="1248525" y="2702899"/>
          <a:ext cx="6638174" cy="1080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403" tIns="114403" rIns="114403" bIns="114403"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Arial" panose="020B0604020202020204" pitchFamily="34" charset="0"/>
              <a:cs typeface="Arial" panose="020B0604020202020204" pitchFamily="34" charset="0"/>
            </a:rPr>
            <a:t>Supports progress towards </a:t>
          </a:r>
          <a:r>
            <a:rPr lang="en-US" sz="2100" b="1" kern="1200" dirty="0">
              <a:latin typeface="Arial" panose="020B0604020202020204" pitchFamily="34" charset="0"/>
              <a:cs typeface="Arial" panose="020B0604020202020204" pitchFamily="34" charset="0"/>
            </a:rPr>
            <a:t>National Core Standards (NCS)</a:t>
          </a:r>
          <a:r>
            <a:rPr lang="en-ZA" sz="2100" b="1" kern="1200" dirty="0">
              <a:latin typeface="Arial" panose="020B0604020202020204" pitchFamily="34" charset="0"/>
              <a:cs typeface="Arial" panose="020B0604020202020204" pitchFamily="34" charset="0"/>
            </a:rPr>
            <a:t>.</a:t>
          </a:r>
          <a:endParaRPr lang="en-US" sz="2100" kern="1200" dirty="0">
            <a:latin typeface="Arial" panose="020B0604020202020204" pitchFamily="34" charset="0"/>
            <a:cs typeface="Arial" panose="020B0604020202020204" pitchFamily="34" charset="0"/>
          </a:endParaRPr>
        </a:p>
      </dsp:txBody>
      <dsp:txXfrm>
        <a:off x="1248525" y="2702899"/>
        <a:ext cx="6638174" cy="10809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2DAB6-7EEC-4E55-8978-7E2A7C9B61F5}">
      <dsp:nvSpPr>
        <dsp:cNvPr id="0" name=""/>
        <dsp:cNvSpPr/>
      </dsp:nvSpPr>
      <dsp:spPr>
        <a:xfrm>
          <a:off x="3246664" y="1555"/>
          <a:ext cx="4869996" cy="84206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ZA" sz="2100" kern="1200" dirty="0">
              <a:latin typeface="Arial" panose="020B0604020202020204" pitchFamily="34" charset="0"/>
              <a:cs typeface="Arial" panose="020B0604020202020204" pitchFamily="34" charset="0"/>
            </a:rPr>
            <a:t>Using a standard national Ideal Clinic tool</a:t>
          </a:r>
        </a:p>
      </dsp:txBody>
      <dsp:txXfrm>
        <a:off x="3246664" y="106813"/>
        <a:ext cx="4554224" cy="631545"/>
      </dsp:txXfrm>
    </dsp:sp>
    <dsp:sp modelId="{993028A7-203C-4C7E-B6BD-D0FCDB51E3A5}">
      <dsp:nvSpPr>
        <dsp:cNvPr id="0" name=""/>
        <dsp:cNvSpPr/>
      </dsp:nvSpPr>
      <dsp:spPr>
        <a:xfrm>
          <a:off x="0" y="1555"/>
          <a:ext cx="3246664" cy="8420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ZA" sz="1500" kern="1200" dirty="0">
              <a:latin typeface="Arial" panose="020B0604020202020204" pitchFamily="34" charset="0"/>
              <a:cs typeface="Arial" panose="020B0604020202020204" pitchFamily="34" charset="0"/>
            </a:rPr>
            <a:t>Facility assessment conducted</a:t>
          </a:r>
        </a:p>
      </dsp:txBody>
      <dsp:txXfrm>
        <a:off x="41106" y="42661"/>
        <a:ext cx="3164452" cy="759848"/>
      </dsp:txXfrm>
    </dsp:sp>
    <dsp:sp modelId="{C93613C5-FA5E-4616-82C7-5D3525C0AFBC}">
      <dsp:nvSpPr>
        <dsp:cNvPr id="0" name=""/>
        <dsp:cNvSpPr/>
      </dsp:nvSpPr>
      <dsp:spPr>
        <a:xfrm>
          <a:off x="3246664" y="927821"/>
          <a:ext cx="4869996" cy="84206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ZA" sz="2100" kern="1200" dirty="0">
              <a:latin typeface="Arial" panose="020B0604020202020204" pitchFamily="34" charset="0"/>
              <a:cs typeface="Arial" panose="020B0604020202020204" pitchFamily="34" charset="0"/>
            </a:rPr>
            <a:t>Infrastructure, staffing, clinical processes, patient flow, governance</a:t>
          </a:r>
        </a:p>
      </dsp:txBody>
      <dsp:txXfrm>
        <a:off x="3246664" y="1033079"/>
        <a:ext cx="4554224" cy="631545"/>
      </dsp:txXfrm>
    </dsp:sp>
    <dsp:sp modelId="{A4E160D2-E02E-4494-8A1B-5C436209045F}">
      <dsp:nvSpPr>
        <dsp:cNvPr id="0" name=""/>
        <dsp:cNvSpPr/>
      </dsp:nvSpPr>
      <dsp:spPr>
        <a:xfrm>
          <a:off x="0" y="927821"/>
          <a:ext cx="3246664" cy="8420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ZA" sz="1500" kern="1200" dirty="0">
              <a:latin typeface="Arial" panose="020B0604020202020204" pitchFamily="34" charset="0"/>
              <a:cs typeface="Arial" panose="020B0604020202020204" pitchFamily="34" charset="0"/>
            </a:rPr>
            <a:t>Systems and processes reviewed</a:t>
          </a:r>
        </a:p>
      </dsp:txBody>
      <dsp:txXfrm>
        <a:off x="41106" y="968927"/>
        <a:ext cx="3164452" cy="759848"/>
      </dsp:txXfrm>
    </dsp:sp>
    <dsp:sp modelId="{0920482D-6516-42FA-A77C-2B61786A7BBE}">
      <dsp:nvSpPr>
        <dsp:cNvPr id="0" name=""/>
        <dsp:cNvSpPr/>
      </dsp:nvSpPr>
      <dsp:spPr>
        <a:xfrm>
          <a:off x="3246664" y="1854088"/>
          <a:ext cx="4869996" cy="84206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ZA" sz="2100" kern="1200" dirty="0">
              <a:latin typeface="Arial" panose="020B0604020202020204" pitchFamily="34" charset="0"/>
              <a:cs typeface="Arial" panose="020B0604020202020204" pitchFamily="34" charset="0"/>
            </a:rPr>
            <a:t>Per component and overall</a:t>
          </a:r>
        </a:p>
      </dsp:txBody>
      <dsp:txXfrm>
        <a:off x="3246664" y="1959346"/>
        <a:ext cx="4554224" cy="631545"/>
      </dsp:txXfrm>
    </dsp:sp>
    <dsp:sp modelId="{B9F48515-75D5-46FD-AC84-62B6BED9DB2B}">
      <dsp:nvSpPr>
        <dsp:cNvPr id="0" name=""/>
        <dsp:cNvSpPr/>
      </dsp:nvSpPr>
      <dsp:spPr>
        <a:xfrm>
          <a:off x="0" y="1854088"/>
          <a:ext cx="3246664" cy="8420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ZA" sz="1500" kern="1200" dirty="0">
              <a:latin typeface="Arial" panose="020B0604020202020204" pitchFamily="34" charset="0"/>
              <a:cs typeface="Arial" panose="020B0604020202020204" pitchFamily="34" charset="0"/>
            </a:rPr>
            <a:t>Scores and findings generated</a:t>
          </a:r>
        </a:p>
      </dsp:txBody>
      <dsp:txXfrm>
        <a:off x="41106" y="1895194"/>
        <a:ext cx="3164452" cy="759848"/>
      </dsp:txXfrm>
    </dsp:sp>
    <dsp:sp modelId="{0616620C-E106-4A35-829F-0DCF85D60C0F}">
      <dsp:nvSpPr>
        <dsp:cNvPr id="0" name=""/>
        <dsp:cNvSpPr/>
      </dsp:nvSpPr>
      <dsp:spPr>
        <a:xfrm>
          <a:off x="3246664" y="2780355"/>
          <a:ext cx="4869996" cy="84206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ZA" sz="2100" kern="1200" dirty="0">
              <a:latin typeface="Arial" panose="020B0604020202020204" pitchFamily="34" charset="0"/>
              <a:cs typeface="Arial" panose="020B0604020202020204" pitchFamily="34" charset="0"/>
            </a:rPr>
            <a:t>Strengths, gaps, priorities</a:t>
          </a:r>
        </a:p>
      </dsp:txBody>
      <dsp:txXfrm>
        <a:off x="3246664" y="2885613"/>
        <a:ext cx="4554224" cy="631545"/>
      </dsp:txXfrm>
    </dsp:sp>
    <dsp:sp modelId="{68DE986C-D80B-4314-BACA-EA3209B17B04}">
      <dsp:nvSpPr>
        <dsp:cNvPr id="0" name=""/>
        <dsp:cNvSpPr/>
      </dsp:nvSpPr>
      <dsp:spPr>
        <a:xfrm>
          <a:off x="0" y="2780355"/>
          <a:ext cx="3246664" cy="8420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ZA" sz="1500" kern="1200" dirty="0">
              <a:latin typeface="Arial" panose="020B0604020202020204" pitchFamily="34" charset="0"/>
              <a:cs typeface="Arial" panose="020B0604020202020204" pitchFamily="34" charset="0"/>
            </a:rPr>
            <a:t>Feedback shared with facility &amp; district</a:t>
          </a:r>
        </a:p>
        <a:p>
          <a:pPr marL="0" lvl="0" indent="0" algn="ctr" defTabSz="666750">
            <a:lnSpc>
              <a:spcPct val="90000"/>
            </a:lnSpc>
            <a:spcBef>
              <a:spcPct val="0"/>
            </a:spcBef>
            <a:spcAft>
              <a:spcPct val="35000"/>
            </a:spcAft>
            <a:buNone/>
          </a:pPr>
          <a:endParaRPr lang="en-ZA" sz="1500" kern="1200" dirty="0">
            <a:latin typeface="Arial" panose="020B0604020202020204" pitchFamily="34" charset="0"/>
            <a:cs typeface="Arial" panose="020B0604020202020204" pitchFamily="34" charset="0"/>
          </a:endParaRPr>
        </a:p>
      </dsp:txBody>
      <dsp:txXfrm>
        <a:off x="41106" y="2821461"/>
        <a:ext cx="3164452" cy="759848"/>
      </dsp:txXfrm>
    </dsp:sp>
    <dsp:sp modelId="{FC3DA076-7CC2-4396-8E47-2CBA15385DA8}">
      <dsp:nvSpPr>
        <dsp:cNvPr id="0" name=""/>
        <dsp:cNvSpPr/>
      </dsp:nvSpPr>
      <dsp:spPr>
        <a:xfrm>
          <a:off x="3246664" y="3706622"/>
          <a:ext cx="4869996" cy="842060"/>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ZA" sz="2100" kern="1200" dirty="0">
              <a:latin typeface="Arial" panose="020B0604020202020204" pitchFamily="34" charset="0"/>
              <a:cs typeface="Arial" panose="020B0604020202020204" pitchFamily="34" charset="0"/>
            </a:rPr>
            <a:t>Linked to QI actions and support</a:t>
          </a:r>
        </a:p>
      </dsp:txBody>
      <dsp:txXfrm>
        <a:off x="3246664" y="3811880"/>
        <a:ext cx="4554224" cy="631545"/>
      </dsp:txXfrm>
    </dsp:sp>
    <dsp:sp modelId="{EC53795F-495E-4446-BE4B-2103B1690646}">
      <dsp:nvSpPr>
        <dsp:cNvPr id="0" name=""/>
        <dsp:cNvSpPr/>
      </dsp:nvSpPr>
      <dsp:spPr>
        <a:xfrm>
          <a:off x="0" y="3706622"/>
          <a:ext cx="3246664" cy="8420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ZA" sz="1500" kern="1200" dirty="0">
              <a:latin typeface="Arial" panose="020B0604020202020204" pitchFamily="34" charset="0"/>
              <a:cs typeface="Arial" panose="020B0604020202020204" pitchFamily="34" charset="0"/>
            </a:rPr>
            <a:t>Findings used for improvement planning</a:t>
          </a:r>
        </a:p>
      </dsp:txBody>
      <dsp:txXfrm>
        <a:off x="41106" y="3747728"/>
        <a:ext cx="3164452" cy="7598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C648E7-E1A9-4A9C-B5EE-A54A90661D3E}">
      <dsp:nvSpPr>
        <dsp:cNvPr id="0" name=""/>
        <dsp:cNvSpPr/>
      </dsp:nvSpPr>
      <dsp:spPr>
        <a:xfrm>
          <a:off x="468272" y="3745"/>
          <a:ext cx="2171923" cy="130315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Infrastructure and space</a:t>
          </a:r>
        </a:p>
      </dsp:txBody>
      <dsp:txXfrm>
        <a:off x="468272" y="3745"/>
        <a:ext cx="2171923" cy="1303153"/>
      </dsp:txXfrm>
    </dsp:sp>
    <dsp:sp modelId="{C7A9D083-BE76-4A4E-9591-EE091164A0DC}">
      <dsp:nvSpPr>
        <dsp:cNvPr id="0" name=""/>
        <dsp:cNvSpPr/>
      </dsp:nvSpPr>
      <dsp:spPr>
        <a:xfrm>
          <a:off x="2857388" y="3745"/>
          <a:ext cx="2171923" cy="130315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Human resources</a:t>
          </a:r>
        </a:p>
      </dsp:txBody>
      <dsp:txXfrm>
        <a:off x="2857388" y="3745"/>
        <a:ext cx="2171923" cy="1303153"/>
      </dsp:txXfrm>
    </dsp:sp>
    <dsp:sp modelId="{75E963D2-21D7-4677-94DA-2B1B0773A09A}">
      <dsp:nvSpPr>
        <dsp:cNvPr id="0" name=""/>
        <dsp:cNvSpPr/>
      </dsp:nvSpPr>
      <dsp:spPr>
        <a:xfrm>
          <a:off x="5246503" y="3745"/>
          <a:ext cx="2171923" cy="130315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Medicines, supplies, and equipment</a:t>
          </a:r>
        </a:p>
      </dsp:txBody>
      <dsp:txXfrm>
        <a:off x="5246503" y="3745"/>
        <a:ext cx="2171923" cy="1303153"/>
      </dsp:txXfrm>
    </dsp:sp>
    <dsp:sp modelId="{27D24235-3E84-4A9C-9F92-2B6C0EA12537}">
      <dsp:nvSpPr>
        <dsp:cNvPr id="0" name=""/>
        <dsp:cNvSpPr/>
      </dsp:nvSpPr>
      <dsp:spPr>
        <a:xfrm>
          <a:off x="468272" y="1524092"/>
          <a:ext cx="2171923" cy="130315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Clinical governance</a:t>
          </a:r>
        </a:p>
      </dsp:txBody>
      <dsp:txXfrm>
        <a:off x="468272" y="1524092"/>
        <a:ext cx="2171923" cy="1303153"/>
      </dsp:txXfrm>
    </dsp:sp>
    <dsp:sp modelId="{E99B5294-1C01-4D73-AAF7-EBD4ED96479C}">
      <dsp:nvSpPr>
        <dsp:cNvPr id="0" name=""/>
        <dsp:cNvSpPr/>
      </dsp:nvSpPr>
      <dsp:spPr>
        <a:xfrm>
          <a:off x="2857388" y="1524092"/>
          <a:ext cx="2171923" cy="130315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Information management</a:t>
          </a:r>
        </a:p>
      </dsp:txBody>
      <dsp:txXfrm>
        <a:off x="2857388" y="1524092"/>
        <a:ext cx="2171923" cy="1303153"/>
      </dsp:txXfrm>
    </dsp:sp>
    <dsp:sp modelId="{10192EAD-D0A9-442C-9BC5-04DB3620D0EC}">
      <dsp:nvSpPr>
        <dsp:cNvPr id="0" name=""/>
        <dsp:cNvSpPr/>
      </dsp:nvSpPr>
      <dsp:spPr>
        <a:xfrm>
          <a:off x="5246503" y="1524092"/>
          <a:ext cx="2171923" cy="130315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Patient flow and waiting times</a:t>
          </a:r>
        </a:p>
      </dsp:txBody>
      <dsp:txXfrm>
        <a:off x="5246503" y="1524092"/>
        <a:ext cx="2171923" cy="1303153"/>
      </dsp:txXfrm>
    </dsp:sp>
    <dsp:sp modelId="{054C67ED-2F72-49E1-815A-1FCC74772B8B}">
      <dsp:nvSpPr>
        <dsp:cNvPr id="0" name=""/>
        <dsp:cNvSpPr/>
      </dsp:nvSpPr>
      <dsp:spPr>
        <a:xfrm>
          <a:off x="2857388" y="3044438"/>
          <a:ext cx="2171923" cy="1303153"/>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latin typeface="Arial" panose="020B0604020202020204" pitchFamily="34" charset="0"/>
              <a:cs typeface="Arial" panose="020B0604020202020204" pitchFamily="34" charset="0"/>
            </a:rPr>
            <a:t>Support services and facility management systems</a:t>
          </a:r>
        </a:p>
      </dsp:txBody>
      <dsp:txXfrm>
        <a:off x="2857388" y="3044438"/>
        <a:ext cx="2171923" cy="13031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0C071-8193-4FC5-9BF8-C36D4EEA6186}">
      <dsp:nvSpPr>
        <dsp:cNvPr id="0" name=""/>
        <dsp:cNvSpPr/>
      </dsp:nvSpPr>
      <dsp:spPr>
        <a:xfrm rot="5400000">
          <a:off x="-178070" y="180447"/>
          <a:ext cx="1187138" cy="830996"/>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b="1" kern="1200" dirty="0">
              <a:latin typeface="Arial" panose="020B0604020202020204" pitchFamily="34" charset="0"/>
              <a:cs typeface="Arial" panose="020B0604020202020204" pitchFamily="34" charset="0"/>
            </a:rPr>
            <a:t>Identify</a:t>
          </a:r>
        </a:p>
      </dsp:txBody>
      <dsp:txXfrm rot="-5400000">
        <a:off x="1" y="417874"/>
        <a:ext cx="830996" cy="356142"/>
      </dsp:txXfrm>
    </dsp:sp>
    <dsp:sp modelId="{ED8437E9-3BC7-4DC1-9451-B8D4F48C6CB8}">
      <dsp:nvSpPr>
        <dsp:cNvPr id="0" name=""/>
        <dsp:cNvSpPr/>
      </dsp:nvSpPr>
      <dsp:spPr>
        <a:xfrm rot="5400000">
          <a:off x="3813825" y="-2980451"/>
          <a:ext cx="771640" cy="6737297"/>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ZA" sz="1500" kern="1200" dirty="0">
              <a:latin typeface="Arial" panose="020B0604020202020204" pitchFamily="34" charset="0"/>
              <a:cs typeface="Arial" panose="020B0604020202020204" pitchFamily="34" charset="0"/>
            </a:rPr>
            <a:t>System weaknesses (e.g. staffing, patient flow, medicines</a:t>
          </a:r>
        </a:p>
        <a:p>
          <a:pPr marL="114300" lvl="1" indent="-114300" algn="l" defTabSz="666750">
            <a:lnSpc>
              <a:spcPct val="90000"/>
            </a:lnSpc>
            <a:spcBef>
              <a:spcPct val="0"/>
            </a:spcBef>
            <a:spcAft>
              <a:spcPct val="15000"/>
            </a:spcAft>
            <a:buChar char="•"/>
          </a:pPr>
          <a:r>
            <a:rPr lang="en-ZA" sz="1500" kern="1200" dirty="0">
              <a:latin typeface="Arial" panose="020B0604020202020204" pitchFamily="34" charset="0"/>
              <a:cs typeface="Arial" panose="020B0604020202020204" pitchFamily="34" charset="0"/>
            </a:rPr>
            <a:t>Repeated problem areas across assessments</a:t>
          </a:r>
        </a:p>
      </dsp:txBody>
      <dsp:txXfrm rot="-5400000">
        <a:off x="830997" y="40045"/>
        <a:ext cx="6699629" cy="696304"/>
      </dsp:txXfrm>
    </dsp:sp>
    <dsp:sp modelId="{7D360819-D5B9-4ADC-A6C9-E0CD692E57B2}">
      <dsp:nvSpPr>
        <dsp:cNvPr id="0" name=""/>
        <dsp:cNvSpPr/>
      </dsp:nvSpPr>
      <dsp:spPr>
        <a:xfrm rot="5400000">
          <a:off x="-178070" y="1220064"/>
          <a:ext cx="1187138" cy="830996"/>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b="1" kern="1200" dirty="0">
              <a:latin typeface="Arial" panose="020B0604020202020204" pitchFamily="34" charset="0"/>
              <a:cs typeface="Arial" panose="020B0604020202020204" pitchFamily="34" charset="0"/>
            </a:rPr>
            <a:t>Inform</a:t>
          </a:r>
        </a:p>
      </dsp:txBody>
      <dsp:txXfrm rot="-5400000">
        <a:off x="1" y="1457491"/>
        <a:ext cx="830996" cy="356142"/>
      </dsp:txXfrm>
    </dsp:sp>
    <dsp:sp modelId="{6FA7F537-4C2B-4C63-9310-2F2083597F6D}">
      <dsp:nvSpPr>
        <dsp:cNvPr id="0" name=""/>
        <dsp:cNvSpPr/>
      </dsp:nvSpPr>
      <dsp:spPr>
        <a:xfrm rot="5400000">
          <a:off x="3813825" y="-1940834"/>
          <a:ext cx="771640" cy="6737297"/>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ZA" sz="1500" kern="1200" dirty="0">
              <a:latin typeface="Arial" panose="020B0604020202020204" pitchFamily="34" charset="0"/>
              <a:cs typeface="Arial" panose="020B0604020202020204" pitchFamily="34" charset="0"/>
            </a:rPr>
            <a:t>Facility improvement priorities</a:t>
          </a:r>
        </a:p>
        <a:p>
          <a:pPr marL="114300" lvl="1" indent="-114300" algn="l" defTabSz="666750">
            <a:lnSpc>
              <a:spcPct val="90000"/>
            </a:lnSpc>
            <a:spcBef>
              <a:spcPct val="0"/>
            </a:spcBef>
            <a:spcAft>
              <a:spcPct val="15000"/>
            </a:spcAft>
            <a:buChar char="•"/>
          </a:pPr>
          <a:r>
            <a:rPr lang="en-ZA" sz="1500" kern="1200" dirty="0">
              <a:latin typeface="Arial" panose="020B0604020202020204" pitchFamily="34" charset="0"/>
              <a:cs typeface="Arial" panose="020B0604020202020204" pitchFamily="34" charset="0"/>
            </a:rPr>
            <a:t>District planning and escalation decisions</a:t>
          </a:r>
        </a:p>
      </dsp:txBody>
      <dsp:txXfrm rot="-5400000">
        <a:off x="830997" y="1079662"/>
        <a:ext cx="6699629" cy="696304"/>
      </dsp:txXfrm>
    </dsp:sp>
    <dsp:sp modelId="{BC92FA38-4E9C-45C9-8F4E-967A3E31989C}">
      <dsp:nvSpPr>
        <dsp:cNvPr id="0" name=""/>
        <dsp:cNvSpPr/>
      </dsp:nvSpPr>
      <dsp:spPr>
        <a:xfrm rot="5400000">
          <a:off x="-178070" y="2259682"/>
          <a:ext cx="1187138" cy="830996"/>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b="1" kern="1200" dirty="0">
              <a:latin typeface="Arial" panose="020B0604020202020204" pitchFamily="34" charset="0"/>
              <a:cs typeface="Arial" panose="020B0604020202020204" pitchFamily="34" charset="0"/>
            </a:rPr>
            <a:t>Support</a:t>
          </a:r>
        </a:p>
      </dsp:txBody>
      <dsp:txXfrm rot="-5400000">
        <a:off x="1" y="2497109"/>
        <a:ext cx="830996" cy="356142"/>
      </dsp:txXfrm>
    </dsp:sp>
    <dsp:sp modelId="{B31C6353-DB90-44FF-8ADE-686058883C32}">
      <dsp:nvSpPr>
        <dsp:cNvPr id="0" name=""/>
        <dsp:cNvSpPr/>
      </dsp:nvSpPr>
      <dsp:spPr>
        <a:xfrm rot="5400000">
          <a:off x="3813825" y="-901217"/>
          <a:ext cx="771640" cy="6737297"/>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ZA" sz="1500" kern="1200" dirty="0">
              <a:latin typeface="Arial" panose="020B0604020202020204" pitchFamily="34" charset="0"/>
              <a:cs typeface="Arial" panose="020B0604020202020204" pitchFamily="34" charset="0"/>
            </a:rPr>
            <a:t>Targeted supervision</a:t>
          </a:r>
        </a:p>
        <a:p>
          <a:pPr marL="114300" lvl="1" indent="-114300" algn="l" defTabSz="666750">
            <a:lnSpc>
              <a:spcPct val="90000"/>
            </a:lnSpc>
            <a:spcBef>
              <a:spcPct val="0"/>
            </a:spcBef>
            <a:spcAft>
              <a:spcPct val="15000"/>
            </a:spcAft>
            <a:buChar char="•"/>
          </a:pPr>
          <a:r>
            <a:rPr lang="en-ZA" sz="1500" kern="1200" dirty="0">
              <a:latin typeface="Arial" panose="020B0604020202020204" pitchFamily="34" charset="0"/>
              <a:cs typeface="Arial" panose="020B0604020202020204" pitchFamily="34" charset="0"/>
            </a:rPr>
            <a:t>Resource mobilisation</a:t>
          </a:r>
        </a:p>
        <a:p>
          <a:pPr marL="114300" lvl="1" indent="-114300" algn="l" defTabSz="666750">
            <a:lnSpc>
              <a:spcPct val="90000"/>
            </a:lnSpc>
            <a:spcBef>
              <a:spcPct val="0"/>
            </a:spcBef>
            <a:spcAft>
              <a:spcPct val="15000"/>
            </a:spcAft>
            <a:buChar char="•"/>
          </a:pPr>
          <a:r>
            <a:rPr lang="en-ZA" sz="1500" kern="1200" dirty="0">
              <a:latin typeface="Arial" panose="020B0604020202020204" pitchFamily="34" charset="0"/>
              <a:cs typeface="Arial" panose="020B0604020202020204" pitchFamily="34" charset="0"/>
            </a:rPr>
            <a:t>Coaching and mentoring</a:t>
          </a:r>
        </a:p>
      </dsp:txBody>
      <dsp:txXfrm rot="-5400000">
        <a:off x="830997" y="2119279"/>
        <a:ext cx="6699629" cy="696304"/>
      </dsp:txXfrm>
    </dsp:sp>
    <dsp:sp modelId="{B3F4805C-2B2A-4F3D-BCDE-069CF8D0A734}">
      <dsp:nvSpPr>
        <dsp:cNvPr id="0" name=""/>
        <dsp:cNvSpPr/>
      </dsp:nvSpPr>
      <dsp:spPr>
        <a:xfrm rot="5400000">
          <a:off x="-178070" y="3299299"/>
          <a:ext cx="1187138" cy="830996"/>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ZA" sz="1600" b="1" kern="1200" dirty="0">
              <a:latin typeface="Arial" panose="020B0604020202020204" pitchFamily="34" charset="0"/>
              <a:cs typeface="Arial" panose="020B0604020202020204" pitchFamily="34" charset="0"/>
            </a:rPr>
            <a:t>Track</a:t>
          </a:r>
        </a:p>
      </dsp:txBody>
      <dsp:txXfrm rot="-5400000">
        <a:off x="1" y="3536726"/>
        <a:ext cx="830996" cy="356142"/>
      </dsp:txXfrm>
    </dsp:sp>
    <dsp:sp modelId="{FEC0AE36-23F5-4C83-A72C-1DB874536B40}">
      <dsp:nvSpPr>
        <dsp:cNvPr id="0" name=""/>
        <dsp:cNvSpPr/>
      </dsp:nvSpPr>
      <dsp:spPr>
        <a:xfrm rot="5400000">
          <a:off x="3813825" y="138400"/>
          <a:ext cx="771640" cy="6737297"/>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ZA" sz="1500" kern="1200" dirty="0">
              <a:latin typeface="Arial" panose="020B0604020202020204" pitchFamily="34" charset="0"/>
              <a:cs typeface="Arial" panose="020B0604020202020204" pitchFamily="34" charset="0"/>
            </a:rPr>
            <a:t>Improvement over time</a:t>
          </a:r>
        </a:p>
        <a:p>
          <a:pPr marL="114300" lvl="1" indent="-114300" algn="l" defTabSz="666750">
            <a:lnSpc>
              <a:spcPct val="90000"/>
            </a:lnSpc>
            <a:spcBef>
              <a:spcPct val="0"/>
            </a:spcBef>
            <a:spcAft>
              <a:spcPct val="15000"/>
            </a:spcAft>
            <a:buChar char="•"/>
          </a:pPr>
          <a:r>
            <a:rPr lang="en-ZA" sz="1500" kern="1200" dirty="0">
              <a:latin typeface="Arial" panose="020B0604020202020204" pitchFamily="34" charset="0"/>
              <a:cs typeface="Arial" panose="020B0604020202020204" pitchFamily="34" charset="0"/>
            </a:rPr>
            <a:t>Whether actions taken addressed the problem</a:t>
          </a:r>
        </a:p>
      </dsp:txBody>
      <dsp:txXfrm rot="-5400000">
        <a:off x="830997" y="3158896"/>
        <a:ext cx="6699629" cy="6963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31286E-2E1F-4CDF-BB9F-9343DEF6BA94}">
      <dsp:nvSpPr>
        <dsp:cNvPr id="0" name=""/>
        <dsp:cNvSpPr/>
      </dsp:nvSpPr>
      <dsp:spPr>
        <a:xfrm>
          <a:off x="0" y="3620002"/>
          <a:ext cx="892968" cy="791968"/>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8" tIns="120904" rIns="63508" bIns="120904"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Track</a:t>
          </a:r>
        </a:p>
      </dsp:txBody>
      <dsp:txXfrm>
        <a:off x="0" y="3620002"/>
        <a:ext cx="892968" cy="791968"/>
      </dsp:txXfrm>
    </dsp:sp>
    <dsp:sp modelId="{1A7ADA79-C86F-4DD6-893B-674B8F91EEC8}">
      <dsp:nvSpPr>
        <dsp:cNvPr id="0" name=""/>
        <dsp:cNvSpPr/>
      </dsp:nvSpPr>
      <dsp:spPr>
        <a:xfrm>
          <a:off x="892968" y="3620002"/>
          <a:ext cx="2678906" cy="791968"/>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41" tIns="190500" rIns="54341" bIns="190500" numCol="1" spcCol="1270" anchor="ctr" anchorCtr="0">
          <a:noAutofit/>
        </a:bodyPr>
        <a:lstStyle/>
        <a:p>
          <a:pPr marL="0" lvl="0" indent="0" algn="l"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track improvements over time</a:t>
          </a:r>
        </a:p>
      </dsp:txBody>
      <dsp:txXfrm>
        <a:off x="892968" y="3620002"/>
        <a:ext cx="2678906" cy="791968"/>
      </dsp:txXfrm>
    </dsp:sp>
    <dsp:sp modelId="{AC4DDA34-5FC9-44B8-B381-FD9BCB5F8FBE}">
      <dsp:nvSpPr>
        <dsp:cNvPr id="0" name=""/>
        <dsp:cNvSpPr/>
      </dsp:nvSpPr>
      <dsp:spPr>
        <a:xfrm rot="10800000">
          <a:off x="0" y="2413835"/>
          <a:ext cx="892968" cy="1218046"/>
        </a:xfrm>
        <a:prstGeom prst="upArrowCallout">
          <a:avLst>
            <a:gd name="adj1" fmla="val 5000"/>
            <a:gd name="adj2" fmla="val 10000"/>
            <a:gd name="adj3" fmla="val 15000"/>
            <a:gd name="adj4" fmla="val 64977"/>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8" tIns="120904" rIns="63508" bIns="120904"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Support</a:t>
          </a:r>
        </a:p>
      </dsp:txBody>
      <dsp:txXfrm rot="-10800000">
        <a:off x="0" y="2413835"/>
        <a:ext cx="892968" cy="791730"/>
      </dsp:txXfrm>
    </dsp:sp>
    <dsp:sp modelId="{07917CBC-180F-4908-AB34-0C77DE787148}">
      <dsp:nvSpPr>
        <dsp:cNvPr id="0" name=""/>
        <dsp:cNvSpPr/>
      </dsp:nvSpPr>
      <dsp:spPr>
        <a:xfrm>
          <a:off x="892968" y="2413835"/>
          <a:ext cx="2678906" cy="791730"/>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41" tIns="190500" rIns="54341" bIns="190500" numCol="1" spcCol="1270" anchor="ctr" anchorCtr="0">
          <a:noAutofit/>
        </a:bodyPr>
        <a:lstStyle/>
        <a:p>
          <a:pPr marL="0" lvl="0" indent="0" algn="l"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support routine planning and management</a:t>
          </a:r>
        </a:p>
      </dsp:txBody>
      <dsp:txXfrm>
        <a:off x="892968" y="2413835"/>
        <a:ext cx="2678906" cy="791730"/>
      </dsp:txXfrm>
    </dsp:sp>
    <dsp:sp modelId="{85C3CA52-AB96-415A-9B00-A09DECFAD74D}">
      <dsp:nvSpPr>
        <dsp:cNvPr id="0" name=""/>
        <dsp:cNvSpPr/>
      </dsp:nvSpPr>
      <dsp:spPr>
        <a:xfrm rot="10800000">
          <a:off x="0" y="1207667"/>
          <a:ext cx="892968" cy="1218046"/>
        </a:xfrm>
        <a:prstGeom prst="upArrowCallout">
          <a:avLst>
            <a:gd name="adj1" fmla="val 5000"/>
            <a:gd name="adj2" fmla="val 10000"/>
            <a:gd name="adj3" fmla="val 15000"/>
            <a:gd name="adj4" fmla="val 64977"/>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8" tIns="120904" rIns="63508" bIns="120904"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Inform</a:t>
          </a:r>
        </a:p>
      </dsp:txBody>
      <dsp:txXfrm rot="-10800000">
        <a:off x="0" y="1207667"/>
        <a:ext cx="892968" cy="791730"/>
      </dsp:txXfrm>
    </dsp:sp>
    <dsp:sp modelId="{38550768-D5CE-4475-A7A5-B3EF3C890B59}">
      <dsp:nvSpPr>
        <dsp:cNvPr id="0" name=""/>
        <dsp:cNvSpPr/>
      </dsp:nvSpPr>
      <dsp:spPr>
        <a:xfrm>
          <a:off x="892968" y="1207667"/>
          <a:ext cx="2678906" cy="791730"/>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41" tIns="190500" rIns="54341" bIns="190500" numCol="1" spcCol="1270" anchor="ctr" anchorCtr="0">
          <a:noAutofit/>
        </a:bodyPr>
        <a:lstStyle/>
        <a:p>
          <a:pPr marL="0" lvl="0" indent="0" algn="l"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inform Quality Improvement (QI) initiatives</a:t>
          </a:r>
        </a:p>
      </dsp:txBody>
      <dsp:txXfrm>
        <a:off x="892968" y="1207667"/>
        <a:ext cx="2678906" cy="791730"/>
      </dsp:txXfrm>
    </dsp:sp>
    <dsp:sp modelId="{E3B2EB38-BD65-46D7-8A67-F0D7A1887006}">
      <dsp:nvSpPr>
        <dsp:cNvPr id="0" name=""/>
        <dsp:cNvSpPr/>
      </dsp:nvSpPr>
      <dsp:spPr>
        <a:xfrm rot="10800000">
          <a:off x="0" y="1500"/>
          <a:ext cx="892968" cy="1218046"/>
        </a:xfrm>
        <a:prstGeom prst="upArrowCallout">
          <a:avLst>
            <a:gd name="adj1" fmla="val 5000"/>
            <a:gd name="adj2" fmla="val 10000"/>
            <a:gd name="adj3" fmla="val 15000"/>
            <a:gd name="adj4" fmla="val 64977"/>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63508" tIns="120904" rIns="63508" bIns="120904" numCol="1" spcCol="1270" anchor="ctr" anchorCtr="0">
          <a:noAutofit/>
        </a:bodyPr>
        <a:lstStyle/>
        <a:p>
          <a:pPr marL="0" lvl="0" indent="0" algn="ctr" defTabSz="755650">
            <a:lnSpc>
              <a:spcPct val="90000"/>
            </a:lnSpc>
            <a:spcBef>
              <a:spcPct val="0"/>
            </a:spcBef>
            <a:spcAft>
              <a:spcPct val="35000"/>
            </a:spcAft>
            <a:buNone/>
          </a:pPr>
          <a:r>
            <a:rPr lang="en-US" sz="1700" kern="1200">
              <a:latin typeface="Arial" panose="020B0604020202020204" pitchFamily="34" charset="0"/>
              <a:cs typeface="Arial" panose="020B0604020202020204" pitchFamily="34" charset="0"/>
            </a:rPr>
            <a:t>Identify</a:t>
          </a:r>
        </a:p>
      </dsp:txBody>
      <dsp:txXfrm rot="-10800000">
        <a:off x="0" y="1500"/>
        <a:ext cx="892968" cy="791730"/>
      </dsp:txXfrm>
    </dsp:sp>
    <dsp:sp modelId="{8AE616C1-437D-4762-9531-9C1550859E87}">
      <dsp:nvSpPr>
        <dsp:cNvPr id="0" name=""/>
        <dsp:cNvSpPr/>
      </dsp:nvSpPr>
      <dsp:spPr>
        <a:xfrm>
          <a:off x="892968" y="1500"/>
          <a:ext cx="2678906" cy="791730"/>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4341" tIns="190500" rIns="54341" bIns="190500" numCol="1" spcCol="1270" anchor="ctr" anchorCtr="0">
          <a:noAutofit/>
        </a:bodyPr>
        <a:lstStyle/>
        <a:p>
          <a:pPr marL="0" lvl="0" indent="0" algn="l" defTabSz="666750">
            <a:lnSpc>
              <a:spcPct val="90000"/>
            </a:lnSpc>
            <a:spcBef>
              <a:spcPct val="0"/>
            </a:spcBef>
            <a:spcAft>
              <a:spcPct val="35000"/>
            </a:spcAft>
            <a:buNone/>
          </a:pPr>
          <a:r>
            <a:rPr lang="en-US" sz="1500" kern="1200">
              <a:latin typeface="Arial" panose="020B0604020202020204" pitchFamily="34" charset="0"/>
              <a:cs typeface="Arial" panose="020B0604020202020204" pitchFamily="34" charset="0"/>
            </a:rPr>
            <a:t>identify system gaps and priorities</a:t>
          </a:r>
        </a:p>
      </dsp:txBody>
      <dsp:txXfrm>
        <a:off x="892968" y="1500"/>
        <a:ext cx="2678906" cy="7917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F0987-3B9C-44BF-B2D5-ACB2D387566C}">
      <dsp:nvSpPr>
        <dsp:cNvPr id="0" name=""/>
        <dsp:cNvSpPr/>
      </dsp:nvSpPr>
      <dsp:spPr>
        <a:xfrm>
          <a:off x="0" y="101791"/>
          <a:ext cx="4044156" cy="114864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ICMS assessments are conducted periodically by district or provincial teams</a:t>
          </a:r>
        </a:p>
      </dsp:txBody>
      <dsp:txXfrm>
        <a:off x="56072" y="157863"/>
        <a:ext cx="3932012" cy="1036503"/>
      </dsp:txXfrm>
    </dsp:sp>
    <dsp:sp modelId="{C9C9E686-C0AF-47E6-BA46-688916BB0627}">
      <dsp:nvSpPr>
        <dsp:cNvPr id="0" name=""/>
        <dsp:cNvSpPr/>
      </dsp:nvSpPr>
      <dsp:spPr>
        <a:xfrm>
          <a:off x="0" y="1290758"/>
          <a:ext cx="4044156" cy="114864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Facilities are assessed against standard components</a:t>
          </a:r>
        </a:p>
      </dsp:txBody>
      <dsp:txXfrm>
        <a:off x="56072" y="1346830"/>
        <a:ext cx="3932012" cy="1036503"/>
      </dsp:txXfrm>
    </dsp:sp>
    <dsp:sp modelId="{0680F130-D24A-4024-B659-6D723E3DA67B}">
      <dsp:nvSpPr>
        <dsp:cNvPr id="0" name=""/>
        <dsp:cNvSpPr/>
      </dsp:nvSpPr>
      <dsp:spPr>
        <a:xfrm>
          <a:off x="0" y="2479726"/>
          <a:ext cx="4044156" cy="114864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Results are captured electronically and tracked over time</a:t>
          </a:r>
        </a:p>
      </dsp:txBody>
      <dsp:txXfrm>
        <a:off x="56072" y="2535798"/>
        <a:ext cx="3932012" cy="1036503"/>
      </dsp:txXfrm>
    </dsp:sp>
    <dsp:sp modelId="{31370928-96D3-48A9-8C17-34F9611EBBE5}">
      <dsp:nvSpPr>
        <dsp:cNvPr id="0" name=""/>
        <dsp:cNvSpPr/>
      </dsp:nvSpPr>
      <dsp:spPr>
        <a:xfrm>
          <a:off x="0" y="3659168"/>
          <a:ext cx="4044156" cy="114864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A web-based application is used to monitor the various elements on the dashboard. The application allows managers on all levels (district, provincial and national) to monitor the progress made. </a:t>
          </a:r>
          <a:endParaRPr lang="en-ZA" sz="1400" kern="1200">
            <a:latin typeface="Arial" panose="020B0604020202020204" pitchFamily="34" charset="0"/>
            <a:cs typeface="Arial" panose="020B0604020202020204" pitchFamily="34" charset="0"/>
          </a:endParaRPr>
        </a:p>
      </dsp:txBody>
      <dsp:txXfrm>
        <a:off x="56072" y="3715240"/>
        <a:ext cx="3932012" cy="103650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226DF-46C4-4625-BE7D-1002F50140EE}">
      <dsp:nvSpPr>
        <dsp:cNvPr id="0" name=""/>
        <dsp:cNvSpPr/>
      </dsp:nvSpPr>
      <dsp:spPr>
        <a:xfrm>
          <a:off x="591502" y="0"/>
          <a:ext cx="6703695" cy="4351338"/>
        </a:xfrm>
        <a:prstGeom prst="rightArrow">
          <a:avLst/>
        </a:prstGeom>
        <a:solidFill>
          <a:schemeClr val="accent3">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06B7E47-BFEC-446F-92F4-9C35DBF01EFC}">
      <dsp:nvSpPr>
        <dsp:cNvPr id="0" name=""/>
        <dsp:cNvSpPr/>
      </dsp:nvSpPr>
      <dsp:spPr>
        <a:xfrm>
          <a:off x="3947" y="1305401"/>
          <a:ext cx="1898507" cy="174053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a:latin typeface="Arial" panose="020B0604020202020204" pitchFamily="34" charset="0"/>
              <a:cs typeface="Arial" panose="020B0604020202020204" pitchFamily="34" charset="0"/>
            </a:rPr>
            <a:t>ICMS Tells us WHAT is wrong</a:t>
          </a:r>
        </a:p>
      </dsp:txBody>
      <dsp:txXfrm>
        <a:off x="88913" y="1390367"/>
        <a:ext cx="1728575" cy="1570603"/>
      </dsp:txXfrm>
    </dsp:sp>
    <dsp:sp modelId="{3006A7D0-8CDD-4D30-8DA2-582B35692496}">
      <dsp:nvSpPr>
        <dsp:cNvPr id="0" name=""/>
        <dsp:cNvSpPr/>
      </dsp:nvSpPr>
      <dsp:spPr>
        <a:xfrm>
          <a:off x="1997379" y="1305401"/>
          <a:ext cx="1898507" cy="174053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a:latin typeface="Arial" panose="020B0604020202020204" pitchFamily="34" charset="0"/>
              <a:cs typeface="Arial" panose="020B0604020202020204" pitchFamily="34" charset="0"/>
            </a:rPr>
            <a:t>QI Helps us understand WHY</a:t>
          </a:r>
        </a:p>
      </dsp:txBody>
      <dsp:txXfrm>
        <a:off x="2082345" y="1390367"/>
        <a:ext cx="1728575" cy="1570603"/>
      </dsp:txXfrm>
    </dsp:sp>
    <dsp:sp modelId="{0461CA21-4520-4FC2-B530-6929C3FC6085}">
      <dsp:nvSpPr>
        <dsp:cNvPr id="0" name=""/>
        <dsp:cNvSpPr/>
      </dsp:nvSpPr>
      <dsp:spPr>
        <a:xfrm>
          <a:off x="3990812" y="1305401"/>
          <a:ext cx="1898507" cy="174053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a:latin typeface="Arial" panose="020B0604020202020204" pitchFamily="34" charset="0"/>
              <a:cs typeface="Arial" panose="020B0604020202020204" pitchFamily="34" charset="0"/>
            </a:rPr>
            <a:t>QI helps us decide WHAT TO DO</a:t>
          </a:r>
        </a:p>
      </dsp:txBody>
      <dsp:txXfrm>
        <a:off x="4075778" y="1390367"/>
        <a:ext cx="1728575" cy="1570603"/>
      </dsp:txXfrm>
    </dsp:sp>
    <dsp:sp modelId="{6F00B683-AA12-4F4E-A81A-C3A9FEE07847}">
      <dsp:nvSpPr>
        <dsp:cNvPr id="0" name=""/>
        <dsp:cNvSpPr/>
      </dsp:nvSpPr>
      <dsp:spPr>
        <a:xfrm>
          <a:off x="5984245" y="1305401"/>
          <a:ext cx="1898507" cy="1740535"/>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ZA" sz="2100" kern="1200" dirty="0">
              <a:latin typeface="Arial" panose="020B0604020202020204" pitchFamily="34" charset="0"/>
              <a:cs typeface="Arial" panose="020B0604020202020204" pitchFamily="34" charset="0"/>
            </a:rPr>
            <a:t>Data helps us TRACK PROGRESS</a:t>
          </a:r>
        </a:p>
      </dsp:txBody>
      <dsp:txXfrm>
        <a:off x="6069211" y="1390367"/>
        <a:ext cx="1728575" cy="1570603"/>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28020F-2AF8-4E42-87BC-0B122C074C13}" type="datetimeFigureOut">
              <a:rPr lang="en-ZA" smtClean="0"/>
              <a:t>2026/04/08</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0E208D-4179-4DFF-B1ED-6EDE2B8F7B93}" type="slidenum">
              <a:rPr lang="en-ZA" smtClean="0"/>
              <a:t>‹#›</a:t>
            </a:fld>
            <a:endParaRPr lang="en-ZA"/>
          </a:p>
        </p:txBody>
      </p:sp>
    </p:spTree>
    <p:extLst>
      <p:ext uri="{BB962C8B-B14F-4D97-AF65-F5344CB8AC3E}">
        <p14:creationId xmlns:p14="http://schemas.microsoft.com/office/powerpoint/2010/main" val="1404618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D914F04-BC9C-4F61-9EBD-214476F85D39}" type="slidenum">
              <a:t>1</a:t>
            </a:fld>
            <a:endParaRPr lang="en-US"/>
          </a:p>
        </p:txBody>
      </p:sp>
    </p:spTree>
    <p:extLst>
      <p:ext uri="{BB962C8B-B14F-4D97-AF65-F5344CB8AC3E}">
        <p14:creationId xmlns:p14="http://schemas.microsoft.com/office/powerpoint/2010/main" val="1491750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As a PHC manager, your role is not to manage the ICMS tool, but to use the information it produces. When ICMS results are available, they should be discussed with the team. Ask: What are the key gaps? Which ones are within our control? Which ones need district support? </a:t>
            </a:r>
          </a:p>
          <a:p>
            <a:r>
              <a:rPr lang="en-US" dirty="0"/>
              <a:t>ICMS findings are very useful for </a:t>
            </a:r>
            <a:r>
              <a:rPr lang="en-US" dirty="0" err="1"/>
              <a:t>prioritising</a:t>
            </a:r>
            <a:r>
              <a:rPr lang="en-US" dirty="0"/>
              <a:t> Quality Improvement work. Instead of guessing where problems are, ICMS helps you focus on system weaknesses that matter most. </a:t>
            </a:r>
          </a:p>
          <a:p>
            <a:r>
              <a:rPr lang="en-US" dirty="0"/>
              <a:t>Ideally, ICMS findings should feed into routine planning, supervision discussions, and QI projects.</a:t>
            </a:r>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19</a:t>
            </a:fld>
            <a:endParaRPr lang="en-ZA"/>
          </a:p>
        </p:txBody>
      </p:sp>
    </p:spTree>
    <p:extLst>
      <p:ext uri="{BB962C8B-B14F-4D97-AF65-F5344CB8AC3E}">
        <p14:creationId xmlns:p14="http://schemas.microsoft.com/office/powerpoint/2010/main" val="2327812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 common misunderstanding is that ICMS is just another audit or compliance exercise. In reality, ICMS is a management and improvement tool. If we treat it as a tick-box exercise, we lose its value. Another misunderstanding is that ICMS is separate from daily management. In fact, it should inform everyday decisions about staffing, </a:t>
            </a:r>
            <a:r>
              <a:rPr lang="en-US" dirty="0" err="1"/>
              <a:t>organisation</a:t>
            </a:r>
            <a:r>
              <a:rPr lang="en-US" dirty="0"/>
              <a:t>, and priorities. The goal is to use ICMS to strengthen systems so that good performance becomes easier to achieve.</a:t>
            </a:r>
          </a:p>
          <a:p>
            <a:endParaRPr lang="en-US" dirty="0"/>
          </a:p>
          <a:p>
            <a:r>
              <a:rPr lang="en-US" dirty="0"/>
              <a:t>So if we think about the flow of information from the facility to national level: ICMS tells us whether the clinic systems are </a:t>
            </a:r>
            <a:r>
              <a:rPr lang="en-US" dirty="0" err="1"/>
              <a:t>working,Tier.Net</a:t>
            </a:r>
            <a:r>
              <a:rPr lang="en-US" dirty="0"/>
              <a:t> tells us what is happening to patients, DHIS tells us what services are being delivered, and the District Health Barometer shows broader trends and comparisons. With that in mind, let’s now move into using DHIS data for routine analysis and decision-making.</a:t>
            </a:r>
          </a:p>
          <a:p>
            <a:r>
              <a:rPr lang="en-US" dirty="0"/>
              <a:t>Image credit: https://media.licdn.com/dms/image/v2/C4E12AQGP5eXWAeanhg/article-cover_image-shrink_720_1280/article-cover_image-shrink_720_1280/0/1530885230638?e=2147483647&amp;v=beta&amp;t=-3w3z4M2VxJtE_AtzO6T3cmxizoNoK9kNOJXrVPqp6M </a:t>
            </a:r>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20</a:t>
            </a:fld>
            <a:endParaRPr lang="en-ZA"/>
          </a:p>
        </p:txBody>
      </p:sp>
    </p:spTree>
    <p:extLst>
      <p:ext uri="{BB962C8B-B14F-4D97-AF65-F5344CB8AC3E}">
        <p14:creationId xmlns:p14="http://schemas.microsoft.com/office/powerpoint/2010/main" val="926461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 may already be familiar with ICMS assessments that happen periodically at your facility.</a:t>
            </a:r>
          </a:p>
          <a:p>
            <a:pPr marL="171450" indent="-171450">
              <a:buFont typeface="Arial" panose="020B0604020202020204" pitchFamily="34" charset="0"/>
              <a:buChar char="•"/>
            </a:pPr>
            <a:r>
              <a:rPr lang="en-US" dirty="0"/>
              <a:t>These assessments are usually done by district or provincial teams, and the results are captured electronically so that progress can be tracked over time.</a:t>
            </a:r>
          </a:p>
          <a:p>
            <a:pPr marL="171450" indent="-171450">
              <a:buFont typeface="Arial" panose="020B0604020202020204" pitchFamily="34" charset="0"/>
              <a:buChar char="•"/>
            </a:pPr>
            <a:r>
              <a:rPr lang="en-US" dirty="0"/>
              <a:t>The key thing to remember is that ICMS is meant to support improvement. It is not designed to punish facilities or managers.</a:t>
            </a:r>
          </a:p>
          <a:p>
            <a:pPr marL="171450" indent="-171450">
              <a:buFont typeface="Arial" panose="020B0604020202020204" pitchFamily="34" charset="0"/>
              <a:buChar char="•"/>
            </a:pPr>
            <a:r>
              <a:rPr lang="en-US" dirty="0"/>
              <a:t>The real value is not the score itself, but what the score tells us about where we need to focus our efforts.</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To access the application and obtain information on how to register go to the documents tab. The Snapshot of progress made tab gives a National overview to the public on the progress made with the Ideal Clinic dashboard which can be viewed online: https://www.idealhealthfacility.org.za/</a:t>
            </a:r>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21</a:t>
            </a:fld>
            <a:endParaRPr lang="en-ZA"/>
          </a:p>
        </p:txBody>
      </p:sp>
    </p:spTree>
    <p:extLst>
      <p:ext uri="{BB962C8B-B14F-4D97-AF65-F5344CB8AC3E}">
        <p14:creationId xmlns:p14="http://schemas.microsoft.com/office/powerpoint/2010/main" val="657371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is a simulated ICMS dashboard extract for training purposes. It is intended to demonstrate how ICMS findings can be used for management decision-making.</a:t>
            </a:r>
          </a:p>
          <a:p>
            <a:r>
              <a:rPr lang="en-US" dirty="0"/>
              <a:t>Findings indicate system-level gaps that may contribute to service delivery inefficiencies. Targeted management actions and follow-up support are recommended</a:t>
            </a:r>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22</a:t>
            </a:fld>
            <a:endParaRPr lang="en-ZA"/>
          </a:p>
        </p:txBody>
      </p:sp>
    </p:spTree>
    <p:extLst>
      <p:ext uri="{BB962C8B-B14F-4D97-AF65-F5344CB8AC3E}">
        <p14:creationId xmlns:p14="http://schemas.microsoft.com/office/powerpoint/2010/main" val="2336558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Say:</a:t>
            </a:r>
          </a:p>
          <a:p>
            <a:r>
              <a:rPr lang="en-US" dirty="0"/>
              <a:t>“We’ve just used ICMS as a management tool to identify gaps, inform decisions, determine support needs, and think about tracking.”</a:t>
            </a:r>
          </a:p>
          <a:p>
            <a:r>
              <a:rPr lang="en-US" dirty="0"/>
              <a:t>Pause briefly.</a:t>
            </a:r>
          </a:p>
          <a:p>
            <a:r>
              <a:rPr lang="en-US" dirty="0"/>
              <a:t>“However, ICMS on its own does </a:t>
            </a:r>
            <a:r>
              <a:rPr lang="en-US" b="0" dirty="0"/>
              <a:t>not </a:t>
            </a:r>
            <a:r>
              <a:rPr lang="en-US" dirty="0"/>
              <a:t>fix problems.”</a:t>
            </a:r>
          </a:p>
          <a:p>
            <a:br>
              <a:rPr lang="en-US" dirty="0"/>
            </a:br>
            <a:endParaRPr lang="en-US" dirty="0"/>
          </a:p>
          <a:p>
            <a:r>
              <a:rPr lang="en-US" b="1" dirty="0"/>
              <a:t>Step 1: </a:t>
            </a:r>
            <a:r>
              <a:rPr lang="en-US" b="1" dirty="0" err="1"/>
              <a:t>Emphasise</a:t>
            </a:r>
            <a:r>
              <a:rPr lang="en-US" b="1" dirty="0"/>
              <a:t> the distinction (2 minutes)</a:t>
            </a:r>
          </a:p>
          <a:p>
            <a:r>
              <a:rPr lang="en-US" dirty="0"/>
              <a:t>Say:</a:t>
            </a:r>
          </a:p>
          <a:p>
            <a:r>
              <a:rPr lang="en-US" dirty="0"/>
              <a:t>“ICMS tells us </a:t>
            </a:r>
            <a:r>
              <a:rPr lang="en-US" b="1" dirty="0"/>
              <a:t>what</a:t>
            </a:r>
            <a:r>
              <a:rPr lang="en-US" dirty="0"/>
              <a:t> is wrong at a system level. It does not tell us </a:t>
            </a:r>
            <a:r>
              <a:rPr lang="en-US" b="1" dirty="0"/>
              <a:t>why</a:t>
            </a:r>
            <a:r>
              <a:rPr lang="en-US" dirty="0"/>
              <a:t> the problem exists or </a:t>
            </a:r>
            <a:r>
              <a:rPr lang="en-US" b="1" dirty="0"/>
              <a:t>how</a:t>
            </a:r>
            <a:r>
              <a:rPr lang="en-US" dirty="0"/>
              <a:t> to fix it.”</a:t>
            </a:r>
          </a:p>
          <a:p>
            <a:r>
              <a:rPr lang="en-US" dirty="0"/>
              <a:t>Point to the first line on the slide.</a:t>
            </a:r>
          </a:p>
          <a:p>
            <a:r>
              <a:rPr lang="en-US" dirty="0"/>
              <a:t>“For example, ICMS may show that patient flow is not working well, but it does not explain </a:t>
            </a:r>
            <a:r>
              <a:rPr lang="en-US" i="1" dirty="0"/>
              <a:t>where</a:t>
            </a:r>
            <a:r>
              <a:rPr lang="en-US" dirty="0"/>
              <a:t> the bottleneck is or </a:t>
            </a:r>
            <a:r>
              <a:rPr lang="en-US" i="1" dirty="0"/>
              <a:t>what change</a:t>
            </a:r>
            <a:r>
              <a:rPr lang="en-US" dirty="0"/>
              <a:t> would work best.”</a:t>
            </a:r>
          </a:p>
          <a:p>
            <a:br>
              <a:rPr lang="en-US" dirty="0"/>
            </a:br>
            <a:endParaRPr lang="en-US" dirty="0"/>
          </a:p>
          <a:p>
            <a:r>
              <a:rPr lang="en-US" b="1" dirty="0"/>
              <a:t>Step 2: Introduce QI as the response mechanism (3 minutes)</a:t>
            </a:r>
          </a:p>
          <a:p>
            <a:r>
              <a:rPr lang="en-US" dirty="0"/>
              <a:t>Say:</a:t>
            </a:r>
          </a:p>
          <a:p>
            <a:r>
              <a:rPr lang="en-US" dirty="0"/>
              <a:t>“This is where </a:t>
            </a:r>
            <a:r>
              <a:rPr lang="en-US" b="1" dirty="0"/>
              <a:t>Quality Improvement</a:t>
            </a:r>
            <a:r>
              <a:rPr lang="en-US" dirty="0"/>
              <a:t> comes in.”</a:t>
            </a:r>
          </a:p>
          <a:p>
            <a:r>
              <a:rPr lang="en-US" dirty="0"/>
              <a:t>Point to the middle of the slide.</a:t>
            </a:r>
          </a:p>
          <a:p>
            <a:r>
              <a:rPr lang="en-US" dirty="0"/>
              <a:t>“QI tools help us understand </a:t>
            </a:r>
            <a:r>
              <a:rPr lang="en-US" b="1" dirty="0"/>
              <a:t>why</a:t>
            </a:r>
            <a:r>
              <a:rPr lang="en-US" dirty="0"/>
              <a:t> a problem is happening by looking at processes, root causes, and how work is actually done.”</a:t>
            </a:r>
          </a:p>
          <a:p>
            <a:r>
              <a:rPr lang="en-US" dirty="0"/>
              <a:t>Add:</a:t>
            </a:r>
          </a:p>
          <a:p>
            <a:r>
              <a:rPr lang="en-US" dirty="0"/>
              <a:t>“QI then helps us decide </a:t>
            </a:r>
            <a:r>
              <a:rPr lang="en-US" b="1" dirty="0"/>
              <a:t>what to do</a:t>
            </a:r>
            <a:r>
              <a:rPr lang="en-US" dirty="0"/>
              <a:t>, by testing small, realistic changes rather than large plans that may fail.”</a:t>
            </a:r>
          </a:p>
          <a:p>
            <a:br>
              <a:rPr lang="en-US" dirty="0"/>
            </a:br>
            <a:endParaRPr lang="en-US" dirty="0"/>
          </a:p>
          <a:p>
            <a:r>
              <a:rPr lang="en-US" b="1" dirty="0"/>
              <a:t>Step 3: Reinforce tracking and learning (2 minutes)</a:t>
            </a:r>
          </a:p>
          <a:p>
            <a:r>
              <a:rPr lang="en-US" dirty="0"/>
              <a:t>Say:</a:t>
            </a:r>
          </a:p>
          <a:p>
            <a:r>
              <a:rPr lang="en-US" dirty="0"/>
              <a:t>“Once changes are tested, data helps us </a:t>
            </a:r>
            <a:r>
              <a:rPr lang="en-US" b="1" dirty="0"/>
              <a:t>track progress</a:t>
            </a:r>
            <a:r>
              <a:rPr lang="en-US" dirty="0"/>
              <a:t>.”</a:t>
            </a:r>
          </a:p>
          <a:p>
            <a:r>
              <a:rPr lang="en-US" dirty="0"/>
              <a:t>“We look at whether the change improved the system, whether it needs adjustment, or whether we should try something else.”</a:t>
            </a:r>
          </a:p>
          <a:p>
            <a:r>
              <a:rPr lang="en-US" dirty="0"/>
              <a:t>Reinforce:</a:t>
            </a:r>
          </a:p>
          <a:p>
            <a:r>
              <a:rPr lang="en-US" dirty="0"/>
              <a:t>“This creates a continuous improvement cycle, rather than a once-off assessment.”</a:t>
            </a:r>
          </a:p>
          <a:p>
            <a:br>
              <a:rPr lang="en-US" dirty="0"/>
            </a:br>
            <a:endParaRPr lang="en-US" dirty="0"/>
          </a:p>
          <a:p>
            <a:r>
              <a:rPr lang="en-US" b="1" dirty="0"/>
              <a:t>Step 4: Explicit bridge to Day 4 and Day 5 (do not skip)</a:t>
            </a:r>
          </a:p>
          <a:p>
            <a:r>
              <a:rPr lang="en-US" dirty="0"/>
              <a:t>Say clearly:</a:t>
            </a:r>
          </a:p>
          <a:p>
            <a:r>
              <a:rPr lang="en-US" dirty="0"/>
              <a:t>“Tomorrow, in Day 4, we will focus on the Quality Improvement tools that help turn ICMS findings into practical action.”</a:t>
            </a:r>
          </a:p>
          <a:p>
            <a:r>
              <a:rPr lang="en-US" dirty="0"/>
              <a:t>“On Day 5, you will apply this full cycle in a practicum: using data, setting priorities, testing improvements, and planning how to monitor progress.”</a:t>
            </a:r>
          </a:p>
          <a:p>
            <a:r>
              <a:rPr lang="en-US" dirty="0"/>
              <a:t>End with:</a:t>
            </a:r>
          </a:p>
          <a:p>
            <a:r>
              <a:rPr lang="en-US" dirty="0"/>
              <a:t>“ICMS helps us </a:t>
            </a:r>
            <a:r>
              <a:rPr lang="en-US" b="1" dirty="0"/>
              <a:t>see the problem</a:t>
            </a:r>
            <a:r>
              <a:rPr lang="en-US" dirty="0"/>
              <a:t>. QI helps us </a:t>
            </a:r>
            <a:r>
              <a:rPr lang="en-US" b="1" dirty="0"/>
              <a:t>solve it</a:t>
            </a:r>
            <a:r>
              <a:rPr lang="en-US" dirty="0"/>
              <a:t>.”</a:t>
            </a:r>
          </a:p>
          <a:p>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23</a:t>
            </a:fld>
            <a:endParaRPr lang="en-ZA"/>
          </a:p>
        </p:txBody>
      </p:sp>
    </p:spTree>
    <p:extLst>
      <p:ext uri="{BB962C8B-B14F-4D97-AF65-F5344CB8AC3E}">
        <p14:creationId xmlns:p14="http://schemas.microsoft.com/office/powerpoint/2010/main" val="1692334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ZA" dirty="0"/>
              <a:t>This exercise simulates how ICMS should be used in routine management meetings</a:t>
            </a:r>
          </a:p>
        </p:txBody>
      </p:sp>
      <p:sp>
        <p:nvSpPr>
          <p:cNvPr id="4" name="Slide Number Placeholder 3"/>
          <p:cNvSpPr>
            <a:spLocks noGrp="1"/>
          </p:cNvSpPr>
          <p:nvPr>
            <p:ph type="sldNum" sz="quarter" idx="5"/>
          </p:nvPr>
        </p:nvSpPr>
        <p:spPr/>
        <p:txBody>
          <a:bodyPr/>
          <a:lstStyle/>
          <a:p>
            <a:fld id="{5E0E208D-4179-4DFF-B1ED-6EDE2B8F7B93}" type="slidenum">
              <a:rPr lang="en-ZA" smtClean="0"/>
              <a:t>24</a:t>
            </a:fld>
            <a:endParaRPr lang="en-ZA"/>
          </a:p>
        </p:txBody>
      </p:sp>
    </p:spTree>
    <p:extLst>
      <p:ext uri="{BB962C8B-B14F-4D97-AF65-F5344CB8AC3E}">
        <p14:creationId xmlns:p14="http://schemas.microsoft.com/office/powerpoint/2010/main" val="2483019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get started, please </a:t>
            </a:r>
            <a:r>
              <a:rPr lang="en-US" dirty="0" err="1"/>
              <a:t>emphasise</a:t>
            </a:r>
            <a:r>
              <a:rPr lang="en-US" dirty="0"/>
              <a:t> that PHC managers are not expected to operate DHIS, but must understand how to interpret outputs, ask the right questions, and act on the data.</a:t>
            </a:r>
          </a:p>
        </p:txBody>
      </p:sp>
      <p:sp>
        <p:nvSpPr>
          <p:cNvPr id="4" name="Slide Number Placeholder 3"/>
          <p:cNvSpPr>
            <a:spLocks noGrp="1"/>
          </p:cNvSpPr>
          <p:nvPr>
            <p:ph type="sldNum" sz="quarter" idx="5"/>
          </p:nvPr>
        </p:nvSpPr>
        <p:spPr/>
        <p:txBody>
          <a:bodyPr/>
          <a:lstStyle/>
          <a:p>
            <a:fld id="{5E0E208D-4179-4DFF-B1ED-6EDE2B8F7B93}" type="slidenum">
              <a:rPr lang="en-ZA" smtClean="0"/>
              <a:t>25</a:t>
            </a:fld>
            <a:endParaRPr lang="en-ZA"/>
          </a:p>
        </p:txBody>
      </p:sp>
    </p:spTree>
    <p:extLst>
      <p:ext uri="{BB962C8B-B14F-4D97-AF65-F5344CB8AC3E}">
        <p14:creationId xmlns:p14="http://schemas.microsoft.com/office/powerpoint/2010/main" val="3672420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Emphasise</a:t>
            </a:r>
            <a:r>
              <a:rPr lang="en-US" dirty="0"/>
              <a:t> that DHIS is a </a:t>
            </a:r>
            <a:r>
              <a:rPr lang="en-US" b="0" dirty="0"/>
              <a:t>routine management tool, not just a reporting requirement.</a:t>
            </a:r>
          </a:p>
          <a:p>
            <a:r>
              <a:rPr lang="en-US" b="0" dirty="0"/>
              <a:t>Reinforce that DHIS data is aggregated service data, not patient-level data.</a:t>
            </a:r>
          </a:p>
          <a:p>
            <a:r>
              <a:rPr lang="en-US" b="0" dirty="0"/>
              <a:t>Avoid system navigation detail at this stage &amp; focus on </a:t>
            </a:r>
            <a:r>
              <a:rPr lang="en-US" b="0" i="1" dirty="0"/>
              <a:t>use</a:t>
            </a:r>
            <a:r>
              <a:rPr lang="en-US" b="0" dirty="0"/>
              <a:t> rather than </a:t>
            </a:r>
            <a:r>
              <a:rPr lang="en-US" b="0" i="1" dirty="0"/>
              <a:t>how to click</a:t>
            </a:r>
            <a:r>
              <a:rPr lang="en-US" b="0" dirty="0"/>
              <a:t>.</a:t>
            </a:r>
          </a:p>
          <a:p>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26</a:t>
            </a:fld>
            <a:endParaRPr lang="en-ZA"/>
          </a:p>
        </p:txBody>
      </p:sp>
    </p:spTree>
    <p:extLst>
      <p:ext uri="{BB962C8B-B14F-4D97-AF65-F5344CB8AC3E}">
        <p14:creationId xmlns:p14="http://schemas.microsoft.com/office/powerpoint/2010/main" val="3499731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Explain each principle briefly:</a:t>
            </a:r>
          </a:p>
          <a:p>
            <a:r>
              <a:rPr lang="en-US" b="1" dirty="0"/>
              <a:t>Data completeness:</a:t>
            </a:r>
            <a:br>
              <a:rPr lang="en-US" dirty="0"/>
            </a:br>
            <a:r>
              <a:rPr lang="en-US" dirty="0"/>
              <a:t>Incomplete reporting can make performance look worse (or better) than it really is.</a:t>
            </a:r>
          </a:p>
          <a:p>
            <a:r>
              <a:rPr lang="en-US" b="1" dirty="0"/>
              <a:t>Trends:</a:t>
            </a:r>
            <a:br>
              <a:rPr lang="en-US" dirty="0"/>
            </a:br>
            <a:r>
              <a:rPr lang="en-US" dirty="0"/>
              <a:t>One bad month does not necessarily mean poor performance. Patterns over time tell the real story.</a:t>
            </a:r>
          </a:p>
          <a:p>
            <a:r>
              <a:rPr lang="en-US" b="1" dirty="0"/>
              <a:t>Comparisons:</a:t>
            </a:r>
            <a:br>
              <a:rPr lang="en-US" dirty="0"/>
            </a:br>
            <a:r>
              <a:rPr lang="en-US" dirty="0"/>
              <a:t>Data becomes meaningful when we compare it to something — a target, history, or peers.</a:t>
            </a:r>
          </a:p>
          <a:p>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27</a:t>
            </a:fld>
            <a:endParaRPr lang="en-ZA"/>
          </a:p>
        </p:txBody>
      </p:sp>
    </p:spTree>
    <p:extLst>
      <p:ext uri="{BB962C8B-B14F-4D97-AF65-F5344CB8AC3E}">
        <p14:creationId xmlns:p14="http://schemas.microsoft.com/office/powerpoint/2010/main" val="290877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dirty="0"/>
              <a:t>Step 1: Demonstration (5–7 minutes)</a:t>
            </a:r>
          </a:p>
          <a:p>
            <a:r>
              <a:rPr lang="en-US" dirty="0"/>
              <a:t>Use </a:t>
            </a:r>
            <a:r>
              <a:rPr lang="en-US" b="1" dirty="0"/>
              <a:t>facilitator access, screenshots, or exported reports</a:t>
            </a:r>
            <a:r>
              <a:rPr lang="en-US" dirty="0"/>
              <a:t>.</a:t>
            </a:r>
          </a:p>
          <a:p>
            <a:r>
              <a:rPr lang="en-US" dirty="0"/>
              <a:t>Select one familiar PHC indicator (e.g. ANC early booking, </a:t>
            </a:r>
            <a:r>
              <a:rPr lang="en-US" dirty="0" err="1"/>
              <a:t>immunisation</a:t>
            </a:r>
            <a:r>
              <a:rPr lang="en-US" dirty="0"/>
              <a:t> coverage).</a:t>
            </a:r>
          </a:p>
          <a:p>
            <a:r>
              <a:rPr lang="en-US" dirty="0"/>
              <a:t>Show at least </a:t>
            </a:r>
            <a:r>
              <a:rPr lang="en-US" b="1" dirty="0"/>
              <a:t>12 months of data</a:t>
            </a:r>
            <a:r>
              <a:rPr lang="en-US" dirty="0"/>
              <a:t>.</a:t>
            </a:r>
          </a:p>
          <a:p>
            <a:r>
              <a:rPr lang="en-US" dirty="0"/>
              <a:t>Briefly point out:</a:t>
            </a:r>
          </a:p>
          <a:p>
            <a:pPr lvl="1"/>
            <a:r>
              <a:rPr lang="en-US" dirty="0"/>
              <a:t>Direction of the trend</a:t>
            </a:r>
          </a:p>
          <a:p>
            <a:pPr lvl="1"/>
            <a:r>
              <a:rPr lang="en-US" dirty="0"/>
              <a:t>Any unusual spikes or drops</a:t>
            </a:r>
          </a:p>
          <a:p>
            <a:r>
              <a:rPr lang="en-US" dirty="0"/>
              <a:t>Say explicitly:</a:t>
            </a:r>
          </a:p>
          <a:p>
            <a:r>
              <a:rPr lang="en-US" dirty="0"/>
              <a:t>“We are not learning DHIS navigation today. We are learning how to read what DHIS is telling us.”</a:t>
            </a:r>
          </a:p>
          <a:p>
            <a:br>
              <a:rPr lang="en-US" dirty="0"/>
            </a:br>
            <a:endParaRPr lang="en-US" dirty="0"/>
          </a:p>
          <a:p>
            <a:r>
              <a:rPr lang="en-US" b="1" dirty="0"/>
              <a:t>Step 2: Pair-based interpretation (5–7 minutes)</a:t>
            </a:r>
          </a:p>
          <a:p>
            <a:r>
              <a:rPr lang="en-US" dirty="0"/>
              <a:t>Ask participants to work </a:t>
            </a:r>
            <a:r>
              <a:rPr lang="en-US" b="1" dirty="0"/>
              <a:t>in pairs</a:t>
            </a:r>
            <a:r>
              <a:rPr lang="en-US" dirty="0"/>
              <a:t>.</a:t>
            </a:r>
          </a:p>
          <a:p>
            <a:r>
              <a:rPr lang="en-US" dirty="0"/>
              <a:t>Guide them to:</a:t>
            </a:r>
          </a:p>
          <a:p>
            <a:r>
              <a:rPr lang="en-US" dirty="0"/>
              <a:t>Focus on </a:t>
            </a:r>
            <a:r>
              <a:rPr lang="en-US" b="1" dirty="0"/>
              <a:t>interpretation</a:t>
            </a:r>
            <a:r>
              <a:rPr lang="en-US" dirty="0"/>
              <a:t>, not explanation</a:t>
            </a:r>
          </a:p>
          <a:p>
            <a:r>
              <a:rPr lang="en-US" dirty="0"/>
              <a:t>Avoid proposing solutions yet</a:t>
            </a:r>
          </a:p>
          <a:p>
            <a:r>
              <a:rPr lang="en-US" dirty="0"/>
              <a:t>Agree on </a:t>
            </a:r>
            <a:r>
              <a:rPr lang="en-US" b="1" dirty="0"/>
              <a:t>one management concern</a:t>
            </a:r>
            <a:endParaRPr lang="en-US" dirty="0"/>
          </a:p>
          <a:p>
            <a:r>
              <a:rPr lang="en-US" dirty="0"/>
              <a:t>Walk around and listen for:</a:t>
            </a:r>
          </a:p>
          <a:p>
            <a:r>
              <a:rPr lang="en-US" dirty="0"/>
              <a:t>Over-focus on one month</a:t>
            </a:r>
          </a:p>
          <a:p>
            <a:r>
              <a:rPr lang="en-US" dirty="0"/>
              <a:t>Attempts to blame individuals</a:t>
            </a:r>
          </a:p>
          <a:p>
            <a:r>
              <a:rPr lang="en-US" dirty="0"/>
              <a:t>Jumping straight to solutions</a:t>
            </a:r>
          </a:p>
          <a:p>
            <a:r>
              <a:rPr lang="en-US" dirty="0"/>
              <a:t>Gently redirect where needed.</a:t>
            </a:r>
          </a:p>
          <a:p>
            <a:br>
              <a:rPr lang="en-US" dirty="0"/>
            </a:br>
            <a:endParaRPr lang="en-US" dirty="0"/>
          </a:p>
          <a:p>
            <a:r>
              <a:rPr lang="en-US" b="1" dirty="0"/>
              <a:t>Step 3: Brief plenary (3–5 minutes)</a:t>
            </a:r>
          </a:p>
          <a:p>
            <a:r>
              <a:rPr lang="en-US" dirty="0"/>
              <a:t>Invite 2–3 pairs to share:</a:t>
            </a:r>
          </a:p>
          <a:p>
            <a:r>
              <a:rPr lang="en-US" dirty="0"/>
              <a:t>The trend they observed</a:t>
            </a:r>
          </a:p>
          <a:p>
            <a:r>
              <a:rPr lang="en-US" dirty="0"/>
              <a:t>The priority issue they identified</a:t>
            </a:r>
          </a:p>
          <a:p>
            <a:r>
              <a:rPr lang="en-US" dirty="0"/>
              <a:t>Reinforce:</a:t>
            </a:r>
          </a:p>
          <a:p>
            <a:r>
              <a:rPr lang="en-US" dirty="0"/>
              <a:t>“DHIS helps us decide </a:t>
            </a:r>
            <a:r>
              <a:rPr lang="en-US" i="1" dirty="0"/>
              <a:t>where</a:t>
            </a:r>
            <a:r>
              <a:rPr lang="en-US" dirty="0"/>
              <a:t> to act. Quality Improvement helps us decide </a:t>
            </a:r>
            <a:r>
              <a:rPr lang="en-US" i="1" dirty="0"/>
              <a:t>how</a:t>
            </a:r>
            <a:r>
              <a:rPr lang="en-US" dirty="0"/>
              <a:t> to act.”</a:t>
            </a:r>
          </a:p>
          <a:p>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29</a:t>
            </a:fld>
            <a:endParaRPr lang="en-ZA"/>
          </a:p>
        </p:txBody>
      </p:sp>
    </p:spTree>
    <p:extLst>
      <p:ext uri="{BB962C8B-B14F-4D97-AF65-F5344CB8AC3E}">
        <p14:creationId xmlns:p14="http://schemas.microsoft.com/office/powerpoint/2010/main" val="1176033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purpose of this module is to strengthen the ability of Primary Health Care (PHC) managers and staff to access, interpret, and apply health data for evidence-based decision-making. Participants will learn to identify key health information systems, navigate dashboards and reports, interpret trends and gaps, and formulate SMART targets and action plans. These skills are essential for improving service delivery, monitoring performance, and fostering a culture of data-driven decision-making within PHC facilities. By mastering these competencies, managers can ensure that routine data informs planning and interventions, ultimately leading to better health outcomes for communities.</a:t>
            </a:r>
          </a:p>
        </p:txBody>
      </p:sp>
      <p:sp>
        <p:nvSpPr>
          <p:cNvPr id="4" name="Slide Number Placeholder 3"/>
          <p:cNvSpPr>
            <a:spLocks noGrp="1"/>
          </p:cNvSpPr>
          <p:nvPr>
            <p:ph type="sldNum" sz="quarter" idx="5"/>
          </p:nvPr>
        </p:nvSpPr>
        <p:spPr/>
        <p:txBody>
          <a:bodyPr/>
          <a:lstStyle/>
          <a:p>
            <a:fld id="{0D914F04-BC9C-4F61-9EBD-214476F85D39}" type="slidenum">
              <a:t>4</a:t>
            </a:fld>
            <a:endParaRPr lang="en-US"/>
          </a:p>
        </p:txBody>
      </p:sp>
    </p:spTree>
    <p:extLst>
      <p:ext uri="{BB962C8B-B14F-4D97-AF65-F5344CB8AC3E}">
        <p14:creationId xmlns:p14="http://schemas.microsoft.com/office/powerpoint/2010/main" val="2887429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Tier.Net</a:t>
            </a:r>
            <a:r>
              <a:rPr lang="en-US" dirty="0"/>
              <a:t> is designed to manage patient-level data for HIV and TB programs. Managers can access reports such as the Monthly Summary and Cohort Analysis to monitor program performance. The Monthly Summary provides a snapshot of active ART patients, new initiations, and lost-to-follow-up cases. Cohort reports track retention and outcomes over time, offering insights into treatment success and gaps. These reports help managers identify trends, assess program effectiveness, and prioritize interventions. Data can be exported or printed for review and discussion during facility or district meetings. Understanding </a:t>
            </a:r>
            <a:r>
              <a:rPr lang="en-US" dirty="0" err="1"/>
              <a:t>Tier.Net</a:t>
            </a:r>
            <a:r>
              <a:rPr lang="en-US" dirty="0"/>
              <a:t> outputs is essential for improving patient retention and achieving program targets.</a:t>
            </a:r>
          </a:p>
        </p:txBody>
      </p:sp>
      <p:sp>
        <p:nvSpPr>
          <p:cNvPr id="4" name="Slide Number Placeholder 3"/>
          <p:cNvSpPr>
            <a:spLocks noGrp="1"/>
          </p:cNvSpPr>
          <p:nvPr>
            <p:ph type="sldNum" sz="quarter" idx="5"/>
          </p:nvPr>
        </p:nvSpPr>
        <p:spPr/>
        <p:txBody>
          <a:bodyPr/>
          <a:lstStyle/>
          <a:p>
            <a:fld id="{0D914F04-BC9C-4F61-9EBD-214476F85D39}" type="slidenum">
              <a:t>31</a:t>
            </a:fld>
            <a:endParaRPr lang="en-US"/>
          </a:p>
        </p:txBody>
      </p:sp>
    </p:spTree>
    <p:extLst>
      <p:ext uri="{BB962C8B-B14F-4D97-AF65-F5344CB8AC3E}">
        <p14:creationId xmlns:p14="http://schemas.microsoft.com/office/powerpoint/2010/main" val="4187031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PHC Managers have the mid-level access role of an Administrator. An administrator can view data, but not capture any data. An administrator cannot export patient identifiers in MS Excel but can delete patients however, even if a patient is deleted they will still be stored in memory.</a:t>
            </a:r>
          </a:p>
        </p:txBody>
      </p:sp>
      <p:sp>
        <p:nvSpPr>
          <p:cNvPr id="4" name="Slide Number Placeholder 3"/>
          <p:cNvSpPr>
            <a:spLocks noGrp="1"/>
          </p:cNvSpPr>
          <p:nvPr>
            <p:ph type="sldNum" sz="quarter" idx="5"/>
          </p:nvPr>
        </p:nvSpPr>
        <p:spPr/>
        <p:txBody>
          <a:bodyPr/>
          <a:lstStyle/>
          <a:p>
            <a:fld id="{5E0E208D-4179-4DFF-B1ED-6EDE2B8F7B93}" type="slidenum">
              <a:rPr lang="en-ZA" smtClean="0"/>
              <a:t>32</a:t>
            </a:fld>
            <a:endParaRPr lang="en-ZA"/>
          </a:p>
        </p:txBody>
      </p:sp>
    </p:spTree>
    <p:extLst>
      <p:ext uri="{BB962C8B-B14F-4D97-AF65-F5344CB8AC3E}">
        <p14:creationId xmlns:p14="http://schemas.microsoft.com/office/powerpoint/2010/main" val="4223837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0" dirty="0"/>
              <a:t>This is a </a:t>
            </a:r>
            <a:r>
              <a:rPr lang="en-US" b="0" dirty="0" err="1"/>
              <a:t>Tier.Net</a:t>
            </a:r>
            <a:r>
              <a:rPr lang="en-US" b="0" dirty="0"/>
              <a:t> Monthly Summary Report, which many of you already receive or sign off on. As managers, the question is not whether you captured this data, but what this report is telling you. </a:t>
            </a:r>
          </a:p>
          <a:p>
            <a:r>
              <a:rPr lang="en-US" dirty="0"/>
              <a:t>“What stands out to you immediately in this report?”</a:t>
            </a:r>
          </a:p>
          <a:p>
            <a:r>
              <a:rPr lang="en-US" dirty="0"/>
              <a:t>Prompt if needed: “What does the Total Remaining on ART tell us?”</a:t>
            </a:r>
          </a:p>
          <a:p>
            <a:r>
              <a:rPr lang="en-US" dirty="0"/>
              <a:t>“What do the restart numbers </a:t>
            </a:r>
            <a:r>
              <a:rPr lang="en-US" dirty="0" err="1"/>
              <a:t>suggest?”“Is</a:t>
            </a:r>
            <a:r>
              <a:rPr lang="en-US" dirty="0"/>
              <a:t> RPC enrolment high or low?”</a:t>
            </a:r>
          </a:p>
          <a:p>
            <a:r>
              <a:rPr lang="en-US" dirty="0"/>
              <a:t>Reinforce:</a:t>
            </a:r>
          </a:p>
          <a:p>
            <a:r>
              <a:rPr lang="en-US" dirty="0"/>
              <a:t>“Each number here represents real patients in care.”</a:t>
            </a:r>
            <a:endParaRPr lang="en-ZA" dirty="0"/>
          </a:p>
          <a:p>
            <a:endParaRPr lang="en-US" b="0" dirty="0"/>
          </a:p>
        </p:txBody>
      </p:sp>
      <p:sp>
        <p:nvSpPr>
          <p:cNvPr id="4" name="Slide Number Placeholder 3"/>
          <p:cNvSpPr>
            <a:spLocks noGrp="1"/>
          </p:cNvSpPr>
          <p:nvPr>
            <p:ph type="sldNum" sz="quarter" idx="5"/>
          </p:nvPr>
        </p:nvSpPr>
        <p:spPr/>
        <p:txBody>
          <a:bodyPr/>
          <a:lstStyle/>
          <a:p>
            <a:fld id="{5E0E208D-4179-4DFF-B1ED-6EDE2B8F7B93}" type="slidenum">
              <a:rPr lang="en-ZA" smtClean="0"/>
              <a:t>33</a:t>
            </a:fld>
            <a:endParaRPr lang="en-ZA"/>
          </a:p>
        </p:txBody>
      </p:sp>
    </p:spTree>
    <p:extLst>
      <p:ext uri="{BB962C8B-B14F-4D97-AF65-F5344CB8AC3E}">
        <p14:creationId xmlns:p14="http://schemas.microsoft.com/office/powerpoint/2010/main" val="2586145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Examples they may identify (do not show upfront):</a:t>
            </a:r>
          </a:p>
          <a:p>
            <a:r>
              <a:rPr lang="en-GB" dirty="0"/>
              <a:t>High </a:t>
            </a:r>
            <a:r>
              <a:rPr lang="en-GB" dirty="0" err="1"/>
              <a:t>uLTF</a:t>
            </a:r>
            <a:r>
              <a:rPr lang="en-GB" dirty="0"/>
              <a:t> list → strengthen defaulter tracing</a:t>
            </a:r>
          </a:p>
          <a:p>
            <a:r>
              <a:rPr lang="en-GB" dirty="0"/>
              <a:t>Low TPT initiation → review TPT screening process</a:t>
            </a:r>
          </a:p>
          <a:p>
            <a:r>
              <a:rPr lang="en-GB" dirty="0"/>
              <a:t>RPC enrolment at 52% → expand external pick-up points</a:t>
            </a:r>
          </a:p>
          <a:p>
            <a:endParaRPr lang="en-US" dirty="0"/>
          </a:p>
        </p:txBody>
      </p:sp>
      <p:sp>
        <p:nvSpPr>
          <p:cNvPr id="4" name="Slide Number Placeholder 3"/>
          <p:cNvSpPr>
            <a:spLocks noGrp="1"/>
          </p:cNvSpPr>
          <p:nvPr>
            <p:ph type="sldNum" sz="quarter" idx="5"/>
          </p:nvPr>
        </p:nvSpPr>
        <p:spPr/>
        <p:txBody>
          <a:bodyPr/>
          <a:lstStyle/>
          <a:p>
            <a:fld id="{5E0E208D-4179-4DFF-B1ED-6EDE2B8F7B93}" type="slidenum">
              <a:rPr lang="en-ZA" smtClean="0"/>
              <a:t>34</a:t>
            </a:fld>
            <a:endParaRPr lang="en-ZA"/>
          </a:p>
        </p:txBody>
      </p:sp>
    </p:spTree>
    <p:extLst>
      <p:ext uri="{BB962C8B-B14F-4D97-AF65-F5344CB8AC3E}">
        <p14:creationId xmlns:p14="http://schemas.microsoft.com/office/powerpoint/2010/main" val="2818840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35</a:t>
            </a:fld>
            <a:endParaRPr lang="en-ZA"/>
          </a:p>
        </p:txBody>
      </p:sp>
    </p:spTree>
    <p:extLst>
      <p:ext uri="{BB962C8B-B14F-4D97-AF65-F5344CB8AC3E}">
        <p14:creationId xmlns:p14="http://schemas.microsoft.com/office/powerpoint/2010/main" val="489364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slide is an interactive interpretation exercise. Participants are not expected to calculate indicators or </a:t>
            </a:r>
            <a:r>
              <a:rPr lang="en-US" dirty="0" err="1"/>
              <a:t>memorise</a:t>
            </a:r>
            <a:r>
              <a:rPr lang="en-US" dirty="0"/>
              <a:t> numbers.</a:t>
            </a:r>
          </a:p>
          <a:p>
            <a:pPr marL="171450" indent="-171450">
              <a:buFont typeface="Arial" panose="020B0604020202020204" pitchFamily="34" charset="0"/>
              <a:buChar char="•"/>
            </a:pPr>
            <a:r>
              <a:rPr lang="en-US" dirty="0"/>
              <a:t>Ask participants to work in pairs and look at the 12-month trends shown in the </a:t>
            </a:r>
            <a:r>
              <a:rPr lang="en-US" dirty="0" err="1"/>
              <a:t>Tier.Net</a:t>
            </a:r>
            <a:r>
              <a:rPr lang="en-US" dirty="0"/>
              <a:t> report.</a:t>
            </a:r>
          </a:p>
          <a:p>
            <a:pPr marL="171450" indent="-171450">
              <a:buFont typeface="Arial" panose="020B0604020202020204" pitchFamily="34" charset="0"/>
              <a:buChar char="•"/>
            </a:pPr>
            <a:r>
              <a:rPr lang="en-US" dirty="0"/>
              <a:t>Guide them to focus on: Whether the </a:t>
            </a:r>
            <a:r>
              <a:rPr lang="en-US" dirty="0" err="1"/>
              <a:t>programme</a:t>
            </a:r>
            <a:r>
              <a:rPr lang="en-US" dirty="0"/>
              <a:t> is growing or stagnating, Whether restarts suggest treatment interruption, Whether TROA growth is keeping pace with initiations</a:t>
            </a:r>
          </a:p>
          <a:p>
            <a:pPr marL="171450" indent="-171450">
              <a:buFont typeface="Arial" panose="020B0604020202020204" pitchFamily="34" charset="0"/>
              <a:buChar char="•"/>
            </a:pPr>
            <a:r>
              <a:rPr lang="en-US" dirty="0"/>
              <a:t>After 5–7 minutes, ask 2–3 pairs to share: The trend they noticed, One management concern it raises</a:t>
            </a:r>
          </a:p>
          <a:p>
            <a:pPr marL="171450" indent="-171450">
              <a:buFont typeface="Arial" panose="020B0604020202020204" pitchFamily="34" charset="0"/>
              <a:buChar char="•"/>
            </a:pPr>
            <a:r>
              <a:rPr lang="en-US" dirty="0"/>
              <a:t>Reinforce that trend interpretation helps managers decide where to act, not just report numbers.</a:t>
            </a:r>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36</a:t>
            </a:fld>
            <a:endParaRPr lang="en-ZA"/>
          </a:p>
        </p:txBody>
      </p:sp>
    </p:spTree>
    <p:extLst>
      <p:ext uri="{BB962C8B-B14F-4D97-AF65-F5344CB8AC3E}">
        <p14:creationId xmlns:p14="http://schemas.microsoft.com/office/powerpoint/2010/main" val="1573742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The DHB dashboard provides an accessible platform for visualizing health indicators at district and provincial levels. To use it, visit the DHB website and select a health theme such as RMNCH or Infectious Diseases. Choose an indicator of interest, filter by province and district, and view the latest values and multi-year trends. The dashboard allows comparisons with provincial averages and other districts, helping managers identify strengths and gaps. Charts can be exported for inclusion in reports or presentations. By leveraging DHB data, managers gain a broader perspective on performance and can align facility-level efforts with district priorities.</a:t>
            </a:r>
          </a:p>
        </p:txBody>
      </p:sp>
      <p:sp>
        <p:nvSpPr>
          <p:cNvPr id="4" name="Slide Number Placeholder 3"/>
          <p:cNvSpPr>
            <a:spLocks noGrp="1"/>
          </p:cNvSpPr>
          <p:nvPr>
            <p:ph type="sldNum" sz="quarter" idx="5"/>
          </p:nvPr>
        </p:nvSpPr>
        <p:spPr/>
        <p:txBody>
          <a:bodyPr/>
          <a:lstStyle/>
          <a:p>
            <a:fld id="{0D914F04-BC9C-4F61-9EBD-214476F85D39}" type="slidenum">
              <a:t>38</a:t>
            </a:fld>
            <a:endParaRPr lang="en-US"/>
          </a:p>
        </p:txBody>
      </p:sp>
    </p:spTree>
    <p:extLst>
      <p:ext uri="{BB962C8B-B14F-4D97-AF65-F5344CB8AC3E}">
        <p14:creationId xmlns:p14="http://schemas.microsoft.com/office/powerpoint/2010/main" val="39329067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By now, you have gathered a variety of data: routine service stats from DHIS, patient outcomes from </a:t>
            </a:r>
            <a:r>
              <a:rPr lang="en-US" dirty="0" err="1"/>
              <a:t>Tier.Net</a:t>
            </a:r>
            <a:r>
              <a:rPr lang="en-US" dirty="0"/>
              <a:t>/</a:t>
            </a:r>
            <a:r>
              <a:rPr lang="en-US" dirty="0" err="1"/>
              <a:t>ETR.Net</a:t>
            </a:r>
            <a:r>
              <a:rPr lang="en-US" dirty="0"/>
              <a:t>, and comparative indicators from the DHB. The next crucial step is making sense of this data – turning numbers into insights, and insights into action. In this section, we focus on interpreting what the data is telling us, writing those insights clearly, and then planning SMART actions for improvement.</a:t>
            </a:r>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45</a:t>
            </a:fld>
            <a:endParaRPr lang="en-ZA"/>
          </a:p>
        </p:txBody>
      </p:sp>
    </p:spTree>
    <p:extLst>
      <p:ext uri="{BB962C8B-B14F-4D97-AF65-F5344CB8AC3E}">
        <p14:creationId xmlns:p14="http://schemas.microsoft.com/office/powerpoint/2010/main" val="3096587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Interpreting data involves analyzing trends, comparing values to targets, and identifying strengths and gaps. Managers should ask key questions: Is performance improving or declining? How does it compare to benchmarks? Are there equity issues across facilities? Once insights are clear, communicate them effectively by writing concise statements that explain what the data shows and why it matters. Use the SMART framework to plan actions: Specific, Measurable, Achievable, Relevant, and Time-bound. For example, if ANC early booking is below target, set a realistic improvement goal and outline steps such as community outreach or process changes. Clear communication and actionable plans ensure that data drives meaningful improvements in PHC services.</a:t>
            </a:r>
          </a:p>
        </p:txBody>
      </p:sp>
      <p:sp>
        <p:nvSpPr>
          <p:cNvPr id="4" name="Slide Number Placeholder 3"/>
          <p:cNvSpPr>
            <a:spLocks noGrp="1"/>
          </p:cNvSpPr>
          <p:nvPr>
            <p:ph type="sldNum" sz="quarter" idx="5"/>
          </p:nvPr>
        </p:nvSpPr>
        <p:spPr/>
        <p:txBody>
          <a:bodyPr/>
          <a:lstStyle/>
          <a:p>
            <a:fld id="{0D914F04-BC9C-4F61-9EBD-214476F85D39}" type="slidenum">
              <a:t>46</a:t>
            </a:fld>
            <a:endParaRPr lang="en-US"/>
          </a:p>
        </p:txBody>
      </p:sp>
    </p:spTree>
    <p:extLst>
      <p:ext uri="{BB962C8B-B14F-4D97-AF65-F5344CB8AC3E}">
        <p14:creationId xmlns:p14="http://schemas.microsoft.com/office/powerpoint/2010/main" val="29458847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GB" sz="1200" b="0" kern="1200" dirty="0">
                <a:solidFill>
                  <a:schemeClr val="tx1"/>
                </a:solidFill>
                <a:effectLst/>
                <a:latin typeface="+mn-lt"/>
                <a:ea typeface="+mn-ea"/>
                <a:cs typeface="+mn-cs"/>
              </a:rPr>
              <a:t>Each participant (or pair) will choose at least two indicators on the DHB dashboard to explore for their district (or a district of their choice). Suggest one RMNCH indicator and one NCD indicator – you can use that as a guideline. For example: one could be </a:t>
            </a:r>
            <a:r>
              <a:rPr lang="en-GB" sz="1200" b="0" i="1" kern="1200" dirty="0">
                <a:solidFill>
                  <a:schemeClr val="tx1"/>
                </a:solidFill>
                <a:effectLst/>
                <a:latin typeface="+mn-lt"/>
                <a:ea typeface="+mn-ea"/>
                <a:cs typeface="+mn-cs"/>
              </a:rPr>
              <a:t>Immunization coverage</a:t>
            </a:r>
            <a:r>
              <a:rPr lang="en-GB" sz="1200" b="0" kern="1200" dirty="0">
                <a:solidFill>
                  <a:schemeClr val="tx1"/>
                </a:solidFill>
                <a:effectLst/>
                <a:latin typeface="+mn-lt"/>
                <a:ea typeface="+mn-ea"/>
                <a:cs typeface="+mn-cs"/>
              </a:rPr>
              <a:t> (RMNCH), another could be </a:t>
            </a:r>
            <a:r>
              <a:rPr lang="en-GB" sz="1200" b="0" i="1" kern="1200" dirty="0">
                <a:solidFill>
                  <a:schemeClr val="tx1"/>
                </a:solidFill>
                <a:effectLst/>
                <a:latin typeface="+mn-lt"/>
                <a:ea typeface="+mn-ea"/>
                <a:cs typeface="+mn-cs"/>
              </a:rPr>
              <a:t>ART retention</a:t>
            </a:r>
            <a:r>
              <a:rPr lang="en-GB" sz="1200" b="0" kern="1200" dirty="0">
                <a:solidFill>
                  <a:schemeClr val="tx1"/>
                </a:solidFill>
                <a:effectLst/>
                <a:latin typeface="+mn-lt"/>
                <a:ea typeface="+mn-ea"/>
                <a:cs typeface="+mn-cs"/>
              </a:rPr>
              <a:t> or </a:t>
            </a:r>
            <a:r>
              <a:rPr lang="en-GB" sz="1200" b="0" i="1" kern="1200" dirty="0">
                <a:solidFill>
                  <a:schemeClr val="tx1"/>
                </a:solidFill>
                <a:effectLst/>
                <a:latin typeface="+mn-lt"/>
                <a:ea typeface="+mn-ea"/>
                <a:cs typeface="+mn-cs"/>
              </a:rPr>
              <a:t>TB treatment success</a:t>
            </a:r>
            <a:r>
              <a:rPr lang="en-GB" sz="1200" b="0" kern="1200" dirty="0">
                <a:solidFill>
                  <a:schemeClr val="tx1"/>
                </a:solidFill>
                <a:effectLst/>
                <a:latin typeface="+mn-lt"/>
                <a:ea typeface="+mn-ea"/>
                <a:cs typeface="+mn-cs"/>
              </a:rPr>
              <a:t> (Communicable/NCD).</a:t>
            </a:r>
          </a:p>
          <a:p>
            <a:pPr lvl="0"/>
            <a:r>
              <a:rPr lang="en-GB" sz="1200" b="0" kern="1200" dirty="0">
                <a:solidFill>
                  <a:schemeClr val="tx1"/>
                </a:solidFill>
                <a:effectLst/>
                <a:latin typeface="+mn-lt"/>
                <a:ea typeface="+mn-ea"/>
                <a:cs typeface="+mn-cs"/>
              </a:rPr>
              <a:t>They should find the latest value and the 5-year trend for each chosen indicator in their district.</a:t>
            </a:r>
          </a:p>
          <a:p>
            <a:pPr lvl="0"/>
            <a:r>
              <a:rPr lang="en-GB" sz="1200" b="0" kern="1200" dirty="0">
                <a:solidFill>
                  <a:schemeClr val="tx1"/>
                </a:solidFill>
                <a:effectLst/>
                <a:latin typeface="+mn-lt"/>
                <a:ea typeface="+mn-ea"/>
                <a:cs typeface="+mn-cs"/>
              </a:rPr>
              <a:t>If possible, they should also check comparison to provincial or national average, or another district (which the DHB allows by toggling benchmarks). </a:t>
            </a:r>
          </a:p>
          <a:p>
            <a:pPr lvl="0"/>
            <a:r>
              <a:rPr lang="en-GB" sz="1200" b="0" kern="1200" dirty="0">
                <a:solidFill>
                  <a:schemeClr val="tx1"/>
                </a:solidFill>
                <a:effectLst/>
                <a:latin typeface="+mn-lt"/>
                <a:ea typeface="+mn-ea"/>
                <a:cs typeface="+mn-cs"/>
              </a:rPr>
              <a:t>They will document or note down: </a:t>
            </a:r>
            <a:r>
              <a:rPr lang="en-GB" sz="1200" b="0" i="1" kern="1200" dirty="0">
                <a:solidFill>
                  <a:schemeClr val="tx1"/>
                </a:solidFill>
                <a:effectLst/>
                <a:latin typeface="+mn-lt"/>
                <a:ea typeface="+mn-ea"/>
                <a:cs typeface="+mn-cs"/>
              </a:rPr>
              <a:t>the values, the trend (increasing/decreasing/flat),</a:t>
            </a:r>
            <a:r>
              <a:rPr lang="en-GB" sz="1200" b="0" kern="1200" dirty="0">
                <a:solidFill>
                  <a:schemeClr val="tx1"/>
                </a:solidFill>
                <a:effectLst/>
                <a:latin typeface="+mn-lt"/>
                <a:ea typeface="+mn-ea"/>
                <a:cs typeface="+mn-cs"/>
              </a:rPr>
              <a:t> and think of at least one positive finding (something encouraging) and one concern (a gap or issue) from the data for their district</a:t>
            </a:r>
            <a:r>
              <a:rPr lang="en-GB" sz="1200" b="0" u="sng"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For example: “Our immunization is high (strength), but postnatal visit rate is low (gap).”</a:t>
            </a:r>
          </a:p>
          <a:p>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47</a:t>
            </a:fld>
            <a:endParaRPr lang="en-ZA"/>
          </a:p>
        </p:txBody>
      </p:sp>
    </p:spTree>
    <p:extLst>
      <p:ext uri="{BB962C8B-B14F-4D97-AF65-F5344CB8AC3E}">
        <p14:creationId xmlns:p14="http://schemas.microsoft.com/office/powerpoint/2010/main" val="239847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This module focuses on strengthening the ability of Primary Health Care (PHC) managers and staff to use data effectively for decision-making. Data-driven decision-making is critical for improving service delivery, resource allocation, and accountability within the health system. By understanding and applying data insights, PHC teams can identify gaps, monitor progress, and implement targeted interventions that lead to measurable improvements in health outcomes. The session introduces participants to key health information systems such as DHIS, Tier.net, ETR.net, and the District Health Barometer (DHB) dashboard. These tools provide essential data for planning, monitoring, and evaluating performance. The module emphasizes practical application through live demonstrations, hands-on exercises, and group activities, ensuring participants can confidently navigate dashboards, interpret trends, and communicate findings. Ultimately, this module aims to foster a culture of evidence-based management where decisions are informed by accurate, timely, and relevant data rather than assumptions or anecdotal evidence. Participants will also learn how to set SMART targets and develop mini action plans that translate data insights into actionable strategies for improving facility-level performance.
</a:t>
            </a:r>
          </a:p>
        </p:txBody>
      </p:sp>
      <p:sp>
        <p:nvSpPr>
          <p:cNvPr id="4" name="Slide Number Placeholder 3"/>
          <p:cNvSpPr>
            <a:spLocks noGrp="1"/>
          </p:cNvSpPr>
          <p:nvPr>
            <p:ph type="sldNum" sz="quarter" idx="5"/>
          </p:nvPr>
        </p:nvSpPr>
        <p:spPr/>
        <p:txBody>
          <a:bodyPr/>
          <a:lstStyle/>
          <a:p>
            <a:fld id="{ADD2A8E3-E2ED-4B21-B9FD-17A6438F5798}" type="slidenum">
              <a:t>5</a:t>
            </a:fld>
            <a:endParaRPr lang="en-US"/>
          </a:p>
        </p:txBody>
      </p:sp>
    </p:spTree>
    <p:extLst>
      <p:ext uri="{BB962C8B-B14F-4D97-AF65-F5344CB8AC3E}">
        <p14:creationId xmlns:p14="http://schemas.microsoft.com/office/powerpoint/2010/main" val="1308255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 Identify One Priority Problem: Each participant (with input from group) should choose one problem area they feel is a priority to address. It should be something reflected in the data – e.g., “Low antenatal early booking rate (only 50%)” or “High default rate in TB treatment (15%)”. They should ensure the problem is backed by evidence: a trend and a gap (like declining trend or below target).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Write a Justification:</a:t>
            </a:r>
            <a:r>
              <a:rPr lang="en-GB" sz="1200" kern="1200" dirty="0">
                <a:solidFill>
                  <a:schemeClr val="tx1"/>
                </a:solidFill>
                <a:effectLst/>
                <a:latin typeface="+mn-lt"/>
                <a:ea typeface="+mn-ea"/>
                <a:cs typeface="+mn-cs"/>
              </a:rPr>
              <a:t> For that one chosen priority, have them write 1-2 sentences why it’s important. Essentially, this is their rationale, using the data. </a:t>
            </a:r>
            <a:r>
              <a:rPr lang="en-GB" sz="1200" i="1" kern="1200" dirty="0">
                <a:solidFill>
                  <a:schemeClr val="tx1"/>
                </a:solidFill>
                <a:effectLst/>
                <a:latin typeface="+mn-lt"/>
                <a:ea typeface="+mn-ea"/>
                <a:cs typeface="+mn-cs"/>
              </a:rPr>
              <a:t>Example: “Only 50% of pregnant women book before 20 weeks in our clinic (trend has been flat for 3 years, provincial average is 65%). This delay in ANC can lead to poor maternal outcomes, so it’s a critical gap to address.”</a:t>
            </a:r>
            <a:endParaRPr lang="en-GB" sz="1200" kern="1200" dirty="0">
              <a:solidFill>
                <a:schemeClr val="tx1"/>
              </a:solidFill>
              <a:effectLst/>
              <a:latin typeface="+mn-lt"/>
              <a:ea typeface="+mn-ea"/>
              <a:cs typeface="+mn-cs"/>
            </a:endParaRPr>
          </a:p>
          <a:p>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48</a:t>
            </a:fld>
            <a:endParaRPr lang="en-ZA"/>
          </a:p>
        </p:txBody>
      </p:sp>
    </p:spTree>
    <p:extLst>
      <p:ext uri="{BB962C8B-B14F-4D97-AF65-F5344CB8AC3E}">
        <p14:creationId xmlns:p14="http://schemas.microsoft.com/office/powerpoint/2010/main" val="3389845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49</a:t>
            </a:fld>
            <a:endParaRPr lang="en-ZA"/>
          </a:p>
        </p:txBody>
      </p:sp>
    </p:spTree>
    <p:extLst>
      <p:ext uri="{BB962C8B-B14F-4D97-AF65-F5344CB8AC3E}">
        <p14:creationId xmlns:p14="http://schemas.microsoft.com/office/powerpoint/2010/main" val="786452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Often, managers need to communicate a broader picture in a </a:t>
            </a:r>
            <a:r>
              <a:rPr lang="en-GB" sz="1200" b="1" kern="1200" dirty="0">
                <a:solidFill>
                  <a:schemeClr val="tx1"/>
                </a:solidFill>
                <a:effectLst/>
                <a:latin typeface="+mn-lt"/>
                <a:ea typeface="+mn-ea"/>
                <a:cs typeface="+mn-cs"/>
              </a:rPr>
              <a:t>summary report or brief</a:t>
            </a:r>
            <a:r>
              <a:rPr lang="en-GB" sz="1200" kern="1200" dirty="0">
                <a:solidFill>
                  <a:schemeClr val="tx1"/>
                </a:solidFill>
                <a:effectLst/>
                <a:latin typeface="+mn-lt"/>
                <a:ea typeface="+mn-ea"/>
                <a:cs typeface="+mn-cs"/>
              </a:rPr>
              <a:t> – for example, a quarterly performance report for a sub-district. This usually involves writing a short narrative (a few paragraphs) that highlights the main points from the data, and sometimes includes tables or charts. Keep the language clear and non-technical where possible, especially if the audience includes non-clinical managers or community 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51</a:t>
            </a:fld>
            <a:endParaRPr lang="en-ZA"/>
          </a:p>
        </p:txBody>
      </p:sp>
    </p:spTree>
    <p:extLst>
      <p:ext uri="{BB962C8B-B14F-4D97-AF65-F5344CB8AC3E}">
        <p14:creationId xmlns:p14="http://schemas.microsoft.com/office/powerpoint/2010/main" val="1417985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After identifying priority gaps through data analysis, participants learn to formulate SMART targets: Specific, Measurable, Achievable, Relevant, and Time-bound. Setting SMART targets ensures clarity and accountability in improvement efforts. For example, instead of stating 'Improve antenatal care,' a SMART target would be 'Increase antenatal first visit before 20 weeks from 50% to 70% by March 2026.' Participants also develop mini action plans outlining key activities, responsible persons, and timelines. These plans translate data insights into concrete steps for improvement, such as community outreach, staff training, or process adjustments. Facilitators guide participants through examples and provide templates to structure their plans. This segment emphasizes that data-driven planning is not just about setting goals but also about defining actionable strategies and monitoring progress. By the end of this activity, participants have a draft plan they can implement in their facilities, reinforcing the practical relevance of the module.</a:t>
            </a:r>
          </a:p>
        </p:txBody>
      </p:sp>
      <p:sp>
        <p:nvSpPr>
          <p:cNvPr id="4" name="Slide Number Placeholder 3"/>
          <p:cNvSpPr>
            <a:spLocks noGrp="1"/>
          </p:cNvSpPr>
          <p:nvPr>
            <p:ph type="sldNum" sz="quarter" idx="5"/>
          </p:nvPr>
        </p:nvSpPr>
        <p:spPr/>
        <p:txBody>
          <a:bodyPr/>
          <a:lstStyle/>
          <a:p>
            <a:fld id="{ADD2A8E3-E2ED-4B21-B9FD-17A6438F5798}" type="slidenum">
              <a:t>54</a:t>
            </a:fld>
            <a:endParaRPr lang="en-US"/>
          </a:p>
        </p:txBody>
      </p:sp>
    </p:spTree>
    <p:extLst>
      <p:ext uri="{BB962C8B-B14F-4D97-AF65-F5344CB8AC3E}">
        <p14:creationId xmlns:p14="http://schemas.microsoft.com/office/powerpoint/2010/main" val="1917505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Each participant formulates a SMART target for their chosen priority indicator, and outlines 2-3 key actions with responsible persons (owners) to achieve that target, using the provided template (Indicator, Baseline, Target, Why, Actions, Owner). There is a template on the next slide.</a:t>
            </a:r>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60</a:t>
            </a:fld>
            <a:endParaRPr lang="en-ZA"/>
          </a:p>
        </p:txBody>
      </p:sp>
    </p:spTree>
    <p:extLst>
      <p:ext uri="{BB962C8B-B14F-4D97-AF65-F5344CB8AC3E}">
        <p14:creationId xmlns:p14="http://schemas.microsoft.com/office/powerpoint/2010/main" val="3143206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will fill out a mini action planning table. Choose one priority problem/indicator from your data (perhaps the gap you identified earlier). For that indicator, set a baseline, a target, and list actions. Remember to keep targets ambitious yet achievable. Setting it too low isn’t inspiring, too high might be unrealistic and demotivating. You can always adjust as you implement.</a:t>
            </a:r>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61</a:t>
            </a:fld>
            <a:endParaRPr lang="en-ZA"/>
          </a:p>
        </p:txBody>
      </p:sp>
    </p:spTree>
    <p:extLst>
      <p:ext uri="{BB962C8B-B14F-4D97-AF65-F5344CB8AC3E}">
        <p14:creationId xmlns:p14="http://schemas.microsoft.com/office/powerpoint/2010/main" val="766517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final segment of the module focuses on communication skills, enabling participants to present their data findings and improvement plans clearly and persuasively. Each participant or group shares their identified priority problem, SMART target, and proposed actions in a brief presentation. Facilitators and peers provide constructive feedback, highlighting strengths and suggesting refinements. This exercise builds confidence in communicating data-driven decisions to different audiences, such as facility staff, district managers, or community stakeholders. Effective communication ensures that improvement plans gain buy-in and support, which is critical for successful implementation. The session concludes with a summary of key takeaways: the importance of data use, practical skills in navigating systems, and the role of SMART planning in driving change. Participants are encouraged to apply these skills in their daily work and continue fostering a culture of evidence-based management.
</a:t>
            </a:r>
          </a:p>
        </p:txBody>
      </p:sp>
      <p:sp>
        <p:nvSpPr>
          <p:cNvPr id="4" name="Slide Number Placeholder 3"/>
          <p:cNvSpPr>
            <a:spLocks noGrp="1"/>
          </p:cNvSpPr>
          <p:nvPr>
            <p:ph type="sldNum" sz="quarter" idx="5"/>
          </p:nvPr>
        </p:nvSpPr>
        <p:spPr/>
        <p:txBody>
          <a:bodyPr/>
          <a:lstStyle/>
          <a:p>
            <a:fld id="{ADD2A8E3-E2ED-4B21-B9FD-17A6438F5798}" type="slidenum">
              <a:t>62</a:t>
            </a:fld>
            <a:endParaRPr lang="en-US"/>
          </a:p>
        </p:txBody>
      </p:sp>
    </p:spTree>
    <p:extLst>
      <p:ext uri="{BB962C8B-B14F-4D97-AF65-F5344CB8AC3E}">
        <p14:creationId xmlns:p14="http://schemas.microsoft.com/office/powerpoint/2010/main" val="291390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Data is the foundation of effective health system management. It provides evidence for identifying service delivery gaps, allocating resources efficiently, and monitoring progress toward health targets. In PHC settings, data helps managers understand patient volumes, treatment outcomes, and operational challenges. For example, immunization coverage data can reveal whether children are receiving timely vaccinations, while HIV and TB indicators highlight treatment adherence and program performance and NCDs data reveal whether screening of NCDs such as hypertension and diabetes is being done. Using data enables managers to prioritize interventions, justify resource requests, and demonstrate accountability to stakeholders. Without data, decisions are often based on assumptions, which can lead to inefficiencies and poor health outcomes. This module emphasizes that data is not just for reporting purposes; it is a powerful tool for driving improvement and achieving measurable results. By embedding data use into routine management practices, PHC teams can create a culture of continuous learning and evidence-based action.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2A8E3-E2ED-4B21-B9FD-17A6438F5798}"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468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South Africa’s health system relies on several key information systems for data collection and analysis. The District Health Information System (DHIS) is the national platform for aggregated facility data, capturing routine service delivery statistics such as immunization coverage and antenatal visits. </a:t>
            </a:r>
            <a:r>
              <a:rPr lang="en-US" dirty="0" err="1"/>
              <a:t>Tier.Net</a:t>
            </a:r>
            <a:r>
              <a:rPr lang="en-US" dirty="0"/>
              <a:t> is an electronic patient management system focused on HIV and TB programs, storing patient-level data and generating reports on ART initiation, retention, and viral suppression. </a:t>
            </a:r>
            <a:r>
              <a:rPr lang="en-US" dirty="0" err="1"/>
              <a:t>ETR.Net</a:t>
            </a:r>
            <a:r>
              <a:rPr lang="en-US" dirty="0"/>
              <a:t>, historically used for TB data, compiles treatment outcomes and case notifications, though it is gradually being integrated into </a:t>
            </a:r>
            <a:r>
              <a:rPr lang="en-US" dirty="0" err="1"/>
              <a:t>Tier.Net</a:t>
            </a:r>
            <a:r>
              <a:rPr lang="en-US" dirty="0"/>
              <a:t>. The District Health Barometer (DHB) is a public-facing dashboard that aggregates data from DHIS and other sources, enabling benchmarking and trend analysis across districts and provinces. Ideal clinic Monitoring Systems is used to monitor, assess and support improvement in PHC facility performance. Understanding these systems is critical for PHC managers to monitor performance, identify gaps, and plan interventions effectively. Let’s delve deeper into each system.</a:t>
            </a:r>
          </a:p>
        </p:txBody>
      </p:sp>
      <p:sp>
        <p:nvSpPr>
          <p:cNvPr id="4" name="Slide Number Placeholder 3"/>
          <p:cNvSpPr>
            <a:spLocks noGrp="1"/>
          </p:cNvSpPr>
          <p:nvPr>
            <p:ph type="sldNum" sz="quarter" idx="5"/>
          </p:nvPr>
        </p:nvSpPr>
        <p:spPr/>
        <p:txBody>
          <a:bodyPr/>
          <a:lstStyle/>
          <a:p>
            <a:fld id="{0D914F04-BC9C-4F61-9EBD-214476F85D39}" type="slidenum">
              <a:t>10</a:t>
            </a:fld>
            <a:endParaRPr lang="en-US"/>
          </a:p>
        </p:txBody>
      </p:sp>
    </p:spTree>
    <p:extLst>
      <p:ext uri="{BB962C8B-B14F-4D97-AF65-F5344CB8AC3E}">
        <p14:creationId xmlns:p14="http://schemas.microsoft.com/office/powerpoint/2010/main" val="1316167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systems are often talked about separately, but </a:t>
            </a:r>
            <a:r>
              <a:rPr lang="en-US" i="0" dirty="0"/>
              <a:t>they actually tell different parts of the same story.</a:t>
            </a:r>
          </a:p>
          <a:p>
            <a:pPr marL="171450" indent="-171450">
              <a:buFont typeface="Arial" panose="020B0604020202020204" pitchFamily="34" charset="0"/>
              <a:buChar char="•"/>
            </a:pPr>
            <a:r>
              <a:rPr lang="en-US" i="0" dirty="0"/>
              <a:t>DHIS tells us what services were delivered. </a:t>
            </a:r>
            <a:r>
              <a:rPr lang="en-US" i="0" dirty="0" err="1"/>
              <a:t>Tier.Net</a:t>
            </a:r>
            <a:r>
              <a:rPr lang="en-US" i="0" dirty="0"/>
              <a:t> tells us what happened to individual patients. ICMS tells us whether the clinic systems support good service delivery in the first place.</a:t>
            </a:r>
          </a:p>
          <a:p>
            <a:pPr marL="171450" indent="-171450">
              <a:buFont typeface="Arial" panose="020B0604020202020204" pitchFamily="34" charset="0"/>
              <a:buChar char="•"/>
            </a:pPr>
            <a:r>
              <a:rPr lang="en-US" i="0" dirty="0"/>
              <a:t>So, if DHIS shows poor </a:t>
            </a:r>
            <a:r>
              <a:rPr lang="en-US" i="0" dirty="0" err="1"/>
              <a:t>immunisation</a:t>
            </a:r>
            <a:r>
              <a:rPr lang="en-US" i="0" dirty="0"/>
              <a:t> coverage, ICMS might help explain why e.g. staff shortages, vaccine storage issues, or poor patient flow.</a:t>
            </a:r>
          </a:p>
          <a:p>
            <a:pPr marL="171450" indent="-171450">
              <a:buFont typeface="Arial" panose="020B0604020202020204" pitchFamily="34" charset="0"/>
              <a:buChar char="•"/>
            </a:pPr>
            <a:r>
              <a:rPr lang="en-US" i="0" dirty="0"/>
              <a:t>No single system is enough on its own. As managers, you need to be used together.</a:t>
            </a:r>
          </a:p>
          <a:p>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11</a:t>
            </a:fld>
            <a:endParaRPr lang="en-ZA"/>
          </a:p>
        </p:txBody>
      </p:sp>
    </p:spTree>
    <p:extLst>
      <p:ext uri="{BB962C8B-B14F-4D97-AF65-F5344CB8AC3E}">
        <p14:creationId xmlns:p14="http://schemas.microsoft.com/office/powerpoint/2010/main" val="211963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we move deeper into DHIS and dashboards, it’s important to talk about the Ideal Clinic Monitoring System, or ICMS.</a:t>
            </a:r>
            <a:br>
              <a:rPr lang="en-US" dirty="0"/>
            </a:br>
            <a:r>
              <a:rPr lang="en-US" dirty="0"/>
              <a:t>ICMS is not about counting services or patients. It’s about whether the clinic itself is set up to function properly.</a:t>
            </a:r>
          </a:p>
          <a:p>
            <a:pPr marL="171450" indent="-171450">
              <a:buFont typeface="Arial" panose="020B0604020202020204" pitchFamily="34" charset="0"/>
              <a:buChar char="•"/>
            </a:pPr>
            <a:r>
              <a:rPr lang="en-US" dirty="0"/>
              <a:t>ICMS looks at whether the systems, processes, and conditions are in place for quality care to happen. If those systems are weak, then even good staff and good intentions will struggle to deliver good outcomes.</a:t>
            </a:r>
          </a:p>
          <a:p>
            <a:pPr marL="171450" indent="-171450">
              <a:buFont typeface="Arial" panose="020B0604020202020204" pitchFamily="34" charset="0"/>
              <a:buChar char="•"/>
            </a:pPr>
            <a:r>
              <a:rPr lang="en-US" dirty="0"/>
              <a:t>So think of ICMS as answering the question: Is my clinic ready and </a:t>
            </a:r>
            <a:r>
              <a:rPr lang="en-US" dirty="0" err="1"/>
              <a:t>organised</a:t>
            </a:r>
            <a:r>
              <a:rPr lang="en-US" dirty="0"/>
              <a:t> to deliver quality PHC services?</a:t>
            </a:r>
            <a:endParaRPr lang="en-ZA" dirty="0"/>
          </a:p>
        </p:txBody>
      </p:sp>
      <p:sp>
        <p:nvSpPr>
          <p:cNvPr id="4" name="Slide Number Placeholder 3"/>
          <p:cNvSpPr>
            <a:spLocks noGrp="1"/>
          </p:cNvSpPr>
          <p:nvPr>
            <p:ph type="sldNum" sz="quarter" idx="5"/>
          </p:nvPr>
        </p:nvSpPr>
        <p:spPr/>
        <p:txBody>
          <a:bodyPr/>
          <a:lstStyle/>
          <a:p>
            <a:fld id="{5E0E208D-4179-4DFF-B1ED-6EDE2B8F7B93}" type="slidenum">
              <a:rPr lang="en-ZA" smtClean="0"/>
              <a:t>13</a:t>
            </a:fld>
            <a:endParaRPr lang="en-ZA"/>
          </a:p>
        </p:txBody>
      </p:sp>
    </p:spTree>
    <p:extLst>
      <p:ext uri="{BB962C8B-B14F-4D97-AF65-F5344CB8AC3E}">
        <p14:creationId xmlns:p14="http://schemas.microsoft.com/office/powerpoint/2010/main" val="2975093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Ideal clinic covers a broad range of areas, from infrastructure and staffing to medicines, governance, information management, and patient flow.</a:t>
            </a:r>
          </a:p>
          <a:p>
            <a:pPr marL="171450" indent="-171450">
              <a:buFont typeface="Arial" panose="020B0604020202020204" pitchFamily="34" charset="0"/>
              <a:buChar char="•"/>
            </a:pPr>
            <a:r>
              <a:rPr lang="en-US" dirty="0"/>
              <a:t>What’s important to understand is that ICMS is not checking individuals. It’s looking at </a:t>
            </a:r>
            <a:r>
              <a:rPr lang="en-US" b="0" dirty="0"/>
              <a:t>systems</a:t>
            </a:r>
            <a:r>
              <a:rPr lang="en-US" dirty="0"/>
              <a:t> i.e. how the clinic works as a whole.</a:t>
            </a:r>
          </a:p>
          <a:p>
            <a:pPr marL="171450" indent="-171450">
              <a:buFont typeface="Arial" panose="020B0604020202020204" pitchFamily="34" charset="0"/>
              <a:buChar char="•"/>
            </a:pPr>
            <a:r>
              <a:rPr lang="en-US" dirty="0"/>
              <a:t>For example, if patients wait too long, ICMS helps us look at flow, staffing, and </a:t>
            </a:r>
            <a:r>
              <a:rPr lang="en-US" dirty="0" err="1"/>
              <a:t>organisation</a:t>
            </a:r>
            <a:r>
              <a:rPr lang="en-US" dirty="0"/>
              <a:t>, not just blame people for working slowly.</a:t>
            </a:r>
          </a:p>
          <a:p>
            <a:pPr marL="171450" indent="-171450">
              <a:buFont typeface="Arial" panose="020B0604020202020204" pitchFamily="34" charset="0"/>
              <a:buChar char="•"/>
            </a:pPr>
            <a:r>
              <a:rPr lang="en-US" dirty="0"/>
              <a:t>This is why ICMS is such a useful management tool because it helps identify where the system is not supporting staff to do their work well.</a:t>
            </a:r>
          </a:p>
        </p:txBody>
      </p:sp>
      <p:sp>
        <p:nvSpPr>
          <p:cNvPr id="4" name="Slide Number Placeholder 3"/>
          <p:cNvSpPr>
            <a:spLocks noGrp="1"/>
          </p:cNvSpPr>
          <p:nvPr>
            <p:ph type="sldNum" sz="quarter" idx="5"/>
          </p:nvPr>
        </p:nvSpPr>
        <p:spPr/>
        <p:txBody>
          <a:bodyPr/>
          <a:lstStyle/>
          <a:p>
            <a:fld id="{5E0E208D-4179-4DFF-B1ED-6EDE2B8F7B93}" type="slidenum">
              <a:rPr lang="en-ZA" smtClean="0"/>
              <a:t>15</a:t>
            </a:fld>
            <a:endParaRPr lang="en-ZA"/>
          </a:p>
        </p:txBody>
      </p:sp>
    </p:spTree>
    <p:extLst>
      <p:ext uri="{BB962C8B-B14F-4D97-AF65-F5344CB8AC3E}">
        <p14:creationId xmlns:p14="http://schemas.microsoft.com/office/powerpoint/2010/main" val="1974650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ZA" dirty="0"/>
              <a:t>Clarify: ICMS findings should trigger management action, not sit in a report</a:t>
            </a:r>
          </a:p>
        </p:txBody>
      </p:sp>
      <p:sp>
        <p:nvSpPr>
          <p:cNvPr id="4" name="Slide Number Placeholder 3"/>
          <p:cNvSpPr>
            <a:spLocks noGrp="1"/>
          </p:cNvSpPr>
          <p:nvPr>
            <p:ph type="sldNum" sz="quarter" idx="5"/>
          </p:nvPr>
        </p:nvSpPr>
        <p:spPr/>
        <p:txBody>
          <a:bodyPr/>
          <a:lstStyle/>
          <a:p>
            <a:fld id="{5E0E208D-4179-4DFF-B1ED-6EDE2B8F7B93}" type="slidenum">
              <a:rPr lang="en-ZA" smtClean="0"/>
              <a:t>18</a:t>
            </a:fld>
            <a:endParaRPr lang="en-ZA"/>
          </a:p>
        </p:txBody>
      </p:sp>
    </p:spTree>
    <p:extLst>
      <p:ext uri="{BB962C8B-B14F-4D97-AF65-F5344CB8AC3E}">
        <p14:creationId xmlns:p14="http://schemas.microsoft.com/office/powerpoint/2010/main" val="1049375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1.jpe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5.xml"/><Relationship Id="rId6" Type="http://schemas.openxmlformats.org/officeDocument/2006/relationships/image" Target="../media/image13.jpeg"/><Relationship Id="rId5" Type="http://schemas.openxmlformats.org/officeDocument/2006/relationships/image" Target="../media/image1.jpe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888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3888" y="1709740"/>
            <a:ext cx="7886700" cy="285273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7F7F7F"/>
              </a:buClr>
              <a:buSzPts val="3600"/>
              <a:buFont typeface="Arial"/>
              <a:buNone/>
              <a:defRPr sz="3600" b="0" i="0" u="none" strike="noStrike" cap="none">
                <a:solidFill>
                  <a:srgbClr val="7F7F7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
          <p:cNvSpPr txBox="1">
            <a:spLocks noGrp="1"/>
          </p:cNvSpPr>
          <p:nvPr>
            <p:ph type="body" idx="1"/>
          </p:nvPr>
        </p:nvSpPr>
        <p:spPr>
          <a:xfrm>
            <a:off x="623888" y="4589465"/>
            <a:ext cx="7886700" cy="15001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3028950" y="6356352"/>
            <a:ext cx="25511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p:nvPr/>
        </p:nvSpPr>
        <p:spPr>
          <a:xfrm>
            <a:off x="8119307" y="6356351"/>
            <a:ext cx="792088"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ZA" sz="18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800"/>
                <a:buFont typeface="Arial"/>
                <a:buNone/>
              </a:pPr>
              <a:t>‹#›</a:t>
            </a:fld>
            <a:endParaRPr sz="18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34681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6463630" cy="543595"/>
          </a:xfrm>
          <a:prstGeom prst="rect">
            <a:avLst/>
          </a:prstGeom>
        </p:spPr>
        <p:txBody>
          <a:bodyPr/>
          <a:lstStyle>
            <a:lvl1pPr>
              <a:defRPr lang="en-US" sz="2100" b="1" kern="1200" dirty="0">
                <a:solidFill>
                  <a:schemeClr val="bg1"/>
                </a:solidFill>
                <a:latin typeface="Arial" pitchFamily="34" charset="0"/>
                <a:ea typeface="+mj-ea"/>
                <a:cs typeface="Arial"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843808" y="6356353"/>
            <a:ext cx="3086100" cy="365125"/>
          </a:xfrm>
          <a:prstGeom prst="rect">
            <a:avLst/>
          </a:prstGeom>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7" name="Slide Number Placeholder 5"/>
          <p:cNvSpPr txBox="1">
            <a:spLocks/>
          </p:cNvSpPr>
          <p:nvPr/>
        </p:nvSpPr>
        <p:spPr>
          <a:xfrm>
            <a:off x="8119308" y="6356353"/>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a:t>
            </a:fld>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7999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Logo - NDP - Full colour.jpg"/>
          <p:cNvPicPr>
            <a:picLocks noChangeAspect="1"/>
          </p:cNvPicPr>
          <p:nvPr/>
        </p:nvPicPr>
        <p:blipFill>
          <a:blip r:embed="rId2" cstate="print"/>
          <a:stretch>
            <a:fillRect/>
          </a:stretch>
        </p:blipFill>
        <p:spPr>
          <a:xfrm>
            <a:off x="6537930" y="5857892"/>
            <a:ext cx="1130416" cy="1071570"/>
          </a:xfrm>
          <a:prstGeom prst="rect">
            <a:avLst/>
          </a:prstGeom>
        </p:spPr>
      </p:pic>
      <p:pic>
        <p:nvPicPr>
          <p:cNvPr id="2" name="Picture 1" descr="A logo with a flag and numbers&#10;&#10;Description automatically generated">
            <a:extLst>
              <a:ext uri="{FF2B5EF4-FFF2-40B4-BE49-F238E27FC236}">
                <a16:creationId xmlns:a16="http://schemas.microsoft.com/office/drawing/2014/main" id="{099FED8E-EF33-34FC-F58D-2738C2E90A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345" y="5944572"/>
            <a:ext cx="1368152" cy="875612"/>
          </a:xfrm>
          <a:prstGeom prst="rect">
            <a:avLst/>
          </a:prstGeom>
        </p:spPr>
      </p:pic>
    </p:spTree>
    <p:extLst>
      <p:ext uri="{BB962C8B-B14F-4D97-AF65-F5344CB8AC3E}">
        <p14:creationId xmlns:p14="http://schemas.microsoft.com/office/powerpoint/2010/main" val="3386678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7" name="Rectangle 6"/>
          <p:cNvSpPr/>
          <p:nvPr/>
        </p:nvSpPr>
        <p:spPr>
          <a:xfrm>
            <a:off x="0" y="0"/>
            <a:ext cx="9144000" cy="11430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11"/>
          <p:cNvPicPr>
            <a:picLocks noChangeAspect="1" noChangeArrowheads="1"/>
          </p:cNvPicPr>
          <p:nvPr/>
        </p:nvPicPr>
        <p:blipFill>
          <a:blip r:embed="rId2" cstate="print"/>
          <a:srcRect r="26000"/>
          <a:stretch>
            <a:fillRect/>
          </a:stretch>
        </p:blipFill>
        <p:spPr bwMode="auto">
          <a:xfrm>
            <a:off x="228600" y="1219200"/>
            <a:ext cx="1524000" cy="1372973"/>
          </a:xfrm>
          <a:prstGeom prst="rect">
            <a:avLst/>
          </a:prstGeom>
          <a:noFill/>
          <a:ln w="9525">
            <a:noFill/>
            <a:miter lim="800000"/>
            <a:headEnd/>
            <a:tailEnd/>
          </a:ln>
          <a:effectLst/>
        </p:spPr>
      </p:pic>
      <p:pic>
        <p:nvPicPr>
          <p:cNvPr id="9" name="Picture 7"/>
          <p:cNvPicPr>
            <a:picLocks noChangeAspect="1" noChangeArrowheads="1"/>
          </p:cNvPicPr>
          <p:nvPr/>
        </p:nvPicPr>
        <p:blipFill>
          <a:blip r:embed="rId3" cstate="print"/>
          <a:srcRect l="5799" r="18813"/>
          <a:stretch>
            <a:fillRect/>
          </a:stretch>
        </p:blipFill>
        <p:spPr bwMode="auto">
          <a:xfrm flipH="1">
            <a:off x="228600" y="2743204"/>
            <a:ext cx="1524000" cy="1333891"/>
          </a:xfrm>
          <a:prstGeom prst="rect">
            <a:avLst/>
          </a:prstGeom>
          <a:noFill/>
          <a:ln w="9525">
            <a:noFill/>
            <a:miter lim="800000"/>
            <a:headEnd/>
            <a:tailEnd/>
          </a:ln>
          <a:effectLst/>
        </p:spPr>
      </p:pic>
      <p:pic>
        <p:nvPicPr>
          <p:cNvPr id="10" name="Picture 9"/>
          <p:cNvPicPr>
            <a:picLocks noChangeAspect="1" noChangeArrowheads="1"/>
          </p:cNvPicPr>
          <p:nvPr/>
        </p:nvPicPr>
        <p:blipFill>
          <a:blip r:embed="rId4" cstate="print"/>
          <a:srcRect l="11563" r="32932" b="27168"/>
          <a:stretch>
            <a:fillRect/>
          </a:stretch>
        </p:blipFill>
        <p:spPr bwMode="auto">
          <a:xfrm>
            <a:off x="228602" y="4267200"/>
            <a:ext cx="1567543" cy="1371600"/>
          </a:xfrm>
          <a:prstGeom prst="rect">
            <a:avLst/>
          </a:prstGeom>
          <a:noFill/>
          <a:ln w="9525">
            <a:noFill/>
            <a:miter lim="800000"/>
            <a:headEnd/>
            <a:tailEnd/>
          </a:ln>
          <a:effectLst/>
        </p:spPr>
      </p:pic>
      <p:cxnSp>
        <p:nvCxnSpPr>
          <p:cNvPr id="12" name="Straight Connector 11"/>
          <p:cNvCxnSpPr/>
          <p:nvPr/>
        </p:nvCxnSpPr>
        <p:spPr>
          <a:xfrm>
            <a:off x="2514600" y="2667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14600" y="4191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pic>
        <p:nvPicPr>
          <p:cNvPr id="16" name="Picture 15" descr="NDOH Logo.jpg"/>
          <p:cNvPicPr>
            <a:picLocks noChangeAspect="1"/>
          </p:cNvPicPr>
          <p:nvPr/>
        </p:nvPicPr>
        <p:blipFill>
          <a:blip r:embed="rId5" cstate="print"/>
          <a:stretch>
            <a:fillRect/>
          </a:stretch>
        </p:blipFill>
        <p:spPr>
          <a:xfrm>
            <a:off x="152400" y="5867400"/>
            <a:ext cx="2286000" cy="824484"/>
          </a:xfrm>
          <a:prstGeom prst="rect">
            <a:avLst/>
          </a:prstGeom>
        </p:spPr>
      </p:pic>
      <p:cxnSp>
        <p:nvCxnSpPr>
          <p:cNvPr id="17" name="Straight Connector 16"/>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2514600" y="1217613"/>
            <a:ext cx="6279018" cy="1325563"/>
          </a:xfrm>
          <a:prstGeom prst="rect">
            <a:avLst/>
          </a:prstGeom>
        </p:spPr>
        <p:txBody>
          <a:bodyPr/>
          <a:lstStyle>
            <a:lvl1pPr marL="0" algn="l" defTabSz="685800" rtl="0" eaLnBrk="1" latinLnBrk="0" hangingPunct="1">
              <a:defRPr lang="en-US" sz="2700" kern="1200" dirty="0">
                <a:solidFill>
                  <a:schemeClr val="bg1">
                    <a:lumMod val="50000"/>
                  </a:schemeClr>
                </a:solidFill>
                <a:latin typeface="Arial" pitchFamily="34" charset="0"/>
                <a:ea typeface="+mn-ea"/>
                <a:cs typeface="Arial" pitchFamily="34" charset="0"/>
              </a:defRPr>
            </a:lvl1pPr>
          </a:lstStyle>
          <a:p>
            <a:r>
              <a:rPr lang="en-ZA" dirty="0"/>
              <a:t>[Insert title of meeting/event here]</a:t>
            </a:r>
          </a:p>
        </p:txBody>
      </p:sp>
      <p:sp>
        <p:nvSpPr>
          <p:cNvPr id="15" name="TextBox 14"/>
          <p:cNvSpPr txBox="1"/>
          <p:nvPr/>
        </p:nvSpPr>
        <p:spPr>
          <a:xfrm>
            <a:off x="2485996" y="3207153"/>
            <a:ext cx="5791200" cy="323165"/>
          </a:xfrm>
          <a:prstGeom prst="rect">
            <a:avLst/>
          </a:prstGeom>
          <a:noFill/>
        </p:spPr>
        <p:txBody>
          <a:bodyPr wrap="squar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prstClr val="white">
                    <a:lumMod val="50000"/>
                  </a:prstClr>
                </a:solidFill>
                <a:effectLst/>
                <a:uLnTx/>
                <a:uFillTx/>
                <a:latin typeface="Arial" pitchFamily="34" charset="0"/>
                <a:ea typeface="+mn-ea"/>
                <a:cs typeface="Arial" pitchFamily="34" charset="0"/>
              </a:rPr>
              <a:t>[Insert name of presenter/unit here]</a:t>
            </a:r>
          </a:p>
        </p:txBody>
      </p:sp>
      <p:sp>
        <p:nvSpPr>
          <p:cNvPr id="19" name="Date Placeholder 1"/>
          <p:cNvSpPr>
            <a:spLocks noGrp="1"/>
          </p:cNvSpPr>
          <p:nvPr>
            <p:ph type="dt" sz="half" idx="10"/>
          </p:nvPr>
        </p:nvSpPr>
        <p:spPr>
          <a:xfrm>
            <a:off x="3923928" y="4669969"/>
            <a:ext cx="2808312" cy="365125"/>
          </a:xfrm>
          <a:prstGeom prst="rect">
            <a:avLst/>
          </a:prstGeom>
        </p:spPr>
        <p:txBody>
          <a:bodyPr/>
          <a:lstStyle>
            <a:lvl1pPr algn="ctr">
              <a:defRPr lang="en-US" sz="1500" kern="1200" smtClean="0">
                <a:solidFill>
                  <a:schemeClr val="bg1">
                    <a:lumMod val="50000"/>
                  </a:schemeClr>
                </a:solidFill>
                <a:latin typeface="Arial" pitchFamily="34" charset="0"/>
                <a:ea typeface="+mn-ea"/>
                <a:cs typeface="Arial" pitchFamily="34" charset="0"/>
              </a:defRPr>
            </a:lvl1pPr>
          </a:lstStyle>
          <a:p>
            <a:pPr fontAlgn="base">
              <a:spcBef>
                <a:spcPct val="0"/>
              </a:spcBef>
              <a:spcAft>
                <a:spcPct val="0"/>
              </a:spcAft>
              <a:defRPr/>
            </a:pPr>
            <a:endParaRPr lang="en-GB" dirty="0">
              <a:solidFill>
                <a:prstClr val="white">
                  <a:lumMod val="50000"/>
                </a:prstClr>
              </a:solidFill>
            </a:endParaRPr>
          </a:p>
        </p:txBody>
      </p:sp>
    </p:spTree>
    <p:extLst>
      <p:ext uri="{BB962C8B-B14F-4D97-AF65-F5344CB8AC3E}">
        <p14:creationId xmlns:p14="http://schemas.microsoft.com/office/powerpoint/2010/main" val="1554879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6463630" cy="543595"/>
          </a:xfrm>
          <a:prstGeom prst="rect">
            <a:avLst/>
          </a:prstGeom>
        </p:spPr>
        <p:txBody>
          <a:bodyPr/>
          <a:lstStyle>
            <a:lvl1pPr>
              <a:defRPr lang="en-US" sz="2100" b="1" kern="1200" dirty="0">
                <a:solidFill>
                  <a:schemeClr val="bg1"/>
                </a:solidFill>
                <a:latin typeface="Arial" pitchFamily="34" charset="0"/>
                <a:ea typeface="+mj-ea"/>
                <a:cs typeface="Arial"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843808" y="6356353"/>
            <a:ext cx="3086100" cy="365125"/>
          </a:xfrm>
          <a:prstGeom prst="rect">
            <a:avLst/>
          </a:prstGeom>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7" name="Slide Number Placeholder 5"/>
          <p:cNvSpPr txBox="1">
            <a:spLocks/>
          </p:cNvSpPr>
          <p:nvPr/>
        </p:nvSpPr>
        <p:spPr>
          <a:xfrm>
            <a:off x="8119308" y="6356353"/>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a:t>
            </a:fld>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26389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628650" y="365129"/>
            <a:ext cx="6463630" cy="543595"/>
          </a:xfrm>
          <a:prstGeom prst="rect">
            <a:avLst/>
          </a:prstGeom>
        </p:spPr>
        <p:txBody>
          <a:bodyPr/>
          <a:lstStyle>
            <a:lvl1pPr>
              <a:defRPr lang="en-US" sz="2100" b="1" kern="1200" dirty="0">
                <a:solidFill>
                  <a:schemeClr val="bg1"/>
                </a:solidFill>
                <a:latin typeface="Arial" pitchFamily="34" charset="0"/>
                <a:ea typeface="+mj-ea"/>
                <a:cs typeface="Arial" pitchFamily="34" charset="0"/>
              </a:defRPr>
            </a:lvl1pPr>
          </a:lstStyle>
          <a:p>
            <a:pPr marL="0" marR="0" lvl="0" indent="0" algn="l" defTabSz="342900" rtl="0" eaLnBrk="1" fontAlgn="auto" latinLnBrk="0" hangingPunct="1">
              <a:lnSpc>
                <a:spcPct val="100000"/>
              </a:lnSpc>
              <a:spcBef>
                <a:spcPct val="0"/>
              </a:spcBef>
              <a:spcAft>
                <a:spcPts val="0"/>
              </a:spcAft>
              <a:buClrTx/>
              <a:buSzTx/>
              <a:buFontTx/>
              <a:buNone/>
              <a:tabLst>
                <a:tab pos="0" algn="l"/>
                <a:tab pos="685800" algn="l"/>
                <a:tab pos="1371600" algn="l"/>
                <a:tab pos="2057400" algn="l"/>
                <a:tab pos="2743200" algn="l"/>
                <a:tab pos="3429000" algn="l"/>
                <a:tab pos="4114800" algn="l"/>
                <a:tab pos="4800600" algn="l"/>
                <a:tab pos="5486400" algn="l"/>
                <a:tab pos="6172200" algn="l"/>
                <a:tab pos="6858000" algn="l"/>
                <a:tab pos="7543800" algn="l"/>
              </a:tabLst>
              <a:defRPr/>
            </a:pPr>
            <a:r>
              <a:rPr lang="en-US"/>
              <a:t>Click to edit Master title style</a:t>
            </a:r>
            <a:endParaRPr lang="en-US" dirty="0"/>
          </a:p>
        </p:txBody>
      </p:sp>
      <p:sp>
        <p:nvSpPr>
          <p:cNvPr id="8" name="Slide Number Placeholder 5"/>
          <p:cNvSpPr txBox="1">
            <a:spLocks/>
          </p:cNvSpPr>
          <p:nvPr/>
        </p:nvSpPr>
        <p:spPr>
          <a:xfrm>
            <a:off x="8119308" y="6356353"/>
            <a:ext cx="792088" cy="365125"/>
          </a:xfrm>
          <a:prstGeom prst="rect">
            <a:avLst/>
          </a:prstGeom>
        </p:spPr>
        <p:txBody>
          <a:bodyPr/>
          <a:lstStyle>
            <a:defPPr>
              <a:defRPr lang="en-US"/>
            </a:defPPr>
            <a:lvl1pPr>
              <a:defRPr>
                <a:latin typeface="Arial" panose="020B0604020202020204" pitchFamily="34" charset="0"/>
                <a:cs typeface="Arial" panose="020B0604020202020204" pitchFamily="34" charset="0"/>
              </a:defRPr>
            </a:lvl1pPr>
          </a:lstStyle>
          <a:p>
            <a:pPr marL="0" marR="0" lvl="0" indent="0" algn="l" defTabSz="6858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a:t>
            </a:fld>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9504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2"/>
            <a:ext cx="7886700" cy="2852737"/>
          </a:xfrm>
          <a:prstGeom prst="rect">
            <a:avLst/>
          </a:prstGeom>
        </p:spPr>
        <p:txBody>
          <a:bodyPr anchor="b"/>
          <a:lstStyle>
            <a:lvl1pPr marL="0" algn="l" defTabSz="685800" rtl="0" eaLnBrk="1" latinLnBrk="0" hangingPunct="1">
              <a:spcBef>
                <a:spcPct val="0"/>
              </a:spcBef>
              <a:buNone/>
              <a:defRPr lang="en-US" sz="2700" kern="1200" dirty="0">
                <a:solidFill>
                  <a:schemeClr val="bg1">
                    <a:lumMod val="50000"/>
                  </a:schemeClr>
                </a:solidFill>
                <a:latin typeface="Arial" pitchFamily="34" charset="0"/>
                <a:ea typeface="+mn-ea"/>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7"/>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028950" y="6356354"/>
            <a:ext cx="2551162" cy="365125"/>
          </a:xfrm>
          <a:prstGeom prst="rect">
            <a:avLst/>
          </a:prstGeom>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
        <p:nvSpPr>
          <p:cNvPr id="7" name="Slide Number Placeholder 5"/>
          <p:cNvSpPr txBox="1">
            <a:spLocks/>
          </p:cNvSpPr>
          <p:nvPr/>
        </p:nvSpPr>
        <p:spPr>
          <a:xfrm>
            <a:off x="8119308" y="6356353"/>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a:t>
            </a:fld>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75191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0618" y="260652"/>
            <a:ext cx="6535638" cy="543595"/>
          </a:xfrm>
          <a:prstGeom prst="rect">
            <a:avLst/>
          </a:prstGeom>
        </p:spPr>
        <p:txBody>
          <a:bodyPr/>
          <a:lstStyle>
            <a:lvl1pPr algn="l">
              <a:defRPr lang="en-US" sz="2100" b="1" kern="1200" dirty="0" smtClean="0">
                <a:solidFill>
                  <a:schemeClr val="bg1"/>
                </a:solidFill>
                <a:latin typeface="Arial" pitchFamily="34" charset="0"/>
                <a:ea typeface="+mj-ea"/>
                <a:cs typeface="Arial"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67544" y="1196752"/>
            <a:ext cx="3867150" cy="4990684"/>
          </a:xfrm>
          <a:prstGeom prst="rect">
            <a:avLst/>
          </a:prstGeom>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196756"/>
            <a:ext cx="3867150" cy="4980211"/>
          </a:xfrm>
          <a:prstGeom prst="rect">
            <a:avLst/>
          </a:prstGeom>
        </p:spPr>
        <p:txBody>
          <a:bodyPr/>
          <a:lstStyle>
            <a:lvl1pPr>
              <a:defRPr sz="1800">
                <a:latin typeface="Arial" panose="020B0604020202020204" pitchFamily="34" charset="0"/>
                <a:cs typeface="Arial" panose="020B0604020202020204" pitchFamily="34" charset="0"/>
              </a:defRPr>
            </a:lvl1pPr>
            <a:lvl2pPr>
              <a:defRPr sz="1500"/>
            </a:lvl2pPr>
            <a:lvl3pPr>
              <a:defRPr sz="135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2699792" y="6356354"/>
            <a:ext cx="2808312" cy="365125"/>
          </a:xfrm>
          <a:prstGeom prst="rect">
            <a:avLst/>
          </a:prstGeom>
        </p:spPr>
        <p:txBody>
          <a:bodyPr/>
          <a:lstStyle>
            <a:lvl1pPr>
              <a:defRPr>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dirty="0">
              <a:solidFill>
                <a:prstClr val="black"/>
              </a:solidFill>
            </a:endParaRPr>
          </a:p>
        </p:txBody>
      </p:sp>
      <p:sp>
        <p:nvSpPr>
          <p:cNvPr id="9" name="Slide Number Placeholder 5"/>
          <p:cNvSpPr txBox="1">
            <a:spLocks/>
          </p:cNvSpPr>
          <p:nvPr/>
        </p:nvSpPr>
        <p:spPr>
          <a:xfrm>
            <a:off x="8119308" y="6356353"/>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a:t>
            </a:fld>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9030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52"/>
            <a:ext cx="6462042" cy="615603"/>
          </a:xfrm>
          <a:prstGeom prst="rect">
            <a:avLst/>
          </a:prstGeom>
        </p:spPr>
        <p:txBody>
          <a:bodyPr/>
          <a:lstStyle>
            <a:lvl1pPr>
              <a:defRPr lang="en-US" sz="2100" b="1" kern="1200" smtClean="0">
                <a:solidFill>
                  <a:schemeClr val="bg1"/>
                </a:solidFill>
                <a:latin typeface="Arial" pitchFamily="34" charset="0"/>
                <a:ea typeface="+mj-ea"/>
                <a:cs typeface="Arial"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30239" y="1681163"/>
            <a:ext cx="3868737" cy="823912"/>
          </a:xfrm>
          <a:prstGeom prst="rect">
            <a:avLst/>
          </a:prstGeom>
        </p:spPr>
        <p:txBody>
          <a:bodyPr anchor="b"/>
          <a:lstStyle>
            <a:lvl1pPr marL="0" indent="0" algn="l" defTabSz="685800" rtl="0" eaLnBrk="1" latinLnBrk="0" hangingPunct="1">
              <a:buNone/>
              <a:defRPr lang="en-US" sz="1800" b="1" kern="1200" dirty="0" smtClean="0">
                <a:solidFill>
                  <a:schemeClr val="tx1"/>
                </a:solidFill>
                <a:latin typeface="Arial" pitchFamily="34" charset="0"/>
                <a:ea typeface="+mn-ea"/>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2505075"/>
            <a:ext cx="3868737" cy="3684588"/>
          </a:xfrm>
          <a:prstGeom prst="rect">
            <a:avLst/>
          </a:prstGeom>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lang="en-US" sz="1800" b="1" kern="1200" dirty="0" smtClean="0">
                <a:solidFill>
                  <a:schemeClr val="tx1"/>
                </a:solidFill>
                <a:latin typeface="Arial" pitchFamily="34" charset="0"/>
                <a:ea typeface="+mn-ea"/>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11"/>
          </p:nvPr>
        </p:nvSpPr>
        <p:spPr>
          <a:xfrm>
            <a:off x="3028950" y="6356354"/>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dirty="0">
              <a:solidFill>
                <a:prstClr val="black"/>
              </a:solidFill>
            </a:endParaRPr>
          </a:p>
        </p:txBody>
      </p:sp>
      <p:sp>
        <p:nvSpPr>
          <p:cNvPr id="12" name="Slide Number Placeholder 5"/>
          <p:cNvSpPr txBox="1">
            <a:spLocks/>
          </p:cNvSpPr>
          <p:nvPr/>
        </p:nvSpPr>
        <p:spPr>
          <a:xfrm>
            <a:off x="8119308" y="6356353"/>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a:t>
            </a:fld>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9512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1521" y="188641"/>
            <a:ext cx="6768752" cy="720080"/>
          </a:xfrm>
          <a:prstGeom prst="rect">
            <a:avLst/>
          </a:prstGeom>
        </p:spPr>
        <p:txBody>
          <a:bodyPr/>
          <a:lstStyle>
            <a:lvl1pPr>
              <a:defRPr sz="21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a:xfrm>
            <a:off x="628650" y="6356354"/>
            <a:ext cx="2057400" cy="365125"/>
          </a:xfrm>
          <a:prstGeom prst="rect">
            <a:avLst/>
          </a:prstGeom>
        </p:spPr>
        <p:txBody>
          <a:bodyPr/>
          <a:lstStyle/>
          <a:p>
            <a:pPr fontAlgn="base">
              <a:spcBef>
                <a:spcPct val="0"/>
              </a:spcBef>
              <a:spcAft>
                <a:spcPct val="0"/>
              </a:spcAft>
              <a:defRPr/>
            </a:pPr>
            <a:endParaRPr lang="en-US">
              <a:solidFill>
                <a:prstClr val="black"/>
              </a:solidFill>
              <a:latin typeface="Arial" charset="0"/>
              <a:cs typeface="Arial" charset="0"/>
            </a:endParaRPr>
          </a:p>
        </p:txBody>
      </p:sp>
      <p:sp>
        <p:nvSpPr>
          <p:cNvPr id="7" name="Footer Placeholder 4"/>
          <p:cNvSpPr>
            <a:spLocks noGrp="1"/>
          </p:cNvSpPr>
          <p:nvPr>
            <p:ph type="ftr" sz="quarter" idx="11"/>
          </p:nvPr>
        </p:nvSpPr>
        <p:spPr>
          <a:xfrm>
            <a:off x="3028950" y="6356354"/>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dirty="0">
              <a:solidFill>
                <a:prstClr val="black"/>
              </a:solidFill>
            </a:endParaRPr>
          </a:p>
        </p:txBody>
      </p:sp>
      <p:sp>
        <p:nvSpPr>
          <p:cNvPr id="8" name="Slide Number Placeholder 5"/>
          <p:cNvSpPr txBox="1">
            <a:spLocks/>
          </p:cNvSpPr>
          <p:nvPr/>
        </p:nvSpPr>
        <p:spPr>
          <a:xfrm>
            <a:off x="8119308" y="6356353"/>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a:t>
            </a:fld>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69656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60DA9-1A85-118A-46C1-FB23F9ECB37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ZA"/>
          </a:p>
        </p:txBody>
      </p:sp>
      <p:sp>
        <p:nvSpPr>
          <p:cNvPr id="3" name="Subtitle 2">
            <a:extLst>
              <a:ext uri="{FF2B5EF4-FFF2-40B4-BE49-F238E27FC236}">
                <a16:creationId xmlns:a16="http://schemas.microsoft.com/office/drawing/2014/main" id="{5E8D14E8-5FEA-B341-3885-837547840DC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3A4457E4-5EB3-6463-7216-201A39137BE7}"/>
              </a:ext>
            </a:extLst>
          </p:cNvPr>
          <p:cNvSpPr>
            <a:spLocks noGrp="1"/>
          </p:cNvSpPr>
          <p:nvPr>
            <p:ph type="dt" sz="half" idx="10"/>
          </p:nvPr>
        </p:nvSpPr>
        <p:spPr/>
        <p:txBody>
          <a:bodyPr/>
          <a:lstStyle/>
          <a:p>
            <a:endParaRPr lang="en-ZA"/>
          </a:p>
        </p:txBody>
      </p:sp>
      <p:sp>
        <p:nvSpPr>
          <p:cNvPr id="5" name="Footer Placeholder 4">
            <a:extLst>
              <a:ext uri="{FF2B5EF4-FFF2-40B4-BE49-F238E27FC236}">
                <a16:creationId xmlns:a16="http://schemas.microsoft.com/office/drawing/2014/main" id="{9137D572-EFB9-4B71-F5CD-3A87AF223B9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71A7F51-1F55-87C1-77EF-1A9A30D88748}"/>
              </a:ext>
            </a:extLst>
          </p:cNvPr>
          <p:cNvSpPr>
            <a:spLocks noGrp="1"/>
          </p:cNvSpPr>
          <p:nvPr>
            <p:ph type="sldNum" sz="quarter" idx="12"/>
          </p:nvPr>
        </p:nvSpPr>
        <p:spPr/>
        <p:txBody>
          <a:bodyPr/>
          <a:lstStyle/>
          <a:p>
            <a:fld id="{2C38C907-2C7B-4A0F-9F94-EDFEA7C51186}" type="slidenum">
              <a:rPr lang="en-ZA" smtClean="0"/>
              <a:t>‹#›</a:t>
            </a:fld>
            <a:endParaRPr lang="en-ZA"/>
          </a:p>
        </p:txBody>
      </p:sp>
    </p:spTree>
    <p:extLst>
      <p:ext uri="{BB962C8B-B14F-4D97-AF65-F5344CB8AC3E}">
        <p14:creationId xmlns:p14="http://schemas.microsoft.com/office/powerpoint/2010/main" val="3348966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6356354"/>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dirty="0">
              <a:solidFill>
                <a:prstClr val="black"/>
              </a:solidFill>
            </a:endParaRPr>
          </a:p>
        </p:txBody>
      </p:sp>
      <p:sp>
        <p:nvSpPr>
          <p:cNvPr id="6" name="Slide Number Placeholder 5"/>
          <p:cNvSpPr txBox="1">
            <a:spLocks/>
          </p:cNvSpPr>
          <p:nvPr/>
        </p:nvSpPr>
        <p:spPr>
          <a:xfrm>
            <a:off x="8119308" y="6356353"/>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a:t>
            </a:fld>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7572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9" y="234954"/>
            <a:ext cx="6822082" cy="530225"/>
          </a:xfrm>
          <a:prstGeom prst="rect">
            <a:avLst/>
          </a:prstGeom>
        </p:spPr>
        <p:txBody>
          <a:bodyPr anchor="b"/>
          <a:lstStyle>
            <a:lvl1pPr>
              <a:defRPr sz="21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p:cNvSpPr>
            <a:spLocks noGrp="1"/>
          </p:cNvSpPr>
          <p:nvPr>
            <p:ph type="body" sz="half" idx="2"/>
          </p:nvPr>
        </p:nvSpPr>
        <p:spPr>
          <a:xfrm>
            <a:off x="630240" y="1061492"/>
            <a:ext cx="2949575" cy="4671764"/>
          </a:xfrm>
          <a:prstGeom prst="rect">
            <a:avLst/>
          </a:prstGeom>
        </p:spPr>
        <p:txBody>
          <a:bodyPr/>
          <a:lstStyle>
            <a:lvl1pPr marL="0" indent="0">
              <a:buNone/>
              <a:defRPr sz="120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Footer Placeholder 4"/>
          <p:cNvSpPr>
            <a:spLocks noGrp="1"/>
          </p:cNvSpPr>
          <p:nvPr>
            <p:ph type="ftr" sz="quarter" idx="11"/>
          </p:nvPr>
        </p:nvSpPr>
        <p:spPr>
          <a:xfrm>
            <a:off x="3028950" y="6356354"/>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dirty="0">
              <a:solidFill>
                <a:prstClr val="black"/>
              </a:solidFill>
            </a:endParaRPr>
          </a:p>
        </p:txBody>
      </p:sp>
      <p:sp>
        <p:nvSpPr>
          <p:cNvPr id="9" name="Slide Number Placeholder 5"/>
          <p:cNvSpPr txBox="1">
            <a:spLocks/>
          </p:cNvSpPr>
          <p:nvPr/>
        </p:nvSpPr>
        <p:spPr>
          <a:xfrm>
            <a:off x="8119308" y="6356353"/>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a:t>
            </a:fld>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Content Placeholder 2"/>
          <p:cNvSpPr>
            <a:spLocks noGrp="1"/>
          </p:cNvSpPr>
          <p:nvPr>
            <p:ph idx="1"/>
          </p:nvPr>
        </p:nvSpPr>
        <p:spPr>
          <a:xfrm>
            <a:off x="3887788" y="2060848"/>
            <a:ext cx="4629150" cy="3600400"/>
          </a:xfrm>
          <a:prstGeom prst="rect">
            <a:avLst/>
          </a:prstGeom>
        </p:spPr>
        <p:txBody>
          <a:bodyPr/>
          <a:lstStyle>
            <a:lvl1pPr>
              <a:defRPr sz="135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90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3887788" y="1061492"/>
            <a:ext cx="4629150" cy="823912"/>
          </a:xfrm>
          <a:prstGeom prst="rect">
            <a:avLst/>
          </a:prstGeom>
        </p:spPr>
        <p:txBody>
          <a:bodyPr anchor="b"/>
          <a:lstStyle>
            <a:lvl1pPr marL="0" indent="0">
              <a:buNone/>
              <a:defRPr lang="en-US" sz="1800" b="1" kern="1200" dirty="0" smtClean="0">
                <a:solidFill>
                  <a:schemeClr val="tx1"/>
                </a:solidFill>
                <a:latin typeface="Arial" pitchFamily="34" charset="0"/>
                <a:ea typeface="+mn-ea"/>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spcBef>
                <a:spcPct val="20000"/>
              </a:spcBef>
              <a:buFont typeface="Arial" pitchFamily="34" charset="0"/>
              <a:buNone/>
            </a:pPr>
            <a:r>
              <a:rPr lang="en-US"/>
              <a:t>Click to edit Master text styles</a:t>
            </a:r>
          </a:p>
        </p:txBody>
      </p:sp>
    </p:spTree>
    <p:extLst>
      <p:ext uri="{BB962C8B-B14F-4D97-AF65-F5344CB8AC3E}">
        <p14:creationId xmlns:p14="http://schemas.microsoft.com/office/powerpoint/2010/main" val="1478035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3529" y="234954"/>
            <a:ext cx="6822082" cy="530225"/>
          </a:xfrm>
          <a:prstGeom prst="rect">
            <a:avLst/>
          </a:prstGeom>
        </p:spPr>
        <p:txBody>
          <a:bodyPr anchor="b"/>
          <a:lstStyle>
            <a:lvl1pPr>
              <a:defRPr sz="21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3887788" y="1124744"/>
            <a:ext cx="4629150" cy="4608512"/>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240" y="1124744"/>
            <a:ext cx="2949575" cy="4608512"/>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Footer Placeholder 4"/>
          <p:cNvSpPr>
            <a:spLocks noGrp="1"/>
          </p:cNvSpPr>
          <p:nvPr>
            <p:ph type="ftr" sz="quarter" idx="11"/>
          </p:nvPr>
        </p:nvSpPr>
        <p:spPr>
          <a:xfrm>
            <a:off x="3028950" y="6356354"/>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dirty="0">
              <a:solidFill>
                <a:prstClr val="black"/>
              </a:solidFill>
            </a:endParaRPr>
          </a:p>
        </p:txBody>
      </p:sp>
      <p:sp>
        <p:nvSpPr>
          <p:cNvPr id="9" name="Slide Number Placeholder 5"/>
          <p:cNvSpPr txBox="1">
            <a:spLocks/>
          </p:cNvSpPr>
          <p:nvPr/>
        </p:nvSpPr>
        <p:spPr>
          <a:xfrm>
            <a:off x="8119308" y="6356353"/>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a:t>
            </a:fld>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4877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1521" y="188644"/>
            <a:ext cx="6391622" cy="759619"/>
          </a:xfrm>
          <a:prstGeom prst="rect">
            <a:avLst/>
          </a:prstGeom>
        </p:spPr>
        <p:txBody>
          <a:bodyPr/>
          <a:lstStyle>
            <a:lvl1pPr>
              <a:defRPr lang="en-US" sz="2100" b="1" kern="120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51520" y="1196752"/>
            <a:ext cx="8640960" cy="4608512"/>
          </a:xfrm>
          <a:prstGeom prst="rect">
            <a:avLst/>
          </a:prstGeom>
        </p:spPr>
        <p:txBody>
          <a:bodyPr vert="eaVert"/>
          <a:lstStyle>
            <a:lvl1pPr>
              <a:defRPr sz="1500">
                <a:latin typeface="Arial" panose="020B0604020202020204" pitchFamily="34" charset="0"/>
                <a:cs typeface="Arial" panose="020B0604020202020204" pitchFamily="34" charset="0"/>
              </a:defRPr>
            </a:lvl1pPr>
            <a:lvl2pPr>
              <a:defRPr sz="135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1"/>
          </p:nvPr>
        </p:nvSpPr>
        <p:spPr>
          <a:xfrm>
            <a:off x="3028950" y="6356354"/>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dirty="0">
              <a:solidFill>
                <a:prstClr val="black"/>
              </a:solidFill>
            </a:endParaRPr>
          </a:p>
        </p:txBody>
      </p:sp>
      <p:sp>
        <p:nvSpPr>
          <p:cNvPr id="8" name="Slide Number Placeholder 5"/>
          <p:cNvSpPr txBox="1">
            <a:spLocks/>
          </p:cNvSpPr>
          <p:nvPr/>
        </p:nvSpPr>
        <p:spPr>
          <a:xfrm>
            <a:off x="8119308" y="6356353"/>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a:t>
            </a:fld>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7300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1196755"/>
            <a:ext cx="1971675" cy="4464497"/>
          </a:xfrm>
          <a:prstGeom prst="rect">
            <a:avLst/>
          </a:prstGeom>
        </p:spPr>
        <p:txBody>
          <a:bodyPr vert="eaVert"/>
          <a:lstStyle>
            <a:lvl1pPr>
              <a:defRPr sz="18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2" y="1196755"/>
            <a:ext cx="5762625" cy="4320481"/>
          </a:xfrm>
          <a:prstGeom prst="rect">
            <a:avLst/>
          </a:prstGeom>
        </p:spPr>
        <p:txBody>
          <a:bodyPr vert="eaVert"/>
          <a:lstStyle>
            <a:lvl1pPr>
              <a:defRPr sz="1500">
                <a:latin typeface="Arial" panose="020B0604020202020204" pitchFamily="34" charset="0"/>
                <a:cs typeface="Arial" panose="020B0604020202020204" pitchFamily="34" charset="0"/>
              </a:defRPr>
            </a:lvl1pPr>
            <a:lvl2pPr>
              <a:defRPr sz="135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txBox="1">
            <a:spLocks/>
          </p:cNvSpPr>
          <p:nvPr/>
        </p:nvSpPr>
        <p:spPr>
          <a:xfrm>
            <a:off x="251521" y="188644"/>
            <a:ext cx="6391622" cy="759619"/>
          </a:xfrm>
          <a:prstGeom prst="rect">
            <a:avLst/>
          </a:prstGeom>
        </p:spPr>
        <p:txBody>
          <a:bodyPr/>
          <a:lstStyle>
            <a:lvl1pPr algn="ctr" defTabSz="914400" rtl="0" eaLnBrk="1" latinLnBrk="0" hangingPunct="1">
              <a:spcBef>
                <a:spcPct val="0"/>
              </a:spcBef>
              <a:buNone/>
              <a:defRPr lang="en-US" sz="2800" b="1" kern="1200">
                <a:solidFill>
                  <a:schemeClr val="bg1"/>
                </a:solidFill>
                <a:latin typeface="Arial" panose="020B0604020202020204" pitchFamily="34" charset="0"/>
                <a:ea typeface="+mj-ea"/>
                <a:cs typeface="Arial" panose="020B0604020202020204" pitchFamily="34" charset="0"/>
              </a:defRPr>
            </a:lvl1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ZA" sz="21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Click to edit Master title style</a:t>
            </a:r>
            <a:endParaRPr kumimoji="0" lang="en-ZA" sz="21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8" name="Footer Placeholder 4"/>
          <p:cNvSpPr>
            <a:spLocks noGrp="1"/>
          </p:cNvSpPr>
          <p:nvPr>
            <p:ph type="ftr" sz="quarter" idx="11"/>
          </p:nvPr>
        </p:nvSpPr>
        <p:spPr>
          <a:xfrm>
            <a:off x="3028950" y="6356354"/>
            <a:ext cx="2551162" cy="365125"/>
          </a:xfrm>
          <a:prstGeom prst="rect">
            <a:avLst/>
          </a:prstGeom>
        </p:spPr>
        <p:txBody>
          <a:bodyPr/>
          <a:lstStyle>
            <a:lvl1pPr>
              <a:defRPr>
                <a:latin typeface="Arial" panose="020B0604020202020204" pitchFamily="34" charset="0"/>
                <a:cs typeface="Arial" panose="020B0604020202020204" pitchFamily="34" charset="0"/>
              </a:defRPr>
            </a:lvl1pPr>
          </a:lstStyle>
          <a:p>
            <a:pPr fontAlgn="base">
              <a:spcBef>
                <a:spcPct val="0"/>
              </a:spcBef>
              <a:spcAft>
                <a:spcPct val="0"/>
              </a:spcAft>
              <a:defRPr/>
            </a:pPr>
            <a:endParaRPr lang="en-US" dirty="0">
              <a:solidFill>
                <a:prstClr val="black"/>
              </a:solidFill>
            </a:endParaRPr>
          </a:p>
        </p:txBody>
      </p:sp>
      <p:sp>
        <p:nvSpPr>
          <p:cNvPr id="9" name="Slide Number Placeholder 5"/>
          <p:cNvSpPr txBox="1">
            <a:spLocks/>
          </p:cNvSpPr>
          <p:nvPr/>
        </p:nvSpPr>
        <p:spPr>
          <a:xfrm>
            <a:off x="8119308" y="6356353"/>
            <a:ext cx="79208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fld id="{327CBE16-C524-4E85-84FB-DE985D9DE1E6}"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685800" rtl="0" eaLnBrk="1" fontAlgn="base" latinLnBrk="0" hangingPunct="1">
                <a:lnSpc>
                  <a:spcPct val="100000"/>
                </a:lnSpc>
                <a:spcBef>
                  <a:spcPct val="0"/>
                </a:spcBef>
                <a:spcAft>
                  <a:spcPct val="0"/>
                </a:spcAft>
                <a:buClrTx/>
                <a:buSzTx/>
                <a:buFontTx/>
                <a:buNone/>
                <a:tabLst/>
                <a:defRPr/>
              </a:pPr>
              <a:t>‹#›</a:t>
            </a:fld>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6240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Rectangle 1"/>
          <p:cNvSpPr/>
          <p:nvPr/>
        </p:nvSpPr>
        <p:spPr>
          <a:xfrm>
            <a:off x="0" y="0"/>
            <a:ext cx="9144000" cy="11430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1"/>
          <p:cNvPicPr>
            <a:picLocks noChangeAspect="1" noChangeArrowheads="1"/>
          </p:cNvPicPr>
          <p:nvPr/>
        </p:nvPicPr>
        <p:blipFill>
          <a:blip r:embed="rId2">
            <a:extLst>
              <a:ext uri="{28A0092B-C50C-407E-A947-70E740481C1C}">
                <a14:useLocalDpi xmlns:a14="http://schemas.microsoft.com/office/drawing/2010/main" val="0"/>
              </a:ext>
            </a:extLst>
          </a:blip>
          <a:srcRect r="25999"/>
          <a:stretch>
            <a:fillRect/>
          </a:stretch>
        </p:blipFill>
        <p:spPr bwMode="auto">
          <a:xfrm>
            <a:off x="228600" y="1219200"/>
            <a:ext cx="1524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l="18813" r="5798"/>
          <a:stretch>
            <a:fillRect/>
          </a:stretch>
        </p:blipFill>
        <p:spPr bwMode="auto">
          <a:xfrm>
            <a:off x="228600" y="2743200"/>
            <a:ext cx="152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p:cNvPicPr>
            <a:picLocks noChangeAspect="1" noChangeArrowheads="1"/>
          </p:cNvPicPr>
          <p:nvPr/>
        </p:nvPicPr>
        <p:blipFill>
          <a:blip r:embed="rId4">
            <a:extLst>
              <a:ext uri="{28A0092B-C50C-407E-A947-70E740481C1C}">
                <a14:useLocalDpi xmlns:a14="http://schemas.microsoft.com/office/drawing/2010/main" val="0"/>
              </a:ext>
            </a:extLst>
          </a:blip>
          <a:srcRect l="11563" r="32932" b="27168"/>
          <a:stretch>
            <a:fillRect/>
          </a:stretch>
        </p:blipFill>
        <p:spPr bwMode="auto">
          <a:xfrm>
            <a:off x="228602" y="4267200"/>
            <a:ext cx="1566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2514600" y="2667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14600" y="4191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pic>
        <p:nvPicPr>
          <p:cNvPr id="8" name="Picture 12" descr="NDOH 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867404"/>
            <a:ext cx="2286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9144000" cy="11430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1"/>
          <p:cNvPicPr>
            <a:picLocks noChangeAspect="1" noChangeArrowheads="1"/>
          </p:cNvPicPr>
          <p:nvPr/>
        </p:nvPicPr>
        <p:blipFill>
          <a:blip r:embed="rId2">
            <a:extLst>
              <a:ext uri="{28A0092B-C50C-407E-A947-70E740481C1C}">
                <a14:useLocalDpi xmlns:a14="http://schemas.microsoft.com/office/drawing/2010/main" val="0"/>
              </a:ext>
            </a:extLst>
          </a:blip>
          <a:srcRect r="25999"/>
          <a:stretch>
            <a:fillRect/>
          </a:stretch>
        </p:blipFill>
        <p:spPr bwMode="auto">
          <a:xfrm>
            <a:off x="228600" y="1219200"/>
            <a:ext cx="15240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l="18813" r="5798"/>
          <a:stretch>
            <a:fillRect/>
          </a:stretch>
        </p:blipFill>
        <p:spPr bwMode="auto">
          <a:xfrm>
            <a:off x="228600" y="2743200"/>
            <a:ext cx="1524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noChangeArrowheads="1"/>
          </p:cNvPicPr>
          <p:nvPr/>
        </p:nvPicPr>
        <p:blipFill>
          <a:blip r:embed="rId4">
            <a:extLst>
              <a:ext uri="{28A0092B-C50C-407E-A947-70E740481C1C}">
                <a14:useLocalDpi xmlns:a14="http://schemas.microsoft.com/office/drawing/2010/main" val="0"/>
              </a:ext>
            </a:extLst>
          </a:blip>
          <a:srcRect l="11563" r="32932" b="27168"/>
          <a:stretch>
            <a:fillRect/>
          </a:stretch>
        </p:blipFill>
        <p:spPr bwMode="auto">
          <a:xfrm>
            <a:off x="228602" y="4267200"/>
            <a:ext cx="1566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a:off x="2514600" y="2667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514600" y="4191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pic>
        <p:nvPicPr>
          <p:cNvPr id="16" name="Picture 12" descr="NDOH Logo.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867404"/>
            <a:ext cx="2286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2440" y="5815017"/>
            <a:ext cx="928687"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022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Logo - NDP - Full colour.jpg"/>
          <p:cNvPicPr>
            <a:picLocks noChangeAspect="1"/>
          </p:cNvPicPr>
          <p:nvPr/>
        </p:nvPicPr>
        <p:blipFill>
          <a:blip r:embed="rId2" cstate="print"/>
          <a:stretch>
            <a:fillRect/>
          </a:stretch>
        </p:blipFill>
        <p:spPr>
          <a:xfrm>
            <a:off x="6465352" y="5870484"/>
            <a:ext cx="1058978" cy="1058978"/>
          </a:xfrm>
          <a:prstGeom prst="rect">
            <a:avLst/>
          </a:prstGeom>
        </p:spPr>
      </p:pic>
      <p:pic>
        <p:nvPicPr>
          <p:cNvPr id="2" name="Picture 1" descr="A logo with a flag and numbers&#10;&#10;Description automatically generated">
            <a:extLst>
              <a:ext uri="{FF2B5EF4-FFF2-40B4-BE49-F238E27FC236}">
                <a16:creationId xmlns:a16="http://schemas.microsoft.com/office/drawing/2014/main" id="{6018ED94-2B1B-1E17-16B5-0C075E1763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2" y="5906697"/>
            <a:ext cx="1483940" cy="949716"/>
          </a:xfrm>
          <a:prstGeom prst="rect">
            <a:avLst/>
          </a:prstGeom>
        </p:spPr>
      </p:pic>
    </p:spTree>
    <p:extLst>
      <p:ext uri="{BB962C8B-B14F-4D97-AF65-F5344CB8AC3E}">
        <p14:creationId xmlns:p14="http://schemas.microsoft.com/office/powerpoint/2010/main" val="1280808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11430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11"/>
          <p:cNvPicPr>
            <a:picLocks noChangeAspect="1" noChangeArrowheads="1"/>
          </p:cNvPicPr>
          <p:nvPr/>
        </p:nvPicPr>
        <p:blipFill>
          <a:blip r:embed="rId2" cstate="print"/>
          <a:srcRect r="26000"/>
          <a:stretch>
            <a:fillRect/>
          </a:stretch>
        </p:blipFill>
        <p:spPr bwMode="auto">
          <a:xfrm>
            <a:off x="228600" y="1219200"/>
            <a:ext cx="1524000" cy="1372973"/>
          </a:xfrm>
          <a:prstGeom prst="rect">
            <a:avLst/>
          </a:prstGeom>
          <a:noFill/>
          <a:ln w="9525">
            <a:noFill/>
            <a:miter lim="800000"/>
            <a:headEnd/>
            <a:tailEnd/>
          </a:ln>
          <a:effectLst/>
        </p:spPr>
      </p:pic>
      <p:pic>
        <p:nvPicPr>
          <p:cNvPr id="9" name="Picture 7"/>
          <p:cNvPicPr>
            <a:picLocks noChangeAspect="1" noChangeArrowheads="1"/>
          </p:cNvPicPr>
          <p:nvPr/>
        </p:nvPicPr>
        <p:blipFill>
          <a:blip r:embed="rId3" cstate="print"/>
          <a:srcRect l="5799" r="18813"/>
          <a:stretch>
            <a:fillRect/>
          </a:stretch>
        </p:blipFill>
        <p:spPr bwMode="auto">
          <a:xfrm flipH="1">
            <a:off x="228600" y="2743204"/>
            <a:ext cx="1524000" cy="1333891"/>
          </a:xfrm>
          <a:prstGeom prst="rect">
            <a:avLst/>
          </a:prstGeom>
          <a:noFill/>
          <a:ln w="9525">
            <a:noFill/>
            <a:miter lim="800000"/>
            <a:headEnd/>
            <a:tailEnd/>
          </a:ln>
          <a:effectLst/>
        </p:spPr>
      </p:pic>
      <p:pic>
        <p:nvPicPr>
          <p:cNvPr id="10" name="Picture 9"/>
          <p:cNvPicPr>
            <a:picLocks noChangeAspect="1" noChangeArrowheads="1"/>
          </p:cNvPicPr>
          <p:nvPr/>
        </p:nvPicPr>
        <p:blipFill>
          <a:blip r:embed="rId4" cstate="print"/>
          <a:srcRect l="11563" r="32932" b="27168"/>
          <a:stretch>
            <a:fillRect/>
          </a:stretch>
        </p:blipFill>
        <p:spPr bwMode="auto">
          <a:xfrm>
            <a:off x="228602" y="4267200"/>
            <a:ext cx="1567543" cy="1371600"/>
          </a:xfrm>
          <a:prstGeom prst="rect">
            <a:avLst/>
          </a:prstGeom>
          <a:noFill/>
          <a:ln w="9525">
            <a:noFill/>
            <a:miter lim="800000"/>
            <a:headEnd/>
            <a:tailEnd/>
          </a:ln>
          <a:effectLst/>
        </p:spPr>
      </p:pic>
      <p:cxnSp>
        <p:nvCxnSpPr>
          <p:cNvPr id="12" name="Straight Connector 11"/>
          <p:cNvCxnSpPr/>
          <p:nvPr/>
        </p:nvCxnSpPr>
        <p:spPr>
          <a:xfrm>
            <a:off x="2514600" y="2667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514600" y="4191000"/>
            <a:ext cx="6400800" cy="1588"/>
          </a:xfrm>
          <a:prstGeom prst="line">
            <a:avLst/>
          </a:prstGeom>
          <a:ln>
            <a:solidFill>
              <a:srgbClr val="005D28"/>
            </a:solidFill>
          </a:ln>
        </p:spPr>
        <p:style>
          <a:lnRef idx="1">
            <a:schemeClr val="accent1"/>
          </a:lnRef>
          <a:fillRef idx="0">
            <a:schemeClr val="accent1"/>
          </a:fillRef>
          <a:effectRef idx="0">
            <a:schemeClr val="accent1"/>
          </a:effectRef>
          <a:fontRef idx="minor">
            <a:schemeClr val="tx1"/>
          </a:fontRef>
        </p:style>
      </p:cxnSp>
      <p:pic>
        <p:nvPicPr>
          <p:cNvPr id="16" name="Picture 15" descr="NDOH Logo.jpg"/>
          <p:cNvPicPr>
            <a:picLocks noChangeAspect="1"/>
          </p:cNvPicPr>
          <p:nvPr/>
        </p:nvPicPr>
        <p:blipFill>
          <a:blip r:embed="rId5" cstate="print"/>
          <a:stretch>
            <a:fillRect/>
          </a:stretch>
        </p:blipFill>
        <p:spPr>
          <a:xfrm>
            <a:off x="152400" y="5867400"/>
            <a:ext cx="2286000" cy="824484"/>
          </a:xfrm>
          <a:prstGeom prst="rect">
            <a:avLst/>
          </a:prstGeom>
        </p:spPr>
      </p:pic>
      <p:cxnSp>
        <p:nvCxnSpPr>
          <p:cNvPr id="17" name="Straight Connector 16"/>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Logo - NDP - Full colour.jpg"/>
          <p:cNvPicPr>
            <a:picLocks noChangeAspect="1"/>
          </p:cNvPicPr>
          <p:nvPr/>
        </p:nvPicPr>
        <p:blipFill>
          <a:blip r:embed="rId6" cstate="print"/>
          <a:stretch>
            <a:fillRect/>
          </a:stretch>
        </p:blipFill>
        <p:spPr>
          <a:xfrm>
            <a:off x="8001025" y="5870484"/>
            <a:ext cx="1058978" cy="1058978"/>
          </a:xfrm>
          <a:prstGeom prst="rect">
            <a:avLst/>
          </a:prstGeom>
        </p:spPr>
      </p:pic>
    </p:spTree>
    <p:extLst>
      <p:ext uri="{BB962C8B-B14F-4D97-AF65-F5344CB8AC3E}">
        <p14:creationId xmlns:p14="http://schemas.microsoft.com/office/powerpoint/2010/main" val="2074153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cSld name="Section Header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3069F5-8FDE-3652-E906-3619BF9A5D95}"/>
              </a:ext>
              <a:ext uri="{C183D7F6-B498-43B3-948B-1728B52AA6E4}">
                <adec:decorative xmlns:adec="http://schemas.microsoft.com/office/drawing/2017/decorative" val="1"/>
              </a:ext>
            </a:extLst>
          </p:cNvPr>
          <p:cNvSpPr/>
          <p:nvPr/>
        </p:nvSpPr>
        <p:spPr>
          <a:xfrm>
            <a:off x="0" y="0"/>
            <a:ext cx="9144000" cy="6858000"/>
          </a:xfrm>
          <a:prstGeom prst="rect">
            <a:avLst/>
          </a:prstGeom>
          <a:solidFill>
            <a:schemeClr val="accent1"/>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B286"/>
              </a:solidFill>
            </a:endParaRPr>
          </a:p>
        </p:txBody>
      </p:sp>
      <p:cxnSp>
        <p:nvCxnSpPr>
          <p:cNvPr id="8" name="Straight Connector 7">
            <a:extLst>
              <a:ext uri="{FF2B5EF4-FFF2-40B4-BE49-F238E27FC236}">
                <a16:creationId xmlns:a16="http://schemas.microsoft.com/office/drawing/2014/main" id="{7F3E913D-4F8E-6F1A-DB89-A9E5CB7D266C}"/>
              </a:ext>
              <a:ext uri="{C183D7F6-B498-43B3-948B-1728B52AA6E4}">
                <adec:decorative xmlns:adec="http://schemas.microsoft.com/office/drawing/2017/decorative" val="1"/>
              </a:ext>
            </a:extLst>
          </p:cNvPr>
          <p:cNvCxnSpPr>
            <a:cxnSpLocks/>
          </p:cNvCxnSpPr>
          <p:nvPr/>
        </p:nvCxnSpPr>
        <p:spPr>
          <a:xfrm>
            <a:off x="8629650" y="868365"/>
            <a:ext cx="0" cy="5270021"/>
          </a:xfrm>
          <a:prstGeom prst="line">
            <a:avLst/>
          </a:prstGeom>
          <a:ln w="12700">
            <a:solidFill>
              <a:schemeClr val="bg2">
                <a:alpha val="47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8907FF6-0445-6CA3-7211-D4B7444D7BC9}"/>
              </a:ext>
            </a:extLst>
          </p:cNvPr>
          <p:cNvSpPr>
            <a:spLocks noGrp="1"/>
          </p:cNvSpPr>
          <p:nvPr>
            <p:ph type="title" hasCustomPrompt="1"/>
          </p:nvPr>
        </p:nvSpPr>
        <p:spPr>
          <a:xfrm>
            <a:off x="139408" y="1062360"/>
            <a:ext cx="7461542" cy="5762371"/>
          </a:xfrm>
          <a:noFill/>
        </p:spPr>
        <p:txBody>
          <a:bodyPr bIns="0" anchor="b">
            <a:normAutofit/>
          </a:bodyPr>
          <a:lstStyle>
            <a:lvl1pPr>
              <a:lnSpc>
                <a:spcPct val="80000"/>
              </a:lnSpc>
              <a:defRPr sz="8625" spc="-127" baseline="0">
                <a:ln>
                  <a:noFill/>
                </a:ln>
                <a:solidFill>
                  <a:schemeClr val="accent2">
                    <a:lumMod val="60000"/>
                    <a:lumOff val="40000"/>
                    <a:alpha val="80000"/>
                  </a:schemeClr>
                </a:solidFill>
              </a:defRPr>
            </a:lvl1pPr>
          </a:lstStyle>
          <a:p>
            <a:r>
              <a:rPr lang="en-US" dirty="0"/>
              <a:t>Section Header</a:t>
            </a:r>
          </a:p>
        </p:txBody>
      </p:sp>
      <p:sp>
        <p:nvSpPr>
          <p:cNvPr id="5" name="Footer Placeholder 4">
            <a:extLst>
              <a:ext uri="{FF2B5EF4-FFF2-40B4-BE49-F238E27FC236}">
                <a16:creationId xmlns:a16="http://schemas.microsoft.com/office/drawing/2014/main" id="{37A8544F-8D58-BFED-5A2B-2F718BA6F4F4}"/>
              </a:ext>
            </a:extLst>
          </p:cNvPr>
          <p:cNvSpPr>
            <a:spLocks noGrp="1"/>
          </p:cNvSpPr>
          <p:nvPr>
            <p:ph type="ftr" sz="quarter" idx="11"/>
          </p:nvPr>
        </p:nvSpPr>
        <p:spPr>
          <a:xfrm>
            <a:off x="7258051" y="618216"/>
            <a:ext cx="1456081" cy="444147"/>
          </a:xfrm>
          <a:solidFill>
            <a:schemeClr val="accent1"/>
          </a:solidFill>
        </p:spPr>
        <p:txBody>
          <a:bodyPr anchor="t"/>
          <a:lstStyle>
            <a:lvl1pPr algn="r">
              <a:defRPr>
                <a:solidFill>
                  <a:schemeClr val="bg1"/>
                </a:solidFill>
              </a:defRPr>
            </a:lvl1pPr>
          </a:lstStyle>
          <a:p>
            <a:endParaRPr lang="en-US"/>
          </a:p>
        </p:txBody>
      </p:sp>
      <p:sp>
        <p:nvSpPr>
          <p:cNvPr id="4" name="Date Placeholder 3">
            <a:extLst>
              <a:ext uri="{FF2B5EF4-FFF2-40B4-BE49-F238E27FC236}">
                <a16:creationId xmlns:a16="http://schemas.microsoft.com/office/drawing/2014/main" id="{AB70139D-4890-4E0D-B3FD-098A02AB4ADF}"/>
              </a:ext>
            </a:extLst>
          </p:cNvPr>
          <p:cNvSpPr>
            <a:spLocks noGrp="1"/>
          </p:cNvSpPr>
          <p:nvPr>
            <p:ph type="dt" sz="half" idx="10"/>
          </p:nvPr>
        </p:nvSpPr>
        <p:spPr>
          <a:xfrm>
            <a:off x="7600951" y="5991666"/>
            <a:ext cx="809966" cy="365125"/>
          </a:xfrm>
          <a:solidFill>
            <a:schemeClr val="accent1"/>
          </a:solidFill>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BA1CD1DB-3989-A34F-B5F7-DF66E018CF83}"/>
              </a:ext>
            </a:extLst>
          </p:cNvPr>
          <p:cNvSpPr>
            <a:spLocks noGrp="1"/>
          </p:cNvSpPr>
          <p:nvPr>
            <p:ph type="sldNum" sz="quarter" idx="12"/>
          </p:nvPr>
        </p:nvSpPr>
        <p:spPr>
          <a:xfrm>
            <a:off x="8407909" y="5991666"/>
            <a:ext cx="322029" cy="365125"/>
          </a:xfrm>
          <a:solidFill>
            <a:schemeClr val="accent1"/>
          </a:solidFill>
        </p:spPr>
        <p:txBody>
          <a:bodyPr/>
          <a:lstStyle>
            <a:lvl1pPr>
              <a:defRPr>
                <a:solidFill>
                  <a:schemeClr val="bg1"/>
                </a:solidFill>
              </a:defRPr>
            </a:lvl1pPr>
          </a:lstStyle>
          <a:p>
            <a:fld id="{27F8DDA4-3B80-4E8A-A8F5-521F73BF9127}" type="slidenum">
              <a:rPr lang="en-US" smtClean="0"/>
              <a:t>‹#›</a:t>
            </a:fld>
            <a:endParaRPr lang="en-US"/>
          </a:p>
        </p:txBody>
      </p:sp>
    </p:spTree>
    <p:extLst>
      <p:ext uri="{BB962C8B-B14F-4D97-AF65-F5344CB8AC3E}">
        <p14:creationId xmlns:p14="http://schemas.microsoft.com/office/powerpoint/2010/main" val="2159971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ntent with Picture 18">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5E85AE-6D30-80EB-DDF8-337E49DD6E5B}"/>
              </a:ext>
            </a:extLst>
          </p:cNvPr>
          <p:cNvSpPr>
            <a:spLocks noGrp="1"/>
          </p:cNvSpPr>
          <p:nvPr>
            <p:ph type="pic" sz="quarter" idx="13" hasCustomPrompt="1"/>
          </p:nvPr>
        </p:nvSpPr>
        <p:spPr>
          <a:xfrm>
            <a:off x="0" y="1"/>
            <a:ext cx="3600450" cy="4822372"/>
          </a:xfrm>
          <a:blipFill>
            <a:blip r:embed="rId2">
              <a:alphaModFix amt="70000"/>
            </a:blip>
            <a:stretch>
              <a:fillRect/>
            </a:stretch>
          </a:blipFill>
        </p:spPr>
        <p:txBody>
          <a:bodyPr/>
          <a:lstStyle>
            <a:lvl1pPr marL="0" indent="0">
              <a:buNone/>
              <a:defRPr/>
            </a:lvl1pPr>
          </a:lstStyle>
          <a:p>
            <a:r>
              <a:rPr lang="en-US" dirty="0"/>
              <a:t> </a:t>
            </a:r>
          </a:p>
        </p:txBody>
      </p:sp>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751565" y="4374100"/>
            <a:ext cx="2923429" cy="1380814"/>
          </a:xfrm>
        </p:spPr>
        <p:txBody>
          <a:bodyPr lIns="137160" tIns="137160" anchor="t"/>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042138" y="685803"/>
            <a:ext cx="4073163" cy="5204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a:xfrm>
            <a:off x="452231" y="6029867"/>
            <a:ext cx="1433322" cy="365126"/>
          </a:xfrm>
          <a:solidFill>
            <a:schemeClr val="bg1"/>
          </a:solidFill>
        </p:spPr>
        <p:txBody>
          <a:bodyPr anchor="ctr"/>
          <a:lstStyle>
            <a:lvl1pPr algn="l">
              <a:defRPr/>
            </a:lvl1pPr>
          </a:lstStyle>
          <a:p>
            <a:endParaRPr lang="en-US"/>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7543800" y="6029871"/>
            <a:ext cx="884682" cy="365125"/>
          </a:xfrm>
          <a:solidFill>
            <a:schemeClr val="bg1"/>
          </a:solidFill>
        </p:spPr>
        <p:txBody>
          <a:bodyPr/>
          <a:lstStyle/>
          <a:p>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3201201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1_Content with Picture 1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093A5D-CF9E-656F-6E4D-BBE26617BBEC}"/>
              </a:ext>
              <a:ext uri="{C183D7F6-B498-43B3-948B-1728B52AA6E4}">
                <adec:decorative xmlns:adec="http://schemas.microsoft.com/office/drawing/2017/decorative" val="1"/>
              </a:ext>
            </a:extLst>
          </p:cNvPr>
          <p:cNvSpPr/>
          <p:nvPr/>
        </p:nvSpPr>
        <p:spPr>
          <a:xfrm rot="10800000" flipH="1">
            <a:off x="0" y="6400798"/>
            <a:ext cx="9144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a:extLst>
              <a:ext uri="{FF2B5EF4-FFF2-40B4-BE49-F238E27FC236}">
                <a16:creationId xmlns:a16="http://schemas.microsoft.com/office/drawing/2014/main" id="{07D037C8-31EA-E42D-7880-3FC907A897D8}"/>
              </a:ext>
              <a:ext uri="{C183D7F6-B498-43B3-948B-1728B52AA6E4}">
                <adec:decorative xmlns:adec="http://schemas.microsoft.com/office/drawing/2017/decorative" val="1"/>
              </a:ext>
            </a:extLst>
          </p:cNvPr>
          <p:cNvSpPr/>
          <p:nvPr/>
        </p:nvSpPr>
        <p:spPr>
          <a:xfrm flipH="1">
            <a:off x="3285742" y="6400799"/>
            <a:ext cx="5858257"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1" y="3886200"/>
            <a:ext cx="2737101" cy="2048256"/>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hasCustomPrompt="1"/>
          </p:nvPr>
        </p:nvSpPr>
        <p:spPr>
          <a:xfrm>
            <a:off x="548639" y="0"/>
            <a:ext cx="2640330" cy="3648456"/>
          </a:xfrm>
          <a:blipFill>
            <a:blip r:embed="rId2">
              <a:alphaModFix amt="70000"/>
            </a:blip>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3861054" y="704088"/>
            <a:ext cx="4821174" cy="5230368"/>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41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cSld name="Content with Picture 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CDB1A6A-A82E-C28C-BC71-E59067A1D47F}"/>
              </a:ext>
              <a:ext uri="{C183D7F6-B498-43B3-948B-1728B52AA6E4}">
                <adec:decorative xmlns:adec="http://schemas.microsoft.com/office/drawing/2017/decorative" val="1"/>
              </a:ext>
            </a:extLst>
          </p:cNvPr>
          <p:cNvSpPr/>
          <p:nvPr/>
        </p:nvSpPr>
        <p:spPr>
          <a:xfrm flipH="1">
            <a:off x="1" y="6406116"/>
            <a:ext cx="9143999"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a:extLst>
              <a:ext uri="{FF2B5EF4-FFF2-40B4-BE49-F238E27FC236}">
                <a16:creationId xmlns:a16="http://schemas.microsoft.com/office/drawing/2014/main" id="{E2B683A0-4783-F398-8347-7EAF3DEE633C}"/>
              </a:ext>
              <a:ext uri="{C183D7F6-B498-43B3-948B-1728B52AA6E4}">
                <adec:decorative xmlns:adec="http://schemas.microsoft.com/office/drawing/2017/decorative" val="1"/>
              </a:ext>
            </a:extLst>
          </p:cNvPr>
          <p:cNvSpPr/>
          <p:nvPr/>
        </p:nvSpPr>
        <p:spPr>
          <a:xfrm flipH="1">
            <a:off x="6368344" y="6406116"/>
            <a:ext cx="2775656"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640" y="312572"/>
            <a:ext cx="5143500" cy="923544"/>
          </a:xfrm>
        </p:spPr>
        <p:txBody>
          <a:bodyPr anchor="b"/>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endParaRPr lang="en-US"/>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548640" y="1380744"/>
            <a:ext cx="5143500" cy="4608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6368346" y="603504"/>
            <a:ext cx="2313883" cy="5202936"/>
          </a:xfrm>
          <a:blipFill>
            <a:blip r:embed="rId2">
              <a:alphaModFix amt="70000"/>
            </a:blip>
            <a:stretch>
              <a:fillRect/>
            </a:stretch>
          </a:blipFill>
        </p:spPr>
        <p:txBody>
          <a:bodyPr/>
          <a:lstStyle>
            <a:lvl1pPr marL="0" indent="0">
              <a:buNone/>
              <a:defRPr/>
            </a:lvl1pPr>
          </a:lstStyle>
          <a:p>
            <a:r>
              <a:rPr lang="en-US" dirty="0"/>
              <a:t> </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221147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C3A53-0764-6B81-0CF9-98A31577BE9D}"/>
              </a:ext>
            </a:extLst>
          </p:cNvPr>
          <p:cNvSpPr>
            <a:spLocks noGrp="1"/>
          </p:cNvSpPr>
          <p:nvPr>
            <p:ph type="title"/>
          </p:nvPr>
        </p:nvSpPr>
        <p:spPr>
          <a:xfrm>
            <a:off x="454075" y="932688"/>
            <a:ext cx="3146377" cy="1124712"/>
          </a:xfrm>
          <a:noFill/>
        </p:spPr>
        <p:txBody>
          <a:bodyPr anchor="t">
            <a:normAutofit/>
          </a:bodyPr>
          <a:lstStyle>
            <a:lvl1pPr>
              <a:defRPr sz="21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1FE505A-8E22-72EF-7229-3828AF9454D5}"/>
              </a:ext>
            </a:extLst>
          </p:cNvPr>
          <p:cNvSpPr>
            <a:spLocks noGrp="1"/>
          </p:cNvSpPr>
          <p:nvPr>
            <p:ph type="body" sz="half" idx="2"/>
          </p:nvPr>
        </p:nvSpPr>
        <p:spPr>
          <a:xfrm>
            <a:off x="454075" y="2057400"/>
            <a:ext cx="314637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Content Placeholder 2">
            <a:extLst>
              <a:ext uri="{FF2B5EF4-FFF2-40B4-BE49-F238E27FC236}">
                <a16:creationId xmlns:a16="http://schemas.microsoft.com/office/drawing/2014/main" id="{70A4E78B-DAF0-5E30-C9F0-EA1D81066DBC}"/>
              </a:ext>
            </a:extLst>
          </p:cNvPr>
          <p:cNvSpPr>
            <a:spLocks noGrp="1"/>
          </p:cNvSpPr>
          <p:nvPr>
            <p:ph idx="1"/>
          </p:nvPr>
        </p:nvSpPr>
        <p:spPr>
          <a:xfrm>
            <a:off x="4114800" y="903515"/>
            <a:ext cx="4514850" cy="495753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85FB557B-A6AB-0141-61F5-2C6D1D26D58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A4346670-62CE-41B6-24CD-DB7BF2AECDF4}"/>
              </a:ext>
            </a:extLst>
          </p:cNvPr>
          <p:cNvSpPr>
            <a:spLocks noGrp="1"/>
          </p:cNvSpPr>
          <p:nvPr>
            <p:ph type="dt" sz="half" idx="10"/>
          </p:nvPr>
        </p:nvSpPr>
        <p:spPr/>
        <p:txBody>
          <a:bodyPr/>
          <a:lstStyle/>
          <a:p>
            <a:endParaRPr lang="en-US"/>
          </a:p>
        </p:txBody>
      </p:sp>
      <p:sp>
        <p:nvSpPr>
          <p:cNvPr id="7" name="Slide Number Placeholder 6">
            <a:extLst>
              <a:ext uri="{FF2B5EF4-FFF2-40B4-BE49-F238E27FC236}">
                <a16:creationId xmlns:a16="http://schemas.microsoft.com/office/drawing/2014/main" id="{FB2C964C-100B-6E0E-8C9C-FEDE515F230D}"/>
              </a:ext>
            </a:extLst>
          </p:cNvPr>
          <p:cNvSpPr>
            <a:spLocks noGrp="1"/>
          </p:cNvSpPr>
          <p:nvPr>
            <p:ph type="sldNum" sz="quarter" idx="12"/>
          </p:nvPr>
        </p:nvSpPr>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57185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917DD-3691-27F7-68C8-EACE32AEAF6A}"/>
              </a:ext>
            </a:extLst>
          </p:cNvPr>
          <p:cNvSpPr>
            <a:spLocks noGrp="1"/>
          </p:cNvSpPr>
          <p:nvPr>
            <p:ph type="title" hasCustomPrompt="1"/>
          </p:nvPr>
        </p:nvSpPr>
        <p:spPr>
          <a:xfrm>
            <a:off x="452629" y="499475"/>
            <a:ext cx="2719082" cy="1474692"/>
          </a:xfrm>
          <a:noFill/>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DDF1F66-DA3A-1E9E-183A-4FB86FC67F15}"/>
              </a:ext>
            </a:extLst>
          </p:cNvPr>
          <p:cNvSpPr>
            <a:spLocks noGrp="1"/>
          </p:cNvSpPr>
          <p:nvPr>
            <p:ph idx="1"/>
          </p:nvPr>
        </p:nvSpPr>
        <p:spPr>
          <a:xfrm>
            <a:off x="454075" y="2124222"/>
            <a:ext cx="2675553" cy="3488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15">
            <a:extLst>
              <a:ext uri="{FF2B5EF4-FFF2-40B4-BE49-F238E27FC236}">
                <a16:creationId xmlns:a16="http://schemas.microsoft.com/office/drawing/2014/main" id="{16CAFF7D-6BAD-AE1B-CFE3-A9AB4D8667C6}"/>
              </a:ext>
            </a:extLst>
          </p:cNvPr>
          <p:cNvSpPr>
            <a:spLocks noGrp="1"/>
          </p:cNvSpPr>
          <p:nvPr>
            <p:ph type="pic" sz="quarter" idx="13" hasCustomPrompt="1"/>
          </p:nvPr>
        </p:nvSpPr>
        <p:spPr>
          <a:xfrm>
            <a:off x="3600451" y="0"/>
            <a:ext cx="5543550" cy="5562600"/>
          </a:xfrm>
          <a:blipFill>
            <a:blip r:embed="rId2">
              <a:alphaModFix amt="70000"/>
            </a:blip>
            <a:stretch>
              <a:fillRect/>
            </a:stretch>
          </a:blipFill>
        </p:spPr>
        <p:txBody>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A1D27EA8-C1D8-B105-9F54-16985594DB0A}"/>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4C64A704-5499-D0F7-F550-5994C49F8C26}"/>
              </a:ext>
            </a:extLst>
          </p:cNvPr>
          <p:cNvSpPr>
            <a:spLocks noGrp="1"/>
          </p:cNvSpPr>
          <p:nvPr>
            <p:ph type="dt" sz="half" idx="10"/>
          </p:nvPr>
        </p:nvSpPr>
        <p:spPr>
          <a:xfrm>
            <a:off x="7543800" y="6029871"/>
            <a:ext cx="884682" cy="365125"/>
          </a:xfrm>
        </p:spPr>
        <p:txBody>
          <a:bodyPr/>
          <a:lstStyle/>
          <a:p>
            <a:endParaRPr lang="en-US"/>
          </a:p>
        </p:txBody>
      </p:sp>
      <p:sp>
        <p:nvSpPr>
          <p:cNvPr id="6" name="Slide Number Placeholder 5">
            <a:extLst>
              <a:ext uri="{FF2B5EF4-FFF2-40B4-BE49-F238E27FC236}">
                <a16:creationId xmlns:a16="http://schemas.microsoft.com/office/drawing/2014/main" id="{AD2F2DDE-AF7B-917E-704F-1E12AB9BFFCD}"/>
              </a:ext>
            </a:extLst>
          </p:cNvPr>
          <p:cNvSpPr>
            <a:spLocks noGrp="1"/>
          </p:cNvSpPr>
          <p:nvPr>
            <p:ph type="sldNum" sz="quarter" idx="12"/>
          </p:nvPr>
        </p:nvSpPr>
        <p:spPr>
          <a:xfrm>
            <a:off x="8428655" y="6029871"/>
            <a:ext cx="322029" cy="365125"/>
          </a:xfrm>
        </p:spPr>
        <p:txBody>
          <a:bodyPr/>
          <a:lstStyle/>
          <a:p>
            <a:fld id="{27F8DDA4-3B80-4E8A-A8F5-521F73BF9127}" type="slidenum">
              <a:rPr lang="en-US" smtClean="0"/>
              <a:t>‹#›</a:t>
            </a:fld>
            <a:endParaRPr lang="en-US"/>
          </a:p>
        </p:txBody>
      </p:sp>
    </p:spTree>
    <p:extLst>
      <p:ext uri="{BB962C8B-B14F-4D97-AF65-F5344CB8AC3E}">
        <p14:creationId xmlns:p14="http://schemas.microsoft.com/office/powerpoint/2010/main" val="2156826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1_Content with Picture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DCA41D-9DCB-DD45-31CF-2ACE1D2C681B}"/>
              </a:ext>
              <a:ext uri="{C183D7F6-B498-43B3-948B-1728B52AA6E4}">
                <adec:decorative xmlns:adec="http://schemas.microsoft.com/office/drawing/2017/decorative" val="1"/>
              </a:ext>
            </a:extLst>
          </p:cNvPr>
          <p:cNvSpPr/>
          <p:nvPr/>
        </p:nvSpPr>
        <p:spPr>
          <a:xfrm rot="10800000" flipH="1">
            <a:off x="0" y="6400798"/>
            <a:ext cx="9144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a:extLst>
              <a:ext uri="{FF2B5EF4-FFF2-40B4-BE49-F238E27FC236}">
                <a16:creationId xmlns:a16="http://schemas.microsoft.com/office/drawing/2014/main" id="{C21F0C67-B5B9-BA90-0D30-7132F7490891}"/>
              </a:ext>
              <a:ext uri="{C183D7F6-B498-43B3-948B-1728B52AA6E4}">
                <adec:decorative xmlns:adec="http://schemas.microsoft.com/office/drawing/2017/decorative" val="1"/>
              </a:ext>
            </a:extLst>
          </p:cNvPr>
          <p:cNvSpPr/>
          <p:nvPr/>
        </p:nvSpPr>
        <p:spPr>
          <a:xfrm flipH="1">
            <a:off x="3935490" y="6400799"/>
            <a:ext cx="5208508"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15434" y="475488"/>
            <a:ext cx="4080510" cy="1197864"/>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C7A5FBC8-9F7C-5DDE-5C2A-6D231CC88D55}"/>
              </a:ext>
            </a:extLst>
          </p:cNvPr>
          <p:cNvSpPr>
            <a:spLocks noGrp="1"/>
          </p:cNvSpPr>
          <p:nvPr>
            <p:ph type="pic" sz="quarter" idx="15" hasCustomPrompt="1"/>
          </p:nvPr>
        </p:nvSpPr>
        <p:spPr>
          <a:xfrm>
            <a:off x="0" y="-1"/>
            <a:ext cx="3935490" cy="6400369"/>
          </a:xfrm>
          <a:blipFill>
            <a:blip r:embed="rId2">
              <a:alphaModFix amt="70000"/>
            </a:blip>
            <a:stretch>
              <a:fillRect/>
            </a:stretch>
          </a:blipFill>
        </p:spPr>
        <p:txBody>
          <a:bodyPr/>
          <a:lstStyle>
            <a:lvl1pPr marL="0" indent="0">
              <a:buNone/>
              <a:defRPr/>
            </a:lvl1pPr>
          </a:lstStyle>
          <a:p>
            <a:r>
              <a:rPr lang="en-US" dirty="0"/>
              <a:t> </a:t>
            </a:r>
          </a:p>
        </p:txBody>
      </p:sp>
      <p:sp>
        <p:nvSpPr>
          <p:cNvPr id="16" name="Footer Placeholder 15">
            <a:extLst>
              <a:ext uri="{FF2B5EF4-FFF2-40B4-BE49-F238E27FC236}">
                <a16:creationId xmlns:a16="http://schemas.microsoft.com/office/drawing/2014/main" id="{4567FAE1-288E-FD4A-3F64-DC3B7101D933}"/>
              </a:ext>
            </a:extLst>
          </p:cNvPr>
          <p:cNvSpPr>
            <a:spLocks noGrp="1"/>
          </p:cNvSpPr>
          <p:nvPr>
            <p:ph type="ftr" sz="quarter" idx="17"/>
          </p:nvPr>
        </p:nvSpPr>
        <p:spPr>
          <a:xfrm>
            <a:off x="50292" y="6455664"/>
            <a:ext cx="2667762" cy="365760"/>
          </a:xfrm>
        </p:spPr>
        <p:txBody>
          <a:bodyPr/>
          <a:lstStyle>
            <a:lvl1pPr>
              <a:defRPr>
                <a:solidFill>
                  <a:schemeClr val="bg1"/>
                </a:solidFill>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4615434" y="1856232"/>
            <a:ext cx="4080510" cy="4005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14">
            <a:extLst>
              <a:ext uri="{FF2B5EF4-FFF2-40B4-BE49-F238E27FC236}">
                <a16:creationId xmlns:a16="http://schemas.microsoft.com/office/drawing/2014/main" id="{35913992-B8EA-FD20-FD4D-5B72B7A440D1}"/>
              </a:ext>
            </a:extLst>
          </p:cNvPr>
          <p:cNvSpPr>
            <a:spLocks noGrp="1"/>
          </p:cNvSpPr>
          <p:nvPr>
            <p:ph type="dt" sz="half" idx="16"/>
          </p:nvPr>
        </p:nvSpPr>
        <p:spPr/>
        <p:txBody>
          <a:bodyPr/>
          <a:lstStyle/>
          <a:p>
            <a:endParaRPr lang="en-US" dirty="0"/>
          </a:p>
        </p:txBody>
      </p:sp>
      <p:sp>
        <p:nvSpPr>
          <p:cNvPr id="17" name="Slide Number Placeholder 16">
            <a:extLst>
              <a:ext uri="{FF2B5EF4-FFF2-40B4-BE49-F238E27FC236}">
                <a16:creationId xmlns:a16="http://schemas.microsoft.com/office/drawing/2014/main" id="{D5201357-21DD-EA1C-08A2-FA2DAB225074}"/>
              </a:ext>
            </a:extLst>
          </p:cNvPr>
          <p:cNvSpPr>
            <a:spLocks noGrp="1"/>
          </p:cNvSpPr>
          <p:nvPr>
            <p:ph type="sldNum" sz="quarter" idx="18"/>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561589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1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2.jpeg"/><Relationship Id="rId2" Type="http://schemas.openxmlformats.org/officeDocument/2006/relationships/slideLayout" Target="../slideLayouts/slideLayout14.xml"/><Relationship Id="rId16" Type="http://schemas.openxmlformats.org/officeDocument/2006/relationships/image" Target="../media/image1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26.xml"/><Relationship Id="rId4" Type="http://schemas.openxmlformats.org/officeDocument/2006/relationships/image" Target="../media/image11.jpe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NDOH Logo.jpg"/>
          <p:cNvPicPr>
            <a:picLocks noChangeAspect="1"/>
          </p:cNvPicPr>
          <p:nvPr/>
        </p:nvPicPr>
        <p:blipFill>
          <a:blip r:embed="rId13" cstate="print"/>
          <a:stretch>
            <a:fillRect/>
          </a:stretch>
        </p:blipFill>
        <p:spPr>
          <a:xfrm>
            <a:off x="152400" y="5867400"/>
            <a:ext cx="2286000" cy="824484"/>
          </a:xfrm>
          <a:prstGeom prst="rect">
            <a:avLst/>
          </a:prstGeom>
        </p:spPr>
      </p:pic>
      <p:pic>
        <p:nvPicPr>
          <p:cNvPr id="9" name="Picture 11"/>
          <p:cNvPicPr>
            <a:picLocks noChangeAspect="1" noChangeArrowheads="1"/>
          </p:cNvPicPr>
          <p:nvPr/>
        </p:nvPicPr>
        <p:blipFill>
          <a:blip r:embed="rId14" cstate="print"/>
          <a:srcRect r="26000"/>
          <a:stretch>
            <a:fillRect/>
          </a:stretch>
        </p:blipFill>
        <p:spPr bwMode="auto">
          <a:xfrm>
            <a:off x="7341872" y="5"/>
            <a:ext cx="1184147" cy="1066799"/>
          </a:xfrm>
          <a:prstGeom prst="rect">
            <a:avLst/>
          </a:prstGeom>
          <a:noFill/>
          <a:ln w="9525">
            <a:noFill/>
            <a:miter lim="800000"/>
            <a:headEnd/>
            <a:tailEnd/>
          </a:ln>
          <a:effectLst/>
        </p:spPr>
      </p:pic>
      <p:pic>
        <p:nvPicPr>
          <p:cNvPr id="5" name="Picture 4" descr="Logo - NDP - Full colour.jpg"/>
          <p:cNvPicPr>
            <a:picLocks noChangeAspect="1"/>
          </p:cNvPicPr>
          <p:nvPr/>
        </p:nvPicPr>
        <p:blipFill>
          <a:blip r:embed="rId15" cstate="print"/>
          <a:stretch>
            <a:fillRect/>
          </a:stretch>
        </p:blipFill>
        <p:spPr>
          <a:xfrm>
            <a:off x="7786711" y="5857892"/>
            <a:ext cx="1055030" cy="1000108"/>
          </a:xfrm>
          <a:prstGeom prst="rect">
            <a:avLst/>
          </a:prstGeom>
        </p:spPr>
      </p:pic>
      <p:cxnSp>
        <p:nvCxnSpPr>
          <p:cNvPr id="6" name="Straight Connector 5"/>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486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4" r:id="rId3"/>
    <p:sldLayoutId id="2147483685" r:id="rId4"/>
    <p:sldLayoutId id="2147483686" r:id="rId5"/>
    <p:sldLayoutId id="2147483687" r:id="rId6"/>
    <p:sldLayoutId id="2147483688" r:id="rId7"/>
    <p:sldLayoutId id="2147483690" r:id="rId8"/>
    <p:sldLayoutId id="2147483691" r:id="rId9"/>
    <p:sldLayoutId id="2147483692" r:id="rId10"/>
    <p:sldLayoutId id="2147483693"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NDOH Logo.jpg"/>
          <p:cNvPicPr>
            <a:picLocks noChangeAspect="1"/>
          </p:cNvPicPr>
          <p:nvPr/>
        </p:nvPicPr>
        <p:blipFill>
          <a:blip r:embed="rId3" cstate="print"/>
          <a:stretch>
            <a:fillRect/>
          </a:stretch>
        </p:blipFill>
        <p:spPr>
          <a:xfrm>
            <a:off x="152400" y="5867400"/>
            <a:ext cx="2286000" cy="824484"/>
          </a:xfrm>
          <a:prstGeom prst="rect">
            <a:avLst/>
          </a:prstGeom>
        </p:spPr>
      </p:pic>
      <p:pic>
        <p:nvPicPr>
          <p:cNvPr id="9" name="Picture 11"/>
          <p:cNvPicPr>
            <a:picLocks noChangeAspect="1" noChangeArrowheads="1"/>
          </p:cNvPicPr>
          <p:nvPr/>
        </p:nvPicPr>
        <p:blipFill>
          <a:blip r:embed="rId4" cstate="print"/>
          <a:srcRect r="26000"/>
          <a:stretch>
            <a:fillRect/>
          </a:stretch>
        </p:blipFill>
        <p:spPr bwMode="auto">
          <a:xfrm>
            <a:off x="7341872" y="5"/>
            <a:ext cx="1184147" cy="1066799"/>
          </a:xfrm>
          <a:prstGeom prst="rect">
            <a:avLst/>
          </a:prstGeom>
          <a:noFill/>
          <a:ln w="9525">
            <a:noFill/>
            <a:miter lim="800000"/>
            <a:headEnd/>
            <a:tailEnd/>
          </a:ln>
          <a:effectLst/>
        </p:spPr>
      </p:pic>
    </p:spTree>
    <p:extLst>
      <p:ext uri="{BB962C8B-B14F-4D97-AF65-F5344CB8AC3E}">
        <p14:creationId xmlns:p14="http://schemas.microsoft.com/office/powerpoint/2010/main" val="4271663751"/>
      </p:ext>
    </p:extLst>
  </p:cSld>
  <p:clrMap bg1="lt1" tx1="dk1" bg2="lt2" tx2="dk2" accent1="accent1" accent2="accent2" accent3="accent3" accent4="accent4" accent5="accent5" accent6="accent6" hlink="hlink" folHlink="folHlink"/>
  <p:sldLayoutIdLst>
    <p:sldLayoutId id="2147483664" r:id="rId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descr="NDOH Logo.jpg"/>
          <p:cNvPicPr>
            <a:picLocks noChangeAspect="1"/>
          </p:cNvPicPr>
          <p:nvPr/>
        </p:nvPicPr>
        <p:blipFill>
          <a:blip r:embed="rId15" cstate="print"/>
          <a:stretch>
            <a:fillRect/>
          </a:stretch>
        </p:blipFill>
        <p:spPr>
          <a:xfrm>
            <a:off x="152400" y="5867400"/>
            <a:ext cx="2286000" cy="824484"/>
          </a:xfrm>
          <a:prstGeom prst="rect">
            <a:avLst/>
          </a:prstGeom>
        </p:spPr>
      </p:pic>
      <p:pic>
        <p:nvPicPr>
          <p:cNvPr id="9" name="Picture 11"/>
          <p:cNvPicPr>
            <a:picLocks noChangeAspect="1" noChangeArrowheads="1"/>
          </p:cNvPicPr>
          <p:nvPr/>
        </p:nvPicPr>
        <p:blipFill>
          <a:blip r:embed="rId16" cstate="print"/>
          <a:srcRect r="26000"/>
          <a:stretch>
            <a:fillRect/>
          </a:stretch>
        </p:blipFill>
        <p:spPr bwMode="auto">
          <a:xfrm>
            <a:off x="7341872" y="5"/>
            <a:ext cx="1184147" cy="1066799"/>
          </a:xfrm>
          <a:prstGeom prst="rect">
            <a:avLst/>
          </a:prstGeom>
          <a:noFill/>
          <a:ln w="9525">
            <a:noFill/>
            <a:miter lim="800000"/>
            <a:headEnd/>
            <a:tailEnd/>
          </a:ln>
          <a:effectLst/>
        </p:spPr>
      </p:pic>
      <p:pic>
        <p:nvPicPr>
          <p:cNvPr id="5" name="Picture 4" descr="Phila.jpg"/>
          <p:cNvPicPr>
            <a:picLocks noChangeAspect="1"/>
          </p:cNvPicPr>
          <p:nvPr/>
        </p:nvPicPr>
        <p:blipFill>
          <a:blip r:embed="rId17" cstate="print"/>
          <a:stretch>
            <a:fillRect/>
          </a:stretch>
        </p:blipFill>
        <p:spPr>
          <a:xfrm>
            <a:off x="5652120" y="5877276"/>
            <a:ext cx="1071570" cy="910387"/>
          </a:xfrm>
          <a:prstGeom prst="rect">
            <a:avLst/>
          </a:prstGeom>
        </p:spPr>
      </p:pic>
      <p:pic>
        <p:nvPicPr>
          <p:cNvPr id="6" name="Picture 5" descr="Logo - NDP - Full colour.jpg"/>
          <p:cNvPicPr>
            <a:picLocks noChangeAspect="1"/>
          </p:cNvPicPr>
          <p:nvPr/>
        </p:nvPicPr>
        <p:blipFill>
          <a:blip r:embed="rId18" cstate="print"/>
          <a:stretch>
            <a:fillRect/>
          </a:stretch>
        </p:blipFill>
        <p:spPr>
          <a:xfrm>
            <a:off x="6874966" y="5805264"/>
            <a:ext cx="1058978" cy="1058978"/>
          </a:xfrm>
          <a:prstGeom prst="rect">
            <a:avLst/>
          </a:prstGeom>
        </p:spPr>
      </p:pic>
      <p:cxnSp>
        <p:nvCxnSpPr>
          <p:cNvPr id="11" name="Straight Connector 10"/>
          <p:cNvCxnSpPr/>
          <p:nvPr/>
        </p:nvCxnSpPr>
        <p:spPr>
          <a:xfrm>
            <a:off x="0" y="5791200"/>
            <a:ext cx="91440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66583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066800"/>
          </a:xfrm>
          <a:prstGeom prst="rect">
            <a:avLst/>
          </a:prstGeom>
          <a:solidFill>
            <a:srgbClr val="005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NDOH Logo.jpg"/>
          <p:cNvPicPr>
            <a:picLocks noChangeAspect="1"/>
          </p:cNvPicPr>
          <p:nvPr/>
        </p:nvPicPr>
        <p:blipFill>
          <a:blip r:embed="rId3" cstate="print"/>
          <a:stretch>
            <a:fillRect/>
          </a:stretch>
        </p:blipFill>
        <p:spPr>
          <a:xfrm>
            <a:off x="152400" y="5867400"/>
            <a:ext cx="2286000" cy="824484"/>
          </a:xfrm>
          <a:prstGeom prst="rect">
            <a:avLst/>
          </a:prstGeom>
        </p:spPr>
      </p:pic>
      <p:pic>
        <p:nvPicPr>
          <p:cNvPr id="9" name="Picture 11"/>
          <p:cNvPicPr>
            <a:picLocks noChangeAspect="1" noChangeArrowheads="1"/>
          </p:cNvPicPr>
          <p:nvPr/>
        </p:nvPicPr>
        <p:blipFill>
          <a:blip r:embed="rId4" cstate="print"/>
          <a:srcRect r="26000"/>
          <a:stretch>
            <a:fillRect/>
          </a:stretch>
        </p:blipFill>
        <p:spPr bwMode="auto">
          <a:xfrm>
            <a:off x="7341872" y="5"/>
            <a:ext cx="1184147" cy="1066799"/>
          </a:xfrm>
          <a:prstGeom prst="rect">
            <a:avLst/>
          </a:prstGeom>
          <a:noFill/>
          <a:ln w="9525">
            <a:noFill/>
            <a:miter lim="800000"/>
            <a:headEnd/>
            <a:tailEnd/>
          </a:ln>
          <a:effectLst/>
        </p:spPr>
      </p:pic>
    </p:spTree>
    <p:extLst>
      <p:ext uri="{BB962C8B-B14F-4D97-AF65-F5344CB8AC3E}">
        <p14:creationId xmlns:p14="http://schemas.microsoft.com/office/powerpoint/2010/main" val="1768392115"/>
      </p:ext>
    </p:extLst>
  </p:cSld>
  <p:clrMap bg1="lt1" tx1="dk1" bg2="lt2" tx2="dk2" accent1="accent1" accent2="accent2" accent3="accent3" accent4="accent4" accent5="accent5" accent6="accent6" hlink="hlink" folHlink="folHlink"/>
  <p:sldLayoutIdLst>
    <p:sldLayoutId id="2147483680" r:id="rId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079DE21-5DAA-4204-B423-28510684095B}" type="slidenum">
              <a:rPr lang="en-ZA" smtClean="0"/>
              <a:pPr/>
              <a:t>‹#›</a:t>
            </a:fld>
            <a:endParaRPr lang="en-ZA" dirty="0"/>
          </a:p>
        </p:txBody>
      </p:sp>
    </p:spTree>
    <p:extLst>
      <p:ext uri="{BB962C8B-B14F-4D97-AF65-F5344CB8AC3E}">
        <p14:creationId xmlns:p14="http://schemas.microsoft.com/office/powerpoint/2010/main" val="380019065"/>
      </p:ext>
    </p:extLst>
  </p:cSld>
  <p:clrMap bg1="lt1" tx1="dk1" bg2="lt2" tx2="dk2" accent1="accent1" accent2="accent2" accent3="accent3" accent4="accent4" accent5="accent5" accent6="accent6" hlink="hlink" folHlink="folHlink"/>
  <p:sldLayoutIdLst>
    <p:sldLayoutId id="2147483682" r:id="rId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39.jpeg"/><Relationship Id="rId7" Type="http://schemas.openxmlformats.org/officeDocument/2006/relationships/diagramColors" Target="../diagrams/colors7.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svg"/></Relationships>
</file>

<file path=ppt/slides/_rels/slide2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3.png"/><Relationship Id="rId7" Type="http://schemas.openxmlformats.org/officeDocument/2006/relationships/diagramColors" Target="../diagrams/colors8.xml"/><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51.sv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dhb.hst.org.za/" TargetMode="Externa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64.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4.xml"/><Relationship Id="rId1" Type="http://schemas.openxmlformats.org/officeDocument/2006/relationships/slideLayout" Target="../slideLayouts/slideLayout2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nancial graphs on a dark display">
            <a:extLst>
              <a:ext uri="{FF2B5EF4-FFF2-40B4-BE49-F238E27FC236}">
                <a16:creationId xmlns:a16="http://schemas.microsoft.com/office/drawing/2014/main" id="{9FAB8097-B809-4025-A61B-2B14AC03B6C7}"/>
              </a:ext>
            </a:extLst>
          </p:cNvPr>
          <p:cNvPicPr>
            <a:picLocks noChangeAspect="1"/>
          </p:cNvPicPr>
          <p:nvPr/>
        </p:nvPicPr>
        <p:blipFill>
          <a:blip r:embed="rId3"/>
          <a:srcRect l="10236" r="15530"/>
          <a:stretch>
            <a:fillRect/>
          </a:stretch>
        </p:blipFill>
        <p:spPr>
          <a:xfrm>
            <a:off x="4127900" y="1872854"/>
            <a:ext cx="3992165" cy="3361134"/>
          </a:xfrm>
          <a:prstGeom prst="rect">
            <a:avLst/>
          </a:prstGeom>
          <a:noFill/>
        </p:spPr>
      </p:pic>
      <p:sp>
        <p:nvSpPr>
          <p:cNvPr id="2" name="Title 1">
            <a:extLst>
              <a:ext uri="{FF2B5EF4-FFF2-40B4-BE49-F238E27FC236}">
                <a16:creationId xmlns:a16="http://schemas.microsoft.com/office/drawing/2014/main" id="{285EF89B-A5E0-C8C4-C1C9-A466C3E8F8FB}"/>
              </a:ext>
            </a:extLst>
          </p:cNvPr>
          <p:cNvSpPr>
            <a:spLocks noGrp="1"/>
          </p:cNvSpPr>
          <p:nvPr>
            <p:ph type="ctrTitle" idx="4294967295"/>
          </p:nvPr>
        </p:nvSpPr>
        <p:spPr>
          <a:xfrm>
            <a:off x="2" y="1470505"/>
            <a:ext cx="3984625" cy="3194050"/>
          </a:xfrm>
        </p:spPr>
        <p:txBody>
          <a:bodyPr anchor="b">
            <a:noAutofit/>
          </a:bodyPr>
          <a:lstStyle/>
          <a:p>
            <a:pPr algn="r"/>
            <a:r>
              <a:rPr lang="en-US" sz="4400" b="1" dirty="0">
                <a:solidFill>
                  <a:srgbClr val="005D28"/>
                </a:solidFill>
                <a:latin typeface="Arial" panose="020B0604020202020204" pitchFamily="34" charset="0"/>
                <a:cs typeface="Arial" panose="020B0604020202020204" pitchFamily="34" charset="0"/>
              </a:rPr>
              <a:t>Day 3: PHC Data Sources, Interpretation and Data Use </a:t>
            </a:r>
            <a:endParaRPr lang="en-US" sz="4000" b="1" dirty="0">
              <a:solidFill>
                <a:srgbClr val="005D28"/>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F56ADEAB-E4EF-F272-6708-9D628E2A0891}"/>
              </a:ext>
            </a:extLst>
          </p:cNvPr>
          <p:cNvSpPr>
            <a:spLocks noGrp="1"/>
          </p:cNvSpPr>
          <p:nvPr>
            <p:ph type="subTitle" idx="4294967295"/>
          </p:nvPr>
        </p:nvSpPr>
        <p:spPr>
          <a:xfrm>
            <a:off x="646972" y="4886327"/>
            <a:ext cx="3157870" cy="766763"/>
          </a:xfrm>
        </p:spPr>
        <p:txBody>
          <a:bodyPr anchor="b">
            <a:normAutofit fontScale="77500" lnSpcReduction="20000"/>
          </a:bodyPr>
          <a:lstStyle/>
          <a:p>
            <a:pPr marL="0" indent="0">
              <a:buNone/>
            </a:pPr>
            <a:r>
              <a:rPr lang="en-US" dirty="0">
                <a:solidFill>
                  <a:srgbClr val="005D28"/>
                </a:solidFill>
                <a:latin typeface="Oswald SemiBold" panose="00000700000000000000" pitchFamily="2" charset="0"/>
              </a:rPr>
              <a:t>Analyzing metrics to enhance primary healthcare outcomes</a:t>
            </a:r>
          </a:p>
        </p:txBody>
      </p:sp>
      <p:sp>
        <p:nvSpPr>
          <p:cNvPr id="6" name="Slide Number Placeholder 5">
            <a:extLst>
              <a:ext uri="{FF2B5EF4-FFF2-40B4-BE49-F238E27FC236}">
                <a16:creationId xmlns:a16="http://schemas.microsoft.com/office/drawing/2014/main" id="{A6034ADC-D096-2E59-BF32-E972D3D741DC}"/>
              </a:ext>
            </a:extLst>
          </p:cNvPr>
          <p:cNvSpPr>
            <a:spLocks noGrp="1"/>
          </p:cNvSpPr>
          <p:nvPr>
            <p:ph type="sldNum" sz="quarter" idx="4294967295"/>
          </p:nvPr>
        </p:nvSpPr>
        <p:spPr>
          <a:xfrm>
            <a:off x="8797927" y="5380038"/>
            <a:ext cx="346075" cy="273050"/>
          </a:xfrm>
        </p:spPr>
        <p:txBody>
          <a:bodyPr anchor="ctr">
            <a:normAutofit fontScale="77500" lnSpcReduction="20000"/>
          </a:bodyPr>
          <a:lstStyle/>
          <a:p>
            <a:pPr>
              <a:spcAft>
                <a:spcPts val="450"/>
              </a:spcAft>
            </a:pPr>
            <a:fld id="{27F8DDA4-3B80-4E8A-A8F5-521F73BF9127}" type="slidenum">
              <a:rPr lang="en-US" smtClean="0"/>
              <a:pPr>
                <a:spcAft>
                  <a:spcPts val="450"/>
                </a:spcAft>
              </a:pPr>
              <a:t>1</a:t>
            </a:fld>
            <a:endParaRPr lang="en-US"/>
          </a:p>
        </p:txBody>
      </p:sp>
      <p:sp>
        <p:nvSpPr>
          <p:cNvPr id="8" name="TextBox 7">
            <a:extLst>
              <a:ext uri="{FF2B5EF4-FFF2-40B4-BE49-F238E27FC236}">
                <a16:creationId xmlns:a16="http://schemas.microsoft.com/office/drawing/2014/main" id="{A767B2C1-E297-4269-95E3-A1B90DA1E156}"/>
              </a:ext>
            </a:extLst>
          </p:cNvPr>
          <p:cNvSpPr txBox="1"/>
          <p:nvPr/>
        </p:nvSpPr>
        <p:spPr>
          <a:xfrm>
            <a:off x="800174" y="113127"/>
            <a:ext cx="6368902" cy="954107"/>
          </a:xfrm>
          <a:prstGeom prst="rect">
            <a:avLst/>
          </a:prstGeom>
          <a:noFill/>
        </p:spPr>
        <p:txBody>
          <a:bodyPr wrap="square">
            <a:spAutoFit/>
          </a:bodyPr>
          <a:lstStyle/>
          <a:p>
            <a:pPr algn="ctr"/>
            <a:r>
              <a:rPr lang="en-US" sz="2800" b="1" dirty="0">
                <a:solidFill>
                  <a:schemeClr val="bg1"/>
                </a:solidFill>
                <a:latin typeface="Arial" panose="020B0604020202020204" pitchFamily="34" charset="0"/>
                <a:cs typeface="Arial" panose="020B0604020202020204" pitchFamily="34" charset="0"/>
              </a:rPr>
              <a:t>Hard Skills Capacity Building for PHC Performance Management</a:t>
            </a:r>
          </a:p>
        </p:txBody>
      </p:sp>
    </p:spTree>
    <p:extLst>
      <p:ext uri="{BB962C8B-B14F-4D97-AF65-F5344CB8AC3E}">
        <p14:creationId xmlns:p14="http://schemas.microsoft.com/office/powerpoint/2010/main" val="160688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42" presetClass="entr" presetSubtype="0" fill="hold" grpId="1" nodeType="withEffect">
                                  <p:stCondLst>
                                    <p:cond delay="250"/>
                                  </p:stCondLst>
                                  <p:iterate>
                                    <p:tmPct val="10000"/>
                                  </p:iterate>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anim calcmode="lin" valueType="num">
                                      <p:cBhvr>
                                        <p:cTn id="14" dur="250" fill="hold"/>
                                        <p:tgtEl>
                                          <p:spTgt spid="3"/>
                                        </p:tgtEl>
                                        <p:attrNameLst>
                                          <p:attrName>ppt_x</p:attrName>
                                        </p:attrNameLst>
                                      </p:cBhvr>
                                      <p:tavLst>
                                        <p:tav tm="0">
                                          <p:val>
                                            <p:strVal val="#ppt_x"/>
                                          </p:val>
                                        </p:tav>
                                        <p:tav tm="100000">
                                          <p:val>
                                            <p:strVal val="#ppt_x"/>
                                          </p:val>
                                        </p:tav>
                                      </p:tavLst>
                                    </p:anim>
                                    <p:anim calcmode="lin" valueType="num">
                                      <p:cBhvr>
                                        <p:cTn id="15"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6F11D3E-33B8-7218-A1AE-5683ADAD4B0A}"/>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846819" y="1151469"/>
            <a:ext cx="4073163" cy="4708415"/>
          </a:xfrm>
        </p:spPr>
        <p:txBody>
          <a:bodyPr>
            <a:noAutofit/>
          </a:bodyPr>
          <a:lstStyle/>
          <a:p>
            <a:pPr marL="0" lvl="1" indent="0">
              <a:buNone/>
            </a:pPr>
            <a:endParaRPr lang="en-GB" sz="1600" dirty="0">
              <a:latin typeface="Arial" panose="020B0604020202020204" pitchFamily="34" charset="0"/>
              <a:cs typeface="Arial" panose="020B0604020202020204" pitchFamily="34" charset="0"/>
            </a:endParaRPr>
          </a:p>
          <a:p>
            <a:pPr marL="0" lvl="1" indent="0">
              <a:buNone/>
            </a:pPr>
            <a:r>
              <a:rPr lang="en-GB" sz="1600" b="1" dirty="0">
                <a:latin typeface="Arial" panose="020B0604020202020204" pitchFamily="34" charset="0"/>
                <a:cs typeface="Arial" panose="020B0604020202020204" pitchFamily="34" charset="0"/>
              </a:rPr>
              <a:t>Ideal Clinic Monitoring System (ICMS)</a:t>
            </a:r>
          </a:p>
          <a:p>
            <a:pPr marL="0" lvl="1" indent="0">
              <a:buNone/>
            </a:pPr>
            <a:r>
              <a:rPr lang="en-US" sz="1200" dirty="0">
                <a:latin typeface="Arial" panose="020B0604020202020204" pitchFamily="34" charset="0"/>
                <a:cs typeface="Arial" panose="020B0604020202020204" pitchFamily="34" charset="0"/>
              </a:rPr>
              <a:t>A national system used to monitor, assess, and support improvement in PHC facility performance.</a:t>
            </a:r>
            <a:endParaRPr lang="en-US" sz="1200" b="1" dirty="0">
              <a:latin typeface="Arial" panose="020B0604020202020204" pitchFamily="34" charset="0"/>
              <a:cs typeface="Arial" panose="020B0604020202020204" pitchFamily="34" charset="0"/>
            </a:endParaRPr>
          </a:p>
          <a:p>
            <a:pPr marL="0" indent="0">
              <a:spcBef>
                <a:spcPts val="1875"/>
              </a:spcBef>
              <a:buNone/>
            </a:pPr>
            <a:r>
              <a:rPr lang="en-US" sz="1600" b="1" dirty="0">
                <a:latin typeface="Arial" panose="020B0604020202020204" pitchFamily="34" charset="0"/>
                <a:cs typeface="Arial" panose="020B0604020202020204" pitchFamily="34" charset="0"/>
              </a:rPr>
              <a:t>District Health Information System (DHIS)</a:t>
            </a:r>
          </a:p>
          <a:p>
            <a:pPr marL="0" lvl="1" indent="0">
              <a:buNone/>
            </a:pPr>
            <a:r>
              <a:rPr sz="1200" dirty="0">
                <a:latin typeface="Arial" panose="020B0604020202020204" pitchFamily="34" charset="0"/>
                <a:cs typeface="Arial" panose="020B0604020202020204" pitchFamily="34" charset="0"/>
              </a:rPr>
              <a:t>DHIS is South Africa's national platform for aggregated facility data, tracking routine health service delivery statistics.</a:t>
            </a:r>
            <a:endParaRPr lang="en-US" sz="1200" dirty="0">
              <a:latin typeface="Arial" panose="020B0604020202020204" pitchFamily="34" charset="0"/>
              <a:cs typeface="Arial" panose="020B0604020202020204" pitchFamily="34" charset="0"/>
            </a:endParaRPr>
          </a:p>
          <a:p>
            <a:pPr marL="0" indent="0">
              <a:spcBef>
                <a:spcPts val="1875"/>
              </a:spcBef>
              <a:buNone/>
            </a:pPr>
            <a:r>
              <a:rPr lang="en-US" sz="1600" b="1" dirty="0" err="1">
                <a:latin typeface="Arial" panose="020B0604020202020204" pitchFamily="34" charset="0"/>
                <a:cs typeface="Arial" panose="020B0604020202020204" pitchFamily="34" charset="0"/>
              </a:rPr>
              <a:t>Tier.Net</a:t>
            </a:r>
            <a:r>
              <a:rPr lang="en-US" sz="1600" b="1" dirty="0">
                <a:latin typeface="Arial" panose="020B0604020202020204" pitchFamily="34" charset="0"/>
                <a:cs typeface="Arial" panose="020B0604020202020204" pitchFamily="34" charset="0"/>
              </a:rPr>
              <a:t> </a:t>
            </a:r>
          </a:p>
          <a:p>
            <a:pPr marL="0" lvl="1" indent="0">
              <a:buNone/>
            </a:pPr>
            <a:r>
              <a:rPr sz="1200" dirty="0" err="1">
                <a:latin typeface="Arial" panose="020B0604020202020204" pitchFamily="34" charset="0"/>
                <a:cs typeface="Arial" panose="020B0604020202020204" pitchFamily="34" charset="0"/>
              </a:rPr>
              <a:t>Tier.Net</a:t>
            </a:r>
            <a:r>
              <a:rPr sz="1200" dirty="0">
                <a:latin typeface="Arial" panose="020B0604020202020204" pitchFamily="34" charset="0"/>
                <a:cs typeface="Arial" panose="020B0604020202020204" pitchFamily="34" charset="0"/>
              </a:rPr>
              <a:t> manages patient-level HIV and TB data, supporting ART initiation, retention, and viral suppression reporting.</a:t>
            </a:r>
            <a:endParaRPr lang="en-US" sz="1200" dirty="0">
              <a:latin typeface="Arial" panose="020B0604020202020204" pitchFamily="34" charset="0"/>
              <a:cs typeface="Arial" panose="020B0604020202020204" pitchFamily="34" charset="0"/>
            </a:endParaRPr>
          </a:p>
          <a:p>
            <a:pPr marL="0" indent="0">
              <a:spcBef>
                <a:spcPts val="1875"/>
              </a:spcBef>
              <a:buNone/>
            </a:pPr>
            <a:r>
              <a:rPr lang="en-US" sz="1600" b="1" dirty="0">
                <a:latin typeface="Arial" panose="020B0604020202020204" pitchFamily="34" charset="0"/>
                <a:cs typeface="Arial" panose="020B0604020202020204" pitchFamily="34" charset="0"/>
              </a:rPr>
              <a:t>District Health Barometer (DHB)</a:t>
            </a:r>
          </a:p>
          <a:p>
            <a:pPr marL="0" lvl="1" indent="0">
              <a:buNone/>
            </a:pPr>
            <a:r>
              <a:rPr sz="1200" dirty="0">
                <a:latin typeface="Arial" panose="020B0604020202020204" pitchFamily="34" charset="0"/>
                <a:cs typeface="Arial" panose="020B0604020202020204" pitchFamily="34" charset="0"/>
              </a:rPr>
              <a:t>DHB is a public dashboard aggregating data for benchmarking and trend analysis across districts and provinces.</a:t>
            </a:r>
            <a:endParaRPr lang="en-ZA" sz="12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5070EA2D-6243-9E6D-B494-BE69F9196C8D}"/>
              </a:ext>
            </a:extLst>
          </p:cNvPr>
          <p:cNvSpPr>
            <a:spLocks noGrp="1"/>
          </p:cNvSpPr>
          <p:nvPr>
            <p:ph type="sldNum" sz="quarter" idx="12"/>
          </p:nvPr>
        </p:nvSpPr>
        <p:spPr>
          <a:xfrm>
            <a:off x="8425078" y="5379651"/>
            <a:ext cx="322029" cy="273844"/>
          </a:xfrm>
        </p:spPr>
        <p:txBody>
          <a:bodyPr anchor="ctr">
            <a:normAutofit fontScale="47500" lnSpcReduction="20000"/>
          </a:bodyPr>
          <a:lstStyle/>
          <a:p>
            <a:pPr>
              <a:spcAft>
                <a:spcPts val="450"/>
              </a:spcAft>
            </a:pPr>
            <a:fld id="{27F8DDA4-3B80-4E8A-A8F5-521F73BF9127}" type="slidenum">
              <a:rPr lang="en-US" smtClean="0">
                <a:latin typeface="Arial" panose="020B0604020202020204" pitchFamily="34" charset="0"/>
                <a:cs typeface="Arial" panose="020B0604020202020204" pitchFamily="34" charset="0"/>
              </a:rPr>
              <a:pPr>
                <a:spcAft>
                  <a:spcPts val="450"/>
                </a:spcAft>
              </a:pPr>
              <a:t>10</a:t>
            </a:fld>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9A5616E-9B73-54FD-CE67-79959D916829}"/>
              </a:ext>
            </a:extLst>
          </p:cNvPr>
          <p:cNvSpPr txBox="1"/>
          <p:nvPr/>
        </p:nvSpPr>
        <p:spPr>
          <a:xfrm>
            <a:off x="226484" y="74251"/>
            <a:ext cx="6656917" cy="954107"/>
          </a:xfrm>
          <a:prstGeom prst="rect">
            <a:avLst/>
          </a:prstGeom>
          <a:noFill/>
        </p:spPr>
        <p:txBody>
          <a:bodyPr wrap="square">
            <a:spAutoFit/>
          </a:bodyPr>
          <a:lstStyle/>
          <a:p>
            <a:r>
              <a:rPr lang="en-US" sz="2800" b="1" dirty="0">
                <a:solidFill>
                  <a:schemeClr val="bg1"/>
                </a:solidFill>
                <a:latin typeface="Arial" panose="020B0604020202020204" pitchFamily="34" charset="0"/>
                <a:cs typeface="Arial" panose="020B0604020202020204" pitchFamily="34" charset="0"/>
              </a:rPr>
              <a:t>Overview of Key Health Information Systems &amp; Sources</a:t>
            </a:r>
            <a:endParaRPr lang="en-ZA" sz="2800" dirty="0">
              <a:latin typeface="Arial" panose="020B0604020202020204" pitchFamily="34" charset="0"/>
              <a:cs typeface="Arial" panose="020B0604020202020204" pitchFamily="34" charset="0"/>
            </a:endParaRPr>
          </a:p>
        </p:txBody>
      </p:sp>
      <p:graphicFrame>
        <p:nvGraphicFramePr>
          <p:cNvPr id="11" name="Diagram 10">
            <a:extLst>
              <a:ext uri="{FF2B5EF4-FFF2-40B4-BE49-F238E27FC236}">
                <a16:creationId xmlns:a16="http://schemas.microsoft.com/office/drawing/2014/main" id="{5DF899DC-BFDF-E9D9-D0FD-1986606B1F28}"/>
              </a:ext>
            </a:extLst>
          </p:cNvPr>
          <p:cNvGraphicFramePr/>
          <p:nvPr>
            <p:extLst>
              <p:ext uri="{D42A27DB-BD31-4B8C-83A1-F6EECF244321}">
                <p14:modId xmlns:p14="http://schemas.microsoft.com/office/powerpoint/2010/main" val="136416155"/>
              </p:ext>
            </p:extLst>
          </p:nvPr>
        </p:nvGraphicFramePr>
        <p:xfrm>
          <a:off x="1" y="1151467"/>
          <a:ext cx="4212770" cy="4073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208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F13BC-7C58-6314-73ED-91546AC3A05A}"/>
              </a:ext>
            </a:extLst>
          </p:cNvPr>
          <p:cNvSpPr>
            <a:spLocks noGrp="1"/>
          </p:cNvSpPr>
          <p:nvPr>
            <p:ph type="title"/>
          </p:nvPr>
        </p:nvSpPr>
        <p:spPr>
          <a:xfrm>
            <a:off x="209552" y="233392"/>
            <a:ext cx="7629525" cy="543595"/>
          </a:xfrm>
        </p:spPr>
        <p:txBody>
          <a:bodyPr>
            <a:normAutofit/>
          </a:bodyPr>
          <a:lstStyle/>
          <a:p>
            <a:pPr algn="l"/>
            <a:r>
              <a:rPr lang="en-US" sz="2000" dirty="0"/>
              <a:t>How The Systems Work Together</a:t>
            </a:r>
            <a:endParaRPr lang="en-ZA" sz="2000" dirty="0"/>
          </a:p>
        </p:txBody>
      </p:sp>
      <p:graphicFrame>
        <p:nvGraphicFramePr>
          <p:cNvPr id="7" name="Rectangle 2">
            <a:extLst>
              <a:ext uri="{FF2B5EF4-FFF2-40B4-BE49-F238E27FC236}">
                <a16:creationId xmlns:a16="http://schemas.microsoft.com/office/drawing/2014/main" id="{00A9C01C-352C-B6D3-172D-6F1587BAED5D}"/>
              </a:ext>
            </a:extLst>
          </p:cNvPr>
          <p:cNvGraphicFramePr>
            <a:graphicFrameLocks noGrp="1"/>
          </p:cNvGraphicFramePr>
          <p:nvPr>
            <p:ph idx="1"/>
            <p:extLst>
              <p:ext uri="{D42A27DB-BD31-4B8C-83A1-F6EECF244321}">
                <p14:modId xmlns:p14="http://schemas.microsoft.com/office/powerpoint/2010/main" val="2320054386"/>
              </p:ext>
            </p:extLst>
          </p:nvPr>
        </p:nvGraphicFramePr>
        <p:xfrm>
          <a:off x="628650" y="1188846"/>
          <a:ext cx="7886700" cy="3141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A8CD24E-53B4-3D35-E146-7CEFC2444D27}"/>
              </a:ext>
            </a:extLst>
          </p:cNvPr>
          <p:cNvSpPr txBox="1"/>
          <p:nvPr/>
        </p:nvSpPr>
        <p:spPr>
          <a:xfrm>
            <a:off x="628652" y="4610102"/>
            <a:ext cx="8220075" cy="830997"/>
          </a:xfrm>
          <a:prstGeom prst="rect">
            <a:avLst/>
          </a:prstGeom>
          <a:noFill/>
        </p:spPr>
        <p:txBody>
          <a:bodyPr wrap="square" rtlCol="0">
            <a:spAutoFit/>
          </a:bodyPr>
          <a:lstStyle/>
          <a:p>
            <a:r>
              <a:rPr lang="en-ZA" sz="2400" b="1" dirty="0">
                <a:solidFill>
                  <a:srgbClr val="005D28"/>
                </a:solidFill>
                <a:latin typeface="Arial" panose="020B0604020202020204" pitchFamily="34" charset="0"/>
                <a:cs typeface="Arial" panose="020B0604020202020204" pitchFamily="34" charset="0"/>
              </a:rPr>
              <a:t>Note: These systems are complementary and not duplicative.</a:t>
            </a:r>
          </a:p>
        </p:txBody>
      </p:sp>
    </p:spTree>
    <p:extLst>
      <p:ext uri="{BB962C8B-B14F-4D97-AF65-F5344CB8AC3E}">
        <p14:creationId xmlns:p14="http://schemas.microsoft.com/office/powerpoint/2010/main" val="438308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EC7EE-D4DD-E4EC-EE89-3246879B2206}"/>
              </a:ext>
            </a:extLst>
          </p:cNvPr>
          <p:cNvSpPr>
            <a:spLocks noGrp="1"/>
          </p:cNvSpPr>
          <p:nvPr>
            <p:ph type="title"/>
          </p:nvPr>
        </p:nvSpPr>
        <p:spPr/>
        <p:txBody>
          <a:bodyPr/>
          <a:lstStyle/>
          <a:p>
            <a:r>
              <a:rPr lang="en-ZA" b="1" dirty="0">
                <a:solidFill>
                  <a:srgbClr val="005D28"/>
                </a:solidFill>
              </a:rPr>
              <a:t>Session 3.3: Ideal Clinic Monitoring System</a:t>
            </a:r>
          </a:p>
        </p:txBody>
      </p:sp>
      <p:sp>
        <p:nvSpPr>
          <p:cNvPr id="3" name="Text Placeholder 2">
            <a:extLst>
              <a:ext uri="{FF2B5EF4-FFF2-40B4-BE49-F238E27FC236}">
                <a16:creationId xmlns:a16="http://schemas.microsoft.com/office/drawing/2014/main" id="{071CEB3E-3EB7-EA2F-D913-B9838DEDB10E}"/>
              </a:ext>
            </a:extLst>
          </p:cNvPr>
          <p:cNvSpPr>
            <a:spLocks noGrp="1"/>
          </p:cNvSpPr>
          <p:nvPr>
            <p:ph type="body" idx="1"/>
          </p:nvPr>
        </p:nvSpPr>
        <p:spPr/>
        <p:txBody>
          <a:bodyPr/>
          <a:lstStyle/>
          <a:p>
            <a:endParaRPr lang="en-ZA" b="1" dirty="0"/>
          </a:p>
        </p:txBody>
      </p:sp>
      <p:pic>
        <p:nvPicPr>
          <p:cNvPr id="6" name="Picture 5">
            <a:extLst>
              <a:ext uri="{FF2B5EF4-FFF2-40B4-BE49-F238E27FC236}">
                <a16:creationId xmlns:a16="http://schemas.microsoft.com/office/drawing/2014/main" id="{052860AD-BE95-A767-259C-13D7E23ACAD5}"/>
              </a:ext>
            </a:extLst>
          </p:cNvPr>
          <p:cNvPicPr>
            <a:picLocks noChangeAspect="1"/>
          </p:cNvPicPr>
          <p:nvPr/>
        </p:nvPicPr>
        <p:blipFill>
          <a:blip r:embed="rId2"/>
          <a:stretch>
            <a:fillRect/>
          </a:stretch>
        </p:blipFill>
        <p:spPr>
          <a:xfrm>
            <a:off x="423863" y="-830240"/>
            <a:ext cx="8086725" cy="6694446"/>
          </a:xfrm>
          <a:prstGeom prst="rect">
            <a:avLst/>
          </a:prstGeom>
        </p:spPr>
      </p:pic>
    </p:spTree>
    <p:extLst>
      <p:ext uri="{BB962C8B-B14F-4D97-AF65-F5344CB8AC3E}">
        <p14:creationId xmlns:p14="http://schemas.microsoft.com/office/powerpoint/2010/main" val="670450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F6FC-D4C3-2426-737A-7CA7EB390C76}"/>
              </a:ext>
            </a:extLst>
          </p:cNvPr>
          <p:cNvSpPr>
            <a:spLocks noGrp="1"/>
          </p:cNvSpPr>
          <p:nvPr>
            <p:ph type="title"/>
          </p:nvPr>
        </p:nvSpPr>
        <p:spPr>
          <a:xfrm>
            <a:off x="445707" y="175573"/>
            <a:ext cx="6463630" cy="543595"/>
          </a:xfrm>
        </p:spPr>
        <p:txBody>
          <a:bodyPr>
            <a:noAutofit/>
          </a:bodyPr>
          <a:lstStyle/>
          <a:p>
            <a:pPr algn="l"/>
            <a:r>
              <a:rPr lang="en-ZA" sz="2400" dirty="0"/>
              <a:t>What is the Ideal Clinic Monitoring System?</a:t>
            </a:r>
          </a:p>
        </p:txBody>
      </p:sp>
      <p:graphicFrame>
        <p:nvGraphicFramePr>
          <p:cNvPr id="5" name="Content Placeholder 2">
            <a:extLst>
              <a:ext uri="{FF2B5EF4-FFF2-40B4-BE49-F238E27FC236}">
                <a16:creationId xmlns:a16="http://schemas.microsoft.com/office/drawing/2014/main" id="{BF4EAC0C-1011-A125-F78A-FCC5CD09C0EB}"/>
              </a:ext>
            </a:extLst>
          </p:cNvPr>
          <p:cNvGraphicFramePr>
            <a:graphicFrameLocks noGrp="1"/>
          </p:cNvGraphicFramePr>
          <p:nvPr>
            <p:ph idx="1"/>
            <p:extLst>
              <p:ext uri="{D42A27DB-BD31-4B8C-83A1-F6EECF244321}">
                <p14:modId xmlns:p14="http://schemas.microsoft.com/office/powerpoint/2010/main" val="1570642737"/>
              </p:ext>
            </p:extLst>
          </p:nvPr>
        </p:nvGraphicFramePr>
        <p:xfrm>
          <a:off x="552450" y="1820333"/>
          <a:ext cx="7886700" cy="3784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68DDB73-BD12-A58D-C8AA-4085E44B40E9}"/>
              </a:ext>
            </a:extLst>
          </p:cNvPr>
          <p:cNvGrpSpPr/>
          <p:nvPr/>
        </p:nvGrpSpPr>
        <p:grpSpPr>
          <a:xfrm>
            <a:off x="262764" y="905023"/>
            <a:ext cx="6829516" cy="915310"/>
            <a:chOff x="1057183" y="1805"/>
            <a:chExt cx="6829516" cy="915310"/>
          </a:xfrm>
        </p:grpSpPr>
        <p:sp>
          <p:nvSpPr>
            <p:cNvPr id="6" name="Rectangle 5">
              <a:extLst>
                <a:ext uri="{FF2B5EF4-FFF2-40B4-BE49-F238E27FC236}">
                  <a16:creationId xmlns:a16="http://schemas.microsoft.com/office/drawing/2014/main" id="{9BD46201-BD0E-F692-7235-04F864FB2A0B}"/>
                </a:ext>
              </a:extLst>
            </p:cNvPr>
            <p:cNvSpPr/>
            <p:nvPr/>
          </p:nvSpPr>
          <p:spPr>
            <a:xfrm>
              <a:off x="1057183" y="1805"/>
              <a:ext cx="6829516" cy="91531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ZA"/>
            </a:p>
          </p:txBody>
        </p:sp>
        <p:sp>
          <p:nvSpPr>
            <p:cNvPr id="7" name="TextBox 6">
              <a:extLst>
                <a:ext uri="{FF2B5EF4-FFF2-40B4-BE49-F238E27FC236}">
                  <a16:creationId xmlns:a16="http://schemas.microsoft.com/office/drawing/2014/main" id="{F6A19FD1-26EA-48C2-BFD3-C10689B94E50}"/>
                </a:ext>
              </a:extLst>
            </p:cNvPr>
            <p:cNvSpPr txBox="1"/>
            <p:nvPr/>
          </p:nvSpPr>
          <p:spPr>
            <a:xfrm>
              <a:off x="1057183" y="1805"/>
              <a:ext cx="6829516" cy="91531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870" tIns="96870" rIns="96870" bIns="96870" numCol="1" spcCol="1270" anchor="ctr" anchorCtr="0">
              <a:noAutofit/>
            </a:bodyPr>
            <a:lstStyle/>
            <a:p>
              <a:pPr defTabSz="977900">
                <a:lnSpc>
                  <a:spcPct val="90000"/>
                </a:lnSpc>
                <a:spcBef>
                  <a:spcPct val="0"/>
                </a:spcBef>
                <a:spcAft>
                  <a:spcPct val="35000"/>
                </a:spcAft>
              </a:pPr>
              <a:r>
                <a:rPr lang="en-US" sz="2200" b="1" dirty="0">
                  <a:latin typeface="Arial" panose="020B0604020202020204" pitchFamily="34" charset="0"/>
                  <a:cs typeface="Arial" panose="020B0604020202020204" pitchFamily="34" charset="0"/>
                </a:rPr>
                <a:t>Purpose of the Ideal Clinic Monitoring System</a:t>
              </a:r>
              <a:endParaRPr lang="en-US" sz="2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8583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2473484-E58F-16AC-2238-402F7CB0DC3C}"/>
              </a:ext>
            </a:extLst>
          </p:cNvPr>
          <p:cNvSpPr>
            <a:spLocks noGrp="1"/>
          </p:cNvSpPr>
          <p:nvPr>
            <p:ph type="title"/>
          </p:nvPr>
        </p:nvSpPr>
        <p:spPr>
          <a:xfrm>
            <a:off x="628650" y="365129"/>
            <a:ext cx="6463630" cy="543595"/>
          </a:xfrm>
        </p:spPr>
        <p:txBody>
          <a:bodyPr/>
          <a:lstStyle/>
          <a:p>
            <a:r>
              <a:rPr lang="en-US" dirty="0"/>
              <a:t>How the Ideal Clinic Monitoring System Works</a:t>
            </a:r>
          </a:p>
        </p:txBody>
      </p:sp>
      <p:graphicFrame>
        <p:nvGraphicFramePr>
          <p:cNvPr id="5" name="Content Placeholder 4">
            <a:extLst>
              <a:ext uri="{FF2B5EF4-FFF2-40B4-BE49-F238E27FC236}">
                <a16:creationId xmlns:a16="http://schemas.microsoft.com/office/drawing/2014/main" id="{54BCF0B3-B644-501F-5BDE-C146F21C4E19}"/>
              </a:ext>
            </a:extLst>
          </p:cNvPr>
          <p:cNvGraphicFramePr>
            <a:graphicFrameLocks noGrp="1"/>
          </p:cNvGraphicFramePr>
          <p:nvPr>
            <p:ph idx="1"/>
            <p:extLst>
              <p:ext uri="{D42A27DB-BD31-4B8C-83A1-F6EECF244321}">
                <p14:modId xmlns:p14="http://schemas.microsoft.com/office/powerpoint/2010/main" val="2086425968"/>
              </p:ext>
            </p:extLst>
          </p:nvPr>
        </p:nvGraphicFramePr>
        <p:xfrm>
          <a:off x="513670" y="1153881"/>
          <a:ext cx="8116660" cy="4550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5204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7D0BE-64C2-5244-8806-CD5A0B85F4C8}"/>
              </a:ext>
            </a:extLst>
          </p:cNvPr>
          <p:cNvSpPr>
            <a:spLocks noGrp="1"/>
          </p:cNvSpPr>
          <p:nvPr>
            <p:ph type="title"/>
          </p:nvPr>
        </p:nvSpPr>
        <p:spPr>
          <a:xfrm>
            <a:off x="628650" y="365129"/>
            <a:ext cx="6463630" cy="543595"/>
          </a:xfrm>
        </p:spPr>
        <p:txBody>
          <a:bodyPr>
            <a:normAutofit/>
          </a:bodyPr>
          <a:lstStyle/>
          <a:p>
            <a:pPr algn="l"/>
            <a:r>
              <a:rPr lang="en-ZA" sz="2800" dirty="0"/>
              <a:t>What the Ideal Clinic Monitors</a:t>
            </a:r>
          </a:p>
        </p:txBody>
      </p:sp>
      <p:graphicFrame>
        <p:nvGraphicFramePr>
          <p:cNvPr id="5" name="Content Placeholder 2">
            <a:extLst>
              <a:ext uri="{FF2B5EF4-FFF2-40B4-BE49-F238E27FC236}">
                <a16:creationId xmlns:a16="http://schemas.microsoft.com/office/drawing/2014/main" id="{F5535E26-40BD-02AA-6D42-82B3B219E5D4}"/>
              </a:ext>
            </a:extLst>
          </p:cNvPr>
          <p:cNvGraphicFramePr>
            <a:graphicFrameLocks noGrp="1"/>
          </p:cNvGraphicFramePr>
          <p:nvPr>
            <p:ph idx="1"/>
            <p:extLst>
              <p:ext uri="{D42A27DB-BD31-4B8C-83A1-F6EECF244321}">
                <p14:modId xmlns:p14="http://schemas.microsoft.com/office/powerpoint/2010/main" val="2903803540"/>
              </p:ext>
            </p:extLst>
          </p:nvPr>
        </p:nvGraphicFramePr>
        <p:xfrm>
          <a:off x="628650" y="14192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135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AF7F7-5572-8235-E600-86DBC42B827F}"/>
              </a:ext>
            </a:extLst>
          </p:cNvPr>
          <p:cNvSpPr>
            <a:spLocks noGrp="1"/>
          </p:cNvSpPr>
          <p:nvPr>
            <p:ph type="title"/>
          </p:nvPr>
        </p:nvSpPr>
        <p:spPr/>
        <p:txBody>
          <a:bodyPr/>
          <a:lstStyle/>
          <a:p>
            <a:r>
              <a:rPr lang="en-US" dirty="0"/>
              <a:t>What does Ideal Clinic Measure?</a:t>
            </a:r>
            <a:endParaRPr lang="en-ZA" dirty="0"/>
          </a:p>
        </p:txBody>
      </p:sp>
      <p:sp>
        <p:nvSpPr>
          <p:cNvPr id="3" name="Content Placeholder 2">
            <a:extLst>
              <a:ext uri="{FF2B5EF4-FFF2-40B4-BE49-F238E27FC236}">
                <a16:creationId xmlns:a16="http://schemas.microsoft.com/office/drawing/2014/main" id="{79AD2055-AC54-8424-F0DE-7E09DC3108F6}"/>
              </a:ext>
            </a:extLst>
          </p:cNvPr>
          <p:cNvSpPr>
            <a:spLocks noGrp="1"/>
          </p:cNvSpPr>
          <p:nvPr>
            <p:ph idx="1"/>
          </p:nvPr>
        </p:nvSpPr>
        <p:spPr>
          <a:xfrm>
            <a:off x="291192" y="1144474"/>
            <a:ext cx="5935436" cy="4875327"/>
          </a:xfrm>
        </p:spPr>
        <p:txBody>
          <a:bodyPr/>
          <a:lstStyle/>
          <a:p>
            <a:r>
              <a:rPr lang="en-ZA" sz="1600" dirty="0"/>
              <a:t>Infrastructure &amp; Equipment</a:t>
            </a:r>
          </a:p>
          <a:p>
            <a:pPr lvl="1">
              <a:buFont typeface="Wingdings" panose="05000000000000000000" pitchFamily="2" charset="2"/>
              <a:buChar char="q"/>
            </a:pPr>
            <a:r>
              <a:rPr lang="en-ZA" sz="1600" dirty="0"/>
              <a:t>Availability of functional consulting rooms</a:t>
            </a:r>
          </a:p>
          <a:p>
            <a:pPr lvl="1">
              <a:buFont typeface="Wingdings" panose="05000000000000000000" pitchFamily="2" charset="2"/>
              <a:buChar char="q"/>
            </a:pPr>
            <a:r>
              <a:rPr lang="en-ZA" sz="1600" dirty="0"/>
              <a:t>Essential equipment present and working</a:t>
            </a:r>
          </a:p>
          <a:p>
            <a:r>
              <a:rPr lang="en-ZA" sz="1600" dirty="0"/>
              <a:t>Human Resources &amp; Organisation</a:t>
            </a:r>
          </a:p>
          <a:p>
            <a:pPr lvl="1">
              <a:buFont typeface="Wingdings" panose="05000000000000000000" pitchFamily="2" charset="2"/>
              <a:buChar char="q"/>
            </a:pPr>
            <a:r>
              <a:rPr lang="en-ZA" sz="1600" dirty="0"/>
              <a:t>Staffing levels vs norms</a:t>
            </a:r>
          </a:p>
          <a:p>
            <a:pPr lvl="1">
              <a:buFont typeface="Wingdings" panose="05000000000000000000" pitchFamily="2" charset="2"/>
              <a:buChar char="q"/>
            </a:pPr>
            <a:r>
              <a:rPr lang="en-ZA" sz="1600" dirty="0"/>
              <a:t>Staff allocation and role clarity</a:t>
            </a:r>
          </a:p>
          <a:p>
            <a:r>
              <a:rPr lang="en-ZA" sz="1600" dirty="0"/>
              <a:t>Clinical Service Delivery</a:t>
            </a:r>
          </a:p>
          <a:p>
            <a:pPr lvl="1">
              <a:buFont typeface="Wingdings" panose="05000000000000000000" pitchFamily="2" charset="2"/>
              <a:buChar char="q"/>
            </a:pPr>
            <a:r>
              <a:rPr lang="en-ZA" sz="1600" dirty="0"/>
              <a:t>Organisation of patient flow</a:t>
            </a:r>
          </a:p>
          <a:p>
            <a:pPr lvl="1">
              <a:buFont typeface="Wingdings" panose="05000000000000000000" pitchFamily="2" charset="2"/>
              <a:buChar char="q"/>
            </a:pPr>
            <a:r>
              <a:rPr lang="en-ZA" sz="1600" dirty="0"/>
              <a:t>Integration of services (e.g. HIV, TB, NCDs)</a:t>
            </a:r>
          </a:p>
          <a:p>
            <a:r>
              <a:rPr lang="en-ZA" sz="1600" dirty="0"/>
              <a:t>Medicines, Supplies &amp; Information</a:t>
            </a:r>
          </a:p>
          <a:p>
            <a:pPr lvl="1">
              <a:buFont typeface="Wingdings" panose="05000000000000000000" pitchFamily="2" charset="2"/>
              <a:buChar char="q"/>
            </a:pPr>
            <a:r>
              <a:rPr lang="en-ZA" sz="1400" dirty="0"/>
              <a:t>Medicine availability</a:t>
            </a:r>
          </a:p>
          <a:p>
            <a:pPr lvl="1">
              <a:buFont typeface="Wingdings" panose="05000000000000000000" pitchFamily="2" charset="2"/>
              <a:buChar char="q"/>
            </a:pPr>
            <a:r>
              <a:rPr lang="en-ZA" sz="1400" dirty="0"/>
              <a:t>Use of SOPs and guidelines</a:t>
            </a:r>
          </a:p>
          <a:p>
            <a:r>
              <a:rPr lang="en-ZA" sz="1600" dirty="0"/>
              <a:t>Patient Experience &amp; Governance</a:t>
            </a:r>
          </a:p>
          <a:p>
            <a:pPr lvl="1">
              <a:buFont typeface="Wingdings" panose="05000000000000000000" pitchFamily="2" charset="2"/>
              <a:buChar char="q"/>
            </a:pPr>
            <a:r>
              <a:rPr lang="en-ZA" sz="1400" dirty="0"/>
              <a:t>Waiting times</a:t>
            </a:r>
          </a:p>
          <a:p>
            <a:pPr lvl="1">
              <a:buFont typeface="Wingdings" panose="05000000000000000000" pitchFamily="2" charset="2"/>
              <a:buChar char="q"/>
            </a:pPr>
            <a:r>
              <a:rPr lang="en-ZA" sz="1400" dirty="0"/>
              <a:t>Complaint management</a:t>
            </a:r>
          </a:p>
          <a:p>
            <a:pPr lvl="1">
              <a:buFont typeface="Wingdings" panose="05000000000000000000" pitchFamily="2" charset="2"/>
              <a:buChar char="q"/>
            </a:pPr>
            <a:r>
              <a:rPr lang="en-ZA" sz="1400" dirty="0"/>
              <a:t>Management meetings and review processes</a:t>
            </a:r>
          </a:p>
        </p:txBody>
      </p:sp>
      <p:sp>
        <p:nvSpPr>
          <p:cNvPr id="5" name="Rectangle 4">
            <a:extLst>
              <a:ext uri="{FF2B5EF4-FFF2-40B4-BE49-F238E27FC236}">
                <a16:creationId xmlns:a16="http://schemas.microsoft.com/office/drawing/2014/main" id="{2CC0ACAC-BF0A-AA9A-F6DD-2ECE4087E1FE}"/>
              </a:ext>
            </a:extLst>
          </p:cNvPr>
          <p:cNvSpPr/>
          <p:nvPr/>
        </p:nvSpPr>
        <p:spPr>
          <a:xfrm>
            <a:off x="5225380" y="2012800"/>
            <a:ext cx="3733800" cy="2554545"/>
          </a:xfrm>
          <a:prstGeom prst="rect">
            <a:avLst/>
          </a:prstGeom>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pPr algn="ctr"/>
            <a:r>
              <a:rPr lang="en-US" sz="3200" dirty="0">
                <a:ln w="0"/>
                <a:effectLst>
                  <a:outerShdw blurRad="38100" dist="19050" dir="2700000" algn="tl" rotWithShape="0">
                    <a:schemeClr val="dk1">
                      <a:alpha val="40000"/>
                    </a:schemeClr>
                  </a:outerShdw>
                </a:effectLst>
              </a:rPr>
              <a:t>ICMS focuses on systems and readiness, not monthly service outputs</a:t>
            </a:r>
          </a:p>
        </p:txBody>
      </p:sp>
    </p:spTree>
    <p:extLst>
      <p:ext uri="{BB962C8B-B14F-4D97-AF65-F5344CB8AC3E}">
        <p14:creationId xmlns:p14="http://schemas.microsoft.com/office/powerpoint/2010/main" val="595632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42DF-6C06-901A-0F10-3E33A87AB45F}"/>
              </a:ext>
            </a:extLst>
          </p:cNvPr>
          <p:cNvSpPr>
            <a:spLocks noGrp="1"/>
          </p:cNvSpPr>
          <p:nvPr>
            <p:ph type="title"/>
          </p:nvPr>
        </p:nvSpPr>
        <p:spPr/>
        <p:txBody>
          <a:bodyPr/>
          <a:lstStyle/>
          <a:p>
            <a:r>
              <a:rPr lang="en-ZA" dirty="0"/>
              <a:t>ICMS is a PHC Management Tool</a:t>
            </a:r>
          </a:p>
        </p:txBody>
      </p:sp>
      <p:sp>
        <p:nvSpPr>
          <p:cNvPr id="3" name="Content Placeholder 2">
            <a:extLst>
              <a:ext uri="{FF2B5EF4-FFF2-40B4-BE49-F238E27FC236}">
                <a16:creationId xmlns:a16="http://schemas.microsoft.com/office/drawing/2014/main" id="{968D8C93-79BF-1607-09D1-C3900D13E391}"/>
              </a:ext>
            </a:extLst>
          </p:cNvPr>
          <p:cNvSpPr>
            <a:spLocks noGrp="1"/>
          </p:cNvSpPr>
          <p:nvPr>
            <p:ph idx="1"/>
          </p:nvPr>
        </p:nvSpPr>
        <p:spPr>
          <a:xfrm>
            <a:off x="628650" y="1346654"/>
            <a:ext cx="7886700" cy="4351338"/>
          </a:xfrm>
        </p:spPr>
        <p:txBody>
          <a:bodyPr/>
          <a:lstStyle/>
          <a:p>
            <a:pPr marL="0" indent="0">
              <a:buNone/>
            </a:pPr>
            <a:r>
              <a:rPr lang="en-ZA"/>
              <a:t>Ideal Clinic </a:t>
            </a:r>
            <a:r>
              <a:rPr lang="en-ZA" dirty="0"/>
              <a:t>is not an audit tool; it is a management and improvement tool.</a:t>
            </a:r>
          </a:p>
          <a:p>
            <a:r>
              <a:rPr lang="en-ZA" dirty="0"/>
              <a:t>What PHC Managers use ICMS for:</a:t>
            </a:r>
          </a:p>
          <a:p>
            <a:pPr lvl="1">
              <a:buFont typeface="Wingdings" panose="05000000000000000000" pitchFamily="2" charset="2"/>
              <a:buChar char="q"/>
            </a:pPr>
            <a:r>
              <a:rPr lang="en-ZA" dirty="0"/>
              <a:t>Identifying systems gaps</a:t>
            </a:r>
          </a:p>
          <a:p>
            <a:pPr lvl="1">
              <a:buFont typeface="Wingdings" panose="05000000000000000000" pitchFamily="2" charset="2"/>
              <a:buChar char="q"/>
            </a:pPr>
            <a:r>
              <a:rPr lang="en-ZA" dirty="0"/>
              <a:t>Informing management decisions</a:t>
            </a:r>
          </a:p>
          <a:p>
            <a:pPr lvl="1">
              <a:buFont typeface="Wingdings" panose="05000000000000000000" pitchFamily="2" charset="2"/>
              <a:buChar char="q"/>
            </a:pPr>
            <a:r>
              <a:rPr lang="en-ZA" dirty="0"/>
              <a:t>Prioritising support and resources</a:t>
            </a:r>
          </a:p>
          <a:p>
            <a:pPr lvl="1">
              <a:buFont typeface="Wingdings" panose="05000000000000000000" pitchFamily="2" charset="2"/>
              <a:buChar char="q"/>
            </a:pPr>
            <a:r>
              <a:rPr lang="en-ZA" dirty="0"/>
              <a:t>Tracking progress over time</a:t>
            </a:r>
          </a:p>
          <a:p>
            <a:pPr marL="342900" lvl="1" indent="0">
              <a:buNone/>
            </a:pPr>
            <a:r>
              <a:rPr lang="en-ZA" dirty="0"/>
              <a:t>ICMS explains WHY performance looks the way it does in routine data.</a:t>
            </a:r>
          </a:p>
        </p:txBody>
      </p:sp>
    </p:spTree>
    <p:extLst>
      <p:ext uri="{BB962C8B-B14F-4D97-AF65-F5344CB8AC3E}">
        <p14:creationId xmlns:p14="http://schemas.microsoft.com/office/powerpoint/2010/main" val="3177303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BB4E5-D65A-EDF1-30BB-757C31FBC633}"/>
              </a:ext>
            </a:extLst>
          </p:cNvPr>
          <p:cNvSpPr>
            <a:spLocks noGrp="1"/>
          </p:cNvSpPr>
          <p:nvPr>
            <p:ph type="title"/>
          </p:nvPr>
        </p:nvSpPr>
        <p:spPr/>
        <p:txBody>
          <a:bodyPr/>
          <a:lstStyle/>
          <a:p>
            <a:r>
              <a:rPr lang="en-ZA" dirty="0"/>
              <a:t>Using ICMS for Management: Identify, Inform, Support, Track</a:t>
            </a:r>
          </a:p>
        </p:txBody>
      </p:sp>
      <p:graphicFrame>
        <p:nvGraphicFramePr>
          <p:cNvPr id="4" name="Content Placeholder 3">
            <a:extLst>
              <a:ext uri="{FF2B5EF4-FFF2-40B4-BE49-F238E27FC236}">
                <a16:creationId xmlns:a16="http://schemas.microsoft.com/office/drawing/2014/main" id="{B83D1174-FA47-176A-D683-12D22306923C}"/>
              </a:ext>
            </a:extLst>
          </p:cNvPr>
          <p:cNvGraphicFramePr>
            <a:graphicFrameLocks noGrp="1"/>
          </p:cNvGraphicFramePr>
          <p:nvPr>
            <p:ph idx="1"/>
            <p:extLst>
              <p:ext uri="{D42A27DB-BD31-4B8C-83A1-F6EECF244321}">
                <p14:modId xmlns:p14="http://schemas.microsoft.com/office/powerpoint/2010/main" val="1678432216"/>
              </p:ext>
            </p:extLst>
          </p:nvPr>
        </p:nvGraphicFramePr>
        <p:xfrm>
          <a:off x="628650" y="1219200"/>
          <a:ext cx="7568294" cy="43107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7557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ED1CB-59EC-ADBA-F8A0-B99BFF10876B}"/>
              </a:ext>
            </a:extLst>
          </p:cNvPr>
          <p:cNvSpPr>
            <a:spLocks noGrp="1"/>
          </p:cNvSpPr>
          <p:nvPr>
            <p:ph type="title"/>
          </p:nvPr>
        </p:nvSpPr>
        <p:spPr>
          <a:xfrm>
            <a:off x="340619" y="260652"/>
            <a:ext cx="6869807" cy="543595"/>
          </a:xfrm>
        </p:spPr>
        <p:txBody>
          <a:bodyPr>
            <a:noAutofit/>
          </a:bodyPr>
          <a:lstStyle/>
          <a:p>
            <a:r>
              <a:rPr lang="en-ZA" sz="2800" dirty="0"/>
              <a:t>Using ICMS results as a PHC Manager</a:t>
            </a:r>
          </a:p>
        </p:txBody>
      </p:sp>
      <p:pic>
        <p:nvPicPr>
          <p:cNvPr id="9" name="Content Placeholder 8" descr="White jigsaw puzzle and one final piece being added">
            <a:extLst>
              <a:ext uri="{FF2B5EF4-FFF2-40B4-BE49-F238E27FC236}">
                <a16:creationId xmlns:a16="http://schemas.microsoft.com/office/drawing/2014/main" id="{14BF325B-1919-B4AA-9F4D-2834CE6E32C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 y="1891111"/>
            <a:ext cx="4335463" cy="3251597"/>
          </a:xfrm>
        </p:spPr>
      </p:pic>
      <p:graphicFrame>
        <p:nvGraphicFramePr>
          <p:cNvPr id="7" name="Content Placeholder 4">
            <a:extLst>
              <a:ext uri="{FF2B5EF4-FFF2-40B4-BE49-F238E27FC236}">
                <a16:creationId xmlns:a16="http://schemas.microsoft.com/office/drawing/2014/main" id="{D7B5F718-F0D9-AB0F-ACF9-53ACDC0AC634}"/>
              </a:ext>
            </a:extLst>
          </p:cNvPr>
          <p:cNvGraphicFramePr>
            <a:graphicFrameLocks noGrp="1"/>
          </p:cNvGraphicFramePr>
          <p:nvPr>
            <p:ph sz="half" idx="2"/>
            <p:extLst>
              <p:ext uri="{D42A27DB-BD31-4B8C-83A1-F6EECF244321}">
                <p14:modId xmlns:p14="http://schemas.microsoft.com/office/powerpoint/2010/main" val="4182854207"/>
              </p:ext>
            </p:extLst>
          </p:nvPr>
        </p:nvGraphicFramePr>
        <p:xfrm>
          <a:off x="4648202" y="1196756"/>
          <a:ext cx="3571875" cy="44134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74709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D8186-64BF-9E5A-DF42-A928183C4C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1A7282-9580-B907-2FC1-49F2FEE10149}"/>
              </a:ext>
            </a:extLst>
          </p:cNvPr>
          <p:cNvSpPr>
            <a:spLocks noGrp="1"/>
          </p:cNvSpPr>
          <p:nvPr>
            <p:ph type="title"/>
          </p:nvPr>
        </p:nvSpPr>
        <p:spPr/>
        <p:txBody>
          <a:bodyPr/>
          <a:lstStyle/>
          <a:p>
            <a:r>
              <a:rPr lang="en-ZA" b="1" dirty="0">
                <a:solidFill>
                  <a:srgbClr val="005D28"/>
                </a:solidFill>
              </a:rPr>
              <a:t>Course Overview</a:t>
            </a:r>
          </a:p>
        </p:txBody>
      </p:sp>
      <p:sp>
        <p:nvSpPr>
          <p:cNvPr id="3" name="Text Placeholder 2">
            <a:extLst>
              <a:ext uri="{FF2B5EF4-FFF2-40B4-BE49-F238E27FC236}">
                <a16:creationId xmlns:a16="http://schemas.microsoft.com/office/drawing/2014/main" id="{844F6363-0A83-A513-0028-9BD70E2A065F}"/>
              </a:ext>
            </a:extLst>
          </p:cNvPr>
          <p:cNvSpPr>
            <a:spLocks noGrp="1"/>
          </p:cNvSpPr>
          <p:nvPr>
            <p:ph type="body" idx="1"/>
          </p:nvPr>
        </p:nvSpPr>
        <p:spPr>
          <a:xfrm>
            <a:off x="623888" y="4589466"/>
            <a:ext cx="7886700" cy="1081992"/>
          </a:xfrm>
        </p:spPr>
        <p:txBody>
          <a:bodyPr/>
          <a:lstStyle/>
          <a:p>
            <a:endParaRPr lang="en-ZA" dirty="0"/>
          </a:p>
        </p:txBody>
      </p:sp>
    </p:spTree>
    <p:extLst>
      <p:ext uri="{BB962C8B-B14F-4D97-AF65-F5344CB8AC3E}">
        <p14:creationId xmlns:p14="http://schemas.microsoft.com/office/powerpoint/2010/main" val="3144359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E6AB-37F6-D32A-0C39-FDFE3005C357}"/>
              </a:ext>
            </a:extLst>
          </p:cNvPr>
          <p:cNvSpPr>
            <a:spLocks noGrp="1"/>
          </p:cNvSpPr>
          <p:nvPr>
            <p:ph type="title"/>
          </p:nvPr>
        </p:nvSpPr>
        <p:spPr>
          <a:xfrm>
            <a:off x="76200" y="174629"/>
            <a:ext cx="7219950" cy="543595"/>
          </a:xfrm>
        </p:spPr>
        <p:txBody>
          <a:bodyPr/>
          <a:lstStyle/>
          <a:p>
            <a:r>
              <a:rPr lang="en-ZA" sz="2800" dirty="0"/>
              <a:t>Common Misunderstandings About ICMS</a:t>
            </a:r>
          </a:p>
        </p:txBody>
      </p:sp>
      <p:sp>
        <p:nvSpPr>
          <p:cNvPr id="5" name="Content Placeholder 4">
            <a:extLst>
              <a:ext uri="{FF2B5EF4-FFF2-40B4-BE49-F238E27FC236}">
                <a16:creationId xmlns:a16="http://schemas.microsoft.com/office/drawing/2014/main" id="{84AF0DEF-1384-B63D-E1A1-699234B7DED2}"/>
              </a:ext>
            </a:extLst>
          </p:cNvPr>
          <p:cNvSpPr>
            <a:spLocks noGrp="1"/>
          </p:cNvSpPr>
          <p:nvPr>
            <p:ph idx="1"/>
          </p:nvPr>
        </p:nvSpPr>
        <p:spPr>
          <a:xfrm>
            <a:off x="76202" y="1253331"/>
            <a:ext cx="5324475" cy="4351338"/>
          </a:xfrm>
        </p:spPr>
        <p:txBody>
          <a:bodyPr/>
          <a:lstStyle/>
          <a:p>
            <a:pPr>
              <a:buBlip>
                <a:blip r:embed="rId3">
                  <a:extLst>
                    <a:ext uri="{96DAC541-7B7A-43D3-8B79-37D633B846F1}">
                      <asvg:svgBlip xmlns:asvg="http://schemas.microsoft.com/office/drawing/2016/SVG/main" r:embed="rId4"/>
                    </a:ext>
                  </a:extLst>
                </a:blip>
              </a:buBlip>
            </a:pPr>
            <a:r>
              <a:rPr lang="en-ZA" b="1" dirty="0">
                <a:solidFill>
                  <a:srgbClr val="FF0000"/>
                </a:solidFill>
              </a:rPr>
              <a:t>ICMS is not “just an audit”</a:t>
            </a:r>
          </a:p>
          <a:p>
            <a:pPr>
              <a:buBlip>
                <a:blip r:embed="rId3">
                  <a:extLst>
                    <a:ext uri="{96DAC541-7B7A-43D3-8B79-37D633B846F1}">
                      <asvg:svgBlip xmlns:asvg="http://schemas.microsoft.com/office/drawing/2016/SVG/main" r:embed="rId4"/>
                    </a:ext>
                  </a:extLst>
                </a:blip>
              </a:buBlip>
            </a:pPr>
            <a:r>
              <a:rPr lang="en-ZA" b="1" dirty="0">
                <a:solidFill>
                  <a:srgbClr val="FF0000"/>
                </a:solidFill>
              </a:rPr>
              <a:t>ICMS is not only for compliance reporting</a:t>
            </a:r>
          </a:p>
          <a:p>
            <a:pPr>
              <a:buBlip>
                <a:blip r:embed="rId3">
                  <a:extLst>
                    <a:ext uri="{96DAC541-7B7A-43D3-8B79-37D633B846F1}">
                      <asvg:svgBlip xmlns:asvg="http://schemas.microsoft.com/office/drawing/2016/SVG/main" r:embed="rId4"/>
                    </a:ext>
                  </a:extLst>
                </a:blip>
              </a:buBlip>
            </a:pPr>
            <a:r>
              <a:rPr lang="en-ZA" b="1" dirty="0">
                <a:solidFill>
                  <a:srgbClr val="FF0000"/>
                </a:solidFill>
              </a:rPr>
              <a:t>ICMS is not separate from daily management</a:t>
            </a:r>
          </a:p>
          <a:p>
            <a:pPr marL="0" indent="0">
              <a:buNone/>
            </a:pPr>
            <a:endParaRPr lang="en-ZA" dirty="0"/>
          </a:p>
          <a:p>
            <a:pPr>
              <a:buFont typeface="Wingdings" panose="05000000000000000000" pitchFamily="2" charset="2"/>
              <a:buChar char="ü"/>
            </a:pPr>
            <a:r>
              <a:rPr lang="en-ZA" b="1" dirty="0">
                <a:solidFill>
                  <a:srgbClr val="005D28"/>
                </a:solidFill>
              </a:rPr>
              <a:t>ICMS is a management and improvement tool</a:t>
            </a:r>
          </a:p>
        </p:txBody>
      </p:sp>
      <p:pic>
        <p:nvPicPr>
          <p:cNvPr id="8" name="Picture 7">
            <a:extLst>
              <a:ext uri="{FF2B5EF4-FFF2-40B4-BE49-F238E27FC236}">
                <a16:creationId xmlns:a16="http://schemas.microsoft.com/office/drawing/2014/main" id="{18E72E90-BF7B-B2FE-FE3D-D0AC2F1B4F31}"/>
              </a:ext>
            </a:extLst>
          </p:cNvPr>
          <p:cNvPicPr>
            <a:picLocks noChangeAspect="1"/>
          </p:cNvPicPr>
          <p:nvPr/>
        </p:nvPicPr>
        <p:blipFill>
          <a:blip r:embed="rId5"/>
          <a:srcRect r="38958"/>
          <a:stretch>
            <a:fillRect/>
          </a:stretch>
        </p:blipFill>
        <p:spPr>
          <a:xfrm>
            <a:off x="5699564" y="1743075"/>
            <a:ext cx="3368236" cy="2500312"/>
          </a:xfrm>
          <a:prstGeom prst="rect">
            <a:avLst/>
          </a:prstGeom>
        </p:spPr>
      </p:pic>
    </p:spTree>
    <p:extLst>
      <p:ext uri="{BB962C8B-B14F-4D97-AF65-F5344CB8AC3E}">
        <p14:creationId xmlns:p14="http://schemas.microsoft.com/office/powerpoint/2010/main" val="2151063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6614-16D0-5BF0-2B12-377D44D4E113}"/>
              </a:ext>
            </a:extLst>
          </p:cNvPr>
          <p:cNvSpPr>
            <a:spLocks noGrp="1"/>
          </p:cNvSpPr>
          <p:nvPr>
            <p:ph type="title"/>
          </p:nvPr>
        </p:nvSpPr>
        <p:spPr>
          <a:xfrm>
            <a:off x="340618" y="260652"/>
            <a:ext cx="6535638" cy="543595"/>
          </a:xfrm>
        </p:spPr>
        <p:txBody>
          <a:bodyPr>
            <a:normAutofit fontScale="90000"/>
          </a:bodyPr>
          <a:lstStyle/>
          <a:p>
            <a:pPr>
              <a:lnSpc>
                <a:spcPct val="90000"/>
              </a:lnSpc>
            </a:pPr>
            <a:r>
              <a:rPr lang="en-US" sz="2000" dirty="0"/>
              <a:t>ICMS Assessments – What PHC Managers Should Know</a:t>
            </a:r>
            <a:endParaRPr lang="en-ZA" sz="2000" dirty="0"/>
          </a:p>
        </p:txBody>
      </p:sp>
      <p:pic>
        <p:nvPicPr>
          <p:cNvPr id="6" name="Content Placeholder 5">
            <a:extLst>
              <a:ext uri="{FF2B5EF4-FFF2-40B4-BE49-F238E27FC236}">
                <a16:creationId xmlns:a16="http://schemas.microsoft.com/office/drawing/2014/main" id="{9EFA4597-35A4-1FD4-A0DC-E400A7CAD983}"/>
              </a:ext>
            </a:extLst>
          </p:cNvPr>
          <p:cNvPicPr>
            <a:picLocks noGrp="1" noChangeAspect="1"/>
          </p:cNvPicPr>
          <p:nvPr>
            <p:ph sz="half" idx="1"/>
          </p:nvPr>
        </p:nvPicPr>
        <p:blipFill>
          <a:blip r:embed="rId3"/>
          <a:stretch>
            <a:fillRect/>
          </a:stretch>
        </p:blipFill>
        <p:spPr>
          <a:xfrm>
            <a:off x="1242" y="1714502"/>
            <a:ext cx="4852936" cy="2657475"/>
          </a:xfrm>
          <a:prstGeom prst="rect">
            <a:avLst/>
          </a:prstGeom>
        </p:spPr>
      </p:pic>
      <p:graphicFrame>
        <p:nvGraphicFramePr>
          <p:cNvPr id="5" name="Content Placeholder 2">
            <a:extLst>
              <a:ext uri="{FF2B5EF4-FFF2-40B4-BE49-F238E27FC236}">
                <a16:creationId xmlns:a16="http://schemas.microsoft.com/office/drawing/2014/main" id="{E4B813AA-B9EB-882A-C1E2-7E4CD1816A61}"/>
              </a:ext>
            </a:extLst>
          </p:cNvPr>
          <p:cNvGraphicFramePr>
            <a:graphicFrameLocks noGrp="1"/>
          </p:cNvGraphicFramePr>
          <p:nvPr>
            <p:ph sz="half" idx="2"/>
            <p:extLst>
              <p:ext uri="{D42A27DB-BD31-4B8C-83A1-F6EECF244321}">
                <p14:modId xmlns:p14="http://schemas.microsoft.com/office/powerpoint/2010/main" val="4186868892"/>
              </p:ext>
            </p:extLst>
          </p:nvPr>
        </p:nvGraphicFramePr>
        <p:xfrm>
          <a:off x="5099844" y="969435"/>
          <a:ext cx="4044156" cy="4919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86497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461964-3D66-7791-4969-537CCC46A796}"/>
              </a:ext>
            </a:extLst>
          </p:cNvPr>
          <p:cNvSpPr>
            <a:spLocks noGrp="1"/>
          </p:cNvSpPr>
          <p:nvPr>
            <p:ph type="title"/>
          </p:nvPr>
        </p:nvSpPr>
        <p:spPr/>
        <p:txBody>
          <a:bodyPr/>
          <a:lstStyle/>
          <a:p>
            <a:r>
              <a:rPr lang="en-ZA" dirty="0"/>
              <a:t>MOCK ICMS Summary (Simulated)</a:t>
            </a:r>
          </a:p>
        </p:txBody>
      </p:sp>
      <p:graphicFrame>
        <p:nvGraphicFramePr>
          <p:cNvPr id="7" name="Content Placeholder 6">
            <a:extLst>
              <a:ext uri="{FF2B5EF4-FFF2-40B4-BE49-F238E27FC236}">
                <a16:creationId xmlns:a16="http://schemas.microsoft.com/office/drawing/2014/main" id="{7270686C-6E0A-A633-B5F9-388C8898528A}"/>
              </a:ext>
            </a:extLst>
          </p:cNvPr>
          <p:cNvGraphicFramePr>
            <a:graphicFrameLocks noGrp="1"/>
          </p:cNvGraphicFramePr>
          <p:nvPr>
            <p:ph idx="1"/>
            <p:extLst>
              <p:ext uri="{D42A27DB-BD31-4B8C-83A1-F6EECF244321}">
                <p14:modId xmlns:p14="http://schemas.microsoft.com/office/powerpoint/2010/main" val="359244293"/>
              </p:ext>
            </p:extLst>
          </p:nvPr>
        </p:nvGraphicFramePr>
        <p:xfrm>
          <a:off x="89806" y="1273628"/>
          <a:ext cx="4482194" cy="3314700"/>
        </p:xfrm>
        <a:graphic>
          <a:graphicData uri="http://schemas.openxmlformats.org/drawingml/2006/table">
            <a:tbl>
              <a:tblPr>
                <a:tableStyleId>{72833802-FEF1-4C79-8D5D-14CF1EAF98D9}</a:tableStyleId>
              </a:tblPr>
              <a:tblGrid>
                <a:gridCol w="2241097">
                  <a:extLst>
                    <a:ext uri="{9D8B030D-6E8A-4147-A177-3AD203B41FA5}">
                      <a16:colId xmlns:a16="http://schemas.microsoft.com/office/drawing/2014/main" val="2357004224"/>
                    </a:ext>
                  </a:extLst>
                </a:gridCol>
                <a:gridCol w="2241097">
                  <a:extLst>
                    <a:ext uri="{9D8B030D-6E8A-4147-A177-3AD203B41FA5}">
                      <a16:colId xmlns:a16="http://schemas.microsoft.com/office/drawing/2014/main" val="3592446429"/>
                    </a:ext>
                  </a:extLst>
                </a:gridCol>
              </a:tblGrid>
              <a:tr h="0">
                <a:tc>
                  <a:txBody>
                    <a:bodyPr/>
                    <a:lstStyle/>
                    <a:p>
                      <a:pPr>
                        <a:buNone/>
                      </a:pPr>
                      <a:r>
                        <a:rPr lang="en-GB" b="1">
                          <a:latin typeface="Arial" panose="020B0604020202020204" pitchFamily="34" charset="0"/>
                          <a:cs typeface="Arial" panose="020B0604020202020204" pitchFamily="34" charset="0"/>
                        </a:rPr>
                        <a:t>ICMS Component</a:t>
                      </a:r>
                    </a:p>
                  </a:txBody>
                  <a:tcPr anchor="ctr"/>
                </a:tc>
                <a:tc>
                  <a:txBody>
                    <a:bodyPr/>
                    <a:lstStyle/>
                    <a:p>
                      <a:pPr>
                        <a:buNone/>
                      </a:pPr>
                      <a:r>
                        <a:rPr lang="en-GB" b="1" dirty="0">
                          <a:latin typeface="Arial" panose="020B0604020202020204" pitchFamily="34" charset="0"/>
                          <a:cs typeface="Arial" panose="020B0604020202020204" pitchFamily="34" charset="0"/>
                        </a:rPr>
                        <a:t>Status</a:t>
                      </a:r>
                    </a:p>
                  </a:txBody>
                  <a:tcPr anchor="ctr"/>
                </a:tc>
                <a:extLst>
                  <a:ext uri="{0D108BD9-81ED-4DB2-BD59-A6C34878D82A}">
                    <a16:rowId xmlns:a16="http://schemas.microsoft.com/office/drawing/2014/main" val="4091204371"/>
                  </a:ext>
                </a:extLst>
              </a:tr>
              <a:tr h="0">
                <a:tc>
                  <a:txBody>
                    <a:bodyPr/>
                    <a:lstStyle/>
                    <a:p>
                      <a:pPr>
                        <a:buNone/>
                      </a:pPr>
                      <a:r>
                        <a:rPr lang="en-US" dirty="0">
                          <a:latin typeface="Arial" panose="020B0604020202020204" pitchFamily="34" charset="0"/>
                          <a:cs typeface="Arial" panose="020B0604020202020204" pitchFamily="34" charset="0"/>
                        </a:rPr>
                        <a:t>Patient Flow and Waiting Time Management</a:t>
                      </a:r>
                    </a:p>
                  </a:txBody>
                  <a:tcPr anchor="ctr"/>
                </a:tc>
                <a:tc>
                  <a:txBody>
                    <a:bodyPr/>
                    <a:lstStyle/>
                    <a:p>
                      <a:pPr>
                        <a:buNone/>
                      </a:pPr>
                      <a:r>
                        <a:rPr lang="en-GB">
                          <a:latin typeface="Arial" panose="020B0604020202020204" pitchFamily="34" charset="0"/>
                          <a:cs typeface="Arial" panose="020B0604020202020204" pitchFamily="34" charset="0"/>
                        </a:rPr>
                        <a:t>❌ Not Met</a:t>
                      </a:r>
                    </a:p>
                  </a:txBody>
                  <a:tcPr anchor="ctr"/>
                </a:tc>
                <a:extLst>
                  <a:ext uri="{0D108BD9-81ED-4DB2-BD59-A6C34878D82A}">
                    <a16:rowId xmlns:a16="http://schemas.microsoft.com/office/drawing/2014/main" val="1949492916"/>
                  </a:ext>
                </a:extLst>
              </a:tr>
              <a:tr h="0">
                <a:tc>
                  <a:txBody>
                    <a:bodyPr/>
                    <a:lstStyle/>
                    <a:p>
                      <a:pPr>
                        <a:buNone/>
                      </a:pPr>
                      <a:r>
                        <a:rPr lang="en-GB">
                          <a:latin typeface="Arial" panose="020B0604020202020204" pitchFamily="34" charset="0"/>
                          <a:cs typeface="Arial" panose="020B0604020202020204" pitchFamily="34" charset="0"/>
                        </a:rPr>
                        <a:t>Medicines and Supplies Management</a:t>
                      </a:r>
                    </a:p>
                  </a:txBody>
                  <a:tcPr anchor="ctr"/>
                </a:tc>
                <a:tc>
                  <a:txBody>
                    <a:bodyPr/>
                    <a:lstStyle/>
                    <a:p>
                      <a:pPr>
                        <a:buNone/>
                      </a:pPr>
                      <a:r>
                        <a:rPr lang="en-GB" dirty="0">
                          <a:latin typeface="Arial" panose="020B0604020202020204" pitchFamily="34" charset="0"/>
                          <a:cs typeface="Arial" panose="020B0604020202020204" pitchFamily="34" charset="0"/>
                        </a:rPr>
                        <a:t>❌ Not Met</a:t>
                      </a:r>
                    </a:p>
                  </a:txBody>
                  <a:tcPr anchor="ctr"/>
                </a:tc>
                <a:extLst>
                  <a:ext uri="{0D108BD9-81ED-4DB2-BD59-A6C34878D82A}">
                    <a16:rowId xmlns:a16="http://schemas.microsoft.com/office/drawing/2014/main" val="413899636"/>
                  </a:ext>
                </a:extLst>
              </a:tr>
              <a:tr h="0">
                <a:tc>
                  <a:txBody>
                    <a:bodyPr/>
                    <a:lstStyle/>
                    <a:p>
                      <a:pPr>
                        <a:buNone/>
                      </a:pPr>
                      <a:r>
                        <a:rPr lang="en-GB">
                          <a:latin typeface="Arial" panose="020B0604020202020204" pitchFamily="34" charset="0"/>
                          <a:cs typeface="Arial" panose="020B0604020202020204" pitchFamily="34" charset="0"/>
                        </a:rPr>
                        <a:t>Human Resources Organisation</a:t>
                      </a:r>
                    </a:p>
                  </a:txBody>
                  <a:tcPr anchor="ctr"/>
                </a:tc>
                <a:tc>
                  <a:txBody>
                    <a:bodyPr/>
                    <a:lstStyle/>
                    <a:p>
                      <a:pPr>
                        <a:buNone/>
                      </a:pPr>
                      <a:r>
                        <a:rPr lang="en-GB">
                          <a:latin typeface="Arial" panose="020B0604020202020204" pitchFamily="34" charset="0"/>
                          <a:cs typeface="Arial" panose="020B0604020202020204" pitchFamily="34" charset="0"/>
                        </a:rPr>
                        <a:t>⚠️ Partially Met</a:t>
                      </a:r>
                    </a:p>
                  </a:txBody>
                  <a:tcPr anchor="ctr"/>
                </a:tc>
                <a:extLst>
                  <a:ext uri="{0D108BD9-81ED-4DB2-BD59-A6C34878D82A}">
                    <a16:rowId xmlns:a16="http://schemas.microsoft.com/office/drawing/2014/main" val="3470675527"/>
                  </a:ext>
                </a:extLst>
              </a:tr>
              <a:tr h="0">
                <a:tc>
                  <a:txBody>
                    <a:bodyPr/>
                    <a:lstStyle/>
                    <a:p>
                      <a:pPr>
                        <a:buNone/>
                      </a:pPr>
                      <a:r>
                        <a:rPr lang="en-US">
                          <a:latin typeface="Arial" panose="020B0604020202020204" pitchFamily="34" charset="0"/>
                          <a:cs typeface="Arial" panose="020B0604020202020204" pitchFamily="34" charset="0"/>
                        </a:rPr>
                        <a:t>Use of Information for Decision-Making</a:t>
                      </a:r>
                    </a:p>
                  </a:txBody>
                  <a:tcPr anchor="ctr"/>
                </a:tc>
                <a:tc>
                  <a:txBody>
                    <a:bodyPr/>
                    <a:lstStyle/>
                    <a:p>
                      <a:pPr>
                        <a:buNone/>
                      </a:pPr>
                      <a:r>
                        <a:rPr lang="en-GB">
                          <a:latin typeface="Arial" panose="020B0604020202020204" pitchFamily="34" charset="0"/>
                          <a:cs typeface="Arial" panose="020B0604020202020204" pitchFamily="34" charset="0"/>
                        </a:rPr>
                        <a:t>⚠️ Partially Met</a:t>
                      </a:r>
                    </a:p>
                  </a:txBody>
                  <a:tcPr anchor="ctr"/>
                </a:tc>
                <a:extLst>
                  <a:ext uri="{0D108BD9-81ED-4DB2-BD59-A6C34878D82A}">
                    <a16:rowId xmlns:a16="http://schemas.microsoft.com/office/drawing/2014/main" val="1633660391"/>
                  </a:ext>
                </a:extLst>
              </a:tr>
              <a:tr h="0">
                <a:tc>
                  <a:txBody>
                    <a:bodyPr/>
                    <a:lstStyle/>
                    <a:p>
                      <a:pPr>
                        <a:buNone/>
                      </a:pPr>
                      <a:r>
                        <a:rPr lang="en-GB">
                          <a:latin typeface="Arial" panose="020B0604020202020204" pitchFamily="34" charset="0"/>
                          <a:cs typeface="Arial" panose="020B0604020202020204" pitchFamily="34" charset="0"/>
                        </a:rPr>
                        <a:t>Infrastructure and Equipment</a:t>
                      </a:r>
                    </a:p>
                  </a:txBody>
                  <a:tcPr anchor="ctr"/>
                </a:tc>
                <a:tc>
                  <a:txBody>
                    <a:bodyPr/>
                    <a:lstStyle/>
                    <a:p>
                      <a:pPr>
                        <a:buNone/>
                      </a:pPr>
                      <a:r>
                        <a:rPr lang="en-GB">
                          <a:latin typeface="Arial" panose="020B0604020202020204" pitchFamily="34" charset="0"/>
                          <a:cs typeface="Arial" panose="020B0604020202020204" pitchFamily="34" charset="0"/>
                        </a:rPr>
                        <a:t>✅ Met</a:t>
                      </a:r>
                    </a:p>
                  </a:txBody>
                  <a:tcPr anchor="ctr"/>
                </a:tc>
                <a:extLst>
                  <a:ext uri="{0D108BD9-81ED-4DB2-BD59-A6C34878D82A}">
                    <a16:rowId xmlns:a16="http://schemas.microsoft.com/office/drawing/2014/main" val="4268146099"/>
                  </a:ext>
                </a:extLst>
              </a:tr>
              <a:tr h="0">
                <a:tc>
                  <a:txBody>
                    <a:bodyPr/>
                    <a:lstStyle/>
                    <a:p>
                      <a:pPr>
                        <a:buNone/>
                      </a:pPr>
                      <a:r>
                        <a:rPr lang="en-GB">
                          <a:latin typeface="Arial" panose="020B0604020202020204" pitchFamily="34" charset="0"/>
                          <a:cs typeface="Arial" panose="020B0604020202020204" pitchFamily="34" charset="0"/>
                        </a:rPr>
                        <a:t>Governance and Management Processes</a:t>
                      </a:r>
                    </a:p>
                  </a:txBody>
                  <a:tcPr anchor="ctr"/>
                </a:tc>
                <a:tc>
                  <a:txBody>
                    <a:bodyPr/>
                    <a:lstStyle/>
                    <a:p>
                      <a:pPr>
                        <a:buNone/>
                      </a:pPr>
                      <a:r>
                        <a:rPr lang="en-GB" dirty="0">
                          <a:latin typeface="Arial" panose="020B0604020202020204" pitchFamily="34" charset="0"/>
                          <a:cs typeface="Arial" panose="020B0604020202020204" pitchFamily="34" charset="0"/>
                        </a:rPr>
                        <a:t>✅ Met</a:t>
                      </a:r>
                    </a:p>
                  </a:txBody>
                  <a:tcPr anchor="ctr"/>
                </a:tc>
                <a:extLst>
                  <a:ext uri="{0D108BD9-81ED-4DB2-BD59-A6C34878D82A}">
                    <a16:rowId xmlns:a16="http://schemas.microsoft.com/office/drawing/2014/main" val="3049398061"/>
                  </a:ext>
                </a:extLst>
              </a:tr>
            </a:tbl>
          </a:graphicData>
        </a:graphic>
      </p:graphicFrame>
      <p:sp>
        <p:nvSpPr>
          <p:cNvPr id="8" name="TextBox 7">
            <a:extLst>
              <a:ext uri="{FF2B5EF4-FFF2-40B4-BE49-F238E27FC236}">
                <a16:creationId xmlns:a16="http://schemas.microsoft.com/office/drawing/2014/main" id="{503B3095-B085-E826-9A12-3C0589B1AE3D}"/>
              </a:ext>
            </a:extLst>
          </p:cNvPr>
          <p:cNvSpPr txBox="1"/>
          <p:nvPr/>
        </p:nvSpPr>
        <p:spPr>
          <a:xfrm>
            <a:off x="4861952" y="1262742"/>
            <a:ext cx="4009906" cy="397031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b="1" dirty="0">
                <a:latin typeface="Arial" panose="020B0604020202020204" pitchFamily="34" charset="0"/>
                <a:cs typeface="Arial" panose="020B0604020202020204" pitchFamily="34" charset="0"/>
              </a:rPr>
              <a:t>Summary of Key Findings</a:t>
            </a:r>
          </a:p>
          <a:p>
            <a:r>
              <a:rPr lang="en-US" sz="1400" b="1" dirty="0">
                <a:latin typeface="Arial" panose="020B0604020202020204" pitchFamily="34" charset="0"/>
                <a:cs typeface="Arial" panose="020B0604020202020204" pitchFamily="34" charset="0"/>
              </a:rPr>
              <a:t>Areas Requiring Immediate Attention</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Patient flow processes are not clearly defined or implemented</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Waiting times are not routinely monitored or reviewed</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Medicine stock management processes are inconsistently applied</a:t>
            </a:r>
          </a:p>
          <a:p>
            <a:r>
              <a:rPr lang="en-US" sz="1400" b="1" dirty="0">
                <a:latin typeface="Arial" panose="020B0604020202020204" pitchFamily="34" charset="0"/>
                <a:cs typeface="Arial" panose="020B0604020202020204" pitchFamily="34" charset="0"/>
              </a:rPr>
              <a:t>Areas Requiring Strengthening</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Staff roles and allocation not optimally aligned to service demands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Routine data is available but not consistently used in decision-making forums</a:t>
            </a:r>
          </a:p>
          <a:p>
            <a:r>
              <a:rPr lang="en-US" sz="1400" b="1" dirty="0">
                <a:latin typeface="Arial" panose="020B0604020202020204" pitchFamily="34" charset="0"/>
                <a:cs typeface="Arial" panose="020B0604020202020204" pitchFamily="34" charset="0"/>
              </a:rPr>
              <a:t>Areas Performing Adequately</a:t>
            </a:r>
            <a:endParaRPr lang="en-US"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Infrastructure meets minimum functional requirements</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Regular management meetings are conducted</a:t>
            </a:r>
          </a:p>
        </p:txBody>
      </p:sp>
    </p:spTree>
    <p:extLst>
      <p:ext uri="{BB962C8B-B14F-4D97-AF65-F5344CB8AC3E}">
        <p14:creationId xmlns:p14="http://schemas.microsoft.com/office/powerpoint/2010/main" val="308657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5E355-E808-B684-84B4-C0F954F9E341}"/>
              </a:ext>
            </a:extLst>
          </p:cNvPr>
          <p:cNvSpPr>
            <a:spLocks noGrp="1"/>
          </p:cNvSpPr>
          <p:nvPr>
            <p:ph type="title"/>
          </p:nvPr>
        </p:nvSpPr>
        <p:spPr>
          <a:xfrm>
            <a:off x="628650" y="234500"/>
            <a:ext cx="6463630" cy="543595"/>
          </a:xfrm>
        </p:spPr>
        <p:txBody>
          <a:bodyPr/>
          <a:lstStyle/>
          <a:p>
            <a:r>
              <a:rPr lang="en-US" dirty="0"/>
              <a:t>From ICMS Findings to Quality Improvement (QI) Actions</a:t>
            </a:r>
            <a:endParaRPr lang="en-ZA" dirty="0"/>
          </a:p>
        </p:txBody>
      </p:sp>
      <p:graphicFrame>
        <p:nvGraphicFramePr>
          <p:cNvPr id="4" name="Content Placeholder 3">
            <a:extLst>
              <a:ext uri="{FF2B5EF4-FFF2-40B4-BE49-F238E27FC236}">
                <a16:creationId xmlns:a16="http://schemas.microsoft.com/office/drawing/2014/main" id="{770C3F7C-509F-49A4-C753-51A5AE14CEEF}"/>
              </a:ext>
            </a:extLst>
          </p:cNvPr>
          <p:cNvGraphicFramePr>
            <a:graphicFrameLocks noGrp="1"/>
          </p:cNvGraphicFramePr>
          <p:nvPr>
            <p:ph idx="1"/>
            <p:extLst>
              <p:ext uri="{D42A27DB-BD31-4B8C-83A1-F6EECF244321}">
                <p14:modId xmlns:p14="http://schemas.microsoft.com/office/powerpoint/2010/main" val="3772235748"/>
              </p:ext>
            </p:extLst>
          </p:nvPr>
        </p:nvGraphicFramePr>
        <p:xfrm>
          <a:off x="628650" y="1253331"/>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6792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52A683-292D-7A4D-222D-43AB2151D96D}"/>
              </a:ext>
            </a:extLst>
          </p:cNvPr>
          <p:cNvSpPr>
            <a:spLocks noGrp="1"/>
          </p:cNvSpPr>
          <p:nvPr>
            <p:ph type="title"/>
          </p:nvPr>
        </p:nvSpPr>
        <p:spPr>
          <a:xfrm>
            <a:off x="96253" y="180070"/>
            <a:ext cx="6996027" cy="948870"/>
          </a:xfrm>
        </p:spPr>
        <p:txBody>
          <a:bodyPr/>
          <a:lstStyle/>
          <a:p>
            <a:r>
              <a:rPr lang="en-ZA" dirty="0"/>
              <a:t>ICMS in Practice: Using Findings for Decision-Making </a:t>
            </a:r>
            <a:br>
              <a:rPr lang="en-ZA" dirty="0"/>
            </a:br>
            <a:r>
              <a:rPr lang="en-ZA" dirty="0"/>
              <a:t>(Group Exercise)</a:t>
            </a:r>
          </a:p>
        </p:txBody>
      </p:sp>
      <p:sp>
        <p:nvSpPr>
          <p:cNvPr id="6" name="Content Placeholder 5">
            <a:extLst>
              <a:ext uri="{FF2B5EF4-FFF2-40B4-BE49-F238E27FC236}">
                <a16:creationId xmlns:a16="http://schemas.microsoft.com/office/drawing/2014/main" id="{CE2CBBC0-46F1-784A-A9F8-B8530996CF65}"/>
              </a:ext>
            </a:extLst>
          </p:cNvPr>
          <p:cNvSpPr>
            <a:spLocks noGrp="1"/>
          </p:cNvSpPr>
          <p:nvPr>
            <p:ph idx="1"/>
          </p:nvPr>
        </p:nvSpPr>
        <p:spPr>
          <a:xfrm>
            <a:off x="628650" y="1883555"/>
            <a:ext cx="7886700" cy="3699097"/>
          </a:xfrm>
        </p:spPr>
        <p:style>
          <a:lnRef idx="2">
            <a:schemeClr val="accent2"/>
          </a:lnRef>
          <a:fillRef idx="1">
            <a:schemeClr val="lt1"/>
          </a:fillRef>
          <a:effectRef idx="0">
            <a:schemeClr val="accent2"/>
          </a:effectRef>
          <a:fontRef idx="minor">
            <a:schemeClr val="dk1"/>
          </a:fontRef>
        </p:style>
        <p:txBody>
          <a:bodyPr/>
          <a:lstStyle/>
          <a:p>
            <a:r>
              <a:rPr lang="en-ZA" sz="1600" dirty="0"/>
              <a:t>Step 1: Review ICMS findings</a:t>
            </a:r>
          </a:p>
          <a:p>
            <a:pPr lvl="1">
              <a:buFont typeface="Wingdings" panose="05000000000000000000" pitchFamily="2" charset="2"/>
              <a:buChar char="q"/>
            </a:pPr>
            <a:r>
              <a:rPr lang="en-ZA" sz="1600" dirty="0"/>
              <a:t>Identify 2-3 weak areas from an ICMS summary (provided example)</a:t>
            </a:r>
          </a:p>
          <a:p>
            <a:r>
              <a:rPr lang="en-ZA" sz="1600" dirty="0"/>
              <a:t>Step 2: Ask management questions</a:t>
            </a:r>
          </a:p>
          <a:p>
            <a:pPr lvl="1">
              <a:buFont typeface="Wingdings" panose="05000000000000000000" pitchFamily="2" charset="2"/>
              <a:buChar char="q"/>
            </a:pPr>
            <a:r>
              <a:rPr lang="en-ZA" sz="1600" dirty="0"/>
              <a:t>What system is failing?</a:t>
            </a:r>
          </a:p>
          <a:p>
            <a:pPr lvl="1">
              <a:buFont typeface="Wingdings" panose="05000000000000000000" pitchFamily="2" charset="2"/>
              <a:buChar char="q"/>
            </a:pPr>
            <a:r>
              <a:rPr lang="en-ZA" sz="1600" dirty="0"/>
              <a:t>Who is affected?</a:t>
            </a:r>
          </a:p>
          <a:p>
            <a:pPr lvl="1">
              <a:buFont typeface="Wingdings" panose="05000000000000000000" pitchFamily="2" charset="2"/>
              <a:buChar char="q"/>
            </a:pPr>
            <a:r>
              <a:rPr lang="en-ZA" sz="1600" dirty="0"/>
              <a:t>Is this within facility control or requires district support?</a:t>
            </a:r>
          </a:p>
          <a:p>
            <a:r>
              <a:rPr lang="en-ZA" sz="1600" dirty="0"/>
              <a:t>Step 3: Decide on action</a:t>
            </a:r>
          </a:p>
          <a:p>
            <a:pPr lvl="1">
              <a:buFont typeface="Wingdings" panose="05000000000000000000" pitchFamily="2" charset="2"/>
              <a:buChar char="q"/>
            </a:pPr>
            <a:r>
              <a:rPr lang="en-ZA" sz="1400" dirty="0"/>
              <a:t>What support is needed?</a:t>
            </a:r>
          </a:p>
          <a:p>
            <a:pPr lvl="1">
              <a:buFont typeface="Wingdings" panose="05000000000000000000" pitchFamily="2" charset="2"/>
              <a:buChar char="q"/>
            </a:pPr>
            <a:r>
              <a:rPr lang="en-ZA" sz="1400" dirty="0"/>
              <a:t>Who should provide it?</a:t>
            </a:r>
          </a:p>
          <a:p>
            <a:pPr lvl="1">
              <a:buFont typeface="Wingdings" panose="05000000000000000000" pitchFamily="2" charset="2"/>
              <a:buChar char="q"/>
            </a:pPr>
            <a:r>
              <a:rPr lang="en-ZA" sz="1400" dirty="0"/>
              <a:t>What is realistic in the short term?</a:t>
            </a:r>
          </a:p>
          <a:p>
            <a:r>
              <a:rPr lang="en-ZA" sz="1600" dirty="0"/>
              <a:t>Step 4: Track improvement</a:t>
            </a:r>
          </a:p>
          <a:p>
            <a:pPr lvl="1">
              <a:buFont typeface="Wingdings" panose="05000000000000000000" pitchFamily="2" charset="2"/>
              <a:buChar char="q"/>
            </a:pPr>
            <a:r>
              <a:rPr lang="en-ZA" sz="1400" dirty="0"/>
              <a:t>What evidence will show improvement?</a:t>
            </a:r>
          </a:p>
          <a:p>
            <a:pPr lvl="1">
              <a:buFont typeface="Wingdings" panose="05000000000000000000" pitchFamily="2" charset="2"/>
              <a:buChar char="q"/>
            </a:pPr>
            <a:r>
              <a:rPr lang="en-ZA" sz="1400" dirty="0"/>
              <a:t>When will progress be reviewed?</a:t>
            </a:r>
          </a:p>
          <a:p>
            <a:pPr marL="0" indent="0">
              <a:buNone/>
            </a:pPr>
            <a:endParaRPr lang="en-ZA" sz="1600" dirty="0"/>
          </a:p>
          <a:p>
            <a:endParaRPr lang="en-ZA" sz="1600" dirty="0"/>
          </a:p>
        </p:txBody>
      </p:sp>
      <p:sp>
        <p:nvSpPr>
          <p:cNvPr id="2" name="TextBox 1">
            <a:extLst>
              <a:ext uri="{FF2B5EF4-FFF2-40B4-BE49-F238E27FC236}">
                <a16:creationId xmlns:a16="http://schemas.microsoft.com/office/drawing/2014/main" id="{099F11F1-25C7-584D-0E75-2B79B0DD90A5}"/>
              </a:ext>
            </a:extLst>
          </p:cNvPr>
          <p:cNvSpPr txBox="1"/>
          <p:nvPr/>
        </p:nvSpPr>
        <p:spPr>
          <a:xfrm>
            <a:off x="324853" y="1128940"/>
            <a:ext cx="8049126" cy="646331"/>
          </a:xfrm>
          <a:prstGeom prst="rect">
            <a:avLst/>
          </a:prstGeom>
          <a:noFill/>
        </p:spPr>
        <p:txBody>
          <a:bodyPr wrap="square" rtlCol="0">
            <a:spAutoFit/>
          </a:bodyPr>
          <a:lstStyle/>
          <a:p>
            <a:pPr algn="ctr"/>
            <a:r>
              <a:rPr lang="en-ZA" b="1" dirty="0">
                <a:effectLst>
                  <a:outerShdw blurRad="38100" dist="38100" dir="2700000" algn="tl">
                    <a:srgbClr val="000000">
                      <a:alpha val="43137"/>
                    </a:srgbClr>
                  </a:outerShdw>
                </a:effectLst>
              </a:rPr>
              <a:t>Working in small groups complete the following exercise. Compile your answers in a PowerPoint presentation ready to share with the whole class.</a:t>
            </a:r>
          </a:p>
        </p:txBody>
      </p:sp>
    </p:spTree>
    <p:extLst>
      <p:ext uri="{BB962C8B-B14F-4D97-AF65-F5344CB8AC3E}">
        <p14:creationId xmlns:p14="http://schemas.microsoft.com/office/powerpoint/2010/main" val="2832425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3BDD1-7267-4E79-E70F-09D3A3AE0A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F6B0C5-44F8-81D8-2E44-40E98258016B}"/>
              </a:ext>
            </a:extLst>
          </p:cNvPr>
          <p:cNvSpPr>
            <a:spLocks noGrp="1"/>
          </p:cNvSpPr>
          <p:nvPr>
            <p:ph type="title"/>
          </p:nvPr>
        </p:nvSpPr>
        <p:spPr/>
        <p:txBody>
          <a:bodyPr/>
          <a:lstStyle/>
          <a:p>
            <a:r>
              <a:rPr lang="en-US" b="1" dirty="0">
                <a:solidFill>
                  <a:srgbClr val="005D28"/>
                </a:solidFill>
              </a:rPr>
              <a:t>Session 3.4: Using DHIS for Routine Data Analysis</a:t>
            </a:r>
            <a:endParaRPr lang="en-ZA" dirty="0"/>
          </a:p>
        </p:txBody>
      </p:sp>
      <p:sp>
        <p:nvSpPr>
          <p:cNvPr id="3" name="Text Placeholder 2">
            <a:extLst>
              <a:ext uri="{FF2B5EF4-FFF2-40B4-BE49-F238E27FC236}">
                <a16:creationId xmlns:a16="http://schemas.microsoft.com/office/drawing/2014/main" id="{7FC8A49F-FC20-D92E-3861-3EDFCE84462E}"/>
              </a:ext>
            </a:extLst>
          </p:cNvPr>
          <p:cNvSpPr>
            <a:spLocks noGrp="1"/>
          </p:cNvSpPr>
          <p:nvPr>
            <p:ph type="body" idx="1"/>
          </p:nvPr>
        </p:nvSpPr>
        <p:spPr/>
        <p:txBody>
          <a:bodyPr/>
          <a:lstStyle/>
          <a:p>
            <a:endParaRPr lang="en-ZA"/>
          </a:p>
        </p:txBody>
      </p:sp>
    </p:spTree>
    <p:extLst>
      <p:ext uri="{BB962C8B-B14F-4D97-AF65-F5344CB8AC3E}">
        <p14:creationId xmlns:p14="http://schemas.microsoft.com/office/powerpoint/2010/main" val="3501927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277B71D-584E-A5B3-0595-64D5FAECF974}"/>
              </a:ext>
            </a:extLst>
          </p:cNvPr>
          <p:cNvSpPr>
            <a:spLocks noGrp="1"/>
          </p:cNvSpPr>
          <p:nvPr>
            <p:ph type="title"/>
          </p:nvPr>
        </p:nvSpPr>
        <p:spPr>
          <a:xfrm>
            <a:off x="628650" y="365129"/>
            <a:ext cx="6463630" cy="543595"/>
          </a:xfrm>
        </p:spPr>
        <p:txBody>
          <a:bodyPr/>
          <a:lstStyle/>
          <a:p>
            <a:r>
              <a:rPr lang="en-US" dirty="0"/>
              <a:t>Using DHIS for Routine Monitoring</a:t>
            </a:r>
          </a:p>
        </p:txBody>
      </p:sp>
      <p:sp>
        <p:nvSpPr>
          <p:cNvPr id="14" name="Content Placeholder 2">
            <a:extLst>
              <a:ext uri="{FF2B5EF4-FFF2-40B4-BE49-F238E27FC236}">
                <a16:creationId xmlns:a16="http://schemas.microsoft.com/office/drawing/2014/main" id="{5BB2458E-639D-B4FF-1F32-441D48186CB0}"/>
              </a:ext>
            </a:extLst>
          </p:cNvPr>
          <p:cNvSpPr>
            <a:spLocks noGrp="1"/>
          </p:cNvSpPr>
          <p:nvPr>
            <p:ph idx="1"/>
          </p:nvPr>
        </p:nvSpPr>
        <p:spPr>
          <a:xfrm>
            <a:off x="628650" y="1251857"/>
            <a:ext cx="7886700" cy="4925106"/>
          </a:xfrm>
        </p:spPr>
        <p:txBody>
          <a:bodyPr/>
          <a:lstStyle/>
          <a:p>
            <a:r>
              <a:rPr lang="en-US" dirty="0"/>
              <a:t>What is DHIS used for?</a:t>
            </a:r>
          </a:p>
          <a:p>
            <a:pPr lvl="1">
              <a:buFont typeface="Wingdings" panose="05000000000000000000" pitchFamily="2" charset="2"/>
              <a:buChar char="q"/>
            </a:pPr>
            <a:r>
              <a:rPr lang="en-US" dirty="0"/>
              <a:t>Monitoring routine service delivery over time</a:t>
            </a:r>
          </a:p>
          <a:p>
            <a:pPr lvl="1">
              <a:buFont typeface="Wingdings" panose="05000000000000000000" pitchFamily="2" charset="2"/>
              <a:buChar char="q"/>
            </a:pPr>
            <a:r>
              <a:rPr lang="en-US" dirty="0"/>
              <a:t>Tracking performance trends, not isolated figures</a:t>
            </a:r>
          </a:p>
          <a:p>
            <a:pPr lvl="1">
              <a:buFont typeface="Wingdings" panose="05000000000000000000" pitchFamily="2" charset="2"/>
              <a:buChar char="q"/>
            </a:pPr>
            <a:r>
              <a:rPr lang="en-US" dirty="0"/>
              <a:t>Supporting planning, review, and management decisions</a:t>
            </a:r>
          </a:p>
          <a:p>
            <a:r>
              <a:rPr lang="en-US" dirty="0"/>
              <a:t>DHIS helps managers answer:</a:t>
            </a:r>
          </a:p>
          <a:p>
            <a:pPr lvl="1">
              <a:buFont typeface="Wingdings" panose="05000000000000000000" pitchFamily="2" charset="2"/>
              <a:buChar char="q"/>
            </a:pPr>
            <a:r>
              <a:rPr lang="en-US" dirty="0"/>
              <a:t>Are services improving, declining, or stable?</a:t>
            </a:r>
          </a:p>
          <a:p>
            <a:pPr lvl="1">
              <a:buFont typeface="Wingdings" panose="05000000000000000000" pitchFamily="2" charset="2"/>
              <a:buChar char="q"/>
            </a:pPr>
            <a:r>
              <a:rPr lang="en-US" dirty="0"/>
              <a:t>Are we meeting agreed targets?</a:t>
            </a:r>
          </a:p>
          <a:p>
            <a:pPr lvl="1">
              <a:buFont typeface="Wingdings" panose="05000000000000000000" pitchFamily="2" charset="2"/>
              <a:buChar char="q"/>
            </a:pPr>
            <a:r>
              <a:rPr lang="en-US" dirty="0"/>
              <a:t>Where do we need to focus management attention?</a:t>
            </a:r>
          </a:p>
        </p:txBody>
      </p:sp>
    </p:spTree>
    <p:extLst>
      <p:ext uri="{BB962C8B-B14F-4D97-AF65-F5344CB8AC3E}">
        <p14:creationId xmlns:p14="http://schemas.microsoft.com/office/powerpoint/2010/main" val="3380211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D2EAB-7F84-EEBB-69E0-41E2CA996547}"/>
              </a:ext>
            </a:extLst>
          </p:cNvPr>
          <p:cNvSpPr>
            <a:spLocks noGrp="1"/>
          </p:cNvSpPr>
          <p:nvPr>
            <p:ph type="title"/>
          </p:nvPr>
        </p:nvSpPr>
        <p:spPr/>
        <p:txBody>
          <a:bodyPr/>
          <a:lstStyle/>
          <a:p>
            <a:r>
              <a:rPr lang="en-ZA" dirty="0"/>
              <a:t>Key Principles for Interpreting DHIS Data</a:t>
            </a:r>
          </a:p>
        </p:txBody>
      </p:sp>
      <p:sp>
        <p:nvSpPr>
          <p:cNvPr id="3" name="Content Placeholder 2">
            <a:extLst>
              <a:ext uri="{FF2B5EF4-FFF2-40B4-BE49-F238E27FC236}">
                <a16:creationId xmlns:a16="http://schemas.microsoft.com/office/drawing/2014/main" id="{9B8940DD-B909-8E49-8B9B-F148BE48B3F3}"/>
              </a:ext>
            </a:extLst>
          </p:cNvPr>
          <p:cNvSpPr>
            <a:spLocks noGrp="1"/>
          </p:cNvSpPr>
          <p:nvPr>
            <p:ph idx="1"/>
          </p:nvPr>
        </p:nvSpPr>
        <p:spPr>
          <a:xfrm>
            <a:off x="302080" y="1177131"/>
            <a:ext cx="6952962" cy="4140827"/>
          </a:xfrm>
        </p:spPr>
        <p:txBody>
          <a:bodyPr/>
          <a:lstStyle/>
          <a:p>
            <a:pPr marL="0" indent="0">
              <a:buNone/>
            </a:pPr>
            <a:r>
              <a:rPr lang="en-US" dirty="0"/>
              <a:t>Before interpreting DHIS data, always check:</a:t>
            </a:r>
          </a:p>
          <a:p>
            <a:r>
              <a:rPr lang="en-US" b="1" dirty="0"/>
              <a:t>Data completeness</a:t>
            </a:r>
            <a:br>
              <a:rPr lang="en-US" dirty="0"/>
            </a:br>
            <a:r>
              <a:rPr lang="en-US" dirty="0"/>
              <a:t>Are all facilities reporting?</a:t>
            </a:r>
          </a:p>
          <a:p>
            <a:r>
              <a:rPr lang="en-US" b="1" dirty="0"/>
              <a:t>Trends over time</a:t>
            </a:r>
            <a:br>
              <a:rPr lang="en-US" dirty="0"/>
            </a:br>
            <a:r>
              <a:rPr lang="en-US" dirty="0"/>
              <a:t>Look at multiple months, not one data point</a:t>
            </a:r>
          </a:p>
          <a:p>
            <a:r>
              <a:rPr lang="en-US" b="1" dirty="0"/>
              <a:t>Comparisons</a:t>
            </a:r>
            <a:br>
              <a:rPr lang="en-US" dirty="0"/>
            </a:br>
            <a:r>
              <a:rPr lang="en-US" dirty="0"/>
              <a:t>Compare against:</a:t>
            </a:r>
          </a:p>
          <a:p>
            <a:pPr lvl="1"/>
            <a:r>
              <a:rPr lang="en-US" dirty="0"/>
              <a:t>Targets</a:t>
            </a:r>
          </a:p>
          <a:p>
            <a:pPr lvl="1"/>
            <a:r>
              <a:rPr lang="en-US" dirty="0"/>
              <a:t>Previous periods</a:t>
            </a:r>
          </a:p>
          <a:p>
            <a:pPr lvl="1"/>
            <a:r>
              <a:rPr lang="en-US" dirty="0"/>
              <a:t>Other districts or facilities</a:t>
            </a:r>
          </a:p>
          <a:p>
            <a:endParaRPr lang="en-ZA" dirty="0"/>
          </a:p>
        </p:txBody>
      </p:sp>
      <p:sp>
        <p:nvSpPr>
          <p:cNvPr id="4" name="Rectangle 3">
            <a:extLst>
              <a:ext uri="{FF2B5EF4-FFF2-40B4-BE49-F238E27FC236}">
                <a16:creationId xmlns:a16="http://schemas.microsoft.com/office/drawing/2014/main" id="{640CDFDF-D654-D6A5-1560-896A911A4D95}"/>
              </a:ext>
            </a:extLst>
          </p:cNvPr>
          <p:cNvSpPr/>
          <p:nvPr/>
        </p:nvSpPr>
        <p:spPr>
          <a:xfrm>
            <a:off x="6803570" y="2090750"/>
            <a:ext cx="2340430" cy="1569660"/>
          </a:xfrm>
          <a:prstGeom prst="rect">
            <a:avLst/>
          </a:prstGeom>
        </p:spPr>
        <p:style>
          <a:lnRef idx="3">
            <a:schemeClr val="lt1"/>
          </a:lnRef>
          <a:fillRef idx="1">
            <a:schemeClr val="accent6"/>
          </a:fillRef>
          <a:effectRef idx="1">
            <a:schemeClr val="accent6"/>
          </a:effectRef>
          <a:fontRef idx="minor">
            <a:schemeClr val="lt1"/>
          </a:fontRef>
        </p:style>
        <p:txBody>
          <a:bodyPr wrap="square" lIns="91440" tIns="45720" rIns="91440" bIns="45720">
            <a:spAutoFit/>
          </a:bodyPr>
          <a:lstStyle/>
          <a:p>
            <a:pPr algn="ctr"/>
            <a:r>
              <a:rPr lang="en-US" sz="2400" dirty="0">
                <a:ln w="0"/>
                <a:solidFill>
                  <a:schemeClr val="tx1"/>
                </a:solidFill>
                <a:effectLst>
                  <a:outerShdw blurRad="38100" dist="19050" dir="2700000" algn="tl" rotWithShape="0">
                    <a:schemeClr val="dk1">
                      <a:alpha val="40000"/>
                    </a:schemeClr>
                  </a:outerShdw>
                </a:effectLst>
              </a:rPr>
              <a:t>NB: Trends matter more than single numbers</a:t>
            </a:r>
          </a:p>
        </p:txBody>
      </p:sp>
    </p:spTree>
    <p:extLst>
      <p:ext uri="{BB962C8B-B14F-4D97-AF65-F5344CB8AC3E}">
        <p14:creationId xmlns:p14="http://schemas.microsoft.com/office/powerpoint/2010/main" val="2870510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EBC4C-3CD5-A43F-58A9-2CDC317CCC37}"/>
              </a:ext>
            </a:extLst>
          </p:cNvPr>
          <p:cNvSpPr>
            <a:spLocks noGrp="1"/>
          </p:cNvSpPr>
          <p:nvPr>
            <p:ph type="title"/>
          </p:nvPr>
        </p:nvSpPr>
        <p:spPr>
          <a:xfrm>
            <a:off x="0" y="288929"/>
            <a:ext cx="7092280" cy="543595"/>
          </a:xfrm>
        </p:spPr>
        <p:txBody>
          <a:bodyPr/>
          <a:lstStyle/>
          <a:p>
            <a:r>
              <a:rPr lang="en-ZA" dirty="0"/>
              <a:t>DHIS in Practice: Trend Analysis and Comparison</a:t>
            </a:r>
          </a:p>
        </p:txBody>
      </p:sp>
      <p:sp>
        <p:nvSpPr>
          <p:cNvPr id="3" name="Content Placeholder 2">
            <a:extLst>
              <a:ext uri="{FF2B5EF4-FFF2-40B4-BE49-F238E27FC236}">
                <a16:creationId xmlns:a16="http://schemas.microsoft.com/office/drawing/2014/main" id="{F25EAA19-231F-49FD-83D5-B831FA139CA1}"/>
              </a:ext>
            </a:extLst>
          </p:cNvPr>
          <p:cNvSpPr>
            <a:spLocks noGrp="1"/>
          </p:cNvSpPr>
          <p:nvPr>
            <p:ph idx="1"/>
          </p:nvPr>
        </p:nvSpPr>
        <p:spPr>
          <a:xfrm>
            <a:off x="628650" y="1253331"/>
            <a:ext cx="7886700" cy="4351338"/>
          </a:xfrm>
        </p:spPr>
        <p:txBody>
          <a:bodyPr/>
          <a:lstStyle/>
          <a:p>
            <a:pPr marL="0" indent="0">
              <a:buNone/>
            </a:pPr>
            <a:r>
              <a:rPr lang="en-US" b="1" dirty="0"/>
              <a:t>Demonstration</a:t>
            </a:r>
          </a:p>
          <a:p>
            <a:pPr marL="457200" indent="-457200">
              <a:buFont typeface="+mj-lt"/>
              <a:buAutoNum type="arabicPeriod"/>
            </a:pPr>
            <a:r>
              <a:rPr lang="en-US" b="1" dirty="0"/>
              <a:t>Select a relevant PHC indicator</a:t>
            </a:r>
            <a:br>
              <a:rPr lang="en-US" dirty="0"/>
            </a:br>
            <a:r>
              <a:rPr lang="en-US" i="1" dirty="0"/>
              <a:t>(e.g. </a:t>
            </a:r>
            <a:r>
              <a:rPr lang="en-US" i="1" dirty="0" err="1"/>
              <a:t>immunisation</a:t>
            </a:r>
            <a:r>
              <a:rPr lang="en-US" i="1" dirty="0"/>
              <a:t> coverage, ANC early booking, headcount)</a:t>
            </a:r>
            <a:endParaRPr lang="en-US" dirty="0"/>
          </a:p>
          <a:p>
            <a:pPr marL="457200" indent="-457200">
              <a:buFont typeface="+mj-lt"/>
              <a:buAutoNum type="arabicPeriod"/>
            </a:pPr>
            <a:r>
              <a:rPr lang="en-US" b="1" dirty="0"/>
              <a:t>Check reporting completeness</a:t>
            </a:r>
            <a:br>
              <a:rPr lang="en-US" dirty="0"/>
            </a:br>
            <a:r>
              <a:rPr lang="en-US" i="1" dirty="0"/>
              <a:t>(Are all facilities reporting?)</a:t>
            </a:r>
            <a:endParaRPr lang="en-US" dirty="0"/>
          </a:p>
          <a:p>
            <a:pPr marL="457200" indent="-457200">
              <a:buFont typeface="+mj-lt"/>
              <a:buAutoNum type="arabicPeriod"/>
            </a:pPr>
            <a:r>
              <a:rPr lang="en-US" b="1" dirty="0" err="1"/>
              <a:t>Analyse</a:t>
            </a:r>
            <a:r>
              <a:rPr lang="en-US" b="1" dirty="0"/>
              <a:t> trends over time</a:t>
            </a:r>
            <a:br>
              <a:rPr lang="en-US" dirty="0"/>
            </a:br>
            <a:r>
              <a:rPr lang="en-US" i="1" dirty="0"/>
              <a:t>(Look at several months, not one data point)</a:t>
            </a:r>
            <a:endParaRPr lang="en-US" dirty="0"/>
          </a:p>
          <a:p>
            <a:pPr marL="457200" indent="-457200">
              <a:buFont typeface="+mj-lt"/>
              <a:buAutoNum type="arabicPeriod"/>
            </a:pPr>
            <a:r>
              <a:rPr lang="en-US" b="1" dirty="0"/>
              <a:t>Compare performance</a:t>
            </a:r>
            <a:br>
              <a:rPr lang="en-US" dirty="0"/>
            </a:br>
            <a:r>
              <a:rPr lang="en-US" i="1" dirty="0"/>
              <a:t>(Against targets, previous periods, or peers)</a:t>
            </a:r>
            <a:endParaRPr lang="en-US" dirty="0"/>
          </a:p>
          <a:p>
            <a:endParaRPr lang="en-ZA" dirty="0"/>
          </a:p>
        </p:txBody>
      </p:sp>
    </p:spTree>
    <p:extLst>
      <p:ext uri="{BB962C8B-B14F-4D97-AF65-F5344CB8AC3E}">
        <p14:creationId xmlns:p14="http://schemas.microsoft.com/office/powerpoint/2010/main" val="116571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B875-673E-ED74-F0B1-73F499B1C56D}"/>
              </a:ext>
            </a:extLst>
          </p:cNvPr>
          <p:cNvSpPr>
            <a:spLocks noGrp="1"/>
          </p:cNvSpPr>
          <p:nvPr>
            <p:ph type="title"/>
          </p:nvPr>
        </p:nvSpPr>
        <p:spPr/>
        <p:txBody>
          <a:bodyPr/>
          <a:lstStyle/>
          <a:p>
            <a:r>
              <a:rPr lang="en-ZA" dirty="0"/>
              <a:t>Interactive Exercise: DHIS Trend Interpretation</a:t>
            </a:r>
          </a:p>
        </p:txBody>
      </p:sp>
      <p:sp>
        <p:nvSpPr>
          <p:cNvPr id="7" name="Content Placeholder 6">
            <a:extLst>
              <a:ext uri="{FF2B5EF4-FFF2-40B4-BE49-F238E27FC236}">
                <a16:creationId xmlns:a16="http://schemas.microsoft.com/office/drawing/2014/main" id="{DD9D5323-87C2-63B6-9702-0DCA6A254A58}"/>
              </a:ext>
            </a:extLst>
          </p:cNvPr>
          <p:cNvSpPr>
            <a:spLocks noGrp="1"/>
          </p:cNvSpPr>
          <p:nvPr>
            <p:ph idx="1"/>
          </p:nvPr>
        </p:nvSpPr>
        <p:spPr>
          <a:xfrm>
            <a:off x="628650" y="1253331"/>
            <a:ext cx="7886700" cy="4351338"/>
          </a:xfrm>
        </p:spPr>
        <p:txBody>
          <a:bodyPr/>
          <a:lstStyle/>
          <a:p>
            <a:r>
              <a:rPr lang="en-ZA" dirty="0"/>
              <a:t>Working in pairs, analyse the graph and discuss:</a:t>
            </a:r>
          </a:p>
          <a:p>
            <a:pPr lvl="1">
              <a:buFont typeface="Wingdings" panose="05000000000000000000" pitchFamily="2" charset="2"/>
              <a:buChar char="q"/>
            </a:pPr>
            <a:r>
              <a:rPr lang="en-ZA" dirty="0"/>
              <a:t>Is the performance improving, declining or stable?</a:t>
            </a:r>
          </a:p>
          <a:p>
            <a:pPr lvl="1">
              <a:buFont typeface="Wingdings" panose="05000000000000000000" pitchFamily="2" charset="2"/>
              <a:buChar char="q"/>
            </a:pPr>
            <a:r>
              <a:rPr lang="en-ZA" dirty="0"/>
              <a:t>How does it compare to expectations or targets</a:t>
            </a:r>
          </a:p>
          <a:p>
            <a:pPr lvl="1">
              <a:buFont typeface="Wingdings" panose="05000000000000000000" pitchFamily="2" charset="2"/>
              <a:buChar char="q"/>
            </a:pPr>
            <a:r>
              <a:rPr lang="en-ZA" dirty="0"/>
              <a:t>Agree on one management concern or priority.</a:t>
            </a:r>
          </a:p>
        </p:txBody>
      </p:sp>
      <p:pic>
        <p:nvPicPr>
          <p:cNvPr id="9" name="Picture 8">
            <a:extLst>
              <a:ext uri="{FF2B5EF4-FFF2-40B4-BE49-F238E27FC236}">
                <a16:creationId xmlns:a16="http://schemas.microsoft.com/office/drawing/2014/main" id="{7C846111-FD9E-0885-63C2-2F0B149B23C6}"/>
              </a:ext>
            </a:extLst>
          </p:cNvPr>
          <p:cNvPicPr>
            <a:picLocks noChangeAspect="1"/>
          </p:cNvPicPr>
          <p:nvPr/>
        </p:nvPicPr>
        <p:blipFill>
          <a:blip r:embed="rId3"/>
          <a:stretch>
            <a:fillRect/>
          </a:stretch>
        </p:blipFill>
        <p:spPr>
          <a:xfrm>
            <a:off x="141516" y="3057518"/>
            <a:ext cx="4127756" cy="2159202"/>
          </a:xfrm>
          <a:prstGeom prst="rect">
            <a:avLst/>
          </a:prstGeom>
        </p:spPr>
      </p:pic>
      <p:pic>
        <p:nvPicPr>
          <p:cNvPr id="11" name="Picture 10">
            <a:extLst>
              <a:ext uri="{FF2B5EF4-FFF2-40B4-BE49-F238E27FC236}">
                <a16:creationId xmlns:a16="http://schemas.microsoft.com/office/drawing/2014/main" id="{DB76A629-DD72-2CC0-31B3-E52D6B8E1BDB}"/>
              </a:ext>
            </a:extLst>
          </p:cNvPr>
          <p:cNvPicPr>
            <a:picLocks noChangeAspect="1"/>
          </p:cNvPicPr>
          <p:nvPr/>
        </p:nvPicPr>
        <p:blipFill>
          <a:blip r:embed="rId4"/>
          <a:stretch>
            <a:fillRect/>
          </a:stretch>
        </p:blipFill>
        <p:spPr>
          <a:xfrm>
            <a:off x="4632109" y="3057520"/>
            <a:ext cx="4589512" cy="2159201"/>
          </a:xfrm>
          <a:prstGeom prst="rect">
            <a:avLst/>
          </a:prstGeom>
        </p:spPr>
      </p:pic>
      <p:pic>
        <p:nvPicPr>
          <p:cNvPr id="12" name="Picture 11">
            <a:extLst>
              <a:ext uri="{FF2B5EF4-FFF2-40B4-BE49-F238E27FC236}">
                <a16:creationId xmlns:a16="http://schemas.microsoft.com/office/drawing/2014/main" id="{FB11CD77-2A2D-52C8-E193-E3724A744116}"/>
              </a:ext>
            </a:extLst>
          </p:cNvPr>
          <p:cNvPicPr>
            <a:picLocks noChangeAspect="1"/>
          </p:cNvPicPr>
          <p:nvPr/>
        </p:nvPicPr>
        <p:blipFill>
          <a:blip r:embed="rId5"/>
          <a:stretch>
            <a:fillRect/>
          </a:stretch>
        </p:blipFill>
        <p:spPr>
          <a:xfrm>
            <a:off x="7639490" y="1253331"/>
            <a:ext cx="1362994" cy="1362994"/>
          </a:xfrm>
          <a:prstGeom prst="rect">
            <a:avLst/>
          </a:prstGeom>
        </p:spPr>
      </p:pic>
    </p:spTree>
    <p:extLst>
      <p:ext uri="{BB962C8B-B14F-4D97-AF65-F5344CB8AC3E}">
        <p14:creationId xmlns:p14="http://schemas.microsoft.com/office/powerpoint/2010/main" val="3997947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A361-D5EF-31FC-B27C-8AFD3EACB74E}"/>
              </a:ext>
            </a:extLst>
          </p:cNvPr>
          <p:cNvSpPr>
            <a:spLocks noGrp="1"/>
          </p:cNvSpPr>
          <p:nvPr>
            <p:ph type="title"/>
          </p:nvPr>
        </p:nvSpPr>
        <p:spPr/>
        <p:txBody>
          <a:bodyPr/>
          <a:lstStyle/>
          <a:p>
            <a:r>
              <a:rPr lang="en-ZA" dirty="0"/>
              <a:t>Course Overview</a:t>
            </a:r>
          </a:p>
        </p:txBody>
      </p:sp>
      <p:graphicFrame>
        <p:nvGraphicFramePr>
          <p:cNvPr id="9" name="Content Placeholder 8">
            <a:extLst>
              <a:ext uri="{FF2B5EF4-FFF2-40B4-BE49-F238E27FC236}">
                <a16:creationId xmlns:a16="http://schemas.microsoft.com/office/drawing/2014/main" id="{115D2847-80F2-178C-E471-522D9EBD9FE2}"/>
              </a:ext>
            </a:extLst>
          </p:cNvPr>
          <p:cNvGraphicFramePr>
            <a:graphicFrameLocks noGrp="1"/>
          </p:cNvGraphicFramePr>
          <p:nvPr>
            <p:ph idx="1"/>
            <p:extLst>
              <p:ext uri="{D42A27DB-BD31-4B8C-83A1-F6EECF244321}">
                <p14:modId xmlns:p14="http://schemas.microsoft.com/office/powerpoint/2010/main" val="929860991"/>
              </p:ext>
            </p:extLst>
          </p:nvPr>
        </p:nvGraphicFramePr>
        <p:xfrm>
          <a:off x="266699" y="1158779"/>
          <a:ext cx="8456267" cy="4742594"/>
        </p:xfrm>
        <a:graphic>
          <a:graphicData uri="http://schemas.openxmlformats.org/drawingml/2006/table">
            <a:tbl>
              <a:tblPr firstRow="1" bandRow="1" bandCol="1">
                <a:tableStyleId>{2D5ABB26-0587-4C30-8999-92F81FD0307C}</a:tableStyleId>
              </a:tblPr>
              <a:tblGrid>
                <a:gridCol w="708660">
                  <a:extLst>
                    <a:ext uri="{9D8B030D-6E8A-4147-A177-3AD203B41FA5}">
                      <a16:colId xmlns:a16="http://schemas.microsoft.com/office/drawing/2014/main" val="1286126334"/>
                    </a:ext>
                  </a:extLst>
                </a:gridCol>
                <a:gridCol w="7747607">
                  <a:extLst>
                    <a:ext uri="{9D8B030D-6E8A-4147-A177-3AD203B41FA5}">
                      <a16:colId xmlns:a16="http://schemas.microsoft.com/office/drawing/2014/main" val="3295764351"/>
                    </a:ext>
                  </a:extLst>
                </a:gridCol>
              </a:tblGrid>
              <a:tr h="425023">
                <a:tc>
                  <a:txBody>
                    <a:bodyPr/>
                    <a:lstStyle/>
                    <a:p>
                      <a:pPr>
                        <a:lnSpc>
                          <a:spcPct val="115000"/>
                        </a:lnSpc>
                        <a:spcBef>
                          <a:spcPts val="180"/>
                        </a:spcBef>
                        <a:spcAft>
                          <a:spcPts val="180"/>
                        </a:spcAft>
                        <a:buNone/>
                      </a:pPr>
                      <a:r>
                        <a:rPr lang="en-ZA" sz="1800" b="1" kern="100">
                          <a:effectLst/>
                          <a:latin typeface="Arial" panose="020B0604020202020204" pitchFamily="34" charset="0"/>
                          <a:cs typeface="Arial" panose="020B0604020202020204" pitchFamily="34" charset="0"/>
                        </a:rPr>
                        <a:t>3.1</a:t>
                      </a:r>
                      <a:endParaRPr lang="en-GB"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15000"/>
                        </a:lnSpc>
                        <a:spcBef>
                          <a:spcPts val="180"/>
                        </a:spcBef>
                        <a:spcAft>
                          <a:spcPts val="180"/>
                        </a:spcAft>
                        <a:buNone/>
                      </a:pPr>
                      <a:r>
                        <a:rPr lang="en-ZA" sz="1800" b="1" kern="100" dirty="0">
                          <a:effectLst/>
                          <a:latin typeface="Arial" panose="020B0604020202020204" pitchFamily="34" charset="0"/>
                          <a:cs typeface="Arial" panose="020B0604020202020204" pitchFamily="34" charset="0"/>
                        </a:rPr>
                        <a:t>Why Data Matters in Primary Health Care</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987577786"/>
                  </a:ext>
                </a:extLst>
              </a:tr>
              <a:tr h="425023">
                <a:tc>
                  <a:txBody>
                    <a:bodyPr/>
                    <a:lstStyle/>
                    <a:p>
                      <a:pPr>
                        <a:lnSpc>
                          <a:spcPct val="115000"/>
                        </a:lnSpc>
                        <a:spcBef>
                          <a:spcPts val="180"/>
                        </a:spcBef>
                        <a:spcAft>
                          <a:spcPts val="180"/>
                        </a:spcAft>
                        <a:buNone/>
                      </a:pPr>
                      <a:r>
                        <a:rPr lang="en-ZA" sz="1800" b="1" kern="100">
                          <a:effectLst/>
                          <a:latin typeface="Arial" panose="020B0604020202020204" pitchFamily="34" charset="0"/>
                          <a:cs typeface="Arial" panose="020B0604020202020204" pitchFamily="34" charset="0"/>
                        </a:rPr>
                        <a:t>3.2</a:t>
                      </a:r>
                      <a:endParaRPr lang="en-GB"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15000"/>
                        </a:lnSpc>
                        <a:spcBef>
                          <a:spcPts val="180"/>
                        </a:spcBef>
                        <a:spcAft>
                          <a:spcPts val="180"/>
                        </a:spcAft>
                        <a:buNone/>
                      </a:pPr>
                      <a:r>
                        <a:rPr lang="en-ZA" sz="1800" b="1" kern="100">
                          <a:effectLst/>
                          <a:latin typeface="Arial" panose="020B0604020202020204" pitchFamily="34" charset="0"/>
                          <a:cs typeface="Arial" panose="020B0604020202020204" pitchFamily="34" charset="0"/>
                        </a:rPr>
                        <a:t>Overview of Key Health Information Systems</a:t>
                      </a:r>
                      <a:endParaRPr lang="en-GB"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790475229"/>
                  </a:ext>
                </a:extLst>
              </a:tr>
              <a:tr h="425023">
                <a:tc>
                  <a:txBody>
                    <a:bodyPr/>
                    <a:lstStyle/>
                    <a:p>
                      <a:pPr>
                        <a:lnSpc>
                          <a:spcPct val="115000"/>
                        </a:lnSpc>
                        <a:spcBef>
                          <a:spcPts val="180"/>
                        </a:spcBef>
                        <a:spcAft>
                          <a:spcPts val="180"/>
                        </a:spcAft>
                        <a:buNone/>
                      </a:pPr>
                      <a:r>
                        <a:rPr lang="en-ZA" sz="1800" b="1" kern="100">
                          <a:effectLst/>
                          <a:latin typeface="Arial" panose="020B0604020202020204" pitchFamily="34" charset="0"/>
                          <a:cs typeface="Arial" panose="020B0604020202020204" pitchFamily="34" charset="0"/>
                        </a:rPr>
                        <a:t>3.3 </a:t>
                      </a:r>
                      <a:endParaRPr lang="en-GB"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15000"/>
                        </a:lnSpc>
                        <a:spcBef>
                          <a:spcPts val="180"/>
                        </a:spcBef>
                        <a:spcAft>
                          <a:spcPts val="180"/>
                        </a:spcAft>
                        <a:buNone/>
                      </a:pPr>
                      <a:r>
                        <a:rPr lang="en-ZA" sz="1800" b="1" kern="100">
                          <a:effectLst/>
                          <a:latin typeface="Arial" panose="020B0604020202020204" pitchFamily="34" charset="0"/>
                          <a:cs typeface="Arial" panose="020B0604020202020204" pitchFamily="34" charset="0"/>
                        </a:rPr>
                        <a:t>Ideal Clinic Monitoring System</a:t>
                      </a:r>
                      <a:endParaRPr lang="en-GB"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484753711"/>
                  </a:ext>
                </a:extLst>
              </a:tr>
              <a:tr h="425023">
                <a:tc>
                  <a:txBody>
                    <a:bodyPr/>
                    <a:lstStyle/>
                    <a:p>
                      <a:pPr>
                        <a:lnSpc>
                          <a:spcPct val="115000"/>
                        </a:lnSpc>
                        <a:spcBef>
                          <a:spcPts val="180"/>
                        </a:spcBef>
                        <a:spcAft>
                          <a:spcPts val="180"/>
                        </a:spcAft>
                        <a:buNone/>
                      </a:pPr>
                      <a:r>
                        <a:rPr lang="en-ZA" sz="1800" b="1" kern="100">
                          <a:effectLst/>
                          <a:latin typeface="Arial" panose="020B0604020202020204" pitchFamily="34" charset="0"/>
                          <a:cs typeface="Arial" panose="020B0604020202020204" pitchFamily="34" charset="0"/>
                        </a:rPr>
                        <a:t>3.4</a:t>
                      </a:r>
                      <a:endParaRPr lang="en-GB"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15000"/>
                        </a:lnSpc>
                        <a:spcBef>
                          <a:spcPts val="180"/>
                        </a:spcBef>
                        <a:spcAft>
                          <a:spcPts val="180"/>
                        </a:spcAft>
                        <a:buNone/>
                      </a:pPr>
                      <a:r>
                        <a:rPr lang="en-ZA" sz="1800" b="1" kern="100" dirty="0">
                          <a:effectLst/>
                          <a:latin typeface="Arial" panose="020B0604020202020204" pitchFamily="34" charset="0"/>
                          <a:cs typeface="Arial" panose="020B0604020202020204" pitchFamily="34" charset="0"/>
                        </a:rPr>
                        <a:t>Using DHIS for Routine Data Analysis</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362868703"/>
                  </a:ext>
                </a:extLst>
              </a:tr>
              <a:tr h="425023">
                <a:tc>
                  <a:txBody>
                    <a:bodyPr/>
                    <a:lstStyle/>
                    <a:p>
                      <a:pPr>
                        <a:lnSpc>
                          <a:spcPct val="115000"/>
                        </a:lnSpc>
                        <a:spcBef>
                          <a:spcPts val="180"/>
                        </a:spcBef>
                        <a:spcAft>
                          <a:spcPts val="180"/>
                        </a:spcAft>
                        <a:buNone/>
                      </a:pPr>
                      <a:r>
                        <a:rPr lang="en-ZA" sz="1800" b="1" kern="100">
                          <a:effectLst/>
                          <a:latin typeface="Arial" panose="020B0604020202020204" pitchFamily="34" charset="0"/>
                          <a:cs typeface="Arial" panose="020B0604020202020204" pitchFamily="34" charset="0"/>
                        </a:rPr>
                        <a:t>3.5</a:t>
                      </a:r>
                      <a:endParaRPr lang="en-GB"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15000"/>
                        </a:lnSpc>
                        <a:spcBef>
                          <a:spcPts val="180"/>
                        </a:spcBef>
                        <a:spcAft>
                          <a:spcPts val="180"/>
                        </a:spcAft>
                        <a:buNone/>
                      </a:pPr>
                      <a:r>
                        <a:rPr lang="en-ZA" sz="1800" b="1" kern="100" dirty="0">
                          <a:effectLst/>
                          <a:latin typeface="Arial" panose="020B0604020202020204" pitchFamily="34" charset="0"/>
                          <a:cs typeface="Arial" panose="020B0604020202020204" pitchFamily="34" charset="0"/>
                        </a:rPr>
                        <a:t>Understanding and Using </a:t>
                      </a:r>
                      <a:r>
                        <a:rPr lang="en-ZA" sz="1800" b="1" kern="100" dirty="0" err="1">
                          <a:effectLst/>
                          <a:latin typeface="Arial" panose="020B0604020202020204" pitchFamily="34" charset="0"/>
                          <a:cs typeface="Arial" panose="020B0604020202020204" pitchFamily="34" charset="0"/>
                        </a:rPr>
                        <a:t>Tier.Net</a:t>
                      </a:r>
                      <a:r>
                        <a:rPr lang="en-ZA" sz="1800" b="1" kern="100" dirty="0">
                          <a:effectLst/>
                          <a:latin typeface="Arial" panose="020B0604020202020204" pitchFamily="34" charset="0"/>
                          <a:cs typeface="Arial" panose="020B0604020202020204" pitchFamily="34" charset="0"/>
                        </a:rPr>
                        <a:t> Data</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29457880"/>
                  </a:ext>
                </a:extLst>
              </a:tr>
              <a:tr h="425023">
                <a:tc>
                  <a:txBody>
                    <a:bodyPr/>
                    <a:lstStyle/>
                    <a:p>
                      <a:pPr>
                        <a:lnSpc>
                          <a:spcPct val="115000"/>
                        </a:lnSpc>
                        <a:spcBef>
                          <a:spcPts val="180"/>
                        </a:spcBef>
                        <a:spcAft>
                          <a:spcPts val="180"/>
                        </a:spcAft>
                        <a:buNone/>
                      </a:pPr>
                      <a:r>
                        <a:rPr lang="en-ZA" sz="1800" b="1" kern="100">
                          <a:effectLst/>
                          <a:latin typeface="Arial" panose="020B0604020202020204" pitchFamily="34" charset="0"/>
                          <a:cs typeface="Arial" panose="020B0604020202020204" pitchFamily="34" charset="0"/>
                        </a:rPr>
                        <a:t>3.6</a:t>
                      </a:r>
                      <a:endParaRPr lang="en-GB"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15000"/>
                        </a:lnSpc>
                        <a:spcBef>
                          <a:spcPts val="180"/>
                        </a:spcBef>
                        <a:spcAft>
                          <a:spcPts val="180"/>
                        </a:spcAft>
                        <a:buNone/>
                      </a:pPr>
                      <a:r>
                        <a:rPr lang="en-ZA" sz="1800" b="1" kern="100" dirty="0">
                          <a:effectLst/>
                          <a:latin typeface="Arial" panose="020B0604020202020204" pitchFamily="34" charset="0"/>
                          <a:cs typeface="Arial" panose="020B0604020202020204" pitchFamily="34" charset="0"/>
                        </a:rPr>
                        <a:t>District Health Barometer (DHB)</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81968066"/>
                  </a:ext>
                </a:extLst>
              </a:tr>
              <a:tr h="425023">
                <a:tc>
                  <a:txBody>
                    <a:bodyPr/>
                    <a:lstStyle/>
                    <a:p>
                      <a:pPr>
                        <a:lnSpc>
                          <a:spcPct val="115000"/>
                        </a:lnSpc>
                        <a:spcBef>
                          <a:spcPts val="180"/>
                        </a:spcBef>
                        <a:spcAft>
                          <a:spcPts val="180"/>
                        </a:spcAft>
                        <a:buNone/>
                      </a:pPr>
                      <a:r>
                        <a:rPr lang="en-ZA" sz="1800" b="1" kern="100">
                          <a:effectLst/>
                          <a:latin typeface="Arial" panose="020B0604020202020204" pitchFamily="34" charset="0"/>
                          <a:cs typeface="Arial" panose="020B0604020202020204" pitchFamily="34" charset="0"/>
                        </a:rPr>
                        <a:t>3.7</a:t>
                      </a:r>
                      <a:endParaRPr lang="en-GB"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15000"/>
                        </a:lnSpc>
                        <a:spcBef>
                          <a:spcPts val="180"/>
                        </a:spcBef>
                        <a:spcAft>
                          <a:spcPts val="180"/>
                        </a:spcAft>
                        <a:buNone/>
                      </a:pPr>
                      <a:r>
                        <a:rPr lang="en-ZA" sz="1800" b="1" kern="100" dirty="0">
                          <a:effectLst/>
                          <a:latin typeface="Arial" panose="020B0604020202020204" pitchFamily="34" charset="0"/>
                          <a:cs typeface="Arial" panose="020B0604020202020204" pitchFamily="34" charset="0"/>
                        </a:rPr>
                        <a:t>Interpreting Data and Communicating Insights</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517769785"/>
                  </a:ext>
                </a:extLst>
              </a:tr>
              <a:tr h="425023">
                <a:tc>
                  <a:txBody>
                    <a:bodyPr/>
                    <a:lstStyle/>
                    <a:p>
                      <a:pPr>
                        <a:lnSpc>
                          <a:spcPct val="115000"/>
                        </a:lnSpc>
                        <a:spcBef>
                          <a:spcPts val="180"/>
                        </a:spcBef>
                        <a:spcAft>
                          <a:spcPts val="180"/>
                        </a:spcAft>
                        <a:buNone/>
                      </a:pPr>
                      <a:r>
                        <a:rPr lang="en-ZA" sz="1800" b="1" kern="100">
                          <a:effectLst/>
                          <a:latin typeface="Arial" panose="020B0604020202020204" pitchFamily="34" charset="0"/>
                          <a:cs typeface="Arial" panose="020B0604020202020204" pitchFamily="34" charset="0"/>
                        </a:rPr>
                        <a:t>3.8</a:t>
                      </a:r>
                      <a:endParaRPr lang="en-GB"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15000"/>
                        </a:lnSpc>
                        <a:spcBef>
                          <a:spcPts val="180"/>
                        </a:spcBef>
                        <a:spcAft>
                          <a:spcPts val="180"/>
                        </a:spcAft>
                        <a:buNone/>
                      </a:pPr>
                      <a:r>
                        <a:rPr lang="en-ZA" sz="1800" b="1" kern="100">
                          <a:effectLst/>
                          <a:latin typeface="Arial" panose="020B0604020202020204" pitchFamily="34" charset="0"/>
                          <a:cs typeface="Arial" panose="020B0604020202020204" pitchFamily="34" charset="0"/>
                        </a:rPr>
                        <a:t>SMART Targets and Action Planning</a:t>
                      </a:r>
                      <a:endParaRPr lang="en-GB"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3316593627"/>
                  </a:ext>
                </a:extLst>
              </a:tr>
              <a:tr h="687471">
                <a:tc>
                  <a:txBody>
                    <a:bodyPr/>
                    <a:lstStyle/>
                    <a:p>
                      <a:pPr>
                        <a:lnSpc>
                          <a:spcPct val="115000"/>
                        </a:lnSpc>
                        <a:spcBef>
                          <a:spcPts val="180"/>
                        </a:spcBef>
                        <a:spcAft>
                          <a:spcPts val="180"/>
                        </a:spcAft>
                        <a:buNone/>
                      </a:pPr>
                      <a:r>
                        <a:rPr lang="en-ZA" sz="1800" b="1" kern="100" dirty="0">
                          <a:effectLst/>
                          <a:latin typeface="Arial" panose="020B0604020202020204" pitchFamily="34" charset="0"/>
                          <a:cs typeface="Arial" panose="020B0604020202020204" pitchFamily="34" charset="0"/>
                        </a:rPr>
                        <a:t>3.9</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15000"/>
                        </a:lnSpc>
                        <a:spcBef>
                          <a:spcPts val="180"/>
                        </a:spcBef>
                        <a:spcAft>
                          <a:spcPts val="180"/>
                        </a:spcAft>
                        <a:buNone/>
                      </a:pPr>
                      <a:r>
                        <a:rPr lang="en-ZA" sz="1800" b="1" kern="100" dirty="0">
                          <a:effectLst/>
                          <a:latin typeface="Arial" panose="020B0604020202020204" pitchFamily="34" charset="0"/>
                          <a:cs typeface="Arial" panose="020B0604020202020204" pitchFamily="34" charset="0"/>
                        </a:rPr>
                        <a:t>Group Activity – Data Interpretation and SMART Planning</a:t>
                      </a: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224259995"/>
                  </a:ext>
                </a:extLst>
              </a:tr>
              <a:tr h="425023">
                <a:tc>
                  <a:txBody>
                    <a:bodyPr/>
                    <a:lstStyle/>
                    <a:p>
                      <a:pPr>
                        <a:lnSpc>
                          <a:spcPct val="115000"/>
                        </a:lnSpc>
                        <a:spcBef>
                          <a:spcPts val="180"/>
                        </a:spcBef>
                        <a:spcAft>
                          <a:spcPts val="180"/>
                        </a:spcAft>
                        <a:buNone/>
                      </a:pPr>
                      <a:r>
                        <a:rPr lang="en-ZA" sz="1800" b="1" kern="100">
                          <a:effectLst/>
                          <a:latin typeface="Arial" panose="020B0604020202020204" pitchFamily="34" charset="0"/>
                          <a:cs typeface="Arial" panose="020B0604020202020204" pitchFamily="34" charset="0"/>
                        </a:rPr>
                        <a:t>3.10 </a:t>
                      </a:r>
                      <a:endParaRPr lang="en-GB" sz="1800" b="1" kern="10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tc>
                  <a:txBody>
                    <a:bodyPr/>
                    <a:lstStyle/>
                    <a:p>
                      <a:pPr>
                        <a:lnSpc>
                          <a:spcPct val="115000"/>
                        </a:lnSpc>
                        <a:spcBef>
                          <a:spcPts val="180"/>
                        </a:spcBef>
                        <a:spcAft>
                          <a:spcPts val="180"/>
                        </a:spcAft>
                        <a:buNone/>
                      </a:pPr>
                      <a:r>
                        <a:rPr lang="en-ZA" sz="1800" b="1" kern="100" dirty="0">
                          <a:effectLst/>
                          <a:latin typeface="Arial" panose="020B0604020202020204" pitchFamily="34" charset="0"/>
                          <a:cs typeface="Arial" panose="020B0604020202020204" pitchFamily="34" charset="0"/>
                        </a:rPr>
                        <a:t>Wrap up and Reflection</a:t>
                      </a:r>
                    </a:p>
                    <a:p>
                      <a:pPr>
                        <a:lnSpc>
                          <a:spcPct val="115000"/>
                        </a:lnSpc>
                        <a:spcBef>
                          <a:spcPts val="180"/>
                        </a:spcBef>
                        <a:spcAft>
                          <a:spcPts val="180"/>
                        </a:spcAft>
                        <a:buNone/>
                      </a:pPr>
                      <a:endParaRPr lang="en-GB" sz="1800" b="1" kern="100" dirty="0">
                        <a:effectLst/>
                        <a:latin typeface="Arial" panose="020B0604020202020204" pitchFamily="34" charset="0"/>
                        <a:ea typeface="Aptos" panose="020B00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572532745"/>
                  </a:ext>
                </a:extLst>
              </a:tr>
            </a:tbl>
          </a:graphicData>
        </a:graphic>
      </p:graphicFrame>
    </p:spTree>
    <p:extLst>
      <p:ext uri="{BB962C8B-B14F-4D97-AF65-F5344CB8AC3E}">
        <p14:creationId xmlns:p14="http://schemas.microsoft.com/office/powerpoint/2010/main" val="404208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915AF-B831-9675-EA84-9A72013218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0E1814-7101-F81C-563D-4822F0FE99F3}"/>
              </a:ext>
            </a:extLst>
          </p:cNvPr>
          <p:cNvSpPr>
            <a:spLocks noGrp="1"/>
          </p:cNvSpPr>
          <p:nvPr>
            <p:ph type="title"/>
          </p:nvPr>
        </p:nvSpPr>
        <p:spPr/>
        <p:txBody>
          <a:bodyPr/>
          <a:lstStyle/>
          <a:p>
            <a:r>
              <a:rPr lang="en-US" b="1" dirty="0">
                <a:solidFill>
                  <a:srgbClr val="005D28"/>
                </a:solidFill>
              </a:rPr>
              <a:t>Session 3.5: </a:t>
            </a:r>
            <a:r>
              <a:rPr lang="en-US" b="1" dirty="0" err="1">
                <a:solidFill>
                  <a:srgbClr val="005D28"/>
                </a:solidFill>
              </a:rPr>
              <a:t>Tier.Net</a:t>
            </a:r>
            <a:r>
              <a:rPr lang="en-US" b="1" dirty="0">
                <a:solidFill>
                  <a:srgbClr val="005D28"/>
                </a:solidFill>
              </a:rPr>
              <a:t> Overview and Usage</a:t>
            </a:r>
            <a:endParaRPr lang="en-ZA" b="1" dirty="0">
              <a:solidFill>
                <a:srgbClr val="005D28"/>
              </a:solidFill>
            </a:endParaRPr>
          </a:p>
        </p:txBody>
      </p:sp>
      <p:sp>
        <p:nvSpPr>
          <p:cNvPr id="3" name="Text Placeholder 2">
            <a:extLst>
              <a:ext uri="{FF2B5EF4-FFF2-40B4-BE49-F238E27FC236}">
                <a16:creationId xmlns:a16="http://schemas.microsoft.com/office/drawing/2014/main" id="{E5742C2B-E80E-8913-4B04-73DFAD3AF6B2}"/>
              </a:ext>
            </a:extLst>
          </p:cNvPr>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2484210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omputer futuristic digital program hud interface with a personal control system over a network, in which the computer uses the interface to interact with the user.">
            <a:extLst>
              <a:ext uri="{FF2B5EF4-FFF2-40B4-BE49-F238E27FC236}">
                <a16:creationId xmlns:a16="http://schemas.microsoft.com/office/drawing/2014/main" id="{4E944C32-48DC-4544-965D-BFFC377512A4}"/>
              </a:ext>
            </a:extLst>
          </p:cNvPr>
          <p:cNvPicPr>
            <a:picLocks noGrp="1" noChangeAspect="1"/>
          </p:cNvPicPr>
          <p:nvPr>
            <p:ph type="pic" sz="quarter" idx="13"/>
          </p:nvPr>
        </p:nvPicPr>
        <p:blipFill>
          <a:blip r:embed="rId3"/>
          <a:srcRect l="20618" r="26871" b="1"/>
          <a:stretch>
            <a:fillRect/>
          </a:stretch>
        </p:blipFill>
        <p:spPr>
          <a:xfrm>
            <a:off x="2" y="1049433"/>
            <a:ext cx="3600435" cy="3616779"/>
          </a:xfrm>
          <a:prstGeom prst="rect">
            <a:avLst/>
          </a:prstGeom>
          <a:noFill/>
        </p:spPr>
      </p:pic>
      <p:sp>
        <p:nvSpPr>
          <p:cNvPr id="2" name="Title 1">
            <a:extLst>
              <a:ext uri="{FF2B5EF4-FFF2-40B4-BE49-F238E27FC236}">
                <a16:creationId xmlns:a16="http://schemas.microsoft.com/office/drawing/2014/main" id="{6BD9693A-D969-68ED-B9A2-A2D83438C4E1}"/>
              </a:ext>
            </a:extLst>
          </p:cNvPr>
          <p:cNvSpPr>
            <a:spLocks noGrp="1"/>
          </p:cNvSpPr>
          <p:nvPr>
            <p:ph type="title"/>
          </p:nvPr>
        </p:nvSpPr>
        <p:spPr>
          <a:xfrm>
            <a:off x="-70251" y="4658742"/>
            <a:ext cx="3860440" cy="1035611"/>
          </a:xfrm>
        </p:spPr>
        <p:txBody>
          <a:bodyPr anchor="t">
            <a:normAutofit fontScale="90000"/>
          </a:bodyPr>
          <a:lstStyle/>
          <a:p>
            <a:r>
              <a:rPr lang="en-US" b="1" dirty="0">
                <a:solidFill>
                  <a:srgbClr val="005D28"/>
                </a:solidFill>
                <a:latin typeface="Arial" panose="020B0604020202020204" pitchFamily="34" charset="0"/>
                <a:cs typeface="Arial" panose="020B0604020202020204" pitchFamily="34" charset="0"/>
              </a:rPr>
              <a:t>Accessing</a:t>
            </a:r>
            <a:r>
              <a:rPr lang="en-US" b="1" dirty="0">
                <a:solidFill>
                  <a:srgbClr val="005D28"/>
                </a:solidFill>
              </a:rPr>
              <a:t> Reports and Key Indicators</a:t>
            </a:r>
          </a:p>
        </p:txBody>
      </p:sp>
      <p:sp>
        <p:nvSpPr>
          <p:cNvPr id="4" name="Content Placeholder 3">
            <a:extLst>
              <a:ext uri="{FF2B5EF4-FFF2-40B4-BE49-F238E27FC236}">
                <a16:creationId xmlns:a16="http://schemas.microsoft.com/office/drawing/2014/main" id="{22E68AE7-0821-DC10-1699-1910084D18F5}"/>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108814" y="1163649"/>
            <a:ext cx="4073163" cy="4530702"/>
          </a:xfrm>
        </p:spPr>
        <p:txBody>
          <a:bodyPr>
            <a:noAutofit/>
          </a:bodyPr>
          <a:lstStyle/>
          <a:p>
            <a:pPr marL="0" indent="0">
              <a:spcBef>
                <a:spcPts val="1875"/>
              </a:spcBef>
              <a:buNone/>
            </a:pPr>
            <a:r>
              <a:rPr lang="en-US" sz="1600" b="1" dirty="0" err="1">
                <a:latin typeface="Arial" panose="020B0604020202020204" pitchFamily="34" charset="0"/>
                <a:cs typeface="Arial" panose="020B0604020202020204" pitchFamily="34" charset="0"/>
              </a:rPr>
              <a:t>Tier.Net</a:t>
            </a:r>
            <a:r>
              <a:rPr lang="en-US" sz="1600" b="1" dirty="0">
                <a:latin typeface="Arial" panose="020B0604020202020204" pitchFamily="34" charset="0"/>
                <a:cs typeface="Arial" panose="020B0604020202020204" pitchFamily="34" charset="0"/>
              </a:rPr>
              <a:t> Report Types</a:t>
            </a:r>
          </a:p>
          <a:p>
            <a:pPr marL="285750" lvl="1" indent="-285750">
              <a:buFont typeface="Arial" panose="020B0604020202020204" pitchFamily="34" charset="0"/>
              <a:buChar char="•"/>
            </a:pPr>
            <a:r>
              <a:rPr sz="1400" dirty="0">
                <a:latin typeface="Arial" panose="020B0604020202020204" pitchFamily="34" charset="0"/>
                <a:cs typeface="Arial" panose="020B0604020202020204" pitchFamily="34" charset="0"/>
              </a:rPr>
              <a:t>Managers access Monthly Summary and Cohort Analysis reports to monitor HIV and TB program</a:t>
            </a:r>
            <a:r>
              <a:rPr lang="en-ZA" sz="1400" dirty="0">
                <a:latin typeface="Arial" panose="020B0604020202020204" pitchFamily="34" charset="0"/>
                <a:cs typeface="Arial" panose="020B0604020202020204" pitchFamily="34" charset="0"/>
              </a:rPr>
              <a:t>me</a:t>
            </a:r>
            <a:r>
              <a:rPr sz="1400" dirty="0">
                <a:latin typeface="Arial" panose="020B0604020202020204" pitchFamily="34" charset="0"/>
                <a:cs typeface="Arial" panose="020B0604020202020204" pitchFamily="34" charset="0"/>
              </a:rPr>
              <a:t> data effectively.</a:t>
            </a:r>
            <a:endParaRPr lang="en-US" sz="1400" dirty="0">
              <a:latin typeface="Arial" panose="020B0604020202020204" pitchFamily="34" charset="0"/>
              <a:cs typeface="Arial" panose="020B0604020202020204" pitchFamily="34" charset="0"/>
            </a:endParaRPr>
          </a:p>
          <a:p>
            <a:pPr marL="0" indent="0">
              <a:spcBef>
                <a:spcPts val="1875"/>
              </a:spcBef>
              <a:buNone/>
            </a:pPr>
            <a:r>
              <a:rPr lang="en-US" sz="1600" b="1" dirty="0">
                <a:latin typeface="Arial" panose="020B0604020202020204" pitchFamily="34" charset="0"/>
                <a:cs typeface="Arial" panose="020B0604020202020204" pitchFamily="34" charset="0"/>
              </a:rPr>
              <a:t>Monthly Summary Insights</a:t>
            </a:r>
          </a:p>
          <a:p>
            <a:pPr marL="285750" lvl="1" indent="-285750">
              <a:buFont typeface="Arial" panose="020B0604020202020204" pitchFamily="34" charset="0"/>
              <a:buChar char="•"/>
            </a:pPr>
            <a:r>
              <a:rPr sz="1400" dirty="0">
                <a:latin typeface="Arial" panose="020B0604020202020204" pitchFamily="34" charset="0"/>
                <a:cs typeface="Arial" panose="020B0604020202020204" pitchFamily="34" charset="0"/>
              </a:rPr>
              <a:t>Monthly Summary highlights active ART patients, new initiations, and lost-to-follow-up cases for quick assessment.</a:t>
            </a:r>
            <a:endParaRPr lang="en-US" sz="1400" dirty="0">
              <a:latin typeface="Arial" panose="020B0604020202020204" pitchFamily="34" charset="0"/>
              <a:cs typeface="Arial" panose="020B0604020202020204" pitchFamily="34" charset="0"/>
            </a:endParaRPr>
          </a:p>
          <a:p>
            <a:pPr marL="0" indent="0">
              <a:spcBef>
                <a:spcPts val="1875"/>
              </a:spcBef>
              <a:buNone/>
            </a:pPr>
            <a:r>
              <a:rPr lang="en-US" sz="1600" b="1" dirty="0">
                <a:latin typeface="Arial" panose="020B0604020202020204" pitchFamily="34" charset="0"/>
                <a:cs typeface="Arial" panose="020B0604020202020204" pitchFamily="34" charset="0"/>
              </a:rPr>
              <a:t>Cohort Tracking and Outcomes</a:t>
            </a:r>
          </a:p>
          <a:p>
            <a:pPr marL="285750" lvl="1" indent="-285750">
              <a:buFont typeface="Arial" panose="020B0604020202020204" pitchFamily="34" charset="0"/>
              <a:buChar char="•"/>
            </a:pPr>
            <a:r>
              <a:rPr sz="1400" dirty="0">
                <a:latin typeface="Arial" panose="020B0604020202020204" pitchFamily="34" charset="0"/>
                <a:cs typeface="Arial" panose="020B0604020202020204" pitchFamily="34" charset="0"/>
              </a:rPr>
              <a:t>Cohort reports track patient retention and treatment outcomes over time to identify success and gaps.</a:t>
            </a:r>
            <a:endParaRPr lang="en-US" sz="1400" dirty="0">
              <a:latin typeface="Arial" panose="020B0604020202020204" pitchFamily="34" charset="0"/>
              <a:cs typeface="Arial" panose="020B0604020202020204" pitchFamily="34" charset="0"/>
            </a:endParaRPr>
          </a:p>
          <a:p>
            <a:pPr marL="0" indent="0">
              <a:spcBef>
                <a:spcPts val="1875"/>
              </a:spcBef>
              <a:buNone/>
            </a:pPr>
            <a:r>
              <a:rPr lang="en-US" sz="1600" b="1" dirty="0">
                <a:latin typeface="Arial" panose="020B0604020202020204" pitchFamily="34" charset="0"/>
                <a:cs typeface="Arial" panose="020B0604020202020204" pitchFamily="34" charset="0"/>
              </a:rPr>
              <a:t>Data Export and Review</a:t>
            </a:r>
          </a:p>
          <a:p>
            <a:pPr marL="285750" lvl="1" indent="-285750">
              <a:buFont typeface="Arial" panose="020B0604020202020204" pitchFamily="34" charset="0"/>
              <a:buChar char="•"/>
            </a:pPr>
            <a:r>
              <a:rPr sz="1400" dirty="0">
                <a:latin typeface="Arial" panose="020B0604020202020204" pitchFamily="34" charset="0"/>
                <a:cs typeface="Arial" panose="020B0604020202020204" pitchFamily="34" charset="0"/>
              </a:rPr>
              <a:t>Data can be exported or printed for facility or district meetings to support program discussions and decisions.</a:t>
            </a:r>
            <a:endParaRPr lang="en-US" sz="14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2288107-D3FE-6727-B29F-A3012CFB90F3}"/>
              </a:ext>
            </a:extLst>
          </p:cNvPr>
          <p:cNvSpPr>
            <a:spLocks noGrp="1"/>
          </p:cNvSpPr>
          <p:nvPr>
            <p:ph type="sldNum" sz="quarter" idx="12"/>
          </p:nvPr>
        </p:nvSpPr>
        <p:spPr>
          <a:xfrm>
            <a:off x="8425078" y="5379651"/>
            <a:ext cx="322029" cy="273844"/>
          </a:xfrm>
        </p:spPr>
        <p:txBody>
          <a:bodyPr anchor="ctr">
            <a:normAutofit fontScale="55000" lnSpcReduction="20000"/>
          </a:bodyPr>
          <a:lstStyle/>
          <a:p>
            <a:pPr>
              <a:spcAft>
                <a:spcPts val="450"/>
              </a:spcAft>
            </a:pPr>
            <a:fld id="{27F8DDA4-3B80-4E8A-A8F5-521F73BF9127}" type="slidenum">
              <a:rPr lang="en-US" smtClean="0"/>
              <a:pPr>
                <a:spcAft>
                  <a:spcPts val="450"/>
                </a:spcAft>
              </a:pPr>
              <a:t>31</a:t>
            </a:fld>
            <a:endParaRPr lang="en-US"/>
          </a:p>
        </p:txBody>
      </p:sp>
    </p:spTree>
    <p:extLst>
      <p:ext uri="{BB962C8B-B14F-4D97-AF65-F5344CB8AC3E}">
        <p14:creationId xmlns:p14="http://schemas.microsoft.com/office/powerpoint/2010/main" val="223812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1F8120-E083-E8F0-925D-322063BAF5B7}"/>
              </a:ext>
            </a:extLst>
          </p:cNvPr>
          <p:cNvSpPr>
            <a:spLocks noGrp="1"/>
          </p:cNvSpPr>
          <p:nvPr>
            <p:ph type="title"/>
          </p:nvPr>
        </p:nvSpPr>
        <p:spPr>
          <a:xfrm>
            <a:off x="-258529" y="-5490"/>
            <a:ext cx="5255831" cy="1380814"/>
          </a:xfrm>
        </p:spPr>
        <p:txBody>
          <a:bodyPr/>
          <a:lstStyle/>
          <a:p>
            <a:r>
              <a:rPr lang="en-ZA" sz="4000" b="1" dirty="0" err="1">
                <a:solidFill>
                  <a:schemeClr val="bg1"/>
                </a:solidFill>
              </a:rPr>
              <a:t>TIER.Net</a:t>
            </a:r>
            <a:r>
              <a:rPr lang="en-ZA" sz="4000" b="1" dirty="0">
                <a:solidFill>
                  <a:schemeClr val="bg1"/>
                </a:solidFill>
              </a:rPr>
              <a:t> Functions</a:t>
            </a:r>
          </a:p>
        </p:txBody>
      </p:sp>
      <p:graphicFrame>
        <p:nvGraphicFramePr>
          <p:cNvPr id="12" name="Content Placeholder 3">
            <a:extLst>
              <a:ext uri="{FF2B5EF4-FFF2-40B4-BE49-F238E27FC236}">
                <a16:creationId xmlns:a16="http://schemas.microsoft.com/office/drawing/2014/main" id="{59262F9D-DEAD-8CA2-10D0-1A8E15EFD1DD}"/>
              </a:ext>
            </a:extLst>
          </p:cNvPr>
          <p:cNvGraphicFramePr>
            <a:graphicFrameLocks noGrp="1"/>
          </p:cNvGraphicFramePr>
          <p:nvPr>
            <p:ph type="pic" sz="quarter" idx="13"/>
            <p:extLst>
              <p:ext uri="{D42A27DB-BD31-4B8C-83A1-F6EECF244321}">
                <p14:modId xmlns:p14="http://schemas.microsoft.com/office/powerpoint/2010/main" val="960341515"/>
              </p:ext>
            </p:extLst>
          </p:nvPr>
        </p:nvGraphicFramePr>
        <p:xfrm>
          <a:off x="5220587" y="1281050"/>
          <a:ext cx="3345269" cy="4295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D99AD911-5A13-DCE3-D7BA-6A108284CC24}"/>
              </a:ext>
            </a:extLst>
          </p:cNvPr>
          <p:cNvPicPr>
            <a:picLocks noChangeAspect="1"/>
          </p:cNvPicPr>
          <p:nvPr/>
        </p:nvPicPr>
        <p:blipFill>
          <a:blip r:embed="rId8"/>
          <a:stretch>
            <a:fillRect/>
          </a:stretch>
        </p:blipFill>
        <p:spPr>
          <a:xfrm>
            <a:off x="657620" y="1281050"/>
            <a:ext cx="3729325" cy="4151736"/>
          </a:xfrm>
          <a:prstGeom prst="rect">
            <a:avLst/>
          </a:prstGeom>
        </p:spPr>
      </p:pic>
      <p:sp>
        <p:nvSpPr>
          <p:cNvPr id="2" name="Slide Number Placeholder 1">
            <a:extLst>
              <a:ext uri="{FF2B5EF4-FFF2-40B4-BE49-F238E27FC236}">
                <a16:creationId xmlns:a16="http://schemas.microsoft.com/office/drawing/2014/main" id="{FD9A3BF8-81F2-2F45-6C55-DF1A7F74F384}"/>
              </a:ext>
            </a:extLst>
          </p:cNvPr>
          <p:cNvSpPr>
            <a:spLocks noGrp="1"/>
          </p:cNvSpPr>
          <p:nvPr>
            <p:ph type="sldNum" sz="quarter" idx="12"/>
          </p:nvPr>
        </p:nvSpPr>
        <p:spPr/>
        <p:txBody>
          <a:bodyPr/>
          <a:lstStyle/>
          <a:p>
            <a:fld id="{27F8DDA4-3B80-4E8A-A8F5-521F73BF9127}" type="slidenum">
              <a:rPr lang="en-US" smtClean="0"/>
              <a:t>32</a:t>
            </a:fld>
            <a:endParaRPr lang="en-US"/>
          </a:p>
        </p:txBody>
      </p:sp>
    </p:spTree>
    <p:extLst>
      <p:ext uri="{BB962C8B-B14F-4D97-AF65-F5344CB8AC3E}">
        <p14:creationId xmlns:p14="http://schemas.microsoft.com/office/powerpoint/2010/main" val="191471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624195-CEBD-6C0A-26B0-AE2EC7CF45D5}"/>
              </a:ext>
            </a:extLst>
          </p:cNvPr>
          <p:cNvSpPr>
            <a:spLocks noGrp="1"/>
          </p:cNvSpPr>
          <p:nvPr>
            <p:ph type="title"/>
          </p:nvPr>
        </p:nvSpPr>
        <p:spPr>
          <a:xfrm>
            <a:off x="628650" y="212729"/>
            <a:ext cx="6463630" cy="766987"/>
          </a:xfrm>
        </p:spPr>
        <p:txBody>
          <a:bodyPr/>
          <a:lstStyle/>
          <a:p>
            <a:r>
              <a:rPr lang="en-ZA" dirty="0"/>
              <a:t>Step 1: Understanding </a:t>
            </a:r>
            <a:r>
              <a:rPr lang="en-ZA" dirty="0" err="1"/>
              <a:t>Tier.Net</a:t>
            </a:r>
            <a:r>
              <a:rPr lang="en-ZA" dirty="0"/>
              <a:t> outputs: </a:t>
            </a:r>
            <a:br>
              <a:rPr lang="en-ZA" dirty="0"/>
            </a:br>
            <a:r>
              <a:rPr lang="en-ZA" dirty="0"/>
              <a:t>*Monthly Summary Report</a:t>
            </a:r>
            <a:r>
              <a:rPr lang="en-US" dirty="0"/>
              <a:t> </a:t>
            </a:r>
            <a:br>
              <a:rPr lang="en-US" dirty="0"/>
            </a:br>
            <a:endParaRPr lang="en-ZA" dirty="0"/>
          </a:p>
        </p:txBody>
      </p:sp>
      <p:pic>
        <p:nvPicPr>
          <p:cNvPr id="8" name="Picture 7">
            <a:extLst>
              <a:ext uri="{FF2B5EF4-FFF2-40B4-BE49-F238E27FC236}">
                <a16:creationId xmlns:a16="http://schemas.microsoft.com/office/drawing/2014/main" id="{7AB03803-84FA-1838-2B56-954C3FB99EE8}"/>
              </a:ext>
            </a:extLst>
          </p:cNvPr>
          <p:cNvPicPr>
            <a:picLocks noChangeAspect="1"/>
          </p:cNvPicPr>
          <p:nvPr/>
        </p:nvPicPr>
        <p:blipFill>
          <a:blip r:embed="rId3">
            <a:extLst>
              <a:ext uri="{28A0092B-C50C-407E-A947-70E740481C1C}">
                <a14:useLocalDpi xmlns:a14="http://schemas.microsoft.com/office/drawing/2010/main" val="0"/>
              </a:ext>
            </a:extLst>
          </a:blip>
          <a:srcRect b="27006"/>
          <a:stretch>
            <a:fillRect/>
          </a:stretch>
        </p:blipFill>
        <p:spPr>
          <a:xfrm>
            <a:off x="-8070" y="1783301"/>
            <a:ext cx="4580070" cy="2975189"/>
          </a:xfrm>
          <a:prstGeom prst="rect">
            <a:avLst/>
          </a:prstGeom>
        </p:spPr>
      </p:pic>
      <p:sp>
        <p:nvSpPr>
          <p:cNvPr id="11" name="TextBox 10">
            <a:extLst>
              <a:ext uri="{FF2B5EF4-FFF2-40B4-BE49-F238E27FC236}">
                <a16:creationId xmlns:a16="http://schemas.microsoft.com/office/drawing/2014/main" id="{AEBBF05C-AD36-0B16-4693-C83361562D7D}"/>
              </a:ext>
            </a:extLst>
          </p:cNvPr>
          <p:cNvSpPr txBox="1"/>
          <p:nvPr/>
        </p:nvSpPr>
        <p:spPr>
          <a:xfrm>
            <a:off x="4572000" y="5226619"/>
            <a:ext cx="4572000" cy="415498"/>
          </a:xfrm>
          <a:prstGeom prst="rect">
            <a:avLst/>
          </a:prstGeom>
          <a:noFill/>
        </p:spPr>
        <p:txBody>
          <a:bodyPr wrap="square" rtlCol="0">
            <a:spAutoFit/>
          </a:bodyPr>
          <a:lstStyle/>
          <a:p>
            <a:r>
              <a:rPr lang="en-ZA" sz="1050" dirty="0"/>
              <a:t>*This </a:t>
            </a:r>
            <a:r>
              <a:rPr lang="en-ZA" sz="1050" dirty="0" err="1"/>
              <a:t>Tier.Net</a:t>
            </a:r>
            <a:r>
              <a:rPr lang="en-ZA" sz="1050" dirty="0"/>
              <a:t> Monthly Summary Report is simulated and used for training purposes only</a:t>
            </a:r>
          </a:p>
        </p:txBody>
      </p:sp>
      <p:sp>
        <p:nvSpPr>
          <p:cNvPr id="13" name="Content Placeholder 12">
            <a:extLst>
              <a:ext uri="{FF2B5EF4-FFF2-40B4-BE49-F238E27FC236}">
                <a16:creationId xmlns:a16="http://schemas.microsoft.com/office/drawing/2014/main" id="{23388099-3EC8-A655-C59E-9FAFAE1EEB72}"/>
              </a:ext>
            </a:extLst>
          </p:cNvPr>
          <p:cNvSpPr>
            <a:spLocks noGrp="1"/>
          </p:cNvSpPr>
          <p:nvPr>
            <p:ph idx="1"/>
          </p:nvPr>
        </p:nvSpPr>
        <p:spPr>
          <a:xfrm>
            <a:off x="4267202" y="1232367"/>
            <a:ext cx="4673103" cy="4393269"/>
          </a:xfrm>
        </p:spPr>
        <p:txBody>
          <a:bodyPr/>
          <a:lstStyle/>
          <a:p>
            <a:r>
              <a:rPr lang="en-ZA" sz="2000" dirty="0"/>
              <a:t>Key section in the Monthly HIV Report</a:t>
            </a:r>
          </a:p>
          <a:p>
            <a:pPr lvl="1">
              <a:buFont typeface="Wingdings" panose="05000000000000000000" pitchFamily="2" charset="2"/>
              <a:buChar char="q"/>
            </a:pPr>
            <a:r>
              <a:rPr lang="en-US" sz="2000" dirty="0"/>
              <a:t>ART initiation and restart activity</a:t>
            </a:r>
          </a:p>
          <a:p>
            <a:pPr lvl="1">
              <a:buFont typeface="Wingdings" panose="05000000000000000000" pitchFamily="2" charset="2"/>
              <a:buChar char="q"/>
            </a:pPr>
            <a:r>
              <a:rPr lang="en-US" sz="2000" dirty="0"/>
              <a:t>Total Remaining on ART (TROA)</a:t>
            </a:r>
          </a:p>
          <a:p>
            <a:pPr lvl="1">
              <a:buFont typeface="Wingdings" panose="05000000000000000000" pitchFamily="2" charset="2"/>
              <a:buChar char="q"/>
            </a:pPr>
            <a:r>
              <a:rPr lang="en-US" sz="2000" dirty="0"/>
              <a:t>Transfers in and out</a:t>
            </a:r>
          </a:p>
          <a:p>
            <a:pPr lvl="1">
              <a:buFont typeface="Wingdings" panose="05000000000000000000" pitchFamily="2" charset="2"/>
              <a:buChar char="q"/>
            </a:pPr>
            <a:r>
              <a:rPr lang="en-US" sz="2000" dirty="0"/>
              <a:t>TB Preventive Treatment (TPT)</a:t>
            </a:r>
          </a:p>
          <a:p>
            <a:pPr lvl="1">
              <a:buFont typeface="Wingdings" panose="05000000000000000000" pitchFamily="2" charset="2"/>
              <a:buChar char="q"/>
            </a:pPr>
            <a:r>
              <a:rPr lang="en-US" sz="2000" dirty="0"/>
              <a:t>Differentiated Models of Care (RPC enrolment)</a:t>
            </a:r>
          </a:p>
          <a:p>
            <a:r>
              <a:rPr lang="en-ZA" sz="2000" b="1" dirty="0"/>
              <a:t>Management focus: understanding movement, retention, and risk, not data entry</a:t>
            </a:r>
            <a:endParaRPr lang="en-US" sz="2000" b="1" dirty="0"/>
          </a:p>
        </p:txBody>
      </p:sp>
    </p:spTree>
    <p:extLst>
      <p:ext uri="{BB962C8B-B14F-4D97-AF65-F5344CB8AC3E}">
        <p14:creationId xmlns:p14="http://schemas.microsoft.com/office/powerpoint/2010/main" val="2735372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BD9CB-FE56-A206-0106-8A96F38C7A48}"/>
              </a:ext>
            </a:extLst>
          </p:cNvPr>
          <p:cNvSpPr>
            <a:spLocks noGrp="1"/>
          </p:cNvSpPr>
          <p:nvPr>
            <p:ph type="title"/>
          </p:nvPr>
        </p:nvSpPr>
        <p:spPr/>
        <p:txBody>
          <a:bodyPr/>
          <a:lstStyle/>
          <a:p>
            <a:r>
              <a:rPr lang="en-ZA" dirty="0"/>
              <a:t>Interactive decision-making exercise</a:t>
            </a:r>
          </a:p>
        </p:txBody>
      </p:sp>
      <p:sp>
        <p:nvSpPr>
          <p:cNvPr id="3" name="Content Placeholder 2">
            <a:extLst>
              <a:ext uri="{FF2B5EF4-FFF2-40B4-BE49-F238E27FC236}">
                <a16:creationId xmlns:a16="http://schemas.microsoft.com/office/drawing/2014/main" id="{6E1DD836-E315-39AE-FC8C-0F72B57036F3}"/>
              </a:ext>
            </a:extLst>
          </p:cNvPr>
          <p:cNvSpPr>
            <a:spLocks noGrp="1"/>
          </p:cNvSpPr>
          <p:nvPr>
            <p:ph idx="1"/>
          </p:nvPr>
        </p:nvSpPr>
        <p:spPr>
          <a:xfrm>
            <a:off x="489860" y="1848705"/>
            <a:ext cx="4955721" cy="2458698"/>
          </a:xfrm>
        </p:spPr>
        <p:txBody>
          <a:bodyPr/>
          <a:lstStyle/>
          <a:p>
            <a:pPr marL="457200" indent="-457200">
              <a:buFont typeface="+mj-lt"/>
              <a:buAutoNum type="arabicPeriod"/>
            </a:pPr>
            <a:r>
              <a:rPr lang="en-ZA" dirty="0"/>
              <a:t>Working in pairs, identify one programme risk and one management action you would take in the next month.</a:t>
            </a:r>
          </a:p>
          <a:p>
            <a:pPr marL="457200" indent="-457200">
              <a:buFont typeface="+mj-lt"/>
              <a:buAutoNum type="arabicPeriod"/>
            </a:pPr>
            <a:r>
              <a:rPr lang="en-ZA" dirty="0"/>
              <a:t>Share risk identified and action proposed.</a:t>
            </a:r>
          </a:p>
        </p:txBody>
      </p:sp>
      <p:pic>
        <p:nvPicPr>
          <p:cNvPr id="5" name="Graphic 4" descr="Group brainstorm with solid fill">
            <a:extLst>
              <a:ext uri="{FF2B5EF4-FFF2-40B4-BE49-F238E27FC236}">
                <a16:creationId xmlns:a16="http://schemas.microsoft.com/office/drawing/2014/main" id="{E7CC8FA7-2D5F-DBEE-DD1E-3995147DD2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75853" y="1888911"/>
            <a:ext cx="2378291" cy="2378291"/>
          </a:xfrm>
          <a:prstGeom prst="rect">
            <a:avLst/>
          </a:prstGeom>
        </p:spPr>
      </p:pic>
    </p:spTree>
    <p:extLst>
      <p:ext uri="{BB962C8B-B14F-4D97-AF65-F5344CB8AC3E}">
        <p14:creationId xmlns:p14="http://schemas.microsoft.com/office/powerpoint/2010/main" val="596197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6C07C-11D2-ABCF-B400-D7BA70FDF8B3}"/>
              </a:ext>
            </a:extLst>
          </p:cNvPr>
          <p:cNvSpPr>
            <a:spLocks noGrp="1"/>
          </p:cNvSpPr>
          <p:nvPr>
            <p:ph type="title"/>
          </p:nvPr>
        </p:nvSpPr>
        <p:spPr/>
        <p:txBody>
          <a:bodyPr/>
          <a:lstStyle/>
          <a:p>
            <a:r>
              <a:rPr lang="en-ZA" dirty="0"/>
              <a:t>Trend Analysis</a:t>
            </a:r>
          </a:p>
        </p:txBody>
      </p:sp>
      <p:sp>
        <p:nvSpPr>
          <p:cNvPr id="3" name="Content Placeholder 2">
            <a:extLst>
              <a:ext uri="{FF2B5EF4-FFF2-40B4-BE49-F238E27FC236}">
                <a16:creationId xmlns:a16="http://schemas.microsoft.com/office/drawing/2014/main" id="{A4965E21-53CD-2714-2F13-2EAB3195B096}"/>
              </a:ext>
            </a:extLst>
          </p:cNvPr>
          <p:cNvSpPr>
            <a:spLocks noGrp="1"/>
          </p:cNvSpPr>
          <p:nvPr>
            <p:ph idx="1"/>
          </p:nvPr>
        </p:nvSpPr>
        <p:spPr>
          <a:xfrm>
            <a:off x="303237" y="1253331"/>
            <a:ext cx="5117851" cy="4351338"/>
          </a:xfrm>
        </p:spPr>
        <p:txBody>
          <a:bodyPr/>
          <a:lstStyle/>
          <a:p>
            <a:r>
              <a:rPr lang="en-US" sz="2000" b="1" dirty="0"/>
              <a:t>Trends available in </a:t>
            </a:r>
            <a:r>
              <a:rPr lang="en-US" sz="2000" b="1" dirty="0" err="1"/>
              <a:t>Tier.Net</a:t>
            </a:r>
            <a:r>
              <a:rPr lang="en-US" sz="2000" b="1" dirty="0"/>
              <a:t>:</a:t>
            </a:r>
            <a:endParaRPr lang="en-US" sz="2000" dirty="0"/>
          </a:p>
          <a:p>
            <a:pPr lvl="1">
              <a:buFont typeface="Wingdings" panose="05000000000000000000" pitchFamily="2" charset="2"/>
              <a:buChar char="q"/>
            </a:pPr>
            <a:r>
              <a:rPr lang="en-US" sz="2000" dirty="0"/>
              <a:t>ART initiations (monthly)</a:t>
            </a:r>
          </a:p>
          <a:p>
            <a:pPr lvl="1">
              <a:buFont typeface="Wingdings" panose="05000000000000000000" pitchFamily="2" charset="2"/>
              <a:buChar char="q"/>
            </a:pPr>
            <a:r>
              <a:rPr lang="en-US" sz="2000" dirty="0"/>
              <a:t>Total Remaining on ART (TROA)</a:t>
            </a:r>
          </a:p>
          <a:p>
            <a:pPr lvl="1">
              <a:buFont typeface="Wingdings" panose="05000000000000000000" pitchFamily="2" charset="2"/>
              <a:buChar char="q"/>
            </a:pPr>
            <a:r>
              <a:rPr lang="en-US" sz="2000" dirty="0"/>
              <a:t>Restarts on ART</a:t>
            </a:r>
          </a:p>
          <a:p>
            <a:pPr lvl="1">
              <a:buFont typeface="Wingdings" panose="05000000000000000000" pitchFamily="2" charset="2"/>
              <a:buChar char="q"/>
            </a:pPr>
            <a:r>
              <a:rPr lang="en-US" sz="2000" dirty="0"/>
              <a:t>Transfers in and out</a:t>
            </a:r>
          </a:p>
          <a:p>
            <a:r>
              <a:rPr lang="en-US" sz="2000" b="1" dirty="0"/>
              <a:t>Example management observations:</a:t>
            </a:r>
            <a:endParaRPr lang="en-US" sz="2000" dirty="0"/>
          </a:p>
          <a:p>
            <a:pPr lvl="1">
              <a:buFont typeface="Wingdings" panose="05000000000000000000" pitchFamily="2" charset="2"/>
              <a:buChar char="q"/>
            </a:pPr>
            <a:r>
              <a:rPr lang="en-US" sz="2000" dirty="0"/>
              <a:t>TROA increased steadily from </a:t>
            </a:r>
            <a:r>
              <a:rPr lang="en-US" sz="2000" b="1" dirty="0"/>
              <a:t>3 489 (Dec)</a:t>
            </a:r>
            <a:r>
              <a:rPr lang="en-US" sz="2000" dirty="0"/>
              <a:t> to </a:t>
            </a:r>
            <a:r>
              <a:rPr lang="en-US" sz="2000" b="1" dirty="0"/>
              <a:t>3 602 (Nov)</a:t>
            </a:r>
            <a:endParaRPr lang="en-US" sz="2000" dirty="0"/>
          </a:p>
          <a:p>
            <a:pPr lvl="1">
              <a:buFont typeface="Wingdings" panose="05000000000000000000" pitchFamily="2" charset="2"/>
              <a:buChar char="q"/>
            </a:pPr>
            <a:r>
              <a:rPr lang="en-US" sz="2000" dirty="0"/>
              <a:t>ART initiations fluctuate month to month</a:t>
            </a:r>
          </a:p>
          <a:p>
            <a:pPr lvl="1">
              <a:buFont typeface="Wingdings" panose="05000000000000000000" pitchFamily="2" charset="2"/>
              <a:buChar char="q"/>
            </a:pPr>
            <a:r>
              <a:rPr lang="en-US" sz="2000" dirty="0"/>
              <a:t>Restart numbers indicate ongoing treatment interruption</a:t>
            </a:r>
          </a:p>
          <a:p>
            <a:endParaRPr lang="en-ZA" sz="2000" dirty="0"/>
          </a:p>
        </p:txBody>
      </p:sp>
      <p:pic>
        <p:nvPicPr>
          <p:cNvPr id="10" name="Content Placeholder 9">
            <a:extLst>
              <a:ext uri="{FF2B5EF4-FFF2-40B4-BE49-F238E27FC236}">
                <a16:creationId xmlns:a16="http://schemas.microsoft.com/office/drawing/2014/main" id="{575976AC-30B3-E4E0-86ED-CBEFF630F4DC}"/>
              </a:ext>
            </a:extLst>
          </p:cNvPr>
          <p:cNvPicPr>
            <a:picLocks noChangeAspect="1"/>
          </p:cNvPicPr>
          <p:nvPr/>
        </p:nvPicPr>
        <p:blipFill>
          <a:blip r:embed="rId3"/>
          <a:stretch>
            <a:fillRect/>
          </a:stretch>
        </p:blipFill>
        <p:spPr>
          <a:xfrm>
            <a:off x="5508173" y="1097587"/>
            <a:ext cx="3635829" cy="4662829"/>
          </a:xfrm>
          <a:prstGeom prst="rect">
            <a:avLst/>
          </a:prstGeom>
        </p:spPr>
      </p:pic>
    </p:spTree>
    <p:extLst>
      <p:ext uri="{BB962C8B-B14F-4D97-AF65-F5344CB8AC3E}">
        <p14:creationId xmlns:p14="http://schemas.microsoft.com/office/powerpoint/2010/main" val="2350895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31DB6-CB0E-E6D9-1E58-6465C12AE5E6}"/>
              </a:ext>
            </a:extLst>
          </p:cNvPr>
          <p:cNvSpPr>
            <a:spLocks noGrp="1"/>
          </p:cNvSpPr>
          <p:nvPr>
            <p:ph type="title"/>
          </p:nvPr>
        </p:nvSpPr>
        <p:spPr>
          <a:xfrm>
            <a:off x="432708" y="267157"/>
            <a:ext cx="6463630" cy="543595"/>
          </a:xfrm>
        </p:spPr>
        <p:txBody>
          <a:bodyPr/>
          <a:lstStyle/>
          <a:p>
            <a:r>
              <a:rPr lang="en-ZA" dirty="0"/>
              <a:t>Group Discussion: Interactive Trend Interpretation</a:t>
            </a:r>
          </a:p>
        </p:txBody>
      </p:sp>
      <p:sp>
        <p:nvSpPr>
          <p:cNvPr id="3" name="Content Placeholder 2">
            <a:extLst>
              <a:ext uri="{FF2B5EF4-FFF2-40B4-BE49-F238E27FC236}">
                <a16:creationId xmlns:a16="http://schemas.microsoft.com/office/drawing/2014/main" id="{3C6E0B95-5583-7189-7D72-E74931987E3A}"/>
              </a:ext>
            </a:extLst>
          </p:cNvPr>
          <p:cNvSpPr>
            <a:spLocks noGrp="1"/>
          </p:cNvSpPr>
          <p:nvPr>
            <p:ph idx="1"/>
          </p:nvPr>
        </p:nvSpPr>
        <p:spPr>
          <a:xfrm>
            <a:off x="432708" y="1346653"/>
            <a:ext cx="7886700" cy="4351338"/>
          </a:xfrm>
        </p:spPr>
        <p:txBody>
          <a:bodyPr/>
          <a:lstStyle/>
          <a:p>
            <a:pPr marL="0" indent="0">
              <a:buNone/>
            </a:pPr>
            <a:r>
              <a:rPr lang="en-US" sz="1800" b="1" dirty="0"/>
              <a:t>Look at the trends for the past 12 months:</a:t>
            </a:r>
            <a:endParaRPr lang="en-US" sz="1800" dirty="0"/>
          </a:p>
          <a:p>
            <a:r>
              <a:rPr lang="en-US" sz="1800" dirty="0"/>
              <a:t>ART initiations</a:t>
            </a:r>
          </a:p>
          <a:p>
            <a:r>
              <a:rPr lang="en-US" sz="1800" dirty="0"/>
              <a:t>Total Remaining on ART (TROA)</a:t>
            </a:r>
          </a:p>
          <a:p>
            <a:r>
              <a:rPr lang="en-US" sz="1800" dirty="0"/>
              <a:t>Restarts on ART</a:t>
            </a:r>
          </a:p>
          <a:p>
            <a:r>
              <a:rPr lang="en-US" sz="1800" dirty="0"/>
              <a:t>Transfers in and out</a:t>
            </a:r>
          </a:p>
          <a:p>
            <a:pPr marL="0" indent="0">
              <a:buNone/>
            </a:pPr>
            <a:endParaRPr lang="en-US" sz="1800" b="1" dirty="0"/>
          </a:p>
          <a:p>
            <a:pPr marL="0" indent="0">
              <a:buNone/>
            </a:pPr>
            <a:r>
              <a:rPr lang="en-US" sz="1800" b="1" dirty="0"/>
              <a:t>Discuss in pairs:</a:t>
            </a:r>
          </a:p>
          <a:p>
            <a:r>
              <a:rPr lang="en-US" sz="1800" dirty="0"/>
              <a:t>Is the </a:t>
            </a:r>
            <a:r>
              <a:rPr lang="en-US" sz="1800" dirty="0" err="1"/>
              <a:t>programme</a:t>
            </a:r>
            <a:r>
              <a:rPr lang="en-US" sz="1800" dirty="0"/>
              <a:t> growing, stable, or declining?</a:t>
            </a:r>
          </a:p>
          <a:p>
            <a:r>
              <a:rPr lang="en-US" sz="1800" dirty="0"/>
              <a:t>Where do you see risk or concern?</a:t>
            </a:r>
          </a:p>
          <a:p>
            <a:r>
              <a:rPr lang="en-US" sz="1800" dirty="0"/>
              <a:t>What might explain the pattern you see?</a:t>
            </a:r>
          </a:p>
          <a:p>
            <a:pPr marL="0" indent="0">
              <a:buNone/>
            </a:pPr>
            <a:endParaRPr lang="en-US" sz="1800" dirty="0"/>
          </a:p>
          <a:p>
            <a:pPr marL="0" indent="0">
              <a:buNone/>
            </a:pPr>
            <a:r>
              <a:rPr lang="en-US" sz="1800" b="1" dirty="0"/>
              <a:t>Output:</a:t>
            </a:r>
          </a:p>
          <a:p>
            <a:r>
              <a:rPr lang="en-US" sz="1800" b="1" dirty="0"/>
              <a:t>Identify ONE priority issue for management attention</a:t>
            </a:r>
            <a:endParaRPr lang="en-US" sz="1800" dirty="0"/>
          </a:p>
          <a:p>
            <a:endParaRPr lang="en-ZA" sz="1800" dirty="0"/>
          </a:p>
        </p:txBody>
      </p:sp>
      <p:pic>
        <p:nvPicPr>
          <p:cNvPr id="4" name="Picture 3">
            <a:extLst>
              <a:ext uri="{FF2B5EF4-FFF2-40B4-BE49-F238E27FC236}">
                <a16:creationId xmlns:a16="http://schemas.microsoft.com/office/drawing/2014/main" id="{AE81E388-4A9C-B066-5FD4-5906E8ED63E4}"/>
              </a:ext>
            </a:extLst>
          </p:cNvPr>
          <p:cNvPicPr>
            <a:picLocks noChangeAspect="1"/>
          </p:cNvPicPr>
          <p:nvPr/>
        </p:nvPicPr>
        <p:blipFill>
          <a:blip r:embed="rId3"/>
          <a:stretch>
            <a:fillRect/>
          </a:stretch>
        </p:blipFill>
        <p:spPr>
          <a:xfrm>
            <a:off x="6507377" y="1891835"/>
            <a:ext cx="2377646" cy="2377646"/>
          </a:xfrm>
          <a:prstGeom prst="rect">
            <a:avLst/>
          </a:prstGeom>
        </p:spPr>
      </p:pic>
    </p:spTree>
    <p:extLst>
      <p:ext uri="{BB962C8B-B14F-4D97-AF65-F5344CB8AC3E}">
        <p14:creationId xmlns:p14="http://schemas.microsoft.com/office/powerpoint/2010/main" val="88890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979BC-D97B-3824-1A12-B95D5C2FC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BE0A5-2ABD-FBD9-22B2-2D6BB645E25E}"/>
              </a:ext>
            </a:extLst>
          </p:cNvPr>
          <p:cNvSpPr>
            <a:spLocks noGrp="1"/>
          </p:cNvSpPr>
          <p:nvPr>
            <p:ph type="title"/>
          </p:nvPr>
        </p:nvSpPr>
        <p:spPr/>
        <p:txBody>
          <a:bodyPr/>
          <a:lstStyle/>
          <a:p>
            <a:r>
              <a:rPr lang="en-US" b="1" dirty="0">
                <a:solidFill>
                  <a:srgbClr val="005D28"/>
                </a:solidFill>
              </a:rPr>
              <a:t>Session 3.6: District Health Barometer (DHB) Dashboard</a:t>
            </a:r>
            <a:endParaRPr lang="en-ZA" b="1" dirty="0">
              <a:solidFill>
                <a:srgbClr val="005D28"/>
              </a:solidFill>
            </a:endParaRPr>
          </a:p>
        </p:txBody>
      </p:sp>
      <p:sp>
        <p:nvSpPr>
          <p:cNvPr id="3" name="Text Placeholder 2">
            <a:extLst>
              <a:ext uri="{FF2B5EF4-FFF2-40B4-BE49-F238E27FC236}">
                <a16:creationId xmlns:a16="http://schemas.microsoft.com/office/drawing/2014/main" id="{5DE37525-3BC7-428D-2E14-4B7987B83785}"/>
              </a:ext>
            </a:extLst>
          </p:cNvPr>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2092806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lose-up of unrecognizable female analyst learning information about world sales while analyzing report in office">
            <a:extLst>
              <a:ext uri="{FF2B5EF4-FFF2-40B4-BE49-F238E27FC236}">
                <a16:creationId xmlns:a16="http://schemas.microsoft.com/office/drawing/2014/main" id="{409CB55C-DF3D-47B9-A930-E636873DD196}"/>
              </a:ext>
            </a:extLst>
          </p:cNvPr>
          <p:cNvPicPr>
            <a:picLocks noGrp="1" noChangeAspect="1"/>
          </p:cNvPicPr>
          <p:nvPr>
            <p:ph type="pic" sz="quarter" idx="13"/>
          </p:nvPr>
        </p:nvPicPr>
        <p:blipFill>
          <a:blip r:embed="rId3"/>
          <a:srcRect l="3843" r="29707" b="-2"/>
          <a:stretch>
            <a:fillRect/>
          </a:stretch>
        </p:blipFill>
        <p:spPr>
          <a:xfrm>
            <a:off x="1" y="1050491"/>
            <a:ext cx="3551274" cy="3567395"/>
          </a:xfrm>
          <a:prstGeom prst="rect">
            <a:avLst/>
          </a:prstGeom>
          <a:noFill/>
        </p:spPr>
      </p:pic>
      <p:sp>
        <p:nvSpPr>
          <p:cNvPr id="2" name="Title 1">
            <a:extLst>
              <a:ext uri="{FF2B5EF4-FFF2-40B4-BE49-F238E27FC236}">
                <a16:creationId xmlns:a16="http://schemas.microsoft.com/office/drawing/2014/main" id="{B3F9F714-0D2B-17A3-C177-43010DA6FF60}"/>
              </a:ext>
            </a:extLst>
          </p:cNvPr>
          <p:cNvSpPr>
            <a:spLocks noGrp="1"/>
          </p:cNvSpPr>
          <p:nvPr>
            <p:ph type="title"/>
          </p:nvPr>
        </p:nvSpPr>
        <p:spPr>
          <a:xfrm>
            <a:off x="-175006" y="4480963"/>
            <a:ext cx="3950446" cy="794376"/>
          </a:xfrm>
        </p:spPr>
        <p:txBody>
          <a:bodyPr anchor="t">
            <a:noAutofit/>
          </a:bodyPr>
          <a:lstStyle/>
          <a:p>
            <a:r>
              <a:rPr lang="en-US" sz="2400" b="1" dirty="0">
                <a:solidFill>
                  <a:srgbClr val="005D28"/>
                </a:solidFill>
                <a:latin typeface="Arial" panose="020B0604020202020204" pitchFamily="34" charset="0"/>
                <a:cs typeface="Arial" panose="020B0604020202020204" pitchFamily="34" charset="0"/>
              </a:rPr>
              <a:t>Navigating and Using DHB for </a:t>
            </a:r>
            <a:br>
              <a:rPr lang="en-US" sz="2400" b="1" dirty="0">
                <a:solidFill>
                  <a:srgbClr val="005D28"/>
                </a:solidFill>
                <a:latin typeface="Arial" panose="020B0604020202020204" pitchFamily="34" charset="0"/>
                <a:cs typeface="Arial" panose="020B0604020202020204" pitchFamily="34" charset="0"/>
              </a:rPr>
            </a:br>
            <a:r>
              <a:rPr lang="en-US" sz="2400" b="1" dirty="0">
                <a:solidFill>
                  <a:srgbClr val="005D28"/>
                </a:solidFill>
                <a:latin typeface="Arial" panose="020B0604020202020204" pitchFamily="34" charset="0"/>
                <a:cs typeface="Arial" panose="020B0604020202020204" pitchFamily="34" charset="0"/>
              </a:rPr>
              <a:t>Benchmarking</a:t>
            </a:r>
          </a:p>
        </p:txBody>
      </p:sp>
      <p:sp>
        <p:nvSpPr>
          <p:cNvPr id="4" name="Content Placeholder 3">
            <a:extLst>
              <a:ext uri="{FF2B5EF4-FFF2-40B4-BE49-F238E27FC236}">
                <a16:creationId xmlns:a16="http://schemas.microsoft.com/office/drawing/2014/main" id="{0B29F07A-1820-DDCD-064A-FA06C349389E}"/>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042137" y="1371603"/>
            <a:ext cx="4958988" cy="3903737"/>
          </a:xfrm>
        </p:spPr>
        <p:txBody>
          <a:bodyPr>
            <a:noAutofit/>
          </a:bodyPr>
          <a:lstStyle/>
          <a:p>
            <a:pPr marL="0" indent="0">
              <a:spcBef>
                <a:spcPts val="1875"/>
              </a:spcBef>
              <a:buNone/>
            </a:pPr>
            <a:r>
              <a:rPr lang="en-US" sz="1600" b="1" dirty="0">
                <a:latin typeface="Arial" panose="020B0604020202020204" pitchFamily="34" charset="0"/>
                <a:cs typeface="Arial" panose="020B0604020202020204" pitchFamily="34" charset="0"/>
              </a:rPr>
              <a:t>Dashboard Overview</a:t>
            </a:r>
          </a:p>
          <a:p>
            <a:pPr marL="342900" lvl="1" indent="-342900">
              <a:buFont typeface="Arial" panose="020B0604020202020204" pitchFamily="34" charset="0"/>
              <a:buChar char="•"/>
            </a:pPr>
            <a:r>
              <a:rPr sz="1400" dirty="0">
                <a:latin typeface="Arial" panose="020B0604020202020204" pitchFamily="34" charset="0"/>
                <a:cs typeface="Arial" panose="020B0604020202020204" pitchFamily="34" charset="0"/>
              </a:rPr>
              <a:t>DHB provides a user-friendly platform to visualize health indicators at district and provincial levels.</a:t>
            </a:r>
            <a:endParaRPr lang="en-US" sz="1400" dirty="0">
              <a:latin typeface="Arial" panose="020B0604020202020204" pitchFamily="34" charset="0"/>
              <a:cs typeface="Arial" panose="020B0604020202020204" pitchFamily="34" charset="0"/>
            </a:endParaRPr>
          </a:p>
          <a:p>
            <a:pPr marL="0" indent="0">
              <a:spcBef>
                <a:spcPts val="1875"/>
              </a:spcBef>
              <a:buNone/>
            </a:pPr>
            <a:r>
              <a:rPr lang="en-US" sz="1600" b="1" dirty="0">
                <a:latin typeface="Arial" panose="020B0604020202020204" pitchFamily="34" charset="0"/>
                <a:cs typeface="Arial" panose="020B0604020202020204" pitchFamily="34" charset="0"/>
              </a:rPr>
              <a:t>Data Filtering and Selection</a:t>
            </a:r>
          </a:p>
          <a:p>
            <a:pPr marL="342900" lvl="1" indent="-342900">
              <a:buFont typeface="Arial" panose="020B0604020202020204" pitchFamily="34" charset="0"/>
              <a:buChar char="•"/>
            </a:pPr>
            <a:r>
              <a:rPr sz="1400" dirty="0">
                <a:latin typeface="Arial" panose="020B0604020202020204" pitchFamily="34" charset="0"/>
                <a:cs typeface="Arial" panose="020B0604020202020204" pitchFamily="34" charset="0"/>
              </a:rPr>
              <a:t>Users select health themes and filter data by province, district, and specific indicators for detailed insights.</a:t>
            </a:r>
            <a:endParaRPr lang="en-US" sz="1400" dirty="0">
              <a:latin typeface="Arial" panose="020B0604020202020204" pitchFamily="34" charset="0"/>
              <a:cs typeface="Arial" panose="020B0604020202020204" pitchFamily="34" charset="0"/>
            </a:endParaRPr>
          </a:p>
          <a:p>
            <a:pPr marL="0" indent="0">
              <a:spcBef>
                <a:spcPts val="1875"/>
              </a:spcBef>
              <a:buNone/>
            </a:pPr>
            <a:r>
              <a:rPr lang="en-US" sz="1600" b="1" dirty="0">
                <a:latin typeface="Arial" panose="020B0604020202020204" pitchFamily="34" charset="0"/>
                <a:cs typeface="Arial" panose="020B0604020202020204" pitchFamily="34" charset="0"/>
              </a:rPr>
              <a:t>Comparative Analysis</a:t>
            </a:r>
          </a:p>
          <a:p>
            <a:pPr marL="342900" lvl="1" indent="-342900">
              <a:buFont typeface="Arial" panose="020B0604020202020204" pitchFamily="34" charset="0"/>
              <a:buChar char="•"/>
            </a:pPr>
            <a:r>
              <a:rPr sz="1400" dirty="0">
                <a:latin typeface="Arial" panose="020B0604020202020204" pitchFamily="34" charset="0"/>
                <a:cs typeface="Arial" panose="020B0604020202020204" pitchFamily="34" charset="0"/>
              </a:rPr>
              <a:t>The dashboard enables comparison of district data with provincial averages and other districts to identify gaps.</a:t>
            </a:r>
            <a:endParaRPr lang="en-US" sz="1400" dirty="0">
              <a:latin typeface="Arial" panose="020B0604020202020204" pitchFamily="34" charset="0"/>
              <a:cs typeface="Arial" panose="020B0604020202020204" pitchFamily="34" charset="0"/>
            </a:endParaRPr>
          </a:p>
          <a:p>
            <a:pPr marL="0" indent="0">
              <a:spcBef>
                <a:spcPts val="1875"/>
              </a:spcBef>
              <a:buNone/>
            </a:pPr>
            <a:r>
              <a:rPr lang="en-US" sz="1600" b="1" dirty="0">
                <a:latin typeface="Arial" panose="020B0604020202020204" pitchFamily="34" charset="0"/>
                <a:cs typeface="Arial" panose="020B0604020202020204" pitchFamily="34" charset="0"/>
              </a:rPr>
              <a:t>Exporting and Reporting</a:t>
            </a:r>
          </a:p>
          <a:p>
            <a:pPr marL="342900" lvl="1" indent="-342900">
              <a:buFont typeface="Arial" panose="020B0604020202020204" pitchFamily="34" charset="0"/>
              <a:buChar char="•"/>
            </a:pPr>
            <a:r>
              <a:rPr sz="1400" dirty="0">
                <a:latin typeface="Arial" panose="020B0604020202020204" pitchFamily="34" charset="0"/>
                <a:cs typeface="Arial" panose="020B0604020202020204" pitchFamily="34" charset="0"/>
              </a:rPr>
              <a:t>Charts and data can be exported easily for use in reports and presentations to support decision making.</a:t>
            </a:r>
            <a:endParaRPr lang="en-US" sz="14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BCA2FAEB-B542-03D1-CE5B-7F372152EC58}"/>
              </a:ext>
            </a:extLst>
          </p:cNvPr>
          <p:cNvSpPr>
            <a:spLocks noGrp="1"/>
          </p:cNvSpPr>
          <p:nvPr>
            <p:ph type="sldNum" sz="quarter" idx="12"/>
          </p:nvPr>
        </p:nvSpPr>
        <p:spPr>
          <a:xfrm>
            <a:off x="8425078" y="5379651"/>
            <a:ext cx="322029" cy="273844"/>
          </a:xfrm>
        </p:spPr>
        <p:txBody>
          <a:bodyPr anchor="ctr">
            <a:normAutofit fontScale="55000" lnSpcReduction="20000"/>
          </a:bodyPr>
          <a:lstStyle/>
          <a:p>
            <a:pPr>
              <a:spcAft>
                <a:spcPts val="450"/>
              </a:spcAft>
            </a:pPr>
            <a:fld id="{27F8DDA4-3B80-4E8A-A8F5-521F73BF9127}" type="slidenum">
              <a:rPr lang="en-US" smtClean="0"/>
              <a:pPr>
                <a:spcAft>
                  <a:spcPts val="450"/>
                </a:spcAft>
              </a:pPr>
              <a:t>38</a:t>
            </a:fld>
            <a:endParaRPr lang="en-US"/>
          </a:p>
        </p:txBody>
      </p:sp>
    </p:spTree>
    <p:extLst>
      <p:ext uri="{BB962C8B-B14F-4D97-AF65-F5344CB8AC3E}">
        <p14:creationId xmlns:p14="http://schemas.microsoft.com/office/powerpoint/2010/main" val="1525194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3AF451F-359B-CF55-BAC3-FDE69CB35886}"/>
              </a:ext>
            </a:extLst>
          </p:cNvPr>
          <p:cNvSpPr>
            <a:spLocks noGrp="1"/>
          </p:cNvSpPr>
          <p:nvPr>
            <p:ph type="title"/>
          </p:nvPr>
        </p:nvSpPr>
        <p:spPr>
          <a:xfrm>
            <a:off x="-227856" y="182263"/>
            <a:ext cx="5065670" cy="615181"/>
          </a:xfrm>
        </p:spPr>
        <p:txBody>
          <a:bodyPr/>
          <a:lstStyle/>
          <a:p>
            <a:r>
              <a:rPr lang="en-ZA" sz="4000" b="1" dirty="0">
                <a:solidFill>
                  <a:schemeClr val="bg1"/>
                </a:solidFill>
              </a:rPr>
              <a:t>DHB DEMO STEPS</a:t>
            </a:r>
          </a:p>
        </p:txBody>
      </p:sp>
      <p:sp>
        <p:nvSpPr>
          <p:cNvPr id="4" name="Content Placeholder 3">
            <a:extLst>
              <a:ext uri="{FF2B5EF4-FFF2-40B4-BE49-F238E27FC236}">
                <a16:creationId xmlns:a16="http://schemas.microsoft.com/office/drawing/2014/main" id="{6841F856-CCDD-69C1-FB82-B4D662C3B3D6}"/>
              </a:ext>
            </a:extLst>
          </p:cNvPr>
          <p:cNvSpPr>
            <a:spLocks noGrp="1"/>
          </p:cNvSpPr>
          <p:nvPr>
            <p:ph idx="1"/>
          </p:nvPr>
        </p:nvSpPr>
        <p:spPr>
          <a:xfrm>
            <a:off x="0" y="1321946"/>
            <a:ext cx="2586789" cy="3613247"/>
          </a:xfrm>
        </p:spPr>
        <p:txBody>
          <a:bodyPr/>
          <a:lstStyle/>
          <a:p>
            <a:pPr>
              <a:defRPr sz="1800"/>
            </a:pPr>
            <a:r>
              <a:rPr lang="en-US" sz="1600" b="1" dirty="0">
                <a:solidFill>
                  <a:srgbClr val="005D28"/>
                </a:solidFill>
                <a:latin typeface="Arial" panose="020B0604020202020204" pitchFamily="34" charset="0"/>
                <a:cs typeface="Arial" panose="020B0604020202020204" pitchFamily="34" charset="0"/>
              </a:rPr>
              <a:t>1. Access </a:t>
            </a:r>
            <a:r>
              <a:rPr lang="en-US" sz="1600" b="1" dirty="0">
                <a:solidFill>
                  <a:srgbClr val="005D28"/>
                </a:solidFill>
                <a:latin typeface="Arial" panose="020B0604020202020204" pitchFamily="34" charset="0"/>
                <a:cs typeface="Arial" panose="020B0604020202020204" pitchFamily="34" charset="0"/>
                <a:hlinkClick r:id="rId2"/>
              </a:rPr>
              <a:t>https://dhb.hst.org.za</a:t>
            </a:r>
            <a:r>
              <a:rPr lang="en-US" sz="1600" b="1" dirty="0">
                <a:solidFill>
                  <a:srgbClr val="005D28"/>
                </a:solidFill>
                <a:latin typeface="Arial" panose="020B0604020202020204" pitchFamily="34" charset="0"/>
                <a:cs typeface="Arial" panose="020B0604020202020204" pitchFamily="34" charset="0"/>
              </a:rPr>
              <a:t> </a:t>
            </a:r>
          </a:p>
          <a:p>
            <a:pPr>
              <a:defRPr sz="1800"/>
            </a:pPr>
            <a:r>
              <a:rPr lang="en-US" sz="1600" b="1" dirty="0">
                <a:solidFill>
                  <a:srgbClr val="005D28"/>
                </a:solidFill>
                <a:latin typeface="Arial" panose="020B0604020202020204" pitchFamily="34" charset="0"/>
                <a:cs typeface="Arial" panose="020B0604020202020204" pitchFamily="34" charset="0"/>
              </a:rPr>
              <a:t>2. Select Theme (e.g., RMNCH, Infectious Diseases)</a:t>
            </a:r>
          </a:p>
          <a:p>
            <a:pPr marL="0" indent="0">
              <a:buNone/>
              <a:defRPr sz="1800"/>
            </a:pPr>
            <a:endParaRPr lang="en-ZA" sz="1600" b="1" dirty="0">
              <a:solidFill>
                <a:srgbClr val="005D28"/>
              </a:solidFill>
              <a:latin typeface="Arial" panose="020B0604020202020204" pitchFamily="34" charset="0"/>
              <a:cs typeface="Arial" panose="020B0604020202020204" pitchFamily="34" charset="0"/>
            </a:endParaRPr>
          </a:p>
        </p:txBody>
      </p:sp>
      <p:pic>
        <p:nvPicPr>
          <p:cNvPr id="9" name="Picture Placeholder 8" descr="A screenshot of a website&#10;&#10;AI-generated content may be incorrect.">
            <a:extLst>
              <a:ext uri="{FF2B5EF4-FFF2-40B4-BE49-F238E27FC236}">
                <a16:creationId xmlns:a16="http://schemas.microsoft.com/office/drawing/2014/main" id="{61FE6F02-0BFF-CE7C-618F-2A308294F7C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0559" b="-30559"/>
          <a:stretch>
            <a:fillRect/>
          </a:stretch>
        </p:blipFill>
        <p:spPr/>
      </p:pic>
      <p:sp>
        <p:nvSpPr>
          <p:cNvPr id="7" name="Slide Number Placeholder 6">
            <a:extLst>
              <a:ext uri="{FF2B5EF4-FFF2-40B4-BE49-F238E27FC236}">
                <a16:creationId xmlns:a16="http://schemas.microsoft.com/office/drawing/2014/main" id="{5FEEE61E-1154-D59F-0410-E79587E6E4A6}"/>
              </a:ext>
            </a:extLst>
          </p:cNvPr>
          <p:cNvSpPr>
            <a:spLocks noGrp="1"/>
          </p:cNvSpPr>
          <p:nvPr>
            <p:ph type="sldNum" sz="quarter" idx="12"/>
          </p:nvPr>
        </p:nvSpPr>
        <p:spPr/>
        <p:txBody>
          <a:bodyPr/>
          <a:lstStyle/>
          <a:p>
            <a:fld id="{27F8DDA4-3B80-4E8A-A8F5-521F73BF9127}" type="slidenum">
              <a:rPr lang="en-US" smtClean="0"/>
              <a:t>39</a:t>
            </a:fld>
            <a:endParaRPr lang="en-US"/>
          </a:p>
        </p:txBody>
      </p:sp>
      <p:pic>
        <p:nvPicPr>
          <p:cNvPr id="2" name="Picture 1">
            <a:extLst>
              <a:ext uri="{FF2B5EF4-FFF2-40B4-BE49-F238E27FC236}">
                <a16:creationId xmlns:a16="http://schemas.microsoft.com/office/drawing/2014/main" id="{C4E18277-77C2-7439-6040-3571ACA6626E}"/>
              </a:ext>
            </a:extLst>
          </p:cNvPr>
          <p:cNvPicPr>
            <a:picLocks noChangeAspect="1"/>
          </p:cNvPicPr>
          <p:nvPr/>
        </p:nvPicPr>
        <p:blipFill>
          <a:blip r:embed="rId4"/>
          <a:stretch>
            <a:fillRect/>
          </a:stretch>
        </p:blipFill>
        <p:spPr>
          <a:xfrm>
            <a:off x="2478504" y="1295402"/>
            <a:ext cx="6665495" cy="3279599"/>
          </a:xfrm>
          <a:prstGeom prst="rect">
            <a:avLst/>
          </a:prstGeom>
        </p:spPr>
      </p:pic>
    </p:spTree>
    <p:extLst>
      <p:ext uri="{BB962C8B-B14F-4D97-AF65-F5344CB8AC3E}">
        <p14:creationId xmlns:p14="http://schemas.microsoft.com/office/powerpoint/2010/main" val="1133815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lose-up of male doctor using touchpad">
            <a:extLst>
              <a:ext uri="{FF2B5EF4-FFF2-40B4-BE49-F238E27FC236}">
                <a16:creationId xmlns:a16="http://schemas.microsoft.com/office/drawing/2014/main" id="{B9E78D2E-88CB-4DCA-BF33-5E55C50DE570}"/>
              </a:ext>
            </a:extLst>
          </p:cNvPr>
          <p:cNvPicPr>
            <a:picLocks noGrp="1" noChangeAspect="1"/>
          </p:cNvPicPr>
          <p:nvPr>
            <p:ph type="pic" sz="quarter" idx="13"/>
          </p:nvPr>
        </p:nvPicPr>
        <p:blipFill>
          <a:blip r:embed="rId3"/>
          <a:srcRect l="11048" r="29471" b="-1"/>
          <a:stretch>
            <a:fillRect/>
          </a:stretch>
        </p:blipFill>
        <p:spPr>
          <a:xfrm>
            <a:off x="15" y="1"/>
            <a:ext cx="4453812" cy="4474030"/>
          </a:xfrm>
          <a:prstGeom prst="rect">
            <a:avLst/>
          </a:prstGeom>
          <a:noFill/>
        </p:spPr>
      </p:pic>
      <p:sp>
        <p:nvSpPr>
          <p:cNvPr id="2" name="Title 1">
            <a:extLst>
              <a:ext uri="{FF2B5EF4-FFF2-40B4-BE49-F238E27FC236}">
                <a16:creationId xmlns:a16="http://schemas.microsoft.com/office/drawing/2014/main" id="{32E86BCF-A832-63AE-B0AB-5633665CD4C9}"/>
              </a:ext>
            </a:extLst>
          </p:cNvPr>
          <p:cNvSpPr>
            <a:spLocks noGrp="1"/>
          </p:cNvSpPr>
          <p:nvPr>
            <p:ph type="title"/>
          </p:nvPr>
        </p:nvSpPr>
        <p:spPr>
          <a:xfrm>
            <a:off x="0" y="4474032"/>
            <a:ext cx="3423044" cy="1035611"/>
          </a:xfrm>
        </p:spPr>
        <p:txBody>
          <a:bodyPr anchor="t">
            <a:normAutofit fontScale="90000"/>
          </a:bodyPr>
          <a:lstStyle/>
          <a:p>
            <a:r>
              <a:rPr lang="en-US" b="1" dirty="0">
                <a:solidFill>
                  <a:srgbClr val="005D28"/>
                </a:solidFill>
              </a:rPr>
              <a:t>Purpose and Learning Outcomes</a:t>
            </a:r>
          </a:p>
        </p:txBody>
      </p:sp>
      <p:sp>
        <p:nvSpPr>
          <p:cNvPr id="4" name="Content Placeholder 3">
            <a:extLst>
              <a:ext uri="{FF2B5EF4-FFF2-40B4-BE49-F238E27FC236}">
                <a16:creationId xmlns:a16="http://schemas.microsoft.com/office/drawing/2014/main" id="{772BC7A9-6EC2-A545-265D-79177E2C8D9B}"/>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690177" y="1204507"/>
            <a:ext cx="4073163" cy="3903737"/>
          </a:xfrm>
        </p:spPr>
        <p:txBody>
          <a:bodyPr>
            <a:normAutofit fontScale="70000" lnSpcReduction="20000"/>
          </a:bodyPr>
          <a:lstStyle/>
          <a:p>
            <a:pPr marL="0" indent="0">
              <a:spcBef>
                <a:spcPts val="1875"/>
              </a:spcBef>
              <a:buNone/>
            </a:pPr>
            <a:r>
              <a:rPr lang="en-US" b="1" dirty="0">
                <a:latin typeface="Arial" panose="020B0604020202020204" pitchFamily="34" charset="0"/>
                <a:cs typeface="Arial" panose="020B0604020202020204" pitchFamily="34" charset="0"/>
              </a:rPr>
              <a:t>Enhance Data Interpretation Skills</a:t>
            </a:r>
          </a:p>
          <a:p>
            <a:pPr marL="0" lvl="1" indent="0">
              <a:buNone/>
            </a:pPr>
            <a:r>
              <a:rPr lang="en-ZA" dirty="0">
                <a:latin typeface="Arial" panose="020B0604020202020204" pitchFamily="34" charset="0"/>
                <a:cs typeface="Arial" panose="020B0604020202020204" pitchFamily="34" charset="0"/>
              </a:rPr>
              <a:t>L</a:t>
            </a:r>
            <a:r>
              <a:rPr dirty="0">
                <a:latin typeface="Arial" panose="020B0604020202020204" pitchFamily="34" charset="0"/>
                <a:cs typeface="Arial" panose="020B0604020202020204" pitchFamily="34" charset="0"/>
              </a:rPr>
              <a:t>earn to access and interpret health data for evidence-based decision-making.</a:t>
            </a:r>
            <a:endParaRPr lang="en-US" dirty="0">
              <a:latin typeface="Arial" panose="020B0604020202020204" pitchFamily="34" charset="0"/>
              <a:cs typeface="Arial" panose="020B0604020202020204" pitchFamily="34" charset="0"/>
            </a:endParaRPr>
          </a:p>
          <a:p>
            <a:pPr marL="0" indent="0">
              <a:spcBef>
                <a:spcPts val="1875"/>
              </a:spcBef>
              <a:buNone/>
            </a:pPr>
            <a:r>
              <a:rPr lang="en-US" b="1" dirty="0" err="1">
                <a:latin typeface="Arial" panose="020B0604020202020204" pitchFamily="34" charset="0"/>
                <a:cs typeface="Arial" panose="020B0604020202020204" pitchFamily="34" charset="0"/>
              </a:rPr>
              <a:t>Utilise</a:t>
            </a:r>
            <a:r>
              <a:rPr lang="en-US" b="1" dirty="0">
                <a:latin typeface="Arial" panose="020B0604020202020204" pitchFamily="34" charset="0"/>
                <a:cs typeface="Arial" panose="020B0604020202020204" pitchFamily="34" charset="0"/>
              </a:rPr>
              <a:t> Health Information Systems</a:t>
            </a:r>
          </a:p>
          <a:p>
            <a:pPr marL="0" lvl="1" indent="0">
              <a:buNone/>
            </a:pPr>
            <a:r>
              <a:rPr lang="en-ZA" dirty="0">
                <a:latin typeface="Arial" panose="020B0604020202020204" pitchFamily="34" charset="0"/>
                <a:cs typeface="Arial" panose="020B0604020202020204" pitchFamily="34" charset="0"/>
              </a:rPr>
              <a:t>I</a:t>
            </a:r>
            <a:r>
              <a:rPr dirty="0" err="1">
                <a:latin typeface="Arial" panose="020B0604020202020204" pitchFamily="34" charset="0"/>
                <a:cs typeface="Arial" panose="020B0604020202020204" pitchFamily="34" charset="0"/>
              </a:rPr>
              <a:t>dentify</a:t>
            </a:r>
            <a:r>
              <a:rPr dirty="0">
                <a:latin typeface="Arial" panose="020B0604020202020204" pitchFamily="34" charset="0"/>
                <a:cs typeface="Arial" panose="020B0604020202020204" pitchFamily="34" charset="0"/>
              </a:rPr>
              <a:t> key health information systems and navigate dashboards and reports effectively.</a:t>
            </a:r>
            <a:r>
              <a:rPr lang="en-ZA"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indent="0">
              <a:spcBef>
                <a:spcPts val="1875"/>
              </a:spcBef>
              <a:buNone/>
            </a:pPr>
            <a:r>
              <a:rPr lang="en-US" b="1" dirty="0">
                <a:latin typeface="Arial" panose="020B0604020202020204" pitchFamily="34" charset="0"/>
                <a:cs typeface="Arial" panose="020B0604020202020204" pitchFamily="34" charset="0"/>
              </a:rPr>
              <a:t>Formulate SMART Targets</a:t>
            </a:r>
          </a:p>
          <a:p>
            <a:pPr marL="0" lvl="1" indent="0">
              <a:buNone/>
            </a:pPr>
            <a:r>
              <a:rPr dirty="0">
                <a:latin typeface="Arial" panose="020B0604020202020204" pitchFamily="34" charset="0"/>
                <a:cs typeface="Arial" panose="020B0604020202020204" pitchFamily="34" charset="0"/>
              </a:rPr>
              <a:t>Learning to create SMART targets and action plans to improve service delivery and monitor performance.</a:t>
            </a:r>
            <a:endParaRPr lang="en-US" dirty="0">
              <a:latin typeface="Arial" panose="020B0604020202020204" pitchFamily="34" charset="0"/>
              <a:cs typeface="Arial" panose="020B0604020202020204" pitchFamily="34" charset="0"/>
            </a:endParaRPr>
          </a:p>
          <a:p>
            <a:pPr marL="0" indent="0">
              <a:spcBef>
                <a:spcPts val="1875"/>
              </a:spcBef>
              <a:buNone/>
            </a:pPr>
            <a:r>
              <a:rPr lang="en-US" b="1" dirty="0">
                <a:latin typeface="Arial" panose="020B0604020202020204" pitchFamily="34" charset="0"/>
                <a:cs typeface="Arial" panose="020B0604020202020204" pitchFamily="34" charset="0"/>
              </a:rPr>
              <a:t>Promote Data-Driven Culture</a:t>
            </a:r>
          </a:p>
          <a:p>
            <a:pPr marL="0" lvl="1" indent="0">
              <a:buNone/>
            </a:pPr>
            <a:r>
              <a:rPr dirty="0">
                <a:latin typeface="Arial" panose="020B0604020202020204" pitchFamily="34" charset="0"/>
                <a:cs typeface="Arial" panose="020B0604020202020204" pitchFamily="34" charset="0"/>
              </a:rPr>
              <a:t>Fostering a culture of data-driven decision-making to ensure better health outcomes in PHC facilities.</a:t>
            </a:r>
            <a:endParaRPr lang="en-US"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F9429797-2C61-D8F2-4176-05B65663F64D}"/>
              </a:ext>
            </a:extLst>
          </p:cNvPr>
          <p:cNvSpPr>
            <a:spLocks noGrp="1"/>
          </p:cNvSpPr>
          <p:nvPr>
            <p:ph type="sldNum" sz="quarter" idx="12"/>
          </p:nvPr>
        </p:nvSpPr>
        <p:spPr>
          <a:xfrm>
            <a:off x="8425078" y="5379651"/>
            <a:ext cx="322029" cy="273844"/>
          </a:xfrm>
        </p:spPr>
        <p:txBody>
          <a:bodyPr anchor="ctr">
            <a:normAutofit fontScale="77500" lnSpcReduction="20000"/>
          </a:bodyPr>
          <a:lstStyle/>
          <a:p>
            <a:pPr>
              <a:spcAft>
                <a:spcPts val="450"/>
              </a:spcAft>
            </a:pPr>
            <a:fld id="{27F8DDA4-3B80-4E8A-A8F5-521F73BF9127}" type="slidenum">
              <a:rPr lang="en-US" smtClean="0"/>
              <a:pPr>
                <a:spcAft>
                  <a:spcPts val="450"/>
                </a:spcAft>
              </a:pPr>
              <a:t>4</a:t>
            </a:fld>
            <a:endParaRPr lang="en-US"/>
          </a:p>
        </p:txBody>
      </p:sp>
    </p:spTree>
    <p:extLst>
      <p:ext uri="{BB962C8B-B14F-4D97-AF65-F5344CB8AC3E}">
        <p14:creationId xmlns:p14="http://schemas.microsoft.com/office/powerpoint/2010/main" val="14020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0937A18-C31E-5DA1-A15B-14966F4114F2}"/>
              </a:ext>
            </a:extLst>
          </p:cNvPr>
          <p:cNvSpPr>
            <a:spLocks noGrp="1"/>
          </p:cNvSpPr>
          <p:nvPr>
            <p:ph type="title"/>
          </p:nvPr>
        </p:nvSpPr>
        <p:spPr/>
        <p:txBody>
          <a:bodyPr/>
          <a:lstStyle/>
          <a:p>
            <a:r>
              <a:rPr lang="en-ZA" dirty="0"/>
              <a:t>Indicator Selection &amp; Filtering</a:t>
            </a:r>
          </a:p>
        </p:txBody>
      </p:sp>
      <p:sp>
        <p:nvSpPr>
          <p:cNvPr id="6" name="Content Placeholder 5">
            <a:extLst>
              <a:ext uri="{FF2B5EF4-FFF2-40B4-BE49-F238E27FC236}">
                <a16:creationId xmlns:a16="http://schemas.microsoft.com/office/drawing/2014/main" id="{56833CFF-820B-C5A0-8081-EC625B3CCFDA}"/>
              </a:ext>
            </a:extLst>
          </p:cNvPr>
          <p:cNvSpPr>
            <a:spLocks noGrp="1"/>
          </p:cNvSpPr>
          <p:nvPr>
            <p:ph idx="1"/>
          </p:nvPr>
        </p:nvSpPr>
        <p:spPr>
          <a:xfrm>
            <a:off x="628652" y="1052123"/>
            <a:ext cx="9342665" cy="4351338"/>
          </a:xfrm>
        </p:spPr>
        <p:txBody>
          <a:bodyPr/>
          <a:lstStyle/>
          <a:p>
            <a:pPr>
              <a:defRPr sz="1800"/>
            </a:pPr>
            <a:r>
              <a:rPr lang="en-US" b="1" dirty="0">
                <a:solidFill>
                  <a:srgbClr val="005D28"/>
                </a:solidFill>
              </a:rPr>
              <a:t>Choose Indicator (e.g., Immunisation coverage)</a:t>
            </a:r>
          </a:p>
          <a:p>
            <a:pPr marL="0" indent="0">
              <a:buNone/>
            </a:pPr>
            <a:endParaRPr lang="en-ZA" dirty="0"/>
          </a:p>
        </p:txBody>
      </p:sp>
      <p:pic>
        <p:nvPicPr>
          <p:cNvPr id="12" name="Picture 11">
            <a:extLst>
              <a:ext uri="{FF2B5EF4-FFF2-40B4-BE49-F238E27FC236}">
                <a16:creationId xmlns:a16="http://schemas.microsoft.com/office/drawing/2014/main" id="{46E83850-0144-AA5D-B044-734F3B10D9F2}"/>
              </a:ext>
            </a:extLst>
          </p:cNvPr>
          <p:cNvPicPr>
            <a:picLocks noChangeAspect="1"/>
          </p:cNvPicPr>
          <p:nvPr/>
        </p:nvPicPr>
        <p:blipFill>
          <a:blip r:embed="rId2"/>
          <a:stretch>
            <a:fillRect/>
          </a:stretch>
        </p:blipFill>
        <p:spPr>
          <a:xfrm>
            <a:off x="764723" y="1454541"/>
            <a:ext cx="7750629" cy="3965881"/>
          </a:xfrm>
          <a:prstGeom prst="rect">
            <a:avLst/>
          </a:prstGeom>
        </p:spPr>
      </p:pic>
    </p:spTree>
    <p:extLst>
      <p:ext uri="{BB962C8B-B14F-4D97-AF65-F5344CB8AC3E}">
        <p14:creationId xmlns:p14="http://schemas.microsoft.com/office/powerpoint/2010/main" val="2293233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5BFC4-D718-9241-D273-A7D1B5B2FA37}"/>
              </a:ext>
            </a:extLst>
          </p:cNvPr>
          <p:cNvSpPr>
            <a:spLocks noGrp="1"/>
          </p:cNvSpPr>
          <p:nvPr>
            <p:ph type="title"/>
          </p:nvPr>
        </p:nvSpPr>
        <p:spPr/>
        <p:txBody>
          <a:bodyPr/>
          <a:lstStyle/>
          <a:p>
            <a:r>
              <a:rPr lang="en-ZA" dirty="0"/>
              <a:t>Filter by Geography</a:t>
            </a:r>
          </a:p>
        </p:txBody>
      </p:sp>
      <p:sp>
        <p:nvSpPr>
          <p:cNvPr id="3" name="Content Placeholder 2">
            <a:extLst>
              <a:ext uri="{FF2B5EF4-FFF2-40B4-BE49-F238E27FC236}">
                <a16:creationId xmlns:a16="http://schemas.microsoft.com/office/drawing/2014/main" id="{16344C6D-3F2C-225D-74D2-DB67A214CDA5}"/>
              </a:ext>
            </a:extLst>
          </p:cNvPr>
          <p:cNvSpPr>
            <a:spLocks noGrp="1"/>
          </p:cNvSpPr>
          <p:nvPr>
            <p:ph idx="1"/>
          </p:nvPr>
        </p:nvSpPr>
        <p:spPr>
          <a:xfrm>
            <a:off x="345621" y="1096282"/>
            <a:ext cx="7886700" cy="4351338"/>
          </a:xfrm>
        </p:spPr>
        <p:txBody>
          <a:bodyPr/>
          <a:lstStyle/>
          <a:p>
            <a:pPr marL="0" indent="0">
              <a:buNone/>
              <a:defRPr sz="1800"/>
            </a:pPr>
            <a:r>
              <a:rPr lang="en-US" b="1" dirty="0">
                <a:solidFill>
                  <a:srgbClr val="005D28"/>
                </a:solidFill>
              </a:rPr>
              <a:t>4. Filter by Province/District</a:t>
            </a:r>
          </a:p>
          <a:p>
            <a:pPr marL="0" indent="0">
              <a:buNone/>
            </a:pPr>
            <a:endParaRPr lang="en-ZA" dirty="0"/>
          </a:p>
        </p:txBody>
      </p:sp>
      <p:pic>
        <p:nvPicPr>
          <p:cNvPr id="5" name="Picture 4">
            <a:extLst>
              <a:ext uri="{FF2B5EF4-FFF2-40B4-BE49-F238E27FC236}">
                <a16:creationId xmlns:a16="http://schemas.microsoft.com/office/drawing/2014/main" id="{563B6431-2872-D0A8-53E2-1608FFB27A48}"/>
              </a:ext>
            </a:extLst>
          </p:cNvPr>
          <p:cNvPicPr>
            <a:picLocks noChangeAspect="1"/>
          </p:cNvPicPr>
          <p:nvPr/>
        </p:nvPicPr>
        <p:blipFill>
          <a:blip r:embed="rId2"/>
          <a:stretch>
            <a:fillRect/>
          </a:stretch>
        </p:blipFill>
        <p:spPr>
          <a:xfrm>
            <a:off x="586990" y="1410380"/>
            <a:ext cx="7907193" cy="4224800"/>
          </a:xfrm>
          <a:prstGeom prst="rect">
            <a:avLst/>
          </a:prstGeom>
        </p:spPr>
      </p:pic>
    </p:spTree>
    <p:extLst>
      <p:ext uri="{BB962C8B-B14F-4D97-AF65-F5344CB8AC3E}">
        <p14:creationId xmlns:p14="http://schemas.microsoft.com/office/powerpoint/2010/main" val="1924818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62C5C-CF54-3C84-F22B-C3817FD14A31}"/>
              </a:ext>
            </a:extLst>
          </p:cNvPr>
          <p:cNvSpPr>
            <a:spLocks noGrp="1"/>
          </p:cNvSpPr>
          <p:nvPr>
            <p:ph type="title"/>
          </p:nvPr>
        </p:nvSpPr>
        <p:spPr/>
        <p:txBody>
          <a:bodyPr/>
          <a:lstStyle/>
          <a:p>
            <a:r>
              <a:rPr lang="en-ZA" dirty="0"/>
              <a:t>View Trends and Compare</a:t>
            </a:r>
          </a:p>
        </p:txBody>
      </p:sp>
      <p:pic>
        <p:nvPicPr>
          <p:cNvPr id="9" name="Content Placeholder 8">
            <a:extLst>
              <a:ext uri="{FF2B5EF4-FFF2-40B4-BE49-F238E27FC236}">
                <a16:creationId xmlns:a16="http://schemas.microsoft.com/office/drawing/2014/main" id="{C71D4F38-9208-AFE1-22B1-5C4EEE7716E7}"/>
              </a:ext>
            </a:extLst>
          </p:cNvPr>
          <p:cNvPicPr>
            <a:picLocks noGrp="1" noChangeAspect="1"/>
          </p:cNvPicPr>
          <p:nvPr>
            <p:ph idx="1"/>
          </p:nvPr>
        </p:nvPicPr>
        <p:blipFill>
          <a:blip r:embed="rId2"/>
          <a:stretch>
            <a:fillRect/>
          </a:stretch>
        </p:blipFill>
        <p:spPr>
          <a:xfrm>
            <a:off x="141515" y="3109994"/>
            <a:ext cx="5407615" cy="2952946"/>
          </a:xfrm>
          <a:prstGeom prst="rect">
            <a:avLst/>
          </a:prstGeom>
        </p:spPr>
      </p:pic>
      <p:pic>
        <p:nvPicPr>
          <p:cNvPr id="5" name="Picture 4">
            <a:extLst>
              <a:ext uri="{FF2B5EF4-FFF2-40B4-BE49-F238E27FC236}">
                <a16:creationId xmlns:a16="http://schemas.microsoft.com/office/drawing/2014/main" id="{F0CFF63C-61C0-5355-79F1-5C71AAD714AC}"/>
              </a:ext>
            </a:extLst>
          </p:cNvPr>
          <p:cNvPicPr>
            <a:picLocks noChangeAspect="1"/>
          </p:cNvPicPr>
          <p:nvPr/>
        </p:nvPicPr>
        <p:blipFill>
          <a:blip r:embed="rId3"/>
          <a:stretch>
            <a:fillRect/>
          </a:stretch>
        </p:blipFill>
        <p:spPr>
          <a:xfrm>
            <a:off x="0" y="908722"/>
            <a:ext cx="4642066" cy="2201274"/>
          </a:xfrm>
          <a:prstGeom prst="rect">
            <a:avLst/>
          </a:prstGeom>
        </p:spPr>
      </p:pic>
      <p:pic>
        <p:nvPicPr>
          <p:cNvPr id="7" name="Picture 6">
            <a:extLst>
              <a:ext uri="{FF2B5EF4-FFF2-40B4-BE49-F238E27FC236}">
                <a16:creationId xmlns:a16="http://schemas.microsoft.com/office/drawing/2014/main" id="{E80C8350-75FD-C641-B1BF-D577DF4F2196}"/>
              </a:ext>
            </a:extLst>
          </p:cNvPr>
          <p:cNvPicPr>
            <a:picLocks noChangeAspect="1"/>
          </p:cNvPicPr>
          <p:nvPr/>
        </p:nvPicPr>
        <p:blipFill>
          <a:blip r:embed="rId4"/>
          <a:stretch>
            <a:fillRect/>
          </a:stretch>
        </p:blipFill>
        <p:spPr>
          <a:xfrm>
            <a:off x="4721571" y="908723"/>
            <a:ext cx="4620663" cy="2201273"/>
          </a:xfrm>
          <a:prstGeom prst="rect">
            <a:avLst/>
          </a:prstGeom>
        </p:spPr>
      </p:pic>
    </p:spTree>
    <p:extLst>
      <p:ext uri="{BB962C8B-B14F-4D97-AF65-F5344CB8AC3E}">
        <p14:creationId xmlns:p14="http://schemas.microsoft.com/office/powerpoint/2010/main" val="617609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E4BA0-D614-CDA7-5511-7E7E1BB7D86C}"/>
              </a:ext>
            </a:extLst>
          </p:cNvPr>
          <p:cNvSpPr>
            <a:spLocks noGrp="1"/>
          </p:cNvSpPr>
          <p:nvPr>
            <p:ph type="title"/>
          </p:nvPr>
        </p:nvSpPr>
        <p:spPr/>
        <p:txBody>
          <a:bodyPr/>
          <a:lstStyle/>
          <a:p>
            <a:r>
              <a:rPr lang="en-ZA" dirty="0"/>
              <a:t>Option to download data </a:t>
            </a:r>
          </a:p>
        </p:txBody>
      </p:sp>
      <p:pic>
        <p:nvPicPr>
          <p:cNvPr id="9" name="Content Placeholder 8">
            <a:extLst>
              <a:ext uri="{FF2B5EF4-FFF2-40B4-BE49-F238E27FC236}">
                <a16:creationId xmlns:a16="http://schemas.microsoft.com/office/drawing/2014/main" id="{699C6066-E535-AA79-EA98-BCE20DECC6A1}"/>
              </a:ext>
            </a:extLst>
          </p:cNvPr>
          <p:cNvPicPr>
            <a:picLocks noGrp="1" noChangeAspect="1"/>
          </p:cNvPicPr>
          <p:nvPr>
            <p:ph idx="1"/>
          </p:nvPr>
        </p:nvPicPr>
        <p:blipFill>
          <a:blip r:embed="rId2"/>
          <a:stretch>
            <a:fillRect/>
          </a:stretch>
        </p:blipFill>
        <p:spPr>
          <a:xfrm>
            <a:off x="398586" y="2144487"/>
            <a:ext cx="8530423" cy="2865973"/>
          </a:xfrm>
          <a:prstGeom prst="rect">
            <a:avLst/>
          </a:prstGeom>
        </p:spPr>
      </p:pic>
    </p:spTree>
    <p:extLst>
      <p:ext uri="{BB962C8B-B14F-4D97-AF65-F5344CB8AC3E}">
        <p14:creationId xmlns:p14="http://schemas.microsoft.com/office/powerpoint/2010/main" val="545430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6D302-1EBE-F451-C547-587C2AD7F7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A3108-71B3-CA77-7945-B9316F385F94}"/>
              </a:ext>
            </a:extLst>
          </p:cNvPr>
          <p:cNvSpPr>
            <a:spLocks noGrp="1"/>
          </p:cNvSpPr>
          <p:nvPr>
            <p:ph type="title"/>
          </p:nvPr>
        </p:nvSpPr>
        <p:spPr/>
        <p:txBody>
          <a:bodyPr/>
          <a:lstStyle/>
          <a:p>
            <a:r>
              <a:rPr lang="en-ZA" dirty="0"/>
              <a:t>Reflective Exercise</a:t>
            </a:r>
          </a:p>
        </p:txBody>
      </p:sp>
      <p:sp>
        <p:nvSpPr>
          <p:cNvPr id="3" name="Content Placeholder 2">
            <a:extLst>
              <a:ext uri="{FF2B5EF4-FFF2-40B4-BE49-F238E27FC236}">
                <a16:creationId xmlns:a16="http://schemas.microsoft.com/office/drawing/2014/main" id="{2B9E39C2-94BA-3242-38DF-2A806494D728}"/>
              </a:ext>
            </a:extLst>
          </p:cNvPr>
          <p:cNvSpPr>
            <a:spLocks noGrp="1"/>
          </p:cNvSpPr>
          <p:nvPr>
            <p:ph idx="1"/>
          </p:nvPr>
        </p:nvSpPr>
        <p:spPr>
          <a:xfrm>
            <a:off x="1458688" y="1335768"/>
            <a:ext cx="7424057" cy="4351338"/>
          </a:xfrm>
        </p:spPr>
        <p:txBody>
          <a:bodyPr/>
          <a:lstStyle/>
          <a:p>
            <a:pPr marL="0" indent="0">
              <a:buNone/>
            </a:pPr>
            <a:r>
              <a:rPr lang="en-US" b="1" dirty="0"/>
              <a:t>Work in pairs and discuss:</a:t>
            </a:r>
          </a:p>
          <a:p>
            <a:r>
              <a:rPr lang="en-US" dirty="0"/>
              <a:t>What does your district’s performance look like compared to others?</a:t>
            </a:r>
          </a:p>
          <a:p>
            <a:r>
              <a:rPr lang="en-US" dirty="0"/>
              <a:t>Which indicator would you </a:t>
            </a:r>
            <a:r>
              <a:rPr lang="en-US" dirty="0" err="1"/>
              <a:t>prioritise</a:t>
            </a:r>
            <a:r>
              <a:rPr lang="en-US" dirty="0"/>
              <a:t> for further investigation?</a:t>
            </a:r>
          </a:p>
          <a:p>
            <a:r>
              <a:rPr lang="en-US" dirty="0"/>
              <a:t>What question would you take back to your district team?</a:t>
            </a:r>
          </a:p>
          <a:p>
            <a:endParaRPr lang="en-US" dirty="0"/>
          </a:p>
          <a:p>
            <a:r>
              <a:rPr lang="en-US" b="1" dirty="0"/>
              <a:t>Output: One priority question for management discussion</a:t>
            </a:r>
            <a:endParaRPr lang="en-ZA" b="1" dirty="0"/>
          </a:p>
        </p:txBody>
      </p:sp>
      <p:pic>
        <p:nvPicPr>
          <p:cNvPr id="4" name="Picture 3">
            <a:extLst>
              <a:ext uri="{FF2B5EF4-FFF2-40B4-BE49-F238E27FC236}">
                <a16:creationId xmlns:a16="http://schemas.microsoft.com/office/drawing/2014/main" id="{4887D2AC-B500-DB6E-10E5-5050E09F3416}"/>
              </a:ext>
            </a:extLst>
          </p:cNvPr>
          <p:cNvPicPr>
            <a:picLocks noChangeAspect="1"/>
          </p:cNvPicPr>
          <p:nvPr/>
        </p:nvPicPr>
        <p:blipFill>
          <a:blip r:embed="rId2"/>
          <a:stretch>
            <a:fillRect/>
          </a:stretch>
        </p:blipFill>
        <p:spPr>
          <a:xfrm>
            <a:off x="41265" y="1066801"/>
            <a:ext cx="1417423" cy="1417423"/>
          </a:xfrm>
          <a:prstGeom prst="rect">
            <a:avLst/>
          </a:prstGeom>
        </p:spPr>
      </p:pic>
    </p:spTree>
    <p:extLst>
      <p:ext uri="{BB962C8B-B14F-4D97-AF65-F5344CB8AC3E}">
        <p14:creationId xmlns:p14="http://schemas.microsoft.com/office/powerpoint/2010/main" val="3219720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2FD2A-4AB2-77D9-1BAD-999924AA7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CCD38F-7E10-4731-470F-67D2FDE5A6AA}"/>
              </a:ext>
            </a:extLst>
          </p:cNvPr>
          <p:cNvSpPr>
            <a:spLocks noGrp="1"/>
          </p:cNvSpPr>
          <p:nvPr>
            <p:ph type="title"/>
          </p:nvPr>
        </p:nvSpPr>
        <p:spPr/>
        <p:txBody>
          <a:bodyPr/>
          <a:lstStyle/>
          <a:p>
            <a:r>
              <a:rPr lang="en-US" b="1" dirty="0">
                <a:solidFill>
                  <a:srgbClr val="005D28"/>
                </a:solidFill>
              </a:rPr>
              <a:t>Session 3.7: Interpreting Data and Communicating Insights</a:t>
            </a:r>
            <a:endParaRPr lang="en-ZA" b="1" dirty="0">
              <a:solidFill>
                <a:srgbClr val="005D28"/>
              </a:solidFill>
            </a:endParaRPr>
          </a:p>
        </p:txBody>
      </p:sp>
      <p:sp>
        <p:nvSpPr>
          <p:cNvPr id="3" name="Text Placeholder 2">
            <a:extLst>
              <a:ext uri="{FF2B5EF4-FFF2-40B4-BE49-F238E27FC236}">
                <a16:creationId xmlns:a16="http://schemas.microsoft.com/office/drawing/2014/main" id="{AC601A7E-A416-3725-7DEB-3C512832CE25}"/>
              </a:ext>
            </a:extLst>
          </p:cNvPr>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3718483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Business people meeting with technology in office, visual interfaces effects">
            <a:extLst>
              <a:ext uri="{FF2B5EF4-FFF2-40B4-BE49-F238E27FC236}">
                <a16:creationId xmlns:a16="http://schemas.microsoft.com/office/drawing/2014/main" id="{D54D6C29-664A-49E0-97CA-C04791762AEC}"/>
              </a:ext>
            </a:extLst>
          </p:cNvPr>
          <p:cNvPicPr>
            <a:picLocks noGrp="1" noChangeAspect="1"/>
          </p:cNvPicPr>
          <p:nvPr>
            <p:ph type="pic" sz="quarter" idx="13"/>
          </p:nvPr>
        </p:nvPicPr>
        <p:blipFill>
          <a:blip r:embed="rId3"/>
          <a:srcRect l="18503" r="15048" b="-2"/>
          <a:stretch>
            <a:fillRect/>
          </a:stretch>
        </p:blipFill>
        <p:spPr>
          <a:xfrm>
            <a:off x="2" y="1057839"/>
            <a:ext cx="3912781" cy="3930543"/>
          </a:xfrm>
          <a:prstGeom prst="rect">
            <a:avLst/>
          </a:prstGeom>
          <a:noFill/>
        </p:spPr>
      </p:pic>
      <p:sp>
        <p:nvSpPr>
          <p:cNvPr id="2" name="Title 1">
            <a:extLst>
              <a:ext uri="{FF2B5EF4-FFF2-40B4-BE49-F238E27FC236}">
                <a16:creationId xmlns:a16="http://schemas.microsoft.com/office/drawing/2014/main" id="{5512E86E-D5EB-C1B5-EE87-B2B4AC475361}"/>
              </a:ext>
            </a:extLst>
          </p:cNvPr>
          <p:cNvSpPr>
            <a:spLocks noGrp="1"/>
          </p:cNvSpPr>
          <p:nvPr>
            <p:ph type="title"/>
          </p:nvPr>
        </p:nvSpPr>
        <p:spPr>
          <a:xfrm>
            <a:off x="1010095" y="2"/>
            <a:ext cx="5727077" cy="1035611"/>
          </a:xfrm>
        </p:spPr>
        <p:txBody>
          <a:bodyPr anchor="t">
            <a:normAutofit fontScale="90000"/>
          </a:bodyPr>
          <a:lstStyle/>
          <a:p>
            <a:r>
              <a:rPr lang="en-US" sz="4400" b="1" dirty="0">
                <a:solidFill>
                  <a:schemeClr val="bg1"/>
                </a:solidFill>
              </a:rPr>
              <a:t>Turning Data into Action</a:t>
            </a:r>
          </a:p>
        </p:txBody>
      </p:sp>
      <p:sp>
        <p:nvSpPr>
          <p:cNvPr id="4" name="Content Placeholder 3">
            <a:extLst>
              <a:ext uri="{FF2B5EF4-FFF2-40B4-BE49-F238E27FC236}">
                <a16:creationId xmlns:a16="http://schemas.microsoft.com/office/drawing/2014/main" id="{2B5BA989-4C05-BB76-A615-CA46C071D4A2}"/>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042137" y="1097757"/>
            <a:ext cx="4704968" cy="4281894"/>
          </a:xfrm>
        </p:spPr>
        <p:txBody>
          <a:bodyPr>
            <a:noAutofit/>
          </a:bodyPr>
          <a:lstStyle/>
          <a:p>
            <a:pPr marL="0" indent="0">
              <a:spcBef>
                <a:spcPts val="1875"/>
              </a:spcBef>
              <a:buNone/>
            </a:pPr>
            <a:r>
              <a:rPr lang="en-US" sz="1600" b="1" dirty="0">
                <a:latin typeface="Arial" panose="020B0604020202020204" pitchFamily="34" charset="0"/>
                <a:cs typeface="Arial" panose="020B0604020202020204" pitchFamily="34" charset="0"/>
              </a:rPr>
              <a:t>Data Interpretation Strategies</a:t>
            </a:r>
          </a:p>
          <a:p>
            <a:pPr marL="285750" lvl="1" indent="-285750">
              <a:buFont typeface="Arial" panose="020B0604020202020204" pitchFamily="34" charset="0"/>
              <a:buChar char="•"/>
            </a:pPr>
            <a:r>
              <a:rPr sz="1400" dirty="0">
                <a:latin typeface="Arial" panose="020B0604020202020204" pitchFamily="34" charset="0"/>
                <a:cs typeface="Arial" panose="020B0604020202020204" pitchFamily="34" charset="0"/>
              </a:rPr>
              <a:t>Analyzing trends and comparing performance to targets helps identify strengths, gaps, and equity issues in data.</a:t>
            </a:r>
            <a:endParaRPr lang="en-US" sz="1400" dirty="0">
              <a:latin typeface="Arial" panose="020B0604020202020204" pitchFamily="34" charset="0"/>
              <a:cs typeface="Arial" panose="020B0604020202020204" pitchFamily="34" charset="0"/>
            </a:endParaRPr>
          </a:p>
          <a:p>
            <a:pPr marL="0" indent="0">
              <a:spcBef>
                <a:spcPts val="1875"/>
              </a:spcBef>
              <a:buNone/>
            </a:pPr>
            <a:r>
              <a:rPr lang="en-US" sz="1600" b="1" dirty="0">
                <a:latin typeface="Arial" panose="020B0604020202020204" pitchFamily="34" charset="0"/>
                <a:cs typeface="Arial" panose="020B0604020202020204" pitchFamily="34" charset="0"/>
              </a:rPr>
              <a:t>Effective Data Communication</a:t>
            </a:r>
          </a:p>
          <a:p>
            <a:pPr marL="285750" lvl="1" indent="-285750">
              <a:buFont typeface="Arial" panose="020B0604020202020204" pitchFamily="34" charset="0"/>
              <a:buChar char="•"/>
            </a:pPr>
            <a:r>
              <a:rPr sz="1400" dirty="0">
                <a:latin typeface="Arial" panose="020B0604020202020204" pitchFamily="34" charset="0"/>
                <a:cs typeface="Arial" panose="020B0604020202020204" pitchFamily="34" charset="0"/>
              </a:rPr>
              <a:t>Writing concise statements explains what data shows and why it matters for clear understanding and decision-making.</a:t>
            </a:r>
            <a:endParaRPr lang="en-US" sz="1400" dirty="0">
              <a:latin typeface="Arial" panose="020B0604020202020204" pitchFamily="34" charset="0"/>
              <a:cs typeface="Arial" panose="020B0604020202020204" pitchFamily="34" charset="0"/>
            </a:endParaRPr>
          </a:p>
          <a:p>
            <a:pPr marL="0" indent="0">
              <a:spcBef>
                <a:spcPts val="1875"/>
              </a:spcBef>
              <a:buNone/>
            </a:pPr>
            <a:r>
              <a:rPr lang="en-US" sz="1600" b="1" dirty="0">
                <a:latin typeface="Arial" panose="020B0604020202020204" pitchFamily="34" charset="0"/>
                <a:cs typeface="Arial" panose="020B0604020202020204" pitchFamily="34" charset="0"/>
              </a:rPr>
              <a:t>SMART Action Planning</a:t>
            </a:r>
          </a:p>
          <a:p>
            <a:pPr marL="285750" lvl="1" indent="-285750">
              <a:buFont typeface="Arial" panose="020B0604020202020204" pitchFamily="34" charset="0"/>
              <a:buChar char="•"/>
            </a:pPr>
            <a:r>
              <a:rPr sz="1400" dirty="0">
                <a:latin typeface="Arial" panose="020B0604020202020204" pitchFamily="34" charset="0"/>
                <a:cs typeface="Arial" panose="020B0604020202020204" pitchFamily="34" charset="0"/>
              </a:rPr>
              <a:t>Using the SMART framework ensures actions are specific, measurable, achievable, relevant, and time-bound for success.</a:t>
            </a:r>
            <a:endParaRPr lang="en-US" sz="1400" dirty="0">
              <a:latin typeface="Arial" panose="020B0604020202020204" pitchFamily="34" charset="0"/>
              <a:cs typeface="Arial" panose="020B0604020202020204" pitchFamily="34" charset="0"/>
            </a:endParaRPr>
          </a:p>
          <a:p>
            <a:pPr marL="0" indent="0">
              <a:spcBef>
                <a:spcPts val="1875"/>
              </a:spcBef>
              <a:buNone/>
            </a:pPr>
            <a:r>
              <a:rPr lang="en-US" sz="1600" b="1" dirty="0">
                <a:latin typeface="Arial" panose="020B0604020202020204" pitchFamily="34" charset="0"/>
                <a:cs typeface="Arial" panose="020B0604020202020204" pitchFamily="34" charset="0"/>
              </a:rPr>
              <a:t>Implementing Improvements</a:t>
            </a:r>
          </a:p>
          <a:p>
            <a:pPr marL="285750" lvl="1" indent="-285750">
              <a:buFont typeface="Arial" panose="020B0604020202020204" pitchFamily="34" charset="0"/>
              <a:buChar char="•"/>
            </a:pPr>
            <a:r>
              <a:rPr sz="1400" dirty="0">
                <a:latin typeface="Arial" panose="020B0604020202020204" pitchFamily="34" charset="0"/>
                <a:cs typeface="Arial" panose="020B0604020202020204" pitchFamily="34" charset="0"/>
              </a:rPr>
              <a:t>Setting realistic goals with steps like outreach or process changes drives meaningful improvements in services.</a:t>
            </a:r>
            <a:endParaRPr lang="en-US" sz="14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D87E5E2B-4CF7-9C48-D947-BB4E482370C0}"/>
              </a:ext>
            </a:extLst>
          </p:cNvPr>
          <p:cNvSpPr>
            <a:spLocks noGrp="1"/>
          </p:cNvSpPr>
          <p:nvPr>
            <p:ph type="sldNum" sz="quarter" idx="12"/>
          </p:nvPr>
        </p:nvSpPr>
        <p:spPr>
          <a:xfrm>
            <a:off x="8425078" y="5379651"/>
            <a:ext cx="322029" cy="273844"/>
          </a:xfrm>
        </p:spPr>
        <p:txBody>
          <a:bodyPr anchor="ctr">
            <a:normAutofit fontScale="55000" lnSpcReduction="20000"/>
          </a:bodyPr>
          <a:lstStyle/>
          <a:p>
            <a:pPr>
              <a:spcAft>
                <a:spcPts val="450"/>
              </a:spcAft>
            </a:pPr>
            <a:fld id="{27F8DDA4-3B80-4E8A-A8F5-521F73BF9127}" type="slidenum">
              <a:rPr lang="en-US" smtClean="0"/>
              <a:pPr>
                <a:spcAft>
                  <a:spcPts val="450"/>
                </a:spcAft>
              </a:pPr>
              <a:t>46</a:t>
            </a:fld>
            <a:endParaRPr lang="en-US"/>
          </a:p>
        </p:txBody>
      </p:sp>
    </p:spTree>
    <p:extLst>
      <p:ext uri="{BB962C8B-B14F-4D97-AF65-F5344CB8AC3E}">
        <p14:creationId xmlns:p14="http://schemas.microsoft.com/office/powerpoint/2010/main" val="5826000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2379532-094B-5983-4B44-A12471D72A88}"/>
              </a:ext>
            </a:extLst>
          </p:cNvPr>
          <p:cNvSpPr>
            <a:spLocks noGrp="1"/>
          </p:cNvSpPr>
          <p:nvPr>
            <p:ph type="title"/>
          </p:nvPr>
        </p:nvSpPr>
        <p:spPr>
          <a:xfrm>
            <a:off x="323529" y="234954"/>
            <a:ext cx="6822082" cy="530225"/>
          </a:xfrm>
        </p:spPr>
        <p:txBody>
          <a:bodyPr anchor="b">
            <a:normAutofit/>
          </a:bodyPr>
          <a:lstStyle/>
          <a:p>
            <a:r>
              <a:rPr lang="en-ZA" sz="2800" dirty="0"/>
              <a:t>Activity: Hands-on Data Exploration</a:t>
            </a:r>
          </a:p>
        </p:txBody>
      </p:sp>
      <p:sp>
        <p:nvSpPr>
          <p:cNvPr id="15" name="Text Placeholder 2">
            <a:extLst>
              <a:ext uri="{FF2B5EF4-FFF2-40B4-BE49-F238E27FC236}">
                <a16:creationId xmlns:a16="http://schemas.microsoft.com/office/drawing/2014/main" id="{A740CD64-A926-9D24-53C8-D9A437D2F885}"/>
              </a:ext>
            </a:extLst>
          </p:cNvPr>
          <p:cNvSpPr>
            <a:spLocks noGrp="1"/>
          </p:cNvSpPr>
          <p:nvPr>
            <p:ph type="body" sz="half" idx="2"/>
          </p:nvPr>
        </p:nvSpPr>
        <p:spPr>
          <a:xfrm>
            <a:off x="5908677" y="2707209"/>
            <a:ext cx="2949575" cy="1474267"/>
          </a:xfrm>
        </p:spPr>
        <p:style>
          <a:lnRef idx="2">
            <a:schemeClr val="accent2"/>
          </a:lnRef>
          <a:fillRef idx="1">
            <a:schemeClr val="lt1"/>
          </a:fillRef>
          <a:effectRef idx="0">
            <a:schemeClr val="accent2"/>
          </a:effectRef>
          <a:fontRef idx="minor">
            <a:schemeClr val="dk1"/>
          </a:fontRef>
        </p:style>
        <p:txBody>
          <a:bodyPr/>
          <a:lstStyle/>
          <a:p>
            <a:r>
              <a:rPr lang="en-ZA" b="1" dirty="0"/>
              <a:t>Tips for Interpreting Charts</a:t>
            </a:r>
          </a:p>
          <a:p>
            <a:pPr marL="171450" indent="-171450">
              <a:buFont typeface="Arial" panose="020B0604020202020204" pitchFamily="34" charset="0"/>
              <a:buChar char="•"/>
            </a:pPr>
            <a:r>
              <a:rPr lang="en-US" dirty="0"/>
              <a:t>Check the axis and units (%, rate, number)</a:t>
            </a:r>
          </a:p>
          <a:p>
            <a:pPr marL="171450" indent="-171450">
              <a:buFont typeface="Arial" panose="020B0604020202020204" pitchFamily="34" charset="0"/>
              <a:buChar char="•"/>
            </a:pPr>
            <a:r>
              <a:rPr lang="en-US" dirty="0"/>
              <a:t>Look at direction of trend</a:t>
            </a:r>
          </a:p>
          <a:p>
            <a:pPr marL="171450" indent="-171450">
              <a:buFont typeface="Arial" panose="020B0604020202020204" pitchFamily="34" charset="0"/>
              <a:buChar char="•"/>
            </a:pPr>
            <a:r>
              <a:rPr lang="en-US" dirty="0"/>
              <a:t>Compare against benchmarks</a:t>
            </a:r>
          </a:p>
          <a:p>
            <a:pPr marL="171450" indent="-171450">
              <a:buFont typeface="Arial" panose="020B0604020202020204" pitchFamily="34" charset="0"/>
              <a:buChar char="•"/>
            </a:pPr>
            <a:r>
              <a:rPr lang="en-US" dirty="0"/>
              <a:t>Remember: higher is not always better</a:t>
            </a:r>
            <a:endParaRPr lang="en-ZA" dirty="0"/>
          </a:p>
          <a:p>
            <a:endParaRPr lang="en-US" dirty="0"/>
          </a:p>
        </p:txBody>
      </p:sp>
      <p:sp>
        <p:nvSpPr>
          <p:cNvPr id="17" name="Text Placeholder 4">
            <a:extLst>
              <a:ext uri="{FF2B5EF4-FFF2-40B4-BE49-F238E27FC236}">
                <a16:creationId xmlns:a16="http://schemas.microsoft.com/office/drawing/2014/main" id="{C453EA0C-9B7B-4AF9-C7D8-53070DAB3407}"/>
              </a:ext>
            </a:extLst>
          </p:cNvPr>
          <p:cNvSpPr>
            <a:spLocks noGrp="1"/>
          </p:cNvSpPr>
          <p:nvPr>
            <p:ph type="body" sz="quarter" idx="3"/>
          </p:nvPr>
        </p:nvSpPr>
        <p:spPr>
          <a:xfrm>
            <a:off x="144463" y="939280"/>
            <a:ext cx="4629150" cy="823912"/>
          </a:xfrm>
        </p:spPr>
        <p:txBody>
          <a:bodyPr/>
          <a:lstStyle/>
          <a:p>
            <a:r>
              <a:rPr lang="en-US" sz="3200" dirty="0"/>
              <a:t>TASK</a:t>
            </a:r>
          </a:p>
        </p:txBody>
      </p:sp>
      <p:graphicFrame>
        <p:nvGraphicFramePr>
          <p:cNvPr id="11" name="Content Placeholder 8">
            <a:extLst>
              <a:ext uri="{FF2B5EF4-FFF2-40B4-BE49-F238E27FC236}">
                <a16:creationId xmlns:a16="http://schemas.microsoft.com/office/drawing/2014/main" id="{EAB13185-1176-6E1B-84FD-043EFD88FDD8}"/>
              </a:ext>
            </a:extLst>
          </p:cNvPr>
          <p:cNvGraphicFramePr>
            <a:graphicFrameLocks noGrp="1"/>
          </p:cNvGraphicFramePr>
          <p:nvPr>
            <p:ph idx="1"/>
            <p:extLst>
              <p:ext uri="{D42A27DB-BD31-4B8C-83A1-F6EECF244321}">
                <p14:modId xmlns:p14="http://schemas.microsoft.com/office/powerpoint/2010/main" val="2449311153"/>
              </p:ext>
            </p:extLst>
          </p:nvPr>
        </p:nvGraphicFramePr>
        <p:xfrm>
          <a:off x="639763" y="1906364"/>
          <a:ext cx="4629150" cy="36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raphic 12" descr="Lightbulb with solid fill">
            <a:extLst>
              <a:ext uri="{FF2B5EF4-FFF2-40B4-BE49-F238E27FC236}">
                <a16:creationId xmlns:a16="http://schemas.microsoft.com/office/drawing/2014/main" id="{01944ACC-7554-64B7-B7C8-42FF7C56E7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42002" y="2072208"/>
            <a:ext cx="530225" cy="530225"/>
          </a:xfrm>
          <a:prstGeom prst="rect">
            <a:avLst/>
          </a:prstGeom>
        </p:spPr>
      </p:pic>
    </p:spTree>
    <p:extLst>
      <p:ext uri="{BB962C8B-B14F-4D97-AF65-F5344CB8AC3E}">
        <p14:creationId xmlns:p14="http://schemas.microsoft.com/office/powerpoint/2010/main" val="2207151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4DAE7-FDFF-43FD-EE00-1EEFF8A6AA4A}"/>
              </a:ext>
            </a:extLst>
          </p:cNvPr>
          <p:cNvSpPr>
            <a:spLocks noGrp="1"/>
          </p:cNvSpPr>
          <p:nvPr>
            <p:ph type="title"/>
          </p:nvPr>
        </p:nvSpPr>
        <p:spPr/>
        <p:txBody>
          <a:bodyPr/>
          <a:lstStyle/>
          <a:p>
            <a:r>
              <a:rPr lang="en-ZA" sz="2800" dirty="0"/>
              <a:t>Writing a data insight</a:t>
            </a:r>
          </a:p>
        </p:txBody>
      </p:sp>
      <p:sp>
        <p:nvSpPr>
          <p:cNvPr id="6" name="Text Placeholder 5">
            <a:extLst>
              <a:ext uri="{FF2B5EF4-FFF2-40B4-BE49-F238E27FC236}">
                <a16:creationId xmlns:a16="http://schemas.microsoft.com/office/drawing/2014/main" id="{7A18FF40-2709-01E9-1BAA-187D9E4C5F60}"/>
              </a:ext>
            </a:extLst>
          </p:cNvPr>
          <p:cNvSpPr>
            <a:spLocks noGrp="1"/>
          </p:cNvSpPr>
          <p:nvPr>
            <p:ph type="body" idx="1"/>
          </p:nvPr>
        </p:nvSpPr>
        <p:spPr/>
        <p:txBody>
          <a:bodyPr/>
          <a:lstStyle/>
          <a:p>
            <a:r>
              <a:rPr lang="en-ZA" dirty="0"/>
              <a:t>Step 1: Identify Problem</a:t>
            </a:r>
          </a:p>
        </p:txBody>
      </p:sp>
      <p:sp>
        <p:nvSpPr>
          <p:cNvPr id="3" name="Content Placeholder 2">
            <a:extLst>
              <a:ext uri="{FF2B5EF4-FFF2-40B4-BE49-F238E27FC236}">
                <a16:creationId xmlns:a16="http://schemas.microsoft.com/office/drawing/2014/main" id="{CEDA2807-8C3A-B1AE-6EA2-D71BF0504753}"/>
              </a:ext>
            </a:extLst>
          </p:cNvPr>
          <p:cNvSpPr>
            <a:spLocks noGrp="1"/>
          </p:cNvSpPr>
          <p:nvPr>
            <p:ph sz="half" idx="2"/>
          </p:nvPr>
        </p:nvSpPr>
        <p:spPr/>
        <p:txBody>
          <a:bodyPr/>
          <a:lstStyle/>
          <a:p>
            <a:r>
              <a:rPr lang="en-ZA" dirty="0"/>
              <a:t>Choose one problem reflected in the data</a:t>
            </a:r>
          </a:p>
          <a:p>
            <a:r>
              <a:rPr lang="en-ZA" dirty="0"/>
              <a:t>E.g. Low antenatal early booking rate (only 50%)</a:t>
            </a:r>
          </a:p>
        </p:txBody>
      </p:sp>
      <p:sp>
        <p:nvSpPr>
          <p:cNvPr id="7" name="Text Placeholder 6">
            <a:extLst>
              <a:ext uri="{FF2B5EF4-FFF2-40B4-BE49-F238E27FC236}">
                <a16:creationId xmlns:a16="http://schemas.microsoft.com/office/drawing/2014/main" id="{D50F8AA0-7503-53C1-5D9F-960511448CF7}"/>
              </a:ext>
            </a:extLst>
          </p:cNvPr>
          <p:cNvSpPr>
            <a:spLocks noGrp="1"/>
          </p:cNvSpPr>
          <p:nvPr>
            <p:ph type="body" sz="quarter" idx="3"/>
          </p:nvPr>
        </p:nvSpPr>
        <p:spPr/>
        <p:txBody>
          <a:bodyPr/>
          <a:lstStyle/>
          <a:p>
            <a:r>
              <a:rPr lang="en-ZA" dirty="0"/>
              <a:t>Step 2: Justification</a:t>
            </a:r>
          </a:p>
        </p:txBody>
      </p:sp>
      <p:sp>
        <p:nvSpPr>
          <p:cNvPr id="8" name="Content Placeholder 7">
            <a:extLst>
              <a:ext uri="{FF2B5EF4-FFF2-40B4-BE49-F238E27FC236}">
                <a16:creationId xmlns:a16="http://schemas.microsoft.com/office/drawing/2014/main" id="{4A87ABEB-22BB-B3F2-485C-7E07E1864F99}"/>
              </a:ext>
            </a:extLst>
          </p:cNvPr>
          <p:cNvSpPr>
            <a:spLocks noGrp="1"/>
          </p:cNvSpPr>
          <p:nvPr>
            <p:ph sz="quarter" idx="4"/>
          </p:nvPr>
        </p:nvSpPr>
        <p:spPr/>
        <p:txBody>
          <a:bodyPr/>
          <a:lstStyle/>
          <a:p>
            <a:r>
              <a:rPr lang="en-ZA" dirty="0"/>
              <a:t>Explain why it’s important in 1-2 sentences using data</a:t>
            </a:r>
          </a:p>
          <a:p>
            <a:r>
              <a:rPr lang="en-ZA" dirty="0"/>
              <a:t>E.g. </a:t>
            </a:r>
            <a:r>
              <a:rPr lang="en-US" dirty="0"/>
              <a:t>Only 50% of pregnant women book before 20 weeks in our clinic (trend has been flat for 3 years, provincial average is 65%). This delay in ANC can lead to poor maternal outcomes, so it’s a critical gap to address.</a:t>
            </a:r>
            <a:endParaRPr lang="en-ZA" dirty="0"/>
          </a:p>
        </p:txBody>
      </p:sp>
    </p:spTree>
    <p:extLst>
      <p:ext uri="{BB962C8B-B14F-4D97-AF65-F5344CB8AC3E}">
        <p14:creationId xmlns:p14="http://schemas.microsoft.com/office/powerpoint/2010/main" val="390943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19087-B9C5-6F34-EB6C-1925C446D831}"/>
              </a:ext>
            </a:extLst>
          </p:cNvPr>
          <p:cNvSpPr>
            <a:spLocks noGrp="1"/>
          </p:cNvSpPr>
          <p:nvPr>
            <p:ph type="title"/>
          </p:nvPr>
        </p:nvSpPr>
        <p:spPr/>
        <p:txBody>
          <a:bodyPr/>
          <a:lstStyle/>
          <a:p>
            <a:r>
              <a:rPr lang="en-US" sz="2800" dirty="0">
                <a:effectLst>
                  <a:outerShdw blurRad="38100" dist="25400" dir="5400000" algn="ctr">
                    <a:srgbClr val="6E747A">
                      <a:alpha val="43000"/>
                    </a:srgbClr>
                  </a:outerShdw>
                </a:effectLst>
              </a:rPr>
              <a:t>Data Interpretation &amp; Prioritisation </a:t>
            </a:r>
            <a:endParaRPr lang="en-ZA" sz="2800" dirty="0"/>
          </a:p>
        </p:txBody>
      </p:sp>
      <p:sp>
        <p:nvSpPr>
          <p:cNvPr id="3" name="Content Placeholder 2">
            <a:extLst>
              <a:ext uri="{FF2B5EF4-FFF2-40B4-BE49-F238E27FC236}">
                <a16:creationId xmlns:a16="http://schemas.microsoft.com/office/drawing/2014/main" id="{A17391BE-CB20-D747-1222-C545F745FD08}"/>
              </a:ext>
            </a:extLst>
          </p:cNvPr>
          <p:cNvSpPr>
            <a:spLocks noGrp="1"/>
          </p:cNvSpPr>
          <p:nvPr>
            <p:ph idx="1"/>
          </p:nvPr>
        </p:nvSpPr>
        <p:spPr>
          <a:xfrm>
            <a:off x="405697" y="1636611"/>
            <a:ext cx="4988379" cy="4351338"/>
          </a:xfrm>
        </p:spPr>
        <p:txBody>
          <a:bodyPr/>
          <a:lstStyle/>
          <a:p>
            <a:pPr marL="0" indent="0">
              <a:buNone/>
            </a:pPr>
            <a:r>
              <a:rPr lang="en-US" b="1" dirty="0"/>
              <a:t>In your groups, discuss:</a:t>
            </a:r>
          </a:p>
          <a:p>
            <a:r>
              <a:rPr lang="en-US" dirty="0"/>
              <a:t>What trends do you see?</a:t>
            </a:r>
          </a:p>
          <a:p>
            <a:r>
              <a:rPr lang="en-US" dirty="0"/>
              <a:t>How does performance compare to targets?</a:t>
            </a:r>
          </a:p>
          <a:p>
            <a:r>
              <a:rPr lang="en-US" dirty="0"/>
              <a:t>What might explain the results?</a:t>
            </a:r>
            <a:endParaRPr lang="en-ZA" dirty="0"/>
          </a:p>
        </p:txBody>
      </p:sp>
      <p:pic>
        <p:nvPicPr>
          <p:cNvPr id="4" name="Picture 3">
            <a:extLst>
              <a:ext uri="{FF2B5EF4-FFF2-40B4-BE49-F238E27FC236}">
                <a16:creationId xmlns:a16="http://schemas.microsoft.com/office/drawing/2014/main" id="{82BDD69F-4352-A9F1-FC91-47A821B39888}"/>
              </a:ext>
            </a:extLst>
          </p:cNvPr>
          <p:cNvPicPr>
            <a:picLocks noChangeAspect="1"/>
          </p:cNvPicPr>
          <p:nvPr/>
        </p:nvPicPr>
        <p:blipFill>
          <a:blip r:embed="rId3"/>
          <a:stretch>
            <a:fillRect/>
          </a:stretch>
        </p:blipFill>
        <p:spPr>
          <a:xfrm>
            <a:off x="6360657" y="2084339"/>
            <a:ext cx="2377646" cy="2377646"/>
          </a:xfrm>
          <a:prstGeom prst="rect">
            <a:avLst/>
          </a:prstGeom>
        </p:spPr>
      </p:pic>
    </p:spTree>
    <p:extLst>
      <p:ext uri="{BB962C8B-B14F-4D97-AF65-F5344CB8AC3E}">
        <p14:creationId xmlns:p14="http://schemas.microsoft.com/office/powerpoint/2010/main" val="2232880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98AE-9F91-C562-D68C-FB93D9D02171}"/>
              </a:ext>
            </a:extLst>
          </p:cNvPr>
          <p:cNvSpPr>
            <a:spLocks noGrp="1"/>
          </p:cNvSpPr>
          <p:nvPr>
            <p:ph type="title"/>
          </p:nvPr>
        </p:nvSpPr>
        <p:spPr>
          <a:xfrm>
            <a:off x="120254" y="74430"/>
            <a:ext cx="3343195" cy="903767"/>
          </a:xfrm>
        </p:spPr>
        <p:txBody>
          <a:bodyPr>
            <a:normAutofit/>
          </a:bodyPr>
          <a:lstStyle/>
          <a:p>
            <a:pPr>
              <a:lnSpc>
                <a:spcPct val="90000"/>
              </a:lnSpc>
            </a:pPr>
            <a:br>
              <a:rPr lang="en-US" sz="2600" b="1" dirty="0">
                <a:solidFill>
                  <a:schemeClr val="bg1"/>
                </a:solidFill>
              </a:rPr>
            </a:br>
            <a:r>
              <a:rPr lang="en-US" sz="2600" b="1" dirty="0">
                <a:solidFill>
                  <a:schemeClr val="bg1"/>
                </a:solidFill>
              </a:rPr>
              <a:t>Course Overview</a:t>
            </a:r>
          </a:p>
        </p:txBody>
      </p:sp>
      <p:sp>
        <p:nvSpPr>
          <p:cNvPr id="4" name="Content Placeholder 3">
            <a:extLst>
              <a:ext uri="{FF2B5EF4-FFF2-40B4-BE49-F238E27FC236}">
                <a16:creationId xmlns:a16="http://schemas.microsoft.com/office/drawing/2014/main" id="{445487AB-EAC4-504B-8D59-D93D76583B71}"/>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96787" y="1068942"/>
            <a:ext cx="3403665" cy="4026935"/>
          </a:xfrm>
        </p:spPr>
        <p:txBody>
          <a:bodyPr>
            <a:noAutofit/>
          </a:bodyPr>
          <a:lstStyle/>
          <a:p>
            <a:pPr marL="0" indent="0">
              <a:lnSpc>
                <a:spcPct val="90000"/>
              </a:lnSpc>
              <a:spcBef>
                <a:spcPts val="2500"/>
              </a:spcBef>
              <a:buNone/>
            </a:pPr>
            <a:r>
              <a:rPr lang="en-US" sz="1200" b="1" dirty="0">
                <a:latin typeface="Arial" panose="020B0604020202020204" pitchFamily="34" charset="0"/>
                <a:cs typeface="Arial" panose="020B0604020202020204" pitchFamily="34" charset="0"/>
              </a:rPr>
              <a:t>Data-Driven Decision Making</a:t>
            </a:r>
          </a:p>
          <a:p>
            <a:pPr marL="171450" lvl="1" indent="-171450">
              <a:lnSpc>
                <a:spcPct val="90000"/>
              </a:lnSpc>
              <a:buFont typeface="Arial" panose="020B0604020202020204" pitchFamily="34" charset="0"/>
              <a:buChar char="•"/>
            </a:pPr>
            <a:r>
              <a:rPr lang="en-US" sz="1200" dirty="0">
                <a:latin typeface="Arial" panose="020B0604020202020204" pitchFamily="34" charset="0"/>
                <a:cs typeface="Arial" panose="020B0604020202020204" pitchFamily="34" charset="0"/>
              </a:rPr>
              <a:t>Using data improves service delivery, resource allocation, and accountability within health systems.</a:t>
            </a:r>
          </a:p>
          <a:p>
            <a:pPr marL="0" indent="0">
              <a:lnSpc>
                <a:spcPct val="90000"/>
              </a:lnSpc>
              <a:spcBef>
                <a:spcPts val="2500"/>
              </a:spcBef>
              <a:buNone/>
            </a:pPr>
            <a:r>
              <a:rPr lang="en-US" sz="1200" b="1" dirty="0">
                <a:latin typeface="Arial" panose="020B0604020202020204" pitchFamily="34" charset="0"/>
                <a:cs typeface="Arial" panose="020B0604020202020204" pitchFamily="34" charset="0"/>
              </a:rPr>
              <a:t>Health Information Systems</a:t>
            </a:r>
          </a:p>
          <a:p>
            <a:pPr marL="171450" lvl="1" indent="-171450">
              <a:lnSpc>
                <a:spcPct val="90000"/>
              </a:lnSpc>
              <a:buFont typeface="Arial" panose="020B0604020202020204" pitchFamily="34" charset="0"/>
              <a:buChar char="•"/>
            </a:pPr>
            <a:r>
              <a:rPr lang="en-US" sz="1200" dirty="0">
                <a:latin typeface="Arial" panose="020B0604020202020204" pitchFamily="34" charset="0"/>
                <a:cs typeface="Arial" panose="020B0604020202020204" pitchFamily="34" charset="0"/>
              </a:rPr>
              <a:t>Tools like DHIS, Tier.net, Ideal Clinic Monitoring System and DHB dashboards provide essential data for planning and monitoring.</a:t>
            </a:r>
          </a:p>
          <a:p>
            <a:pPr marL="0" indent="0">
              <a:lnSpc>
                <a:spcPct val="90000"/>
              </a:lnSpc>
              <a:spcBef>
                <a:spcPts val="2500"/>
              </a:spcBef>
              <a:buNone/>
            </a:pPr>
            <a:r>
              <a:rPr lang="en-US" sz="1200" b="1" dirty="0">
                <a:latin typeface="Arial" panose="020B0604020202020204" pitchFamily="34" charset="0"/>
                <a:cs typeface="Arial" panose="020B0604020202020204" pitchFamily="34" charset="0"/>
              </a:rPr>
              <a:t>Practical Application Training</a:t>
            </a:r>
          </a:p>
          <a:p>
            <a:pPr marL="171450" lvl="1" indent="-171450">
              <a:lnSpc>
                <a:spcPct val="90000"/>
              </a:lnSpc>
              <a:buFont typeface="Arial" panose="020B0604020202020204" pitchFamily="34" charset="0"/>
              <a:buChar char="•"/>
            </a:pPr>
            <a:r>
              <a:rPr lang="en-US" sz="1200" dirty="0">
                <a:latin typeface="Arial" panose="020B0604020202020204" pitchFamily="34" charset="0"/>
                <a:cs typeface="Arial" panose="020B0604020202020204" pitchFamily="34" charset="0"/>
              </a:rPr>
              <a:t>Live demonstrations and group exercises build confidence in interpreting and communicating data findings.</a:t>
            </a:r>
          </a:p>
          <a:p>
            <a:pPr marL="0" indent="0">
              <a:lnSpc>
                <a:spcPct val="90000"/>
              </a:lnSpc>
              <a:spcBef>
                <a:spcPts val="2500"/>
              </a:spcBef>
              <a:buNone/>
            </a:pPr>
            <a:r>
              <a:rPr lang="en-US" sz="1200" b="1" dirty="0">
                <a:latin typeface="Arial" panose="020B0604020202020204" pitchFamily="34" charset="0"/>
                <a:cs typeface="Arial" panose="020B0604020202020204" pitchFamily="34" charset="0"/>
              </a:rPr>
              <a:t>Setting SMART Targets</a:t>
            </a:r>
          </a:p>
          <a:p>
            <a:pPr marL="171450" lvl="1" indent="-171450">
              <a:lnSpc>
                <a:spcPct val="90000"/>
              </a:lnSpc>
              <a:buFont typeface="Arial" panose="020B0604020202020204" pitchFamily="34" charset="0"/>
              <a:buChar char="•"/>
            </a:pPr>
            <a:r>
              <a:rPr lang="en-US" sz="1200" dirty="0">
                <a:latin typeface="Arial" panose="020B0604020202020204" pitchFamily="34" charset="0"/>
                <a:cs typeface="Arial" panose="020B0604020202020204" pitchFamily="34" charset="0"/>
              </a:rPr>
              <a:t>Learn to set SMART targets and develop action plans based on data insights to improve performance.</a:t>
            </a:r>
          </a:p>
        </p:txBody>
      </p:sp>
      <p:pic>
        <p:nvPicPr>
          <p:cNvPr id="5" name="Content Placeholder 4" descr="Healthcare Survey on Tablet Screen">
            <a:extLst>
              <a:ext uri="{FF2B5EF4-FFF2-40B4-BE49-F238E27FC236}">
                <a16:creationId xmlns:a16="http://schemas.microsoft.com/office/drawing/2014/main" id="{69A16557-6E74-4E9C-A0C5-D70561EBF6CA}"/>
              </a:ext>
            </a:extLst>
          </p:cNvPr>
          <p:cNvPicPr>
            <a:picLocks noGrp="1" noChangeAspect="1"/>
          </p:cNvPicPr>
          <p:nvPr>
            <p:ph type="pic" sz="quarter" idx="13"/>
          </p:nvPr>
        </p:nvPicPr>
        <p:blipFill>
          <a:blip r:embed="rId3"/>
          <a:srcRect l="3205" r="30274" b="2"/>
          <a:stretch>
            <a:fillRect/>
          </a:stretch>
        </p:blipFill>
        <p:spPr>
          <a:xfrm>
            <a:off x="3600451" y="10"/>
            <a:ext cx="5543550" cy="5562590"/>
          </a:xfrm>
          <a:prstGeom prst="rect">
            <a:avLst/>
          </a:prstGeom>
          <a:noFill/>
        </p:spPr>
      </p:pic>
      <p:sp>
        <p:nvSpPr>
          <p:cNvPr id="3" name="Slide Number Placeholder 2">
            <a:extLst>
              <a:ext uri="{FF2B5EF4-FFF2-40B4-BE49-F238E27FC236}">
                <a16:creationId xmlns:a16="http://schemas.microsoft.com/office/drawing/2014/main" id="{2FB65E85-64A6-3131-1195-941544F72874}"/>
              </a:ext>
            </a:extLst>
          </p:cNvPr>
          <p:cNvSpPr>
            <a:spLocks noGrp="1"/>
          </p:cNvSpPr>
          <p:nvPr>
            <p:ph type="sldNum" sz="quarter" idx="12"/>
          </p:nvPr>
        </p:nvSpPr>
        <p:spPr/>
        <p:txBody>
          <a:bodyPr/>
          <a:lstStyle/>
          <a:p>
            <a:fld id="{27F8DDA4-3B80-4E8A-A8F5-521F73BF9127}" type="slidenum">
              <a:rPr lang="en-US" smtClean="0"/>
              <a:t>5</a:t>
            </a:fld>
            <a:endParaRPr lang="en-US"/>
          </a:p>
        </p:txBody>
      </p:sp>
    </p:spTree>
    <p:extLst>
      <p:ext uri="{BB962C8B-B14F-4D97-AF65-F5344CB8AC3E}">
        <p14:creationId xmlns:p14="http://schemas.microsoft.com/office/powerpoint/2010/main" val="4099910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A8234-0F4E-605E-DE68-EDAA73549F85}"/>
              </a:ext>
            </a:extLst>
          </p:cNvPr>
          <p:cNvSpPr>
            <a:spLocks noGrp="1"/>
          </p:cNvSpPr>
          <p:nvPr>
            <p:ph type="title"/>
          </p:nvPr>
        </p:nvSpPr>
        <p:spPr/>
        <p:txBody>
          <a:bodyPr/>
          <a:lstStyle/>
          <a:p>
            <a:r>
              <a:rPr lang="en-ZA" sz="2800" dirty="0"/>
              <a:t>Group Report Back</a:t>
            </a:r>
          </a:p>
        </p:txBody>
      </p:sp>
      <p:sp>
        <p:nvSpPr>
          <p:cNvPr id="3" name="Content Placeholder 2">
            <a:extLst>
              <a:ext uri="{FF2B5EF4-FFF2-40B4-BE49-F238E27FC236}">
                <a16:creationId xmlns:a16="http://schemas.microsoft.com/office/drawing/2014/main" id="{2A99BCF6-A278-86B8-6BF3-A2F85B1043D6}"/>
              </a:ext>
            </a:extLst>
          </p:cNvPr>
          <p:cNvSpPr>
            <a:spLocks noGrp="1"/>
          </p:cNvSpPr>
          <p:nvPr>
            <p:ph idx="1"/>
          </p:nvPr>
        </p:nvSpPr>
        <p:spPr>
          <a:xfrm>
            <a:off x="628650" y="1862931"/>
            <a:ext cx="3524250" cy="3671094"/>
          </a:xfrm>
        </p:spPr>
        <p:txBody>
          <a:bodyPr/>
          <a:lstStyle/>
          <a:p>
            <a:r>
              <a:rPr lang="en-US" b="1" dirty="0">
                <a:solidFill>
                  <a:srgbClr val="005D28"/>
                </a:solidFill>
              </a:rPr>
              <a:t>Each group presents </a:t>
            </a:r>
            <a:r>
              <a:rPr lang="en-US" b="1" i="1" dirty="0">
                <a:solidFill>
                  <a:srgbClr val="005D28"/>
                </a:solidFill>
              </a:rPr>
              <a:t>very briefly</a:t>
            </a:r>
            <a:r>
              <a:rPr lang="en-US" b="1" dirty="0">
                <a:solidFill>
                  <a:srgbClr val="005D28"/>
                </a:solidFill>
              </a:rPr>
              <a:t> (2 minutes) the top 1-2 priorities they identified</a:t>
            </a:r>
            <a:endParaRPr lang="en-ZA" b="1" dirty="0">
              <a:solidFill>
                <a:srgbClr val="005D28"/>
              </a:solidFill>
            </a:endParaRPr>
          </a:p>
        </p:txBody>
      </p:sp>
      <p:pic>
        <p:nvPicPr>
          <p:cNvPr id="5" name="Picture 4" descr="People in group sharing">
            <a:extLst>
              <a:ext uri="{FF2B5EF4-FFF2-40B4-BE49-F238E27FC236}">
                <a16:creationId xmlns:a16="http://schemas.microsoft.com/office/drawing/2014/main" id="{A6F8673D-D6B6-C5CB-521B-475B42746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655" y="1868886"/>
            <a:ext cx="4680347" cy="3120231"/>
          </a:xfrm>
          <a:prstGeom prst="rect">
            <a:avLst/>
          </a:prstGeom>
        </p:spPr>
      </p:pic>
    </p:spTree>
    <p:extLst>
      <p:ext uri="{BB962C8B-B14F-4D97-AF65-F5344CB8AC3E}">
        <p14:creationId xmlns:p14="http://schemas.microsoft.com/office/powerpoint/2010/main" val="2337099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F4D7-5372-73BD-A762-8AE8BAA7231A}"/>
              </a:ext>
            </a:extLst>
          </p:cNvPr>
          <p:cNvSpPr>
            <a:spLocks noGrp="1"/>
          </p:cNvSpPr>
          <p:nvPr>
            <p:ph type="title"/>
          </p:nvPr>
        </p:nvSpPr>
        <p:spPr/>
        <p:txBody>
          <a:bodyPr/>
          <a:lstStyle/>
          <a:p>
            <a:r>
              <a:rPr lang="en-ZA" dirty="0"/>
              <a:t>Crafting a Summary Brief</a:t>
            </a:r>
          </a:p>
        </p:txBody>
      </p:sp>
      <p:sp>
        <p:nvSpPr>
          <p:cNvPr id="3" name="Content Placeholder 2">
            <a:extLst>
              <a:ext uri="{FF2B5EF4-FFF2-40B4-BE49-F238E27FC236}">
                <a16:creationId xmlns:a16="http://schemas.microsoft.com/office/drawing/2014/main" id="{5FD26F8F-2786-DE7F-AE30-FEA46EEB2228}"/>
              </a:ext>
            </a:extLst>
          </p:cNvPr>
          <p:cNvSpPr>
            <a:spLocks noGrp="1"/>
          </p:cNvSpPr>
          <p:nvPr>
            <p:ph idx="1"/>
          </p:nvPr>
        </p:nvSpPr>
        <p:spPr>
          <a:xfrm>
            <a:off x="359231" y="1208316"/>
            <a:ext cx="8697685" cy="4561115"/>
          </a:xfrm>
        </p:spPr>
        <p:txBody>
          <a:bodyPr/>
          <a:lstStyle/>
          <a:p>
            <a:r>
              <a:rPr lang="en-US" sz="1600" b="1" dirty="0"/>
              <a:t>Introduction sentence: </a:t>
            </a:r>
            <a:r>
              <a:rPr lang="en-US" sz="1600" dirty="0"/>
              <a:t>What is the overall focus (e.g., “This report summarizes the Q1 2025 performance of XYZ Clinic in key program areas: Maternal Health, HIV, and TB.”).</a:t>
            </a:r>
          </a:p>
          <a:p>
            <a:r>
              <a:rPr lang="en-US" sz="1600" b="1" dirty="0"/>
              <a:t>Key achievements or strengths: </a:t>
            </a:r>
            <a:r>
              <a:rPr lang="en-US" sz="1600" dirty="0"/>
              <a:t>Start on a positive note if possible. “Immunization coverage improved to 95%, exceeding the target, and ANC early booking increased by 10 percentage points compared to last year.”</a:t>
            </a:r>
          </a:p>
          <a:p>
            <a:r>
              <a:rPr lang="en-US" sz="1600" b="1" dirty="0"/>
              <a:t>Key challenges or gaps: </a:t>
            </a:r>
            <a:r>
              <a:rPr lang="en-US" sz="1600" dirty="0"/>
              <a:t>Identify the critical issues. “However, the TB treatment success rate dropped to 75%, below the 85% target, due to an increase in patients lost to follow-up. Additionally, ART 12-month retention remains a concern at 78%.”</a:t>
            </a:r>
          </a:p>
          <a:p>
            <a:r>
              <a:rPr lang="en-US" sz="1600" b="1" dirty="0"/>
              <a:t>Possible causes or context: </a:t>
            </a:r>
            <a:r>
              <a:rPr lang="en-US" sz="1600" dirty="0"/>
              <a:t>Briefly mention if you know why. “The drop in TB success coincided with staffing shortages in the tracing team. Retention challenges in ART may be linked to drug stock-outs experienced in Feb and Mar.”</a:t>
            </a:r>
          </a:p>
          <a:p>
            <a:r>
              <a:rPr lang="en-US" sz="1600" b="1" dirty="0"/>
              <a:t>Next steps (if appropriate): </a:t>
            </a:r>
            <a:r>
              <a:rPr lang="en-US" sz="1600" dirty="0"/>
              <a:t>Foreshadow actions. “We plan to strengthen patient follow-up through community health workers and are implementing an early missed-appointment tracking system next quarter.”</a:t>
            </a:r>
          </a:p>
          <a:p>
            <a:endParaRPr lang="en-ZA" sz="1600" dirty="0"/>
          </a:p>
        </p:txBody>
      </p:sp>
    </p:spTree>
    <p:extLst>
      <p:ext uri="{BB962C8B-B14F-4D97-AF65-F5344CB8AC3E}">
        <p14:creationId xmlns:p14="http://schemas.microsoft.com/office/powerpoint/2010/main" val="386599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6BC9B-4B19-CABD-A62B-53B7FAC37C45}"/>
              </a:ext>
            </a:extLst>
          </p:cNvPr>
          <p:cNvSpPr>
            <a:spLocks noGrp="1"/>
          </p:cNvSpPr>
          <p:nvPr>
            <p:ph type="title"/>
          </p:nvPr>
        </p:nvSpPr>
        <p:spPr/>
        <p:txBody>
          <a:bodyPr/>
          <a:lstStyle/>
          <a:p>
            <a:r>
              <a:rPr lang="en-ZA" dirty="0"/>
              <a:t>Activity: Outline a Brief</a:t>
            </a:r>
          </a:p>
        </p:txBody>
      </p:sp>
      <p:sp>
        <p:nvSpPr>
          <p:cNvPr id="3" name="Content Placeholder 2">
            <a:extLst>
              <a:ext uri="{FF2B5EF4-FFF2-40B4-BE49-F238E27FC236}">
                <a16:creationId xmlns:a16="http://schemas.microsoft.com/office/drawing/2014/main" id="{1FA83C76-AAC1-7F9C-82A1-07790E8EFA12}"/>
              </a:ext>
            </a:extLst>
          </p:cNvPr>
          <p:cNvSpPr>
            <a:spLocks noGrp="1"/>
          </p:cNvSpPr>
          <p:nvPr>
            <p:ph idx="1"/>
          </p:nvPr>
        </p:nvSpPr>
        <p:spPr>
          <a:xfrm>
            <a:off x="628650" y="1099457"/>
            <a:ext cx="7886700" cy="4750934"/>
          </a:xfrm>
        </p:spPr>
        <p:txBody>
          <a:bodyPr/>
          <a:lstStyle/>
          <a:p>
            <a:r>
              <a:rPr lang="en-US" b="1" dirty="0"/>
              <a:t>Introduction: </a:t>
            </a:r>
            <a:r>
              <a:rPr lang="en-US" dirty="0"/>
              <a:t>What period and scope? (e.g., “Q1 2025, District ABC performance summary”).</a:t>
            </a:r>
          </a:p>
          <a:p>
            <a:pPr marL="0" indent="0">
              <a:buNone/>
            </a:pPr>
            <a:endParaRPr lang="en-US" dirty="0"/>
          </a:p>
          <a:p>
            <a:r>
              <a:rPr lang="en-US" b="1" dirty="0"/>
              <a:t>Highlights (Good): </a:t>
            </a:r>
            <a:r>
              <a:rPr lang="en-US" dirty="0"/>
              <a:t>1-2 bullets of good performance.</a:t>
            </a:r>
          </a:p>
          <a:p>
            <a:pPr marL="0" indent="0">
              <a:buNone/>
            </a:pPr>
            <a:endParaRPr lang="en-US" dirty="0"/>
          </a:p>
          <a:p>
            <a:r>
              <a:rPr lang="en-US" b="1" dirty="0"/>
              <a:t>Issues (Bad): </a:t>
            </a:r>
            <a:r>
              <a:rPr lang="en-US" dirty="0"/>
              <a:t>1-3 bullets of under-performance.</a:t>
            </a:r>
          </a:p>
          <a:p>
            <a:pPr marL="0" indent="0">
              <a:buNone/>
            </a:pPr>
            <a:endParaRPr lang="en-US" dirty="0"/>
          </a:p>
          <a:p>
            <a:r>
              <a:rPr lang="en-US" b="1" dirty="0"/>
              <a:t>Underlying factors: </a:t>
            </a:r>
            <a:r>
              <a:rPr lang="en-US" dirty="0"/>
              <a:t>any known reasons (optional).</a:t>
            </a:r>
          </a:p>
          <a:p>
            <a:pPr marL="0" indent="0">
              <a:buNone/>
            </a:pPr>
            <a:endParaRPr lang="en-US" dirty="0"/>
          </a:p>
          <a:p>
            <a:r>
              <a:rPr lang="en-US" b="1" dirty="0"/>
              <a:t>Action/Next Steps: </a:t>
            </a:r>
            <a:r>
              <a:rPr lang="en-US" dirty="0"/>
              <a:t>Any potential solutions/actions required</a:t>
            </a:r>
          </a:p>
        </p:txBody>
      </p:sp>
    </p:spTree>
    <p:extLst>
      <p:ext uri="{BB962C8B-B14F-4D97-AF65-F5344CB8AC3E}">
        <p14:creationId xmlns:p14="http://schemas.microsoft.com/office/powerpoint/2010/main" val="27331590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A6A8E-EA7F-581E-9916-1746D5687E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B2D6C2-26DF-DEDB-6522-8E407BA9477E}"/>
              </a:ext>
            </a:extLst>
          </p:cNvPr>
          <p:cNvSpPr>
            <a:spLocks noGrp="1"/>
          </p:cNvSpPr>
          <p:nvPr>
            <p:ph type="title"/>
          </p:nvPr>
        </p:nvSpPr>
        <p:spPr/>
        <p:txBody>
          <a:bodyPr/>
          <a:lstStyle/>
          <a:p>
            <a:r>
              <a:rPr lang="en-US" b="1" dirty="0">
                <a:solidFill>
                  <a:srgbClr val="005D28"/>
                </a:solidFill>
              </a:rPr>
              <a:t>Session 3.8: SMART Targets and Action Planning</a:t>
            </a:r>
            <a:endParaRPr lang="en-ZA" b="1" dirty="0">
              <a:solidFill>
                <a:srgbClr val="005D28"/>
              </a:solidFill>
            </a:endParaRPr>
          </a:p>
        </p:txBody>
      </p:sp>
      <p:sp>
        <p:nvSpPr>
          <p:cNvPr id="3" name="Text Placeholder 2">
            <a:extLst>
              <a:ext uri="{FF2B5EF4-FFF2-40B4-BE49-F238E27FC236}">
                <a16:creationId xmlns:a16="http://schemas.microsoft.com/office/drawing/2014/main" id="{6D4256E8-16A2-56D4-6829-DB03FBC033A6}"/>
              </a:ext>
            </a:extLst>
          </p:cNvPr>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3703294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315AB-471A-4B13-2E46-F720171CDBCA}"/>
              </a:ext>
            </a:extLst>
          </p:cNvPr>
          <p:cNvSpPr>
            <a:spLocks noGrp="1"/>
          </p:cNvSpPr>
          <p:nvPr>
            <p:ph type="title"/>
          </p:nvPr>
        </p:nvSpPr>
        <p:spPr>
          <a:xfrm>
            <a:off x="-5052" y="180753"/>
            <a:ext cx="3593804" cy="956930"/>
          </a:xfrm>
        </p:spPr>
        <p:txBody>
          <a:bodyPr>
            <a:normAutofit fontScale="90000"/>
          </a:bodyPr>
          <a:lstStyle/>
          <a:p>
            <a:pPr>
              <a:lnSpc>
                <a:spcPct val="90000"/>
              </a:lnSpc>
            </a:pPr>
            <a:r>
              <a:rPr lang="en-US" sz="3100" b="1" dirty="0">
                <a:solidFill>
                  <a:schemeClr val="bg1"/>
                </a:solidFill>
              </a:rPr>
              <a:t>SMART Target Setting and Action Planning</a:t>
            </a:r>
          </a:p>
        </p:txBody>
      </p:sp>
      <p:sp>
        <p:nvSpPr>
          <p:cNvPr id="4" name="Content Placeholder 3">
            <a:extLst>
              <a:ext uri="{FF2B5EF4-FFF2-40B4-BE49-F238E27FC236}">
                <a16:creationId xmlns:a16="http://schemas.microsoft.com/office/drawing/2014/main" id="{06812D10-1F7F-EEF3-0254-345DA0D86A0C}"/>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15853" y="1411841"/>
            <a:ext cx="2675553" cy="3874534"/>
          </a:xfrm>
        </p:spPr>
        <p:txBody>
          <a:bodyPr>
            <a:noAutofit/>
          </a:bodyPr>
          <a:lstStyle/>
          <a:p>
            <a:pPr marL="0" indent="0">
              <a:lnSpc>
                <a:spcPct val="90000"/>
              </a:lnSpc>
              <a:spcBef>
                <a:spcPts val="2500"/>
              </a:spcBef>
              <a:buNone/>
            </a:pPr>
            <a:r>
              <a:rPr lang="en-US" sz="1400" b="1" dirty="0">
                <a:latin typeface="Arial" panose="020B0604020202020204" pitchFamily="34" charset="0"/>
                <a:cs typeface="Arial" panose="020B0604020202020204" pitchFamily="34" charset="0"/>
              </a:rPr>
              <a:t>Formulating SMART Targets</a:t>
            </a:r>
          </a:p>
          <a:p>
            <a:pPr marL="0" lvl="1" indent="0">
              <a:lnSpc>
                <a:spcPct val="90000"/>
              </a:lnSpc>
              <a:buNone/>
            </a:pPr>
            <a:r>
              <a:rPr lang="en-US" sz="1400" dirty="0">
                <a:latin typeface="Arial" panose="020B0604020202020204" pitchFamily="34" charset="0"/>
                <a:cs typeface="Arial" panose="020B0604020202020204" pitchFamily="34" charset="0"/>
              </a:rPr>
              <a:t>Learn to create Specific, Measurable, Achievable, Relevant, and Time-bound targets for clear accountability.</a:t>
            </a:r>
          </a:p>
          <a:p>
            <a:pPr marL="0" indent="0">
              <a:lnSpc>
                <a:spcPct val="90000"/>
              </a:lnSpc>
              <a:spcBef>
                <a:spcPts val="2500"/>
              </a:spcBef>
              <a:buNone/>
            </a:pPr>
            <a:r>
              <a:rPr lang="en-US" sz="1400" b="1" dirty="0">
                <a:latin typeface="Arial" panose="020B0604020202020204" pitchFamily="34" charset="0"/>
                <a:cs typeface="Arial" panose="020B0604020202020204" pitchFamily="34" charset="0"/>
              </a:rPr>
              <a:t>Developing Action Plans</a:t>
            </a:r>
          </a:p>
          <a:p>
            <a:pPr marL="0" lvl="1" indent="0">
              <a:lnSpc>
                <a:spcPct val="90000"/>
              </a:lnSpc>
              <a:buNone/>
            </a:pPr>
            <a:r>
              <a:rPr lang="en-US" sz="1400" dirty="0">
                <a:latin typeface="Arial" panose="020B0604020202020204" pitchFamily="34" charset="0"/>
                <a:cs typeface="Arial" panose="020B0604020202020204" pitchFamily="34" charset="0"/>
              </a:rPr>
              <a:t>Mini action plans outline key activities, responsible persons, and timelines to ensure practical improvement steps.</a:t>
            </a:r>
          </a:p>
          <a:p>
            <a:pPr marL="0" indent="0">
              <a:lnSpc>
                <a:spcPct val="90000"/>
              </a:lnSpc>
              <a:spcBef>
                <a:spcPts val="2500"/>
              </a:spcBef>
              <a:buNone/>
            </a:pPr>
            <a:r>
              <a:rPr lang="en-US" sz="1400" b="1" dirty="0">
                <a:latin typeface="Arial" panose="020B0604020202020204" pitchFamily="34" charset="0"/>
                <a:cs typeface="Arial" panose="020B0604020202020204" pitchFamily="34" charset="0"/>
              </a:rPr>
              <a:t>Data-Driven Improvement</a:t>
            </a:r>
          </a:p>
          <a:p>
            <a:pPr marL="0" lvl="1" indent="0">
              <a:lnSpc>
                <a:spcPct val="90000"/>
              </a:lnSpc>
              <a:buNone/>
            </a:pPr>
            <a:r>
              <a:rPr lang="en-US" sz="1400" dirty="0">
                <a:latin typeface="Arial" panose="020B0604020202020204" pitchFamily="34" charset="0"/>
                <a:cs typeface="Arial" panose="020B0604020202020204" pitchFamily="34" charset="0"/>
              </a:rPr>
              <a:t>Planning translates data insights into actionable strategies and progress monitoring for effective implementation.</a:t>
            </a:r>
          </a:p>
        </p:txBody>
      </p:sp>
      <p:pic>
        <p:nvPicPr>
          <p:cNvPr id="5" name="Content Placeholder 4" descr="People solving problems">
            <a:extLst>
              <a:ext uri="{FF2B5EF4-FFF2-40B4-BE49-F238E27FC236}">
                <a16:creationId xmlns:a16="http://schemas.microsoft.com/office/drawing/2014/main" id="{BDE80CA1-A948-4E80-A204-694FF3602FE2}"/>
              </a:ext>
            </a:extLst>
          </p:cNvPr>
          <p:cNvPicPr>
            <a:picLocks noGrp="1" noChangeAspect="1"/>
          </p:cNvPicPr>
          <p:nvPr>
            <p:ph type="pic" sz="quarter" idx="13"/>
          </p:nvPr>
        </p:nvPicPr>
        <p:blipFill>
          <a:blip r:embed="rId3"/>
          <a:srcRect l="16336" r="17143" b="2"/>
          <a:stretch>
            <a:fillRect/>
          </a:stretch>
        </p:blipFill>
        <p:spPr>
          <a:xfrm>
            <a:off x="3600451" y="10"/>
            <a:ext cx="5543550" cy="5562590"/>
          </a:xfrm>
          <a:prstGeom prst="rect">
            <a:avLst/>
          </a:prstGeom>
          <a:noFill/>
        </p:spPr>
      </p:pic>
      <p:sp>
        <p:nvSpPr>
          <p:cNvPr id="3" name="Slide Number Placeholder 2">
            <a:extLst>
              <a:ext uri="{FF2B5EF4-FFF2-40B4-BE49-F238E27FC236}">
                <a16:creationId xmlns:a16="http://schemas.microsoft.com/office/drawing/2014/main" id="{538901B5-9CE3-1837-1FE1-E548E2D073C0}"/>
              </a:ext>
            </a:extLst>
          </p:cNvPr>
          <p:cNvSpPr>
            <a:spLocks noGrp="1"/>
          </p:cNvSpPr>
          <p:nvPr>
            <p:ph type="sldNum" sz="quarter" idx="12"/>
          </p:nvPr>
        </p:nvSpPr>
        <p:spPr/>
        <p:txBody>
          <a:bodyPr/>
          <a:lstStyle/>
          <a:p>
            <a:fld id="{27F8DDA4-3B80-4E8A-A8F5-521F73BF9127}" type="slidenum">
              <a:rPr lang="en-US" smtClean="0"/>
              <a:t>54</a:t>
            </a:fld>
            <a:endParaRPr lang="en-US"/>
          </a:p>
        </p:txBody>
      </p:sp>
    </p:spTree>
    <p:extLst>
      <p:ext uri="{BB962C8B-B14F-4D97-AF65-F5344CB8AC3E}">
        <p14:creationId xmlns:p14="http://schemas.microsoft.com/office/powerpoint/2010/main" val="3653971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647B4A-13BC-ADB5-18D5-5CCF70D6EF29}"/>
              </a:ext>
            </a:extLst>
          </p:cNvPr>
          <p:cNvSpPr>
            <a:spLocks noGrp="1"/>
          </p:cNvSpPr>
          <p:nvPr>
            <p:ph type="title"/>
          </p:nvPr>
        </p:nvSpPr>
        <p:spPr>
          <a:xfrm>
            <a:off x="340618" y="260652"/>
            <a:ext cx="6535638" cy="543595"/>
          </a:xfrm>
        </p:spPr>
        <p:txBody>
          <a:bodyPr>
            <a:normAutofit/>
          </a:bodyPr>
          <a:lstStyle/>
          <a:p>
            <a:r>
              <a:rPr lang="en-US" b="1" kern="1200" dirty="0">
                <a:latin typeface="Arial" pitchFamily="34" charset="0"/>
                <a:ea typeface="+mj-ea"/>
                <a:cs typeface="Arial" pitchFamily="34" charset="0"/>
              </a:rPr>
              <a:t>SMART Targets</a:t>
            </a:r>
          </a:p>
        </p:txBody>
      </p:sp>
      <p:sp>
        <p:nvSpPr>
          <p:cNvPr id="12" name="Content Placeholder 3">
            <a:extLst>
              <a:ext uri="{FF2B5EF4-FFF2-40B4-BE49-F238E27FC236}">
                <a16:creationId xmlns:a16="http://schemas.microsoft.com/office/drawing/2014/main" id="{CA145D18-4506-99ED-CBF5-E9B1832DFE05}"/>
              </a:ext>
            </a:extLst>
          </p:cNvPr>
          <p:cNvSpPr>
            <a:spLocks noGrp="1"/>
          </p:cNvSpPr>
          <p:nvPr>
            <p:ph sz="half" idx="2"/>
          </p:nvPr>
        </p:nvSpPr>
        <p:spPr>
          <a:xfrm>
            <a:off x="4286250" y="1183831"/>
            <a:ext cx="4619626" cy="4333741"/>
          </a:xfrm>
        </p:spPr>
        <p:txBody>
          <a:bodyPr/>
          <a:lstStyle/>
          <a:p>
            <a:pPr lvl="0"/>
            <a:r>
              <a:rPr lang="en-GB" i="1" dirty="0"/>
              <a:t>Specific:</a:t>
            </a:r>
            <a:r>
              <a:rPr lang="en-GB" dirty="0"/>
              <a:t> Clear and focused on one issue or indicator.</a:t>
            </a:r>
          </a:p>
          <a:p>
            <a:pPr lvl="0"/>
            <a:r>
              <a:rPr lang="en-GB" i="1" dirty="0"/>
              <a:t>Measurable:</a:t>
            </a:r>
            <a:r>
              <a:rPr lang="en-GB" dirty="0"/>
              <a:t> Quantifiable (with a number/percentage to know success).</a:t>
            </a:r>
          </a:p>
          <a:p>
            <a:pPr lvl="0"/>
            <a:r>
              <a:rPr lang="en-GB" i="1" dirty="0"/>
              <a:t>Achievable:</a:t>
            </a:r>
            <a:r>
              <a:rPr lang="en-GB" dirty="0"/>
              <a:t> Ambitious but attainable given resources.</a:t>
            </a:r>
          </a:p>
          <a:p>
            <a:pPr lvl="0"/>
            <a:r>
              <a:rPr lang="en-GB" i="1" dirty="0"/>
              <a:t>Relevant:</a:t>
            </a:r>
            <a:r>
              <a:rPr lang="en-GB" dirty="0"/>
              <a:t> Tied to the identified priority and broader goals.</a:t>
            </a:r>
          </a:p>
          <a:p>
            <a:pPr lvl="0"/>
            <a:r>
              <a:rPr lang="en-GB" i="1" dirty="0"/>
              <a:t>Time-bound:</a:t>
            </a:r>
            <a:r>
              <a:rPr lang="en-GB" dirty="0"/>
              <a:t> Has a deadline or timeframe. Use an example unrelated to their project first (for instance, “Increase clinic hand hygiene compliance from 60% to 90% by December 2025”)</a:t>
            </a:r>
            <a:endParaRPr lang="en-US" dirty="0"/>
          </a:p>
        </p:txBody>
      </p:sp>
      <p:graphicFrame>
        <p:nvGraphicFramePr>
          <p:cNvPr id="8" name="TextBox 5">
            <a:extLst>
              <a:ext uri="{FF2B5EF4-FFF2-40B4-BE49-F238E27FC236}">
                <a16:creationId xmlns:a16="http://schemas.microsoft.com/office/drawing/2014/main" id="{3C29E4B0-A62F-3940-F3CF-13311F4DE638}"/>
              </a:ext>
            </a:extLst>
          </p:cNvPr>
          <p:cNvGraphicFramePr/>
          <p:nvPr>
            <p:extLst>
              <p:ext uri="{D42A27DB-BD31-4B8C-83A1-F6EECF244321}">
                <p14:modId xmlns:p14="http://schemas.microsoft.com/office/powerpoint/2010/main" val="2842903004"/>
              </p:ext>
            </p:extLst>
          </p:nvPr>
        </p:nvGraphicFramePr>
        <p:xfrm>
          <a:off x="467544" y="1196754"/>
          <a:ext cx="3532956" cy="4242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24525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5ED8DC-A42D-AAB2-578D-8512678DEA00}"/>
              </a:ext>
            </a:extLst>
          </p:cNvPr>
          <p:cNvSpPr>
            <a:spLocks noGrp="1"/>
          </p:cNvSpPr>
          <p:nvPr>
            <p:ph type="title"/>
          </p:nvPr>
        </p:nvSpPr>
        <p:spPr/>
        <p:txBody>
          <a:bodyPr/>
          <a:lstStyle/>
          <a:p>
            <a:r>
              <a:rPr lang="en-ZA" dirty="0"/>
              <a:t>Example 1: Indicator ANC &lt; 20 weeks rate</a:t>
            </a:r>
          </a:p>
        </p:txBody>
      </p:sp>
      <p:sp>
        <p:nvSpPr>
          <p:cNvPr id="6" name="Content Placeholder 5">
            <a:extLst>
              <a:ext uri="{FF2B5EF4-FFF2-40B4-BE49-F238E27FC236}">
                <a16:creationId xmlns:a16="http://schemas.microsoft.com/office/drawing/2014/main" id="{4D97FF25-D615-1EF7-84D0-41BA9F57F0D9}"/>
              </a:ext>
            </a:extLst>
          </p:cNvPr>
          <p:cNvSpPr>
            <a:spLocks noGrp="1"/>
          </p:cNvSpPr>
          <p:nvPr>
            <p:ph idx="1"/>
          </p:nvPr>
        </p:nvSpPr>
        <p:spPr>
          <a:xfrm>
            <a:off x="238124" y="1119981"/>
            <a:ext cx="8410576" cy="4351338"/>
          </a:xfrm>
        </p:spPr>
        <p:txBody>
          <a:bodyPr/>
          <a:lstStyle/>
          <a:p>
            <a:r>
              <a:rPr lang="en-US" sz="2000" b="1" dirty="0"/>
              <a:t>Baseline: </a:t>
            </a:r>
            <a:r>
              <a:rPr lang="en-US" sz="2000" dirty="0"/>
              <a:t>45% (2023). </a:t>
            </a:r>
          </a:p>
          <a:p>
            <a:r>
              <a:rPr lang="en-US" sz="2000" b="1" dirty="0"/>
              <a:t>Target: </a:t>
            </a:r>
            <a:r>
              <a:rPr lang="en-US" sz="2000" dirty="0"/>
              <a:t>65% by end of 2025 (in 2 years). </a:t>
            </a:r>
          </a:p>
          <a:p>
            <a:r>
              <a:rPr lang="en-US" sz="2000" b="1" dirty="0"/>
              <a:t>Why: </a:t>
            </a:r>
            <a:r>
              <a:rPr lang="en-US" sz="2000" dirty="0"/>
              <a:t>Significant gap vs provincial 65% and national goal 70%; early ANC improves outcomes. </a:t>
            </a:r>
          </a:p>
          <a:p>
            <a:r>
              <a:rPr lang="en-US" sz="2000" b="1" dirty="0"/>
              <a:t>Actions: </a:t>
            </a:r>
            <a:r>
              <a:rPr lang="en-US" sz="2000" dirty="0"/>
              <a:t>1) Community health workers conduct monthly awareness in communities about early booking; 2) Implement a “fast-track” system at clinic for first trimester pregnancies to reduce waiting times; 3) Review ANC register weekly to follow-up women who miss early booking. </a:t>
            </a:r>
          </a:p>
          <a:p>
            <a:r>
              <a:rPr lang="en-US" sz="2000" b="1" dirty="0"/>
              <a:t>Owner(s): </a:t>
            </a:r>
            <a:r>
              <a:rPr lang="en-US" sz="2000" dirty="0"/>
              <a:t>PHC Manager (oversees), CHW team (action 1), Clinic nursing team (actions 2 &amp; 3). </a:t>
            </a:r>
          </a:p>
          <a:p>
            <a:endParaRPr lang="en-ZA" sz="2000" dirty="0"/>
          </a:p>
        </p:txBody>
      </p:sp>
    </p:spTree>
    <p:extLst>
      <p:ext uri="{BB962C8B-B14F-4D97-AF65-F5344CB8AC3E}">
        <p14:creationId xmlns:p14="http://schemas.microsoft.com/office/powerpoint/2010/main" val="1592547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AED6-CF9D-5441-CB31-8093C18C691A}"/>
              </a:ext>
            </a:extLst>
          </p:cNvPr>
          <p:cNvSpPr>
            <a:spLocks noGrp="1"/>
          </p:cNvSpPr>
          <p:nvPr>
            <p:ph type="title"/>
          </p:nvPr>
        </p:nvSpPr>
        <p:spPr/>
        <p:txBody>
          <a:bodyPr/>
          <a:lstStyle/>
          <a:p>
            <a:r>
              <a:rPr lang="en-ZA" dirty="0"/>
              <a:t>Example 2: Hypertension Control Rate </a:t>
            </a:r>
          </a:p>
        </p:txBody>
      </p:sp>
      <p:sp>
        <p:nvSpPr>
          <p:cNvPr id="3" name="Content Placeholder 2">
            <a:extLst>
              <a:ext uri="{FF2B5EF4-FFF2-40B4-BE49-F238E27FC236}">
                <a16:creationId xmlns:a16="http://schemas.microsoft.com/office/drawing/2014/main" id="{352B30BF-4DA8-20B1-472F-32EF67241849}"/>
              </a:ext>
            </a:extLst>
          </p:cNvPr>
          <p:cNvSpPr>
            <a:spLocks noGrp="1"/>
          </p:cNvSpPr>
          <p:nvPr>
            <p:ph idx="1"/>
          </p:nvPr>
        </p:nvSpPr>
        <p:spPr>
          <a:xfrm>
            <a:off x="466725" y="1158875"/>
            <a:ext cx="7886700" cy="4351338"/>
          </a:xfrm>
        </p:spPr>
        <p:txBody>
          <a:bodyPr/>
          <a:lstStyle/>
          <a:p>
            <a:r>
              <a:rPr lang="en-US" sz="1800" b="1" dirty="0"/>
              <a:t>Baseline: </a:t>
            </a:r>
            <a:r>
              <a:rPr lang="en-US" sz="1800" dirty="0"/>
              <a:t>55% of known hypertensives controlled (2023). </a:t>
            </a:r>
          </a:p>
          <a:p>
            <a:r>
              <a:rPr lang="en-US" sz="1800" b="1" dirty="0"/>
              <a:t>Target: </a:t>
            </a:r>
            <a:r>
              <a:rPr lang="en-US" sz="1800" dirty="0"/>
              <a:t>70% by Dec 2024. </a:t>
            </a:r>
          </a:p>
          <a:p>
            <a:r>
              <a:rPr lang="en-US" sz="1800" b="1" dirty="0"/>
              <a:t>Why: </a:t>
            </a:r>
            <a:r>
              <a:rPr lang="en-US" sz="1800" dirty="0"/>
              <a:t>Reduce complications (stroke), achievable with improved follow-up (some districts at 70% already). </a:t>
            </a:r>
          </a:p>
          <a:p>
            <a:r>
              <a:rPr lang="en-US" sz="1800" b="1" dirty="0"/>
              <a:t>Actions: </a:t>
            </a:r>
          </a:p>
          <a:p>
            <a:pPr lvl="1"/>
            <a:r>
              <a:rPr lang="en-US" sz="1800" dirty="0"/>
              <a:t>1) Establish a hypertensive club for peer support and medication adherence; </a:t>
            </a:r>
          </a:p>
          <a:p>
            <a:pPr lvl="1"/>
            <a:r>
              <a:rPr lang="en-US" sz="1800" dirty="0"/>
              <a:t>2) Telephonic follow-ups for patients with high BP readings monthly; </a:t>
            </a:r>
          </a:p>
          <a:p>
            <a:pPr lvl="1"/>
            <a:r>
              <a:rPr lang="en-US" sz="1800" dirty="0"/>
              <a:t>3) Ensure medication availability – coordinate with pharmacy to avoid stockouts. </a:t>
            </a:r>
          </a:p>
          <a:p>
            <a:r>
              <a:rPr lang="en-US" sz="1800" b="1" dirty="0"/>
              <a:t>Owner: </a:t>
            </a:r>
            <a:r>
              <a:rPr lang="en-US" sz="1800" dirty="0"/>
              <a:t>Chronic care nurse (club), data clerk (calls &amp; tracking), pharmacy assistant (med supply monitoring).</a:t>
            </a:r>
          </a:p>
          <a:p>
            <a:endParaRPr lang="en-ZA" sz="1800" dirty="0"/>
          </a:p>
        </p:txBody>
      </p:sp>
    </p:spTree>
    <p:extLst>
      <p:ext uri="{BB962C8B-B14F-4D97-AF65-F5344CB8AC3E}">
        <p14:creationId xmlns:p14="http://schemas.microsoft.com/office/powerpoint/2010/main" val="26331759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8EF1BE-10EB-2A2A-B014-04E78634F652}"/>
              </a:ext>
            </a:extLst>
          </p:cNvPr>
          <p:cNvSpPr>
            <a:spLocks noGrp="1"/>
          </p:cNvSpPr>
          <p:nvPr>
            <p:ph type="title"/>
          </p:nvPr>
        </p:nvSpPr>
        <p:spPr/>
        <p:txBody>
          <a:bodyPr/>
          <a:lstStyle/>
          <a:p>
            <a:r>
              <a:rPr lang="en-ZA" dirty="0"/>
              <a:t>Example 3: TB Treatment Success Rate</a:t>
            </a:r>
          </a:p>
        </p:txBody>
      </p:sp>
      <p:sp>
        <p:nvSpPr>
          <p:cNvPr id="6" name="Content Placeholder 5">
            <a:extLst>
              <a:ext uri="{FF2B5EF4-FFF2-40B4-BE49-F238E27FC236}">
                <a16:creationId xmlns:a16="http://schemas.microsoft.com/office/drawing/2014/main" id="{454D4739-8C02-5369-2E0D-F28B0A912546}"/>
              </a:ext>
            </a:extLst>
          </p:cNvPr>
          <p:cNvSpPr>
            <a:spLocks noGrp="1"/>
          </p:cNvSpPr>
          <p:nvPr>
            <p:ph idx="1"/>
          </p:nvPr>
        </p:nvSpPr>
        <p:spPr>
          <a:xfrm>
            <a:off x="257175" y="1162052"/>
            <a:ext cx="8724900" cy="5014913"/>
          </a:xfrm>
        </p:spPr>
        <p:txBody>
          <a:bodyPr/>
          <a:lstStyle/>
          <a:p>
            <a:r>
              <a:rPr lang="en-US" sz="2000" b="1" dirty="0"/>
              <a:t>Baseline: </a:t>
            </a:r>
            <a:r>
              <a:rPr lang="en-US" sz="2000" dirty="0"/>
              <a:t>82% (2022 cohort). </a:t>
            </a:r>
          </a:p>
          <a:p>
            <a:r>
              <a:rPr lang="en-US" sz="2000" b="1" dirty="0"/>
              <a:t>Target: </a:t>
            </a:r>
            <a:r>
              <a:rPr lang="en-US" sz="2000" dirty="0"/>
              <a:t>90% by Q4 2024. </a:t>
            </a:r>
          </a:p>
          <a:p>
            <a:r>
              <a:rPr lang="en-US" sz="2000" b="1" dirty="0"/>
              <a:t>Why: </a:t>
            </a:r>
            <a:r>
              <a:rPr lang="en-US" sz="2000" dirty="0"/>
              <a:t>Meets national target, aligns with WHO goals; will reduce TB transmission. </a:t>
            </a:r>
          </a:p>
          <a:p>
            <a:r>
              <a:rPr lang="en-US" sz="2000" b="1" dirty="0"/>
              <a:t>Actions: </a:t>
            </a:r>
          </a:p>
          <a:p>
            <a:pPr lvl="1"/>
            <a:r>
              <a:rPr lang="en-US" sz="2000" dirty="0"/>
              <a:t>1) Strengthen defaulter tracing – assign CHWs to contact missed patients within 48 hours; </a:t>
            </a:r>
          </a:p>
          <a:p>
            <a:pPr lvl="1"/>
            <a:r>
              <a:rPr lang="en-US" sz="2000" dirty="0"/>
              <a:t>2) Weekly TB team review of patient list to catch issues early; </a:t>
            </a:r>
          </a:p>
          <a:p>
            <a:pPr lvl="1"/>
            <a:r>
              <a:rPr lang="en-US" sz="2000" dirty="0"/>
              <a:t>3) Collaborate with DOT supporters for daily observed therapy for high-risk patients. </a:t>
            </a:r>
          </a:p>
          <a:p>
            <a:r>
              <a:rPr lang="en-US" sz="2000" b="1" dirty="0"/>
              <a:t>Owner: </a:t>
            </a:r>
            <a:r>
              <a:rPr lang="en-US" sz="2000" dirty="0"/>
              <a:t>TB nurse (coordinate), CHWs (tracing), DOT volunteers (support). </a:t>
            </a:r>
          </a:p>
          <a:p>
            <a:endParaRPr lang="en-ZA" sz="2000" dirty="0"/>
          </a:p>
        </p:txBody>
      </p:sp>
    </p:spTree>
    <p:extLst>
      <p:ext uri="{BB962C8B-B14F-4D97-AF65-F5344CB8AC3E}">
        <p14:creationId xmlns:p14="http://schemas.microsoft.com/office/powerpoint/2010/main" val="2641175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6E410-2E26-A0BD-939F-F4009D83C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60F7C-946A-4267-E3C9-C23DB30595B0}"/>
              </a:ext>
            </a:extLst>
          </p:cNvPr>
          <p:cNvSpPr>
            <a:spLocks noGrp="1"/>
          </p:cNvSpPr>
          <p:nvPr>
            <p:ph type="title"/>
          </p:nvPr>
        </p:nvSpPr>
        <p:spPr/>
        <p:txBody>
          <a:bodyPr/>
          <a:lstStyle/>
          <a:p>
            <a:r>
              <a:rPr lang="en-US" b="1" dirty="0">
                <a:solidFill>
                  <a:srgbClr val="005D28"/>
                </a:solidFill>
              </a:rPr>
              <a:t>Session 3.9: Group Activity: Data Interpretation and SMART Planning</a:t>
            </a:r>
            <a:endParaRPr lang="en-ZA" b="1" dirty="0">
              <a:solidFill>
                <a:srgbClr val="005D28"/>
              </a:solidFill>
            </a:endParaRPr>
          </a:p>
        </p:txBody>
      </p:sp>
      <p:sp>
        <p:nvSpPr>
          <p:cNvPr id="3" name="Text Placeholder 2">
            <a:extLst>
              <a:ext uri="{FF2B5EF4-FFF2-40B4-BE49-F238E27FC236}">
                <a16:creationId xmlns:a16="http://schemas.microsoft.com/office/drawing/2014/main" id="{CDCC23AE-FF3A-658C-964A-E483558F9994}"/>
              </a:ext>
            </a:extLst>
          </p:cNvPr>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708442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30141-0B5B-7B6E-2DBE-DC51AAC813E8}"/>
              </a:ext>
            </a:extLst>
          </p:cNvPr>
          <p:cNvSpPr>
            <a:spLocks noGrp="1"/>
          </p:cNvSpPr>
          <p:nvPr>
            <p:ph type="title"/>
          </p:nvPr>
        </p:nvSpPr>
        <p:spPr/>
        <p:txBody>
          <a:bodyPr/>
          <a:lstStyle/>
          <a:p>
            <a:r>
              <a:rPr lang="en-ZA" b="1" dirty="0">
                <a:solidFill>
                  <a:srgbClr val="005D28"/>
                </a:solidFill>
              </a:rPr>
              <a:t>3.1 Why Data Matters in Primary Health Care</a:t>
            </a:r>
          </a:p>
        </p:txBody>
      </p:sp>
      <p:sp>
        <p:nvSpPr>
          <p:cNvPr id="3" name="Text Placeholder 2">
            <a:extLst>
              <a:ext uri="{FF2B5EF4-FFF2-40B4-BE49-F238E27FC236}">
                <a16:creationId xmlns:a16="http://schemas.microsoft.com/office/drawing/2014/main" id="{86E52FE7-F455-5F9C-08A5-BF06B2E1816C}"/>
              </a:ext>
            </a:extLst>
          </p:cNvPr>
          <p:cNvSpPr>
            <a:spLocks noGrp="1"/>
          </p:cNvSpPr>
          <p:nvPr>
            <p:ph type="body" idx="1"/>
          </p:nvPr>
        </p:nvSpPr>
        <p:spPr/>
        <p:txBody>
          <a:bodyPr/>
          <a:lstStyle/>
          <a:p>
            <a:endParaRPr lang="en-ZA"/>
          </a:p>
        </p:txBody>
      </p:sp>
    </p:spTree>
    <p:extLst>
      <p:ext uri="{BB962C8B-B14F-4D97-AF65-F5344CB8AC3E}">
        <p14:creationId xmlns:p14="http://schemas.microsoft.com/office/powerpoint/2010/main" val="32447864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A2F92-A1BE-55FA-8478-F7436AD2E34D}"/>
              </a:ext>
            </a:extLst>
          </p:cNvPr>
          <p:cNvSpPr>
            <a:spLocks noGrp="1"/>
          </p:cNvSpPr>
          <p:nvPr>
            <p:ph type="title"/>
          </p:nvPr>
        </p:nvSpPr>
        <p:spPr>
          <a:xfrm>
            <a:off x="323529" y="234954"/>
            <a:ext cx="6822082" cy="530225"/>
          </a:xfrm>
        </p:spPr>
        <p:txBody>
          <a:bodyPr anchor="b">
            <a:noAutofit/>
          </a:bodyPr>
          <a:lstStyle/>
          <a:p>
            <a:r>
              <a:rPr lang="en-ZA" sz="3200" dirty="0"/>
              <a:t>Activity: Action Planning</a:t>
            </a:r>
          </a:p>
        </p:txBody>
      </p:sp>
      <p:sp>
        <p:nvSpPr>
          <p:cNvPr id="10" name="Text Placeholder 4">
            <a:extLst>
              <a:ext uri="{FF2B5EF4-FFF2-40B4-BE49-F238E27FC236}">
                <a16:creationId xmlns:a16="http://schemas.microsoft.com/office/drawing/2014/main" id="{D92D7F7D-29C6-2FCE-4408-88E896AF19D4}"/>
              </a:ext>
            </a:extLst>
          </p:cNvPr>
          <p:cNvSpPr>
            <a:spLocks noGrp="1"/>
          </p:cNvSpPr>
          <p:nvPr>
            <p:ph type="body" sz="quarter" idx="3"/>
          </p:nvPr>
        </p:nvSpPr>
        <p:spPr>
          <a:xfrm>
            <a:off x="268240" y="962956"/>
            <a:ext cx="4629150" cy="823912"/>
          </a:xfrm>
        </p:spPr>
        <p:txBody>
          <a:bodyPr/>
          <a:lstStyle/>
          <a:p>
            <a:r>
              <a:rPr lang="en-US" sz="3200" dirty="0"/>
              <a:t>Your Task</a:t>
            </a:r>
          </a:p>
        </p:txBody>
      </p:sp>
      <p:graphicFrame>
        <p:nvGraphicFramePr>
          <p:cNvPr id="6" name="Content Placeholder 2">
            <a:extLst>
              <a:ext uri="{FF2B5EF4-FFF2-40B4-BE49-F238E27FC236}">
                <a16:creationId xmlns:a16="http://schemas.microsoft.com/office/drawing/2014/main" id="{DBADCBED-9F0E-96C7-64DE-8140D8092F1E}"/>
              </a:ext>
            </a:extLst>
          </p:cNvPr>
          <p:cNvGraphicFramePr>
            <a:graphicFrameLocks noGrp="1"/>
          </p:cNvGraphicFramePr>
          <p:nvPr>
            <p:ph idx="1"/>
            <p:extLst>
              <p:ext uri="{D42A27DB-BD31-4B8C-83A1-F6EECF244321}">
                <p14:modId xmlns:p14="http://schemas.microsoft.com/office/powerpoint/2010/main" val="1074635344"/>
              </p:ext>
            </p:extLst>
          </p:nvPr>
        </p:nvGraphicFramePr>
        <p:xfrm>
          <a:off x="268240" y="1984648"/>
          <a:ext cx="4629150" cy="36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048F6A7A-4140-49A7-0E6F-31FFCA9D78DF}"/>
              </a:ext>
            </a:extLst>
          </p:cNvPr>
          <p:cNvSpPr/>
          <p:nvPr/>
        </p:nvSpPr>
        <p:spPr>
          <a:xfrm>
            <a:off x="5679148" y="2099401"/>
            <a:ext cx="3196612" cy="3046988"/>
          </a:xfrm>
          <a:prstGeom prst="rect">
            <a:avLst/>
          </a:prstGeom>
        </p:spPr>
        <p:style>
          <a:lnRef idx="3">
            <a:schemeClr val="lt1"/>
          </a:lnRef>
          <a:fillRef idx="1">
            <a:schemeClr val="accent3"/>
          </a:fillRef>
          <a:effectRef idx="1">
            <a:schemeClr val="accent3"/>
          </a:effectRef>
          <a:fontRef idx="minor">
            <a:schemeClr val="lt1"/>
          </a:fontRef>
        </p:style>
        <p:txBody>
          <a:bodyPr wrap="square" lIns="91440" tIns="45720" rIns="91440" bIns="45720">
            <a:spAutoFit/>
          </a:bodyPr>
          <a:lstStyle/>
          <a:p>
            <a:pPr algn="ctr"/>
            <a:r>
              <a:rPr lang="en-US" sz="4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Completed Mini Action Plan per participant</a:t>
            </a:r>
            <a:endParaRPr lang="en-US" sz="48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Text Placeholder 4">
            <a:extLst>
              <a:ext uri="{FF2B5EF4-FFF2-40B4-BE49-F238E27FC236}">
                <a16:creationId xmlns:a16="http://schemas.microsoft.com/office/drawing/2014/main" id="{0560D798-956C-6238-B8BE-AE108DE4C827}"/>
              </a:ext>
            </a:extLst>
          </p:cNvPr>
          <p:cNvSpPr txBox="1">
            <a:spLocks/>
          </p:cNvSpPr>
          <p:nvPr/>
        </p:nvSpPr>
        <p:spPr>
          <a:xfrm>
            <a:off x="5419725" y="1020333"/>
            <a:ext cx="4038600" cy="823912"/>
          </a:xfrm>
          <a:prstGeom prst="rect">
            <a:avLst/>
          </a:prstGeom>
        </p:spPr>
        <p:txBody>
          <a:bodyPr anchor="b"/>
          <a:lstStyle>
            <a:lvl1pPr marL="0" indent="0" algn="l" defTabSz="685800" rtl="0" eaLnBrk="1" latinLnBrk="0" hangingPunct="1">
              <a:spcBef>
                <a:spcPct val="20000"/>
              </a:spcBef>
              <a:buFont typeface="Arial" pitchFamily="34" charset="0"/>
              <a:buNone/>
              <a:defRPr lang="en-US" sz="1800" b="1" kern="1200" dirty="0" smtClean="0">
                <a:solidFill>
                  <a:schemeClr val="tx1"/>
                </a:solidFill>
                <a:latin typeface="Arial" pitchFamily="34" charset="0"/>
                <a:ea typeface="+mn-ea"/>
                <a:cs typeface="Arial" pitchFamily="34" charset="0"/>
              </a:defRPr>
            </a:lvl1pPr>
            <a:lvl2pPr marL="342900" indent="0" algn="l" defTabSz="685800" rtl="0" eaLnBrk="1" latinLnBrk="0" hangingPunct="1">
              <a:spcBef>
                <a:spcPct val="20000"/>
              </a:spcBef>
              <a:buFont typeface="Arial" pitchFamily="34" charset="0"/>
              <a:buNone/>
              <a:defRPr sz="1500" b="1" kern="1200">
                <a:solidFill>
                  <a:schemeClr val="tx1"/>
                </a:solidFill>
                <a:latin typeface="+mn-lt"/>
                <a:ea typeface="+mn-ea"/>
                <a:cs typeface="+mn-cs"/>
              </a:defRPr>
            </a:lvl2pPr>
            <a:lvl3pPr marL="685800" indent="0" algn="l" defTabSz="685800" rtl="0" eaLnBrk="1" latinLnBrk="0" hangingPunct="1">
              <a:spcBef>
                <a:spcPct val="20000"/>
              </a:spcBef>
              <a:buFont typeface="Arial" pitchFamily="34" charset="0"/>
              <a:buNone/>
              <a:defRPr sz="1350" b="1" kern="1200">
                <a:solidFill>
                  <a:schemeClr val="tx1"/>
                </a:solidFill>
                <a:latin typeface="+mn-lt"/>
                <a:ea typeface="+mn-ea"/>
                <a:cs typeface="+mn-cs"/>
              </a:defRPr>
            </a:lvl3pPr>
            <a:lvl4pPr marL="1028700" indent="0" algn="l" defTabSz="685800" rtl="0" eaLnBrk="1" latinLnBrk="0" hangingPunct="1">
              <a:spcBef>
                <a:spcPct val="20000"/>
              </a:spcBef>
              <a:buFont typeface="Arial" pitchFamily="34" charset="0"/>
              <a:buNone/>
              <a:defRPr sz="1200" b="1" kern="1200">
                <a:solidFill>
                  <a:schemeClr val="tx1"/>
                </a:solidFill>
                <a:latin typeface="+mn-lt"/>
                <a:ea typeface="+mn-ea"/>
                <a:cs typeface="+mn-cs"/>
              </a:defRPr>
            </a:lvl4pPr>
            <a:lvl5pPr marL="1371600" indent="0" algn="l" defTabSz="685800" rtl="0" eaLnBrk="1" latinLnBrk="0" hangingPunct="1">
              <a:spcBef>
                <a:spcPct val="20000"/>
              </a:spcBef>
              <a:buFont typeface="Arial" pitchFamily="34" charset="0"/>
              <a:buNone/>
              <a:defRPr sz="1200" b="1" kern="1200">
                <a:solidFill>
                  <a:schemeClr val="tx1"/>
                </a:solidFill>
                <a:latin typeface="+mn-lt"/>
                <a:ea typeface="+mn-ea"/>
                <a:cs typeface="+mn-cs"/>
              </a:defRPr>
            </a:lvl5pPr>
            <a:lvl6pPr marL="1714500" indent="0" algn="l" defTabSz="685800" rtl="0" eaLnBrk="1" latinLnBrk="0" hangingPunct="1">
              <a:spcBef>
                <a:spcPct val="20000"/>
              </a:spcBef>
              <a:buFont typeface="Arial" pitchFamily="34" charset="0"/>
              <a:buNone/>
              <a:defRPr sz="1200" b="1" kern="1200">
                <a:solidFill>
                  <a:schemeClr val="tx1"/>
                </a:solidFill>
                <a:latin typeface="+mn-lt"/>
                <a:ea typeface="+mn-ea"/>
                <a:cs typeface="+mn-cs"/>
              </a:defRPr>
            </a:lvl6pPr>
            <a:lvl7pPr marL="2057400" indent="0" algn="l" defTabSz="685800" rtl="0" eaLnBrk="1" latinLnBrk="0" hangingPunct="1">
              <a:spcBef>
                <a:spcPct val="20000"/>
              </a:spcBef>
              <a:buFont typeface="Arial" pitchFamily="34" charset="0"/>
              <a:buNone/>
              <a:defRPr sz="1200" b="1" kern="1200">
                <a:solidFill>
                  <a:schemeClr val="tx1"/>
                </a:solidFill>
                <a:latin typeface="+mn-lt"/>
                <a:ea typeface="+mn-ea"/>
                <a:cs typeface="+mn-cs"/>
              </a:defRPr>
            </a:lvl7pPr>
            <a:lvl8pPr marL="2400300" indent="0" algn="l" defTabSz="685800" rtl="0" eaLnBrk="1" latinLnBrk="0" hangingPunct="1">
              <a:spcBef>
                <a:spcPct val="20000"/>
              </a:spcBef>
              <a:buFont typeface="Arial" pitchFamily="34" charset="0"/>
              <a:buNone/>
              <a:defRPr sz="1200" b="1" kern="1200">
                <a:solidFill>
                  <a:schemeClr val="tx1"/>
                </a:solidFill>
                <a:latin typeface="+mn-lt"/>
                <a:ea typeface="+mn-ea"/>
                <a:cs typeface="+mn-cs"/>
              </a:defRPr>
            </a:lvl8pPr>
            <a:lvl9pPr marL="2743200" indent="0" algn="l" defTabSz="685800" rtl="0" eaLnBrk="1" latinLnBrk="0" hangingPunct="1">
              <a:spcBef>
                <a:spcPct val="20000"/>
              </a:spcBef>
              <a:buFont typeface="Arial" pitchFamily="34" charset="0"/>
              <a:buNone/>
              <a:defRPr sz="1200" b="1" kern="1200">
                <a:solidFill>
                  <a:schemeClr val="tx1"/>
                </a:solidFill>
                <a:latin typeface="+mn-lt"/>
                <a:ea typeface="+mn-ea"/>
                <a:cs typeface="+mn-cs"/>
              </a:defRPr>
            </a:lvl9pPr>
          </a:lstStyle>
          <a:p>
            <a:r>
              <a:rPr lang="en-GB" sz="3200" dirty="0"/>
              <a:t>Expected Output</a:t>
            </a:r>
          </a:p>
        </p:txBody>
      </p:sp>
    </p:spTree>
    <p:extLst>
      <p:ext uri="{BB962C8B-B14F-4D97-AF65-F5344CB8AC3E}">
        <p14:creationId xmlns:p14="http://schemas.microsoft.com/office/powerpoint/2010/main" val="1106578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0B57E2-1424-3C16-E7E8-848FDF0D6D59}"/>
              </a:ext>
            </a:extLst>
          </p:cNvPr>
          <p:cNvSpPr>
            <a:spLocks noGrp="1"/>
          </p:cNvSpPr>
          <p:nvPr>
            <p:ph type="title"/>
          </p:nvPr>
        </p:nvSpPr>
        <p:spPr/>
        <p:txBody>
          <a:bodyPr/>
          <a:lstStyle/>
          <a:p>
            <a:r>
              <a:rPr lang="en-ZA" sz="2800" dirty="0"/>
              <a:t>Mini Action Planning Table</a:t>
            </a:r>
          </a:p>
        </p:txBody>
      </p:sp>
      <p:graphicFrame>
        <p:nvGraphicFramePr>
          <p:cNvPr id="8" name="Content Placeholder 7">
            <a:extLst>
              <a:ext uri="{FF2B5EF4-FFF2-40B4-BE49-F238E27FC236}">
                <a16:creationId xmlns:a16="http://schemas.microsoft.com/office/drawing/2014/main" id="{CA7E65C3-CAC4-C283-FBD4-5BE37FDB7FEC}"/>
              </a:ext>
            </a:extLst>
          </p:cNvPr>
          <p:cNvGraphicFramePr>
            <a:graphicFrameLocks noGrp="1"/>
          </p:cNvGraphicFramePr>
          <p:nvPr>
            <p:ph idx="1"/>
            <p:extLst>
              <p:ext uri="{D42A27DB-BD31-4B8C-83A1-F6EECF244321}">
                <p14:modId xmlns:p14="http://schemas.microsoft.com/office/powerpoint/2010/main" val="2899959495"/>
              </p:ext>
            </p:extLst>
          </p:nvPr>
        </p:nvGraphicFramePr>
        <p:xfrm>
          <a:off x="103416" y="1110343"/>
          <a:ext cx="8937168" cy="3119120"/>
        </p:xfrm>
        <a:graphic>
          <a:graphicData uri="http://schemas.openxmlformats.org/drawingml/2006/table">
            <a:tbl>
              <a:tblPr firstRow="1" bandRow="1" bandCol="1">
                <a:tableStyleId>{21E4AEA4-8DFA-4A89-87EB-49C32662AFE0}</a:tableStyleId>
              </a:tblPr>
              <a:tblGrid>
                <a:gridCol w="1489528">
                  <a:extLst>
                    <a:ext uri="{9D8B030D-6E8A-4147-A177-3AD203B41FA5}">
                      <a16:colId xmlns:a16="http://schemas.microsoft.com/office/drawing/2014/main" val="2733892323"/>
                    </a:ext>
                  </a:extLst>
                </a:gridCol>
                <a:gridCol w="1489528">
                  <a:extLst>
                    <a:ext uri="{9D8B030D-6E8A-4147-A177-3AD203B41FA5}">
                      <a16:colId xmlns:a16="http://schemas.microsoft.com/office/drawing/2014/main" val="2659260783"/>
                    </a:ext>
                  </a:extLst>
                </a:gridCol>
                <a:gridCol w="1489528">
                  <a:extLst>
                    <a:ext uri="{9D8B030D-6E8A-4147-A177-3AD203B41FA5}">
                      <a16:colId xmlns:a16="http://schemas.microsoft.com/office/drawing/2014/main" val="751661197"/>
                    </a:ext>
                  </a:extLst>
                </a:gridCol>
                <a:gridCol w="1489528">
                  <a:extLst>
                    <a:ext uri="{9D8B030D-6E8A-4147-A177-3AD203B41FA5}">
                      <a16:colId xmlns:a16="http://schemas.microsoft.com/office/drawing/2014/main" val="727636570"/>
                    </a:ext>
                  </a:extLst>
                </a:gridCol>
                <a:gridCol w="1489528">
                  <a:extLst>
                    <a:ext uri="{9D8B030D-6E8A-4147-A177-3AD203B41FA5}">
                      <a16:colId xmlns:a16="http://schemas.microsoft.com/office/drawing/2014/main" val="2111438224"/>
                    </a:ext>
                  </a:extLst>
                </a:gridCol>
                <a:gridCol w="1489528">
                  <a:extLst>
                    <a:ext uri="{9D8B030D-6E8A-4147-A177-3AD203B41FA5}">
                      <a16:colId xmlns:a16="http://schemas.microsoft.com/office/drawing/2014/main" val="1213149115"/>
                    </a:ext>
                  </a:extLst>
                </a:gridCol>
              </a:tblGrid>
              <a:tr h="669260">
                <a:tc>
                  <a:txBody>
                    <a:bodyPr/>
                    <a:lstStyle/>
                    <a:p>
                      <a:pPr>
                        <a:spcBef>
                          <a:spcPts val="180"/>
                        </a:spcBef>
                        <a:spcAft>
                          <a:spcPts val="180"/>
                        </a:spcAft>
                        <a:buNone/>
                      </a:pPr>
                      <a:r>
                        <a:rPr lang="en-GB" sz="1800">
                          <a:effectLst/>
                          <a:latin typeface="Arial" panose="020B0604020202020204" pitchFamily="34" charset="0"/>
                          <a:cs typeface="Arial" panose="020B0604020202020204" pitchFamily="34" charset="0"/>
                        </a:rPr>
                        <a:t>Indicator</a:t>
                      </a:r>
                      <a:endParaRPr lang="en-GB" sz="1800">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tc>
                <a:tc>
                  <a:txBody>
                    <a:bodyPr/>
                    <a:lstStyle/>
                    <a:p>
                      <a:pPr>
                        <a:spcBef>
                          <a:spcPts val="180"/>
                        </a:spcBef>
                        <a:spcAft>
                          <a:spcPts val="180"/>
                        </a:spcAft>
                        <a:buNone/>
                      </a:pPr>
                      <a:r>
                        <a:rPr lang="en-GB" sz="1800">
                          <a:effectLst/>
                          <a:latin typeface="Arial" panose="020B0604020202020204" pitchFamily="34" charset="0"/>
                          <a:cs typeface="Arial" panose="020B0604020202020204" pitchFamily="34" charset="0"/>
                        </a:rPr>
                        <a:t>Baseline (Year)</a:t>
                      </a:r>
                      <a:endParaRPr lang="en-GB" sz="1800">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tc>
                <a:tc>
                  <a:txBody>
                    <a:bodyPr/>
                    <a:lstStyle/>
                    <a:p>
                      <a:pPr>
                        <a:spcBef>
                          <a:spcPts val="180"/>
                        </a:spcBef>
                        <a:spcAft>
                          <a:spcPts val="180"/>
                        </a:spcAft>
                        <a:buNone/>
                      </a:pPr>
                      <a:r>
                        <a:rPr lang="en-GB" sz="1800">
                          <a:effectLst/>
                          <a:latin typeface="Arial" panose="020B0604020202020204" pitchFamily="34" charset="0"/>
                          <a:cs typeface="Arial" panose="020B0604020202020204" pitchFamily="34" charset="0"/>
                        </a:rPr>
                        <a:t>Target (By when)</a:t>
                      </a:r>
                      <a:endParaRPr lang="en-GB" sz="1800">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tc>
                <a:tc>
                  <a:txBody>
                    <a:bodyPr/>
                    <a:lstStyle/>
                    <a:p>
                      <a:pPr>
                        <a:spcBef>
                          <a:spcPts val="180"/>
                        </a:spcBef>
                        <a:spcAft>
                          <a:spcPts val="180"/>
                        </a:spcAft>
                        <a:buNone/>
                      </a:pPr>
                      <a:r>
                        <a:rPr lang="en-GB" sz="1800">
                          <a:effectLst/>
                          <a:latin typeface="Arial" panose="020B0604020202020204" pitchFamily="34" charset="0"/>
                          <a:cs typeface="Arial" panose="020B0604020202020204" pitchFamily="34" charset="0"/>
                        </a:rPr>
                        <a:t>Why this target?</a:t>
                      </a:r>
                      <a:endParaRPr lang="en-GB" sz="1800">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tc>
                <a:tc>
                  <a:txBody>
                    <a:bodyPr/>
                    <a:lstStyle/>
                    <a:p>
                      <a:pPr>
                        <a:spcBef>
                          <a:spcPts val="180"/>
                        </a:spcBef>
                        <a:spcAft>
                          <a:spcPts val="180"/>
                        </a:spcAft>
                        <a:buNone/>
                      </a:pPr>
                      <a:r>
                        <a:rPr lang="en-GB" sz="1800">
                          <a:effectLst/>
                          <a:latin typeface="Arial" panose="020B0604020202020204" pitchFamily="34" charset="0"/>
                          <a:cs typeface="Arial" panose="020B0604020202020204" pitchFamily="34" charset="0"/>
                        </a:rPr>
                        <a:t>2-3 Key Actions (How)</a:t>
                      </a:r>
                      <a:endParaRPr lang="en-GB" sz="1800">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tc>
                <a:tc>
                  <a:txBody>
                    <a:bodyPr/>
                    <a:lstStyle/>
                    <a:p>
                      <a:pPr>
                        <a:spcBef>
                          <a:spcPts val="180"/>
                        </a:spcBef>
                        <a:spcAft>
                          <a:spcPts val="180"/>
                        </a:spcAft>
                        <a:buNone/>
                      </a:pPr>
                      <a:r>
                        <a:rPr lang="en-GB" sz="1800">
                          <a:effectLst/>
                          <a:latin typeface="Arial" panose="020B0604020202020204" pitchFamily="34" charset="0"/>
                          <a:cs typeface="Arial" panose="020B0604020202020204" pitchFamily="34" charset="0"/>
                        </a:rPr>
                        <a:t>Owner (Who)</a:t>
                      </a:r>
                      <a:endParaRPr lang="en-GB" sz="1800">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tc>
                <a:extLst>
                  <a:ext uri="{0D108BD9-81ED-4DB2-BD59-A6C34878D82A}">
                    <a16:rowId xmlns:a16="http://schemas.microsoft.com/office/drawing/2014/main" val="3632154084"/>
                  </a:ext>
                </a:extLst>
              </a:tr>
              <a:tr h="2193683">
                <a:tc>
                  <a:txBody>
                    <a:bodyPr/>
                    <a:lstStyle/>
                    <a:p>
                      <a:pPr>
                        <a:spcBef>
                          <a:spcPts val="180"/>
                        </a:spcBef>
                        <a:spcAft>
                          <a:spcPts val="180"/>
                        </a:spcAft>
                        <a:buNone/>
                      </a:pPr>
                      <a:r>
                        <a:rPr lang="en-GB" sz="1800">
                          <a:effectLst/>
                          <a:latin typeface="Arial" panose="020B0604020202020204" pitchFamily="34" charset="0"/>
                          <a:cs typeface="Arial" panose="020B0604020202020204" pitchFamily="34" charset="0"/>
                        </a:rPr>
                        <a:t>Example: ANC &lt;20 weeks (%)</a:t>
                      </a:r>
                      <a:endParaRPr lang="en-GB" sz="1800">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tc>
                <a:tc>
                  <a:txBody>
                    <a:bodyPr/>
                    <a:lstStyle/>
                    <a:p>
                      <a:pPr>
                        <a:spcBef>
                          <a:spcPts val="180"/>
                        </a:spcBef>
                        <a:spcAft>
                          <a:spcPts val="180"/>
                        </a:spcAft>
                        <a:buNone/>
                      </a:pPr>
                      <a:r>
                        <a:rPr lang="en-GB" sz="1800" dirty="0">
                          <a:effectLst/>
                          <a:latin typeface="Arial" panose="020B0604020202020204" pitchFamily="34" charset="0"/>
                          <a:cs typeface="Arial" panose="020B0604020202020204" pitchFamily="34" charset="0"/>
                        </a:rPr>
                        <a:t>60% (2023/24) </a:t>
                      </a:r>
                      <a:endParaRPr lang="en-GB" sz="1800" dirty="0">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tc>
                <a:tc>
                  <a:txBody>
                    <a:bodyPr/>
                    <a:lstStyle/>
                    <a:p>
                      <a:pPr>
                        <a:spcBef>
                          <a:spcPts val="180"/>
                        </a:spcBef>
                        <a:spcAft>
                          <a:spcPts val="180"/>
                        </a:spcAft>
                        <a:buNone/>
                      </a:pPr>
                      <a:r>
                        <a:rPr lang="en-GB" sz="1800" dirty="0">
                          <a:effectLst/>
                          <a:latin typeface="Arial" panose="020B0604020202020204" pitchFamily="34" charset="0"/>
                          <a:cs typeface="Arial" panose="020B0604020202020204" pitchFamily="34" charset="0"/>
                        </a:rPr>
                        <a:t>75% (by Mar 2026) </a:t>
                      </a:r>
                      <a:endParaRPr lang="en-GB" sz="1800" dirty="0">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tc>
                <a:tc>
                  <a:txBody>
                    <a:bodyPr/>
                    <a:lstStyle/>
                    <a:p>
                      <a:pPr>
                        <a:spcBef>
                          <a:spcPts val="180"/>
                        </a:spcBef>
                        <a:spcAft>
                          <a:spcPts val="180"/>
                        </a:spcAft>
                        <a:buNone/>
                      </a:pPr>
                      <a:r>
                        <a:rPr lang="en-GB" sz="1800">
                          <a:effectLst/>
                          <a:latin typeface="Arial" panose="020B0604020202020204" pitchFamily="34" charset="0"/>
                          <a:cs typeface="Arial" panose="020B0604020202020204" pitchFamily="34" charset="0"/>
                        </a:rPr>
                        <a:t>Close gap vs prov. 72%; feasible with outreach</a:t>
                      </a:r>
                      <a:endParaRPr lang="en-GB" sz="1800">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tc>
                <a:tc>
                  <a:txBody>
                    <a:bodyPr/>
                    <a:lstStyle/>
                    <a:p>
                      <a:pPr>
                        <a:spcBef>
                          <a:spcPts val="180"/>
                        </a:spcBef>
                        <a:spcAft>
                          <a:spcPts val="180"/>
                        </a:spcAft>
                        <a:buNone/>
                      </a:pPr>
                      <a:r>
                        <a:rPr lang="en-GB" sz="1800">
                          <a:effectLst/>
                          <a:latin typeface="Arial" panose="020B0604020202020204" pitchFamily="34" charset="0"/>
                          <a:cs typeface="Arial" panose="020B0604020202020204" pitchFamily="34" charset="0"/>
                        </a:rPr>
                        <a:t>- CHW early booking drives</a:t>
                      </a:r>
                    </a:p>
                    <a:p>
                      <a:pPr>
                        <a:spcBef>
                          <a:spcPts val="180"/>
                        </a:spcBef>
                        <a:spcAft>
                          <a:spcPts val="180"/>
                        </a:spcAft>
                        <a:buNone/>
                      </a:pPr>
                      <a:r>
                        <a:rPr lang="en-GB" sz="1800">
                          <a:effectLst/>
                          <a:latin typeface="Arial" panose="020B0604020202020204" pitchFamily="34" charset="0"/>
                          <a:cs typeface="Arial" panose="020B0604020202020204" pitchFamily="34" charset="0"/>
                        </a:rPr>
                        <a:t>- Fast-track first visits</a:t>
                      </a:r>
                    </a:p>
                    <a:p>
                      <a:pPr>
                        <a:spcBef>
                          <a:spcPts val="180"/>
                        </a:spcBef>
                        <a:spcAft>
                          <a:spcPts val="180"/>
                        </a:spcAft>
                        <a:buNone/>
                      </a:pPr>
                      <a:r>
                        <a:rPr lang="en-GB" sz="1800">
                          <a:effectLst/>
                          <a:latin typeface="Arial" panose="020B0604020202020204" pitchFamily="34" charset="0"/>
                          <a:cs typeface="Arial" panose="020B0604020202020204" pitchFamily="34" charset="0"/>
                        </a:rPr>
                        <a:t>- Monthly cohort review</a:t>
                      </a:r>
                      <a:endParaRPr lang="en-GB" sz="1800">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tc>
                <a:tc>
                  <a:txBody>
                    <a:bodyPr/>
                    <a:lstStyle/>
                    <a:p>
                      <a:pPr>
                        <a:spcBef>
                          <a:spcPts val="180"/>
                        </a:spcBef>
                        <a:spcAft>
                          <a:spcPts val="180"/>
                        </a:spcAft>
                        <a:buNone/>
                      </a:pPr>
                      <a:r>
                        <a:rPr lang="en-GB" sz="1800" dirty="0">
                          <a:effectLst/>
                          <a:latin typeface="Arial" panose="020B0604020202020204" pitchFamily="34" charset="0"/>
                          <a:cs typeface="Arial" panose="020B0604020202020204" pitchFamily="34" charset="0"/>
                        </a:rPr>
                        <a:t>Clinic manager</a:t>
                      </a:r>
                      <a:endParaRPr lang="en-GB" sz="1800" dirty="0">
                        <a:effectLst/>
                        <a:latin typeface="Arial" panose="020B0604020202020204" pitchFamily="34" charset="0"/>
                        <a:ea typeface="Cambria" panose="02040503050406030204" pitchFamily="18" charset="0"/>
                        <a:cs typeface="Arial" panose="020B0604020202020204" pitchFamily="34" charset="0"/>
                      </a:endParaRPr>
                    </a:p>
                  </a:txBody>
                  <a:tcPr marL="68580" marR="68580" marT="0" marB="0"/>
                </a:tc>
                <a:extLst>
                  <a:ext uri="{0D108BD9-81ED-4DB2-BD59-A6C34878D82A}">
                    <a16:rowId xmlns:a16="http://schemas.microsoft.com/office/drawing/2014/main" val="4042667824"/>
                  </a:ext>
                </a:extLst>
              </a:tr>
            </a:tbl>
          </a:graphicData>
        </a:graphic>
      </p:graphicFrame>
    </p:spTree>
    <p:extLst>
      <p:ext uri="{BB962C8B-B14F-4D97-AF65-F5344CB8AC3E}">
        <p14:creationId xmlns:p14="http://schemas.microsoft.com/office/powerpoint/2010/main" val="28855043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6ACE4-7685-057F-E61B-B5AEE2E96C48}"/>
              </a:ext>
            </a:extLst>
          </p:cNvPr>
          <p:cNvSpPr>
            <a:spLocks noGrp="1"/>
          </p:cNvSpPr>
          <p:nvPr>
            <p:ph type="title"/>
          </p:nvPr>
        </p:nvSpPr>
        <p:spPr>
          <a:xfrm>
            <a:off x="188260" y="82083"/>
            <a:ext cx="6744168" cy="1124712"/>
          </a:xfrm>
        </p:spPr>
        <p:txBody>
          <a:bodyPr anchor="t">
            <a:normAutofit/>
          </a:bodyPr>
          <a:lstStyle/>
          <a:p>
            <a:r>
              <a:rPr lang="en-US" sz="4000" b="1" dirty="0">
                <a:solidFill>
                  <a:schemeClr val="bg1"/>
                </a:solidFill>
              </a:rPr>
              <a:t>Presentations and Feedback</a:t>
            </a:r>
          </a:p>
        </p:txBody>
      </p:sp>
      <p:sp>
        <p:nvSpPr>
          <p:cNvPr id="4" name="Content Placeholder 3">
            <a:extLst>
              <a:ext uri="{FF2B5EF4-FFF2-40B4-BE49-F238E27FC236}">
                <a16:creationId xmlns:a16="http://schemas.microsoft.com/office/drawing/2014/main" id="{07A737B0-4570-F811-17B2-507F6B6FD21E}"/>
              </a:ext>
            </a:extLst>
          </p:cNvPr>
          <p:cNvSpPr>
            <a:spLocks noGrp="1"/>
          </p:cNvSpPr>
          <p:nvPr>
            <p:ph type="body"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84805" y="2926740"/>
            <a:ext cx="4667130" cy="2162713"/>
          </a:xfrm>
        </p:spPr>
        <p:txBody>
          <a:bodyPr>
            <a:noAutofit/>
          </a:bodyPr>
          <a:lstStyle/>
          <a:p>
            <a:pPr marL="285750">
              <a:spcBef>
                <a:spcPts val="2500"/>
              </a:spcBef>
            </a:pPr>
            <a:r>
              <a:rPr lang="en-US" sz="2800" b="1" dirty="0">
                <a:solidFill>
                  <a:srgbClr val="005D28"/>
                </a:solidFill>
                <a:latin typeface="Arial" panose="020B0604020202020204" pitchFamily="34" charset="0"/>
                <a:cs typeface="Arial" panose="020B0604020202020204" pitchFamily="34" charset="0"/>
              </a:rPr>
              <a:t>Share your priority problem, SMART target, and proposed actions in a brief presentation.</a:t>
            </a:r>
          </a:p>
        </p:txBody>
      </p:sp>
      <p:pic>
        <p:nvPicPr>
          <p:cNvPr id="5" name="Content Placeholder 4" descr="Person giving presentation in office">
            <a:extLst>
              <a:ext uri="{FF2B5EF4-FFF2-40B4-BE49-F238E27FC236}">
                <a16:creationId xmlns:a16="http://schemas.microsoft.com/office/drawing/2014/main" id="{E5923EE7-4432-46AE-A97F-A182C56E149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9633" r="19633"/>
          <a:stretch/>
        </p:blipFill>
        <p:spPr>
          <a:xfrm>
            <a:off x="4817733" y="1053769"/>
            <a:ext cx="4326269" cy="4750465"/>
          </a:xfrm>
          <a:prstGeom prst="rect">
            <a:avLst/>
          </a:prstGeom>
          <a:noFill/>
        </p:spPr>
      </p:pic>
      <p:pic>
        <p:nvPicPr>
          <p:cNvPr id="3" name="Picture 2">
            <a:extLst>
              <a:ext uri="{FF2B5EF4-FFF2-40B4-BE49-F238E27FC236}">
                <a16:creationId xmlns:a16="http://schemas.microsoft.com/office/drawing/2014/main" id="{64E4F6B1-1EB7-C501-793C-D6E8EF3EF703}"/>
              </a:ext>
            </a:extLst>
          </p:cNvPr>
          <p:cNvPicPr>
            <a:picLocks noChangeAspect="1"/>
          </p:cNvPicPr>
          <p:nvPr/>
        </p:nvPicPr>
        <p:blipFill>
          <a:blip r:embed="rId4"/>
          <a:stretch>
            <a:fillRect/>
          </a:stretch>
        </p:blipFill>
        <p:spPr>
          <a:xfrm>
            <a:off x="84807" y="1015157"/>
            <a:ext cx="1428309" cy="1428309"/>
          </a:xfrm>
          <a:prstGeom prst="rect">
            <a:avLst/>
          </a:prstGeom>
        </p:spPr>
      </p:pic>
      <p:sp>
        <p:nvSpPr>
          <p:cNvPr id="6" name="Slide Number Placeholder 5">
            <a:extLst>
              <a:ext uri="{FF2B5EF4-FFF2-40B4-BE49-F238E27FC236}">
                <a16:creationId xmlns:a16="http://schemas.microsoft.com/office/drawing/2014/main" id="{E1E1F73D-2C52-C161-36A8-FB8073223AAB}"/>
              </a:ext>
            </a:extLst>
          </p:cNvPr>
          <p:cNvSpPr>
            <a:spLocks noGrp="1"/>
          </p:cNvSpPr>
          <p:nvPr>
            <p:ph type="sldNum" sz="quarter" idx="12"/>
          </p:nvPr>
        </p:nvSpPr>
        <p:spPr/>
        <p:txBody>
          <a:bodyPr/>
          <a:lstStyle/>
          <a:p>
            <a:fld id="{27F8DDA4-3B80-4E8A-A8F5-521F73BF9127}" type="slidenum">
              <a:rPr lang="en-US" smtClean="0"/>
              <a:t>62</a:t>
            </a:fld>
            <a:endParaRPr lang="en-US"/>
          </a:p>
        </p:txBody>
      </p:sp>
    </p:spTree>
    <p:extLst>
      <p:ext uri="{BB962C8B-B14F-4D97-AF65-F5344CB8AC3E}">
        <p14:creationId xmlns:p14="http://schemas.microsoft.com/office/powerpoint/2010/main" val="2214370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B54C5-5CED-0185-2268-035A5CD9A9EF}"/>
              </a:ext>
            </a:extLst>
          </p:cNvPr>
          <p:cNvSpPr>
            <a:spLocks noGrp="1"/>
          </p:cNvSpPr>
          <p:nvPr>
            <p:ph type="title"/>
          </p:nvPr>
        </p:nvSpPr>
        <p:spPr/>
        <p:txBody>
          <a:bodyPr/>
          <a:lstStyle/>
          <a:p>
            <a:r>
              <a:rPr lang="en-ZA" dirty="0"/>
              <a:t>Game: Data Truth or Myth</a:t>
            </a:r>
          </a:p>
        </p:txBody>
      </p:sp>
      <p:sp>
        <p:nvSpPr>
          <p:cNvPr id="3" name="Content Placeholder 2">
            <a:extLst>
              <a:ext uri="{FF2B5EF4-FFF2-40B4-BE49-F238E27FC236}">
                <a16:creationId xmlns:a16="http://schemas.microsoft.com/office/drawing/2014/main" id="{0F9F923E-1180-E249-BB43-0A50D07FF667}"/>
              </a:ext>
            </a:extLst>
          </p:cNvPr>
          <p:cNvSpPr>
            <a:spLocks noGrp="1"/>
          </p:cNvSpPr>
          <p:nvPr>
            <p:ph idx="1"/>
          </p:nvPr>
        </p:nvSpPr>
        <p:spPr>
          <a:xfrm>
            <a:off x="628650" y="1253331"/>
            <a:ext cx="7886700" cy="4351338"/>
          </a:xfrm>
        </p:spPr>
        <p:txBody>
          <a:bodyPr/>
          <a:lstStyle/>
          <a:p>
            <a:pPr marL="0" indent="0" algn="ctr">
              <a:buNone/>
            </a:pPr>
            <a:r>
              <a:rPr lang="en-US" b="1" dirty="0">
                <a:solidFill>
                  <a:srgbClr val="7030A0"/>
                </a:solidFill>
                <a:latin typeface="Aptos Black" panose="020B0004020202020204" pitchFamily="34" charset="0"/>
                <a:ea typeface="ADLaM Display" panose="020F0502020204030204" pitchFamily="2" charset="0"/>
                <a:cs typeface="ADLaM Display" panose="020F0502020204030204" pitchFamily="2" charset="0"/>
              </a:rPr>
              <a:t>Test your knowledge on data facts and misconceptions</a:t>
            </a:r>
          </a:p>
          <a:p>
            <a:pPr marL="0" indent="0">
              <a:buNone/>
            </a:pPr>
            <a:r>
              <a:rPr lang="en-US" b="1" dirty="0"/>
              <a:t>Standing up = TRUE</a:t>
            </a:r>
          </a:p>
          <a:p>
            <a:pPr marL="0" indent="0">
              <a:buNone/>
            </a:pPr>
            <a:r>
              <a:rPr lang="en-US" b="1" dirty="0"/>
              <a:t>Sitting = FALSE</a:t>
            </a:r>
          </a:p>
          <a:p>
            <a:pPr marL="0" indent="0">
              <a:buNone/>
            </a:pPr>
            <a:endParaRPr lang="en-US" b="1" dirty="0"/>
          </a:p>
          <a:p>
            <a:pPr marL="0" indent="0">
              <a:buNone/>
            </a:pPr>
            <a:r>
              <a:rPr lang="en-ZA" b="1" dirty="0"/>
              <a:t>Statements</a:t>
            </a:r>
            <a:endParaRPr lang="en-GB" dirty="0"/>
          </a:p>
          <a:p>
            <a:pPr lvl="0"/>
            <a:r>
              <a:rPr lang="en-ZA" dirty="0"/>
              <a:t>“Higher numbers always mean better performance”</a:t>
            </a:r>
            <a:endParaRPr lang="en-GB" dirty="0"/>
          </a:p>
          <a:p>
            <a:pPr lvl="0"/>
            <a:r>
              <a:rPr lang="en-ZA" dirty="0"/>
              <a:t>“One bad month means the program is failing”</a:t>
            </a:r>
            <a:endParaRPr lang="en-GB" dirty="0"/>
          </a:p>
          <a:p>
            <a:pPr lvl="0"/>
            <a:r>
              <a:rPr lang="en-ZA" dirty="0"/>
              <a:t>“If coverage is high, quality must be good”</a:t>
            </a:r>
            <a:endParaRPr lang="en-GB" dirty="0"/>
          </a:p>
          <a:p>
            <a:pPr lvl="0"/>
            <a:r>
              <a:rPr lang="en-ZA" dirty="0"/>
              <a:t>“Data errors don’t affect decisions”</a:t>
            </a:r>
            <a:endParaRPr lang="en-GB" dirty="0"/>
          </a:p>
          <a:p>
            <a:endParaRPr lang="en-ZA" dirty="0"/>
          </a:p>
        </p:txBody>
      </p:sp>
    </p:spTree>
    <p:extLst>
      <p:ext uri="{BB962C8B-B14F-4D97-AF65-F5344CB8AC3E}">
        <p14:creationId xmlns:p14="http://schemas.microsoft.com/office/powerpoint/2010/main" val="12177488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9474-6879-4D28-43A1-EB4640E9A3FA}"/>
              </a:ext>
            </a:extLst>
          </p:cNvPr>
          <p:cNvSpPr>
            <a:spLocks noGrp="1"/>
          </p:cNvSpPr>
          <p:nvPr>
            <p:ph type="title"/>
          </p:nvPr>
        </p:nvSpPr>
        <p:spPr/>
        <p:txBody>
          <a:bodyPr/>
          <a:lstStyle/>
          <a:p>
            <a:r>
              <a:rPr lang="en-ZA" sz="2800" dirty="0"/>
              <a:t>Wrap-up and Reflection</a:t>
            </a:r>
          </a:p>
        </p:txBody>
      </p:sp>
      <p:sp>
        <p:nvSpPr>
          <p:cNvPr id="5" name="Content Placeholder 4">
            <a:extLst>
              <a:ext uri="{FF2B5EF4-FFF2-40B4-BE49-F238E27FC236}">
                <a16:creationId xmlns:a16="http://schemas.microsoft.com/office/drawing/2014/main" id="{656E456F-AED5-2438-1918-6DAC6F04D7C1}"/>
              </a:ext>
            </a:extLst>
          </p:cNvPr>
          <p:cNvSpPr>
            <a:spLocks noGrp="1"/>
          </p:cNvSpPr>
          <p:nvPr>
            <p:ph sz="half" idx="1"/>
          </p:nvPr>
        </p:nvSpPr>
        <p:spPr>
          <a:xfrm>
            <a:off x="624297" y="1816128"/>
            <a:ext cx="3867150" cy="3651473"/>
          </a:xfrm>
        </p:spPr>
        <p:txBody>
          <a:bodyPr/>
          <a:lstStyle/>
          <a:p>
            <a:pPr marL="0" indent="0">
              <a:buNone/>
            </a:pPr>
            <a:r>
              <a:rPr lang="en-ZA" b="1" dirty="0"/>
              <a:t>Questions</a:t>
            </a:r>
          </a:p>
          <a:p>
            <a:r>
              <a:rPr lang="en-ZA" dirty="0"/>
              <a:t>What was easiest about today?</a:t>
            </a:r>
          </a:p>
          <a:p>
            <a:r>
              <a:rPr lang="en-ZA" dirty="0"/>
              <a:t>What was most challenging?</a:t>
            </a:r>
          </a:p>
          <a:p>
            <a:r>
              <a:rPr lang="en-ZA" dirty="0"/>
              <a:t>What system or dashboard will you use first after this training?</a:t>
            </a:r>
          </a:p>
          <a:p>
            <a:pPr marL="0" indent="0">
              <a:buNone/>
            </a:pPr>
            <a:endParaRPr lang="en-ZA" dirty="0"/>
          </a:p>
        </p:txBody>
      </p:sp>
      <p:sp>
        <p:nvSpPr>
          <p:cNvPr id="6" name="Content Placeholder 5">
            <a:extLst>
              <a:ext uri="{FF2B5EF4-FFF2-40B4-BE49-F238E27FC236}">
                <a16:creationId xmlns:a16="http://schemas.microsoft.com/office/drawing/2014/main" id="{194C8C83-428F-8A3A-4EB6-EFD817391997}"/>
              </a:ext>
            </a:extLst>
          </p:cNvPr>
          <p:cNvSpPr>
            <a:spLocks noGrp="1"/>
          </p:cNvSpPr>
          <p:nvPr>
            <p:ph sz="half" idx="2"/>
          </p:nvPr>
        </p:nvSpPr>
        <p:spPr>
          <a:xfrm>
            <a:off x="4862105" y="1816126"/>
            <a:ext cx="3867150" cy="3325142"/>
          </a:xfrm>
        </p:spPr>
        <p:txBody>
          <a:bodyPr/>
          <a:lstStyle/>
          <a:p>
            <a:pPr marL="0" indent="0">
              <a:buNone/>
            </a:pPr>
            <a:r>
              <a:rPr lang="en-ZA" b="1" dirty="0"/>
              <a:t>Key messages</a:t>
            </a:r>
          </a:p>
          <a:p>
            <a:pPr>
              <a:buFont typeface="Wingdings" panose="05000000000000000000" pitchFamily="2" charset="2"/>
              <a:buChar char="ü"/>
            </a:pPr>
            <a:r>
              <a:rPr lang="en-ZA" dirty="0"/>
              <a:t>Different systems answer different questions.</a:t>
            </a:r>
          </a:p>
          <a:p>
            <a:pPr>
              <a:buFont typeface="Wingdings" panose="05000000000000000000" pitchFamily="2" charset="2"/>
              <a:buChar char="ü"/>
            </a:pPr>
            <a:r>
              <a:rPr lang="en-ZA" dirty="0"/>
              <a:t>Interpretation turns data info insight.</a:t>
            </a:r>
          </a:p>
          <a:p>
            <a:pPr>
              <a:buFont typeface="Wingdings" panose="05000000000000000000" pitchFamily="2" charset="2"/>
              <a:buChar char="ü"/>
            </a:pPr>
            <a:r>
              <a:rPr lang="en-ZA" dirty="0"/>
              <a:t>SMART targets link data to action.</a:t>
            </a:r>
          </a:p>
          <a:p>
            <a:endParaRPr lang="en-ZA" dirty="0"/>
          </a:p>
        </p:txBody>
      </p:sp>
      <p:sp>
        <p:nvSpPr>
          <p:cNvPr id="9" name="TextBox 8">
            <a:extLst>
              <a:ext uri="{FF2B5EF4-FFF2-40B4-BE49-F238E27FC236}">
                <a16:creationId xmlns:a16="http://schemas.microsoft.com/office/drawing/2014/main" id="{CA467D55-C384-BCCB-2DCF-D3D1BCDF90D1}"/>
              </a:ext>
            </a:extLst>
          </p:cNvPr>
          <p:cNvSpPr txBox="1"/>
          <p:nvPr/>
        </p:nvSpPr>
        <p:spPr>
          <a:xfrm>
            <a:off x="112125" y="5013229"/>
            <a:ext cx="8705849" cy="461665"/>
          </a:xfrm>
          <a:prstGeom prst="rect">
            <a:avLst/>
          </a:prstGeom>
          <a:noFill/>
        </p:spPr>
        <p:txBody>
          <a:bodyPr wrap="square">
            <a:spAutoFit/>
          </a:bodyPr>
          <a:lstStyle/>
          <a:p>
            <a:r>
              <a:rPr lang="en-US" sz="2400" b="1" dirty="0">
                <a:effectLst>
                  <a:outerShdw blurRad="38100" dist="38100" dir="2700000" algn="tl">
                    <a:srgbClr val="000000">
                      <a:alpha val="43137"/>
                    </a:srgbClr>
                  </a:outerShdw>
                </a:effectLst>
              </a:rPr>
              <a:t>Celebrate learning – progress matters more than perfection!</a:t>
            </a:r>
            <a:endParaRPr lang="en-ZA" sz="2400" b="1" dirty="0">
              <a:effectLst>
                <a:outerShdw blurRad="38100" dist="38100" dir="2700000" algn="tl">
                  <a:srgbClr val="000000">
                    <a:alpha val="43137"/>
                  </a:srgbClr>
                </a:outerShdw>
              </a:effectLst>
            </a:endParaRPr>
          </a:p>
        </p:txBody>
      </p:sp>
      <p:pic>
        <p:nvPicPr>
          <p:cNvPr id="13" name="Graphic 12" descr="Comment Important with solid fill">
            <a:extLst>
              <a:ext uri="{FF2B5EF4-FFF2-40B4-BE49-F238E27FC236}">
                <a16:creationId xmlns:a16="http://schemas.microsoft.com/office/drawing/2014/main" id="{FEA0B744-1F54-56F1-A287-774C17E8BC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19231" y="1123950"/>
            <a:ext cx="914400" cy="914400"/>
          </a:xfrm>
          <a:prstGeom prst="rect">
            <a:avLst/>
          </a:prstGeom>
        </p:spPr>
      </p:pic>
      <p:pic>
        <p:nvPicPr>
          <p:cNvPr id="15" name="Graphic 14" descr="Thought with solid fill">
            <a:extLst>
              <a:ext uri="{FF2B5EF4-FFF2-40B4-BE49-F238E27FC236}">
                <a16:creationId xmlns:a16="http://schemas.microsoft.com/office/drawing/2014/main" id="{16CD14E1-3089-D0B3-D552-5E7426E68E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263" y="1196752"/>
            <a:ext cx="914400" cy="914400"/>
          </a:xfrm>
          <a:prstGeom prst="rect">
            <a:avLst/>
          </a:prstGeom>
        </p:spPr>
      </p:pic>
      <p:pic>
        <p:nvPicPr>
          <p:cNvPr id="16" name="Graphic 15" descr="Smiling face with solid fill with solid fill">
            <a:extLst>
              <a:ext uri="{FF2B5EF4-FFF2-40B4-BE49-F238E27FC236}">
                <a16:creationId xmlns:a16="http://schemas.microsoft.com/office/drawing/2014/main" id="{BE1B84A4-6696-834D-C9C9-031A892C39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94581" y="4882364"/>
            <a:ext cx="723393" cy="723393"/>
          </a:xfrm>
          <a:prstGeom prst="rect">
            <a:avLst/>
          </a:prstGeom>
        </p:spPr>
      </p:pic>
    </p:spTree>
    <p:extLst>
      <p:ext uri="{BB962C8B-B14F-4D97-AF65-F5344CB8AC3E}">
        <p14:creationId xmlns:p14="http://schemas.microsoft.com/office/powerpoint/2010/main" val="2929314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841B-4615-1C49-1657-01317D5B1FF2}"/>
              </a:ext>
            </a:extLst>
          </p:cNvPr>
          <p:cNvSpPr>
            <a:spLocks noGrp="1"/>
          </p:cNvSpPr>
          <p:nvPr>
            <p:ph type="title"/>
          </p:nvPr>
        </p:nvSpPr>
        <p:spPr>
          <a:xfrm>
            <a:off x="-55184" y="0"/>
            <a:ext cx="3694069" cy="1474692"/>
          </a:xfrm>
        </p:spPr>
        <p:txBody>
          <a:bodyPr>
            <a:normAutofit/>
          </a:bodyPr>
          <a:lstStyle/>
          <a:p>
            <a:pPr>
              <a:lnSpc>
                <a:spcPct val="90000"/>
              </a:lnSpc>
            </a:pPr>
            <a:r>
              <a:rPr lang="en-US" b="1" dirty="0">
                <a:solidFill>
                  <a:schemeClr val="bg1"/>
                </a:solidFill>
                <a:latin typeface="Arial" panose="020B0604020202020204" pitchFamily="34" charset="0"/>
                <a:cs typeface="Arial" panose="020B0604020202020204" pitchFamily="34" charset="0"/>
              </a:rPr>
              <a:t>Why Data Matters in PHC</a:t>
            </a:r>
          </a:p>
        </p:txBody>
      </p:sp>
      <p:sp>
        <p:nvSpPr>
          <p:cNvPr id="4" name="Content Placeholder 3">
            <a:extLst>
              <a:ext uri="{FF2B5EF4-FFF2-40B4-BE49-F238E27FC236}">
                <a16:creationId xmlns:a16="http://schemas.microsoft.com/office/drawing/2014/main" id="{81DFCB50-3B72-E0F5-F1E9-F97FE14173D3}"/>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09527" y="1199190"/>
            <a:ext cx="4257701" cy="4363410"/>
          </a:xfrm>
        </p:spPr>
        <p:txBody>
          <a:bodyPr>
            <a:noAutofit/>
          </a:bodyPr>
          <a:lstStyle/>
          <a:p>
            <a:pPr marL="0" indent="0">
              <a:lnSpc>
                <a:spcPct val="90000"/>
              </a:lnSpc>
              <a:spcBef>
                <a:spcPts val="2500"/>
              </a:spcBef>
              <a:buNone/>
            </a:pPr>
            <a:r>
              <a:rPr lang="en-US" sz="1400" b="1" dirty="0">
                <a:latin typeface="Arial" panose="020B0604020202020204" pitchFamily="34" charset="0"/>
                <a:cs typeface="Arial" panose="020B0604020202020204" pitchFamily="34" charset="0"/>
              </a:rPr>
              <a:t>Data Foundations in Health</a:t>
            </a:r>
          </a:p>
          <a:p>
            <a:pPr marL="0" lvl="1" indent="0">
              <a:lnSpc>
                <a:spcPct val="90000"/>
              </a:lnSpc>
              <a:buNone/>
            </a:pPr>
            <a:r>
              <a:rPr lang="en-US" sz="1400" dirty="0">
                <a:latin typeface="Arial" panose="020B0604020202020204" pitchFamily="34" charset="0"/>
                <a:cs typeface="Arial" panose="020B0604020202020204" pitchFamily="34" charset="0"/>
              </a:rPr>
              <a:t>Data forms the basis for managing health systems by identifying gaps and tracking progress effectively.</a:t>
            </a:r>
          </a:p>
          <a:p>
            <a:pPr marL="0" indent="0">
              <a:lnSpc>
                <a:spcPct val="90000"/>
              </a:lnSpc>
              <a:spcBef>
                <a:spcPts val="2500"/>
              </a:spcBef>
              <a:buNone/>
            </a:pPr>
            <a:r>
              <a:rPr lang="en-US" sz="1400" b="1" dirty="0">
                <a:latin typeface="Arial" panose="020B0604020202020204" pitchFamily="34" charset="0"/>
                <a:cs typeface="Arial" panose="020B0604020202020204" pitchFamily="34" charset="0"/>
              </a:rPr>
              <a:t>Data in PHC Decision-Making</a:t>
            </a:r>
          </a:p>
          <a:p>
            <a:pPr marL="0" lvl="1" indent="0">
              <a:lnSpc>
                <a:spcPct val="90000"/>
              </a:lnSpc>
              <a:buNone/>
            </a:pPr>
            <a:r>
              <a:rPr lang="en-US" sz="1400" dirty="0">
                <a:latin typeface="Arial" panose="020B0604020202020204" pitchFamily="34" charset="0"/>
                <a:cs typeface="Arial" panose="020B0604020202020204" pitchFamily="34" charset="0"/>
              </a:rPr>
              <a:t>Data helps PHC managers understand patient volumes, outcomes, and operational challenges for better decisions.</a:t>
            </a:r>
          </a:p>
          <a:p>
            <a:pPr marL="0" indent="0">
              <a:lnSpc>
                <a:spcPct val="90000"/>
              </a:lnSpc>
              <a:spcBef>
                <a:spcPts val="2500"/>
              </a:spcBef>
              <a:buNone/>
            </a:pPr>
            <a:r>
              <a:rPr lang="en-US" sz="1400" b="1" dirty="0">
                <a:latin typeface="Arial" panose="020B0604020202020204" pitchFamily="34" charset="0"/>
                <a:cs typeface="Arial" panose="020B0604020202020204" pitchFamily="34" charset="0"/>
              </a:rPr>
              <a:t>Examples of Key Health Indicators</a:t>
            </a:r>
          </a:p>
          <a:p>
            <a:pPr marL="0" lvl="1" indent="0">
              <a:lnSpc>
                <a:spcPct val="90000"/>
              </a:lnSpc>
              <a:buNone/>
            </a:pPr>
            <a:r>
              <a:rPr lang="en-US" sz="1400" dirty="0">
                <a:latin typeface="Arial" panose="020B0604020202020204" pitchFamily="34" charset="0"/>
                <a:cs typeface="Arial" panose="020B0604020202020204" pitchFamily="34" charset="0"/>
              </a:rPr>
              <a:t>Immunisation, HIV/TB and NCDs data reveal treatment adherence and </a:t>
            </a:r>
            <a:r>
              <a:rPr lang="en-US" sz="1400" dirty="0" err="1">
                <a:latin typeface="Arial" panose="020B0604020202020204" pitchFamily="34" charset="0"/>
                <a:cs typeface="Arial" panose="020B0604020202020204" pitchFamily="34" charset="0"/>
              </a:rPr>
              <a:t>programme</a:t>
            </a:r>
            <a:r>
              <a:rPr lang="en-US" sz="1400" dirty="0">
                <a:latin typeface="Arial" panose="020B0604020202020204" pitchFamily="34" charset="0"/>
                <a:cs typeface="Arial" panose="020B0604020202020204" pitchFamily="34" charset="0"/>
              </a:rPr>
              <a:t> effectiveness in PHC settings.</a:t>
            </a:r>
          </a:p>
          <a:p>
            <a:pPr marL="0" indent="0">
              <a:lnSpc>
                <a:spcPct val="90000"/>
              </a:lnSpc>
              <a:spcBef>
                <a:spcPts val="2500"/>
              </a:spcBef>
              <a:buNone/>
            </a:pPr>
            <a:r>
              <a:rPr lang="en-US" sz="1400" b="1" dirty="0">
                <a:latin typeface="Arial" panose="020B0604020202020204" pitchFamily="34" charset="0"/>
                <a:cs typeface="Arial" panose="020B0604020202020204" pitchFamily="34" charset="0"/>
              </a:rPr>
              <a:t>Creating Data-Driven Culture</a:t>
            </a:r>
          </a:p>
          <a:p>
            <a:pPr marL="0" lvl="1" indent="0">
              <a:lnSpc>
                <a:spcPct val="90000"/>
              </a:lnSpc>
              <a:buNone/>
            </a:pPr>
            <a:r>
              <a:rPr lang="en-US" sz="1400" dirty="0">
                <a:latin typeface="Arial" panose="020B0604020202020204" pitchFamily="34" charset="0"/>
                <a:cs typeface="Arial" panose="020B0604020202020204" pitchFamily="34" charset="0"/>
              </a:rPr>
              <a:t>Embedding data use in management promotes continuous learning, accountability, and evidence-based actions.</a:t>
            </a:r>
          </a:p>
        </p:txBody>
      </p:sp>
      <p:pic>
        <p:nvPicPr>
          <p:cNvPr id="5" name="Content Placeholder 4" descr="Healthcare worker holding tablet">
            <a:extLst>
              <a:ext uri="{FF2B5EF4-FFF2-40B4-BE49-F238E27FC236}">
                <a16:creationId xmlns:a16="http://schemas.microsoft.com/office/drawing/2014/main" id="{F4DBCCFF-D6A6-40A8-9C2C-C6FF1DA6C92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758" r="16758"/>
          <a:stretch/>
        </p:blipFill>
        <p:spPr>
          <a:xfrm>
            <a:off x="4676775" y="1047750"/>
            <a:ext cx="4467226" cy="4819650"/>
          </a:xfrm>
          <a:prstGeom prst="rect">
            <a:avLst/>
          </a:prstGeom>
          <a:noFill/>
        </p:spPr>
      </p:pic>
      <p:sp>
        <p:nvSpPr>
          <p:cNvPr id="3" name="Slide Number Placeholder 2">
            <a:extLst>
              <a:ext uri="{FF2B5EF4-FFF2-40B4-BE49-F238E27FC236}">
                <a16:creationId xmlns:a16="http://schemas.microsoft.com/office/drawing/2014/main" id="{CCB4A6FC-0CB5-C81D-233D-744DC257BF9B}"/>
              </a:ext>
            </a:extLst>
          </p:cNvPr>
          <p:cNvSpPr>
            <a:spLocks noGrp="1"/>
          </p:cNvSpPr>
          <p:nvPr>
            <p:ph type="sldNum" sz="quarter" idx="12"/>
          </p:nvPr>
        </p:nvSpPr>
        <p:spPr/>
        <p:txBody>
          <a:bodyPr/>
          <a:lstStyle/>
          <a:p>
            <a:fld id="{27F8DDA4-3B80-4E8A-A8F5-521F73BF9127}" type="slidenum">
              <a:rPr lang="en-US" smtClean="0"/>
              <a:t>7</a:t>
            </a:fld>
            <a:endParaRPr lang="en-US"/>
          </a:p>
        </p:txBody>
      </p:sp>
    </p:spTree>
    <p:extLst>
      <p:ext uri="{BB962C8B-B14F-4D97-AF65-F5344CB8AC3E}">
        <p14:creationId xmlns:p14="http://schemas.microsoft.com/office/powerpoint/2010/main" val="3472705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BB9CDB-2C69-2AC7-8CC1-B8F5619557B0}"/>
              </a:ext>
            </a:extLst>
          </p:cNvPr>
          <p:cNvSpPr>
            <a:spLocks noGrp="1"/>
          </p:cNvSpPr>
          <p:nvPr>
            <p:ph type="title"/>
          </p:nvPr>
        </p:nvSpPr>
        <p:spPr>
          <a:xfrm>
            <a:off x="302320" y="133652"/>
            <a:ext cx="6462042" cy="615603"/>
          </a:xfrm>
        </p:spPr>
        <p:txBody>
          <a:bodyPr/>
          <a:lstStyle/>
          <a:p>
            <a:r>
              <a:rPr lang="en-ZA" sz="2800" dirty="0"/>
              <a:t>What Happens When Data is Missing or Poor Quality?</a:t>
            </a:r>
          </a:p>
        </p:txBody>
      </p:sp>
      <p:sp>
        <p:nvSpPr>
          <p:cNvPr id="6" name="Text Placeholder 5">
            <a:extLst>
              <a:ext uri="{FF2B5EF4-FFF2-40B4-BE49-F238E27FC236}">
                <a16:creationId xmlns:a16="http://schemas.microsoft.com/office/drawing/2014/main" id="{02FCFF0F-8934-A5C9-3893-C6E05A0CC7A6}"/>
              </a:ext>
            </a:extLst>
          </p:cNvPr>
          <p:cNvSpPr>
            <a:spLocks noGrp="1"/>
          </p:cNvSpPr>
          <p:nvPr>
            <p:ph type="body" idx="1"/>
          </p:nvPr>
        </p:nvSpPr>
        <p:spPr>
          <a:xfrm>
            <a:off x="703265" y="1125992"/>
            <a:ext cx="3868737" cy="823912"/>
          </a:xfrm>
        </p:spPr>
        <p:txBody>
          <a:bodyPr/>
          <a:lstStyle/>
          <a:p>
            <a:r>
              <a:rPr lang="en-ZA" sz="2400" dirty="0"/>
              <a:t>No/ Poor Quality Data</a:t>
            </a:r>
          </a:p>
        </p:txBody>
      </p:sp>
      <p:sp>
        <p:nvSpPr>
          <p:cNvPr id="7" name="Content Placeholder 6">
            <a:extLst>
              <a:ext uri="{FF2B5EF4-FFF2-40B4-BE49-F238E27FC236}">
                <a16:creationId xmlns:a16="http://schemas.microsoft.com/office/drawing/2014/main" id="{3E485990-B08F-906B-F637-1BA31038DF89}"/>
              </a:ext>
            </a:extLst>
          </p:cNvPr>
          <p:cNvSpPr>
            <a:spLocks noGrp="1"/>
          </p:cNvSpPr>
          <p:nvPr>
            <p:ph sz="half" idx="2"/>
          </p:nvPr>
        </p:nvSpPr>
        <p:spPr>
          <a:xfrm>
            <a:off x="627064" y="2005693"/>
            <a:ext cx="3868737" cy="3684588"/>
          </a:xfrm>
        </p:spPr>
        <p:txBody>
          <a:bodyPr/>
          <a:lstStyle/>
          <a:p>
            <a:pPr>
              <a:buBlip>
                <a:blip r:embed="rId2">
                  <a:extLst>
                    <a:ext uri="{96DAC541-7B7A-43D3-8B79-37D633B846F1}">
                      <asvg:svgBlip xmlns:asvg="http://schemas.microsoft.com/office/drawing/2016/SVG/main" r:embed="rId3"/>
                    </a:ext>
                  </a:extLst>
                </a:blip>
              </a:buBlip>
            </a:pPr>
            <a:r>
              <a:rPr lang="en-ZA" sz="2400" dirty="0"/>
              <a:t>Decisions based on assumptions </a:t>
            </a:r>
          </a:p>
          <a:p>
            <a:pPr>
              <a:buBlip>
                <a:blip r:embed="rId2">
                  <a:extLst>
                    <a:ext uri="{96DAC541-7B7A-43D3-8B79-37D633B846F1}">
                      <asvg:svgBlip xmlns:asvg="http://schemas.microsoft.com/office/drawing/2016/SVG/main" r:embed="rId3"/>
                    </a:ext>
                  </a:extLst>
                </a:blip>
              </a:buBlip>
            </a:pPr>
            <a:r>
              <a:rPr lang="en-ZA" sz="2400" dirty="0"/>
              <a:t>Late or reactive responses</a:t>
            </a:r>
          </a:p>
          <a:p>
            <a:pPr>
              <a:buBlip>
                <a:blip r:embed="rId2">
                  <a:extLst>
                    <a:ext uri="{96DAC541-7B7A-43D3-8B79-37D633B846F1}">
                      <asvg:svgBlip xmlns:asvg="http://schemas.microsoft.com/office/drawing/2016/SVG/main" r:embed="rId3"/>
                    </a:ext>
                  </a:extLst>
                </a:blip>
              </a:buBlip>
            </a:pPr>
            <a:r>
              <a:rPr lang="en-ZA" sz="2400" dirty="0"/>
              <a:t>Resources misallocated </a:t>
            </a:r>
          </a:p>
          <a:p>
            <a:pPr>
              <a:buBlip>
                <a:blip r:embed="rId2">
                  <a:extLst>
                    <a:ext uri="{96DAC541-7B7A-43D3-8B79-37D633B846F1}">
                      <asvg:svgBlip xmlns:asvg="http://schemas.microsoft.com/office/drawing/2016/SVG/main" r:embed="rId3"/>
                    </a:ext>
                  </a:extLst>
                </a:blip>
              </a:buBlip>
            </a:pPr>
            <a:r>
              <a:rPr lang="en-ZA" sz="2400" dirty="0"/>
              <a:t>Conflicting reports</a:t>
            </a:r>
          </a:p>
          <a:p>
            <a:pPr>
              <a:buBlip>
                <a:blip r:embed="rId2">
                  <a:extLst>
                    <a:ext uri="{96DAC541-7B7A-43D3-8B79-37D633B846F1}">
                      <asvg:svgBlip xmlns:asvg="http://schemas.microsoft.com/office/drawing/2016/SVG/main" r:embed="rId3"/>
                    </a:ext>
                  </a:extLst>
                </a:blip>
              </a:buBlip>
            </a:pPr>
            <a:r>
              <a:rPr lang="en-ZA" sz="2400" dirty="0"/>
              <a:t>Loss of trust in data</a:t>
            </a:r>
          </a:p>
        </p:txBody>
      </p:sp>
      <p:sp>
        <p:nvSpPr>
          <p:cNvPr id="8" name="Text Placeholder 7">
            <a:extLst>
              <a:ext uri="{FF2B5EF4-FFF2-40B4-BE49-F238E27FC236}">
                <a16:creationId xmlns:a16="http://schemas.microsoft.com/office/drawing/2014/main" id="{C272AE92-FA25-C5AB-0B19-942F7FA29259}"/>
              </a:ext>
            </a:extLst>
          </p:cNvPr>
          <p:cNvSpPr>
            <a:spLocks noGrp="1"/>
          </p:cNvSpPr>
          <p:nvPr>
            <p:ph type="body" sz="quarter" idx="3"/>
          </p:nvPr>
        </p:nvSpPr>
        <p:spPr>
          <a:xfrm>
            <a:off x="4705350" y="1125992"/>
            <a:ext cx="3887788" cy="823912"/>
          </a:xfrm>
        </p:spPr>
        <p:txBody>
          <a:bodyPr/>
          <a:lstStyle/>
          <a:p>
            <a:r>
              <a:rPr lang="en-ZA" sz="2400" dirty="0"/>
              <a:t>Good quality data</a:t>
            </a:r>
          </a:p>
        </p:txBody>
      </p:sp>
      <p:sp>
        <p:nvSpPr>
          <p:cNvPr id="9" name="Content Placeholder 8">
            <a:extLst>
              <a:ext uri="{FF2B5EF4-FFF2-40B4-BE49-F238E27FC236}">
                <a16:creationId xmlns:a16="http://schemas.microsoft.com/office/drawing/2014/main" id="{243B338D-D7B6-A8BC-33B1-A01F3E44E10C}"/>
              </a:ext>
            </a:extLst>
          </p:cNvPr>
          <p:cNvSpPr>
            <a:spLocks noGrp="1"/>
          </p:cNvSpPr>
          <p:nvPr>
            <p:ph sz="quarter" idx="4"/>
          </p:nvPr>
        </p:nvSpPr>
        <p:spPr>
          <a:xfrm>
            <a:off x="4648203" y="2005693"/>
            <a:ext cx="3887788" cy="3684588"/>
          </a:xfrm>
        </p:spPr>
        <p:txBody>
          <a:bodyPr/>
          <a:lstStyle/>
          <a:p>
            <a:pPr>
              <a:buFont typeface="Wingdings" panose="05000000000000000000" pitchFamily="2" charset="2"/>
              <a:buChar char="ü"/>
            </a:pPr>
            <a:r>
              <a:rPr lang="en-ZA" sz="2400" dirty="0"/>
              <a:t>Evidence-based decisions</a:t>
            </a:r>
          </a:p>
          <a:p>
            <a:pPr>
              <a:buFont typeface="Wingdings" panose="05000000000000000000" pitchFamily="2" charset="2"/>
              <a:buChar char="ü"/>
            </a:pPr>
            <a:r>
              <a:rPr lang="en-ZA" sz="2400" dirty="0"/>
              <a:t>Early problem detection</a:t>
            </a:r>
          </a:p>
          <a:p>
            <a:pPr>
              <a:buFont typeface="Wingdings" panose="05000000000000000000" pitchFamily="2" charset="2"/>
              <a:buChar char="ü"/>
            </a:pPr>
            <a:r>
              <a:rPr lang="en-ZA" sz="2400" dirty="0"/>
              <a:t>Targeted support</a:t>
            </a:r>
          </a:p>
          <a:p>
            <a:pPr>
              <a:buFont typeface="Wingdings" panose="05000000000000000000" pitchFamily="2" charset="2"/>
              <a:buChar char="ü"/>
            </a:pPr>
            <a:r>
              <a:rPr lang="en-ZA" sz="2400" dirty="0"/>
              <a:t>Clear priorities</a:t>
            </a:r>
          </a:p>
          <a:p>
            <a:pPr>
              <a:buFont typeface="Wingdings" panose="05000000000000000000" pitchFamily="2" charset="2"/>
              <a:buChar char="ü"/>
            </a:pPr>
            <a:r>
              <a:rPr lang="en-ZA" sz="2400" dirty="0"/>
              <a:t>Accountability and learning</a:t>
            </a:r>
          </a:p>
        </p:txBody>
      </p:sp>
      <p:sp>
        <p:nvSpPr>
          <p:cNvPr id="10" name="TextBox 9">
            <a:extLst>
              <a:ext uri="{FF2B5EF4-FFF2-40B4-BE49-F238E27FC236}">
                <a16:creationId xmlns:a16="http://schemas.microsoft.com/office/drawing/2014/main" id="{ABCA5C0C-D465-0530-8692-A253366CD716}"/>
              </a:ext>
            </a:extLst>
          </p:cNvPr>
          <p:cNvSpPr txBox="1"/>
          <p:nvPr/>
        </p:nvSpPr>
        <p:spPr>
          <a:xfrm>
            <a:off x="627062" y="5320949"/>
            <a:ext cx="8059738" cy="369332"/>
          </a:xfrm>
          <a:prstGeom prst="rect">
            <a:avLst/>
          </a:prstGeom>
          <a:noFill/>
        </p:spPr>
        <p:txBody>
          <a:bodyPr wrap="square" rtlCol="0">
            <a:spAutoFit/>
          </a:bodyPr>
          <a:lstStyle/>
          <a:p>
            <a:r>
              <a:rPr lang="en-US" dirty="0">
                <a:solidFill>
                  <a:schemeClr val="tx1">
                    <a:lumMod val="50000"/>
                    <a:lumOff val="50000"/>
                  </a:schemeClr>
                </a:solidFill>
                <a:latin typeface="Arial" panose="020B0604020202020204" pitchFamily="34" charset="0"/>
                <a:cs typeface="Arial" panose="020B0604020202020204" pitchFamily="34" charset="0"/>
              </a:rPr>
              <a:t>Planning • Resource allocation • Performance review • Supportive supervision</a:t>
            </a:r>
            <a:endParaRPr lang="en-ZA"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5687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77B2C-55BA-7B84-D865-383CDF46F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3CA4FF-AE1C-E7C7-9128-C67F4241838B}"/>
              </a:ext>
            </a:extLst>
          </p:cNvPr>
          <p:cNvSpPr>
            <a:spLocks noGrp="1"/>
          </p:cNvSpPr>
          <p:nvPr>
            <p:ph type="title"/>
          </p:nvPr>
        </p:nvSpPr>
        <p:spPr/>
        <p:txBody>
          <a:bodyPr/>
          <a:lstStyle/>
          <a:p>
            <a:r>
              <a:rPr lang="en-ZA" b="1" dirty="0">
                <a:solidFill>
                  <a:srgbClr val="005D28"/>
                </a:solidFill>
              </a:rPr>
              <a:t>Session 3.2: Overview of Key Health Information Systems</a:t>
            </a:r>
          </a:p>
        </p:txBody>
      </p:sp>
      <p:sp>
        <p:nvSpPr>
          <p:cNvPr id="3" name="Text Placeholder 2">
            <a:extLst>
              <a:ext uri="{FF2B5EF4-FFF2-40B4-BE49-F238E27FC236}">
                <a16:creationId xmlns:a16="http://schemas.microsoft.com/office/drawing/2014/main" id="{C2A01259-3BD3-D40B-8A5B-51EBD2A3467F}"/>
              </a:ext>
            </a:extLst>
          </p:cNvPr>
          <p:cNvSpPr>
            <a:spLocks noGrp="1"/>
          </p:cNvSpPr>
          <p:nvPr>
            <p:ph type="body" idx="1"/>
          </p:nvPr>
        </p:nvSpPr>
        <p:spPr/>
        <p:txBody>
          <a:bodyPr/>
          <a:lstStyle/>
          <a:p>
            <a:endParaRPr lang="en-ZA" dirty="0"/>
          </a:p>
        </p:txBody>
      </p:sp>
    </p:spTree>
    <p:extLst>
      <p:ext uri="{BB962C8B-B14F-4D97-AF65-F5344CB8AC3E}">
        <p14:creationId xmlns:p14="http://schemas.microsoft.com/office/powerpoint/2010/main" val="236685490"/>
      </p:ext>
    </p:extLst>
  </p:cSld>
  <p:clrMapOvr>
    <a:masterClrMapping/>
  </p:clrMapOvr>
</p:sld>
</file>

<file path=ppt/theme/theme1.xml><?xml version="1.0" encoding="utf-8"?>
<a:theme xmlns:a="http://schemas.openxmlformats.org/drawingml/2006/main" name="NDo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DoH" id="{8A0742CF-2365-43B0-938C-90A47C294A1A}" vid="{78A5CFBE-4BA8-4BD4-8495-A66E71D8B92A}"/>
    </a:ext>
  </a:ext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NDoH</Template>
  <TotalTime>1678</TotalTime>
  <Words>7311</Words>
  <Application>Microsoft Office PowerPoint</Application>
  <PresentationFormat>On-screen Show (4:3)</PresentationFormat>
  <Paragraphs>656</Paragraphs>
  <Slides>64</Slides>
  <Notes>36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64</vt:i4>
      </vt:variant>
    </vt:vector>
  </HeadingPairs>
  <TitlesOfParts>
    <vt:vector size="75" baseType="lpstr">
      <vt:lpstr>Aptos</vt:lpstr>
      <vt:lpstr>Aptos Black</vt:lpstr>
      <vt:lpstr>Arial</vt:lpstr>
      <vt:lpstr>Calibri</vt:lpstr>
      <vt:lpstr>Oswald SemiBold</vt:lpstr>
      <vt:lpstr>Wingdings</vt:lpstr>
      <vt:lpstr>NDoH</vt:lpstr>
      <vt:lpstr>4_Custom Design</vt:lpstr>
      <vt:lpstr>2_Custom Design</vt:lpstr>
      <vt:lpstr>1_Custom Design</vt:lpstr>
      <vt:lpstr>1_Office Theme</vt:lpstr>
      <vt:lpstr>Day 3: PHC Data Sources, Interpretation and Data Use </vt:lpstr>
      <vt:lpstr>Course Overview</vt:lpstr>
      <vt:lpstr>Course Overview</vt:lpstr>
      <vt:lpstr>Purpose and Learning Outcomes</vt:lpstr>
      <vt:lpstr> Course Overview</vt:lpstr>
      <vt:lpstr>3.1 Why Data Matters in Primary Health Care</vt:lpstr>
      <vt:lpstr>Why Data Matters in PHC</vt:lpstr>
      <vt:lpstr>What Happens When Data is Missing or Poor Quality?</vt:lpstr>
      <vt:lpstr>Session 3.2: Overview of Key Health Information Systems</vt:lpstr>
      <vt:lpstr>PowerPoint Presentation</vt:lpstr>
      <vt:lpstr>How The Systems Work Together</vt:lpstr>
      <vt:lpstr>Session 3.3: Ideal Clinic Monitoring System</vt:lpstr>
      <vt:lpstr>What is the Ideal Clinic Monitoring System?</vt:lpstr>
      <vt:lpstr>How the Ideal Clinic Monitoring System Works</vt:lpstr>
      <vt:lpstr>What the Ideal Clinic Monitors</vt:lpstr>
      <vt:lpstr>What does Ideal Clinic Measure?</vt:lpstr>
      <vt:lpstr>ICMS is a PHC Management Tool</vt:lpstr>
      <vt:lpstr>Using ICMS for Management: Identify, Inform, Support, Track</vt:lpstr>
      <vt:lpstr>Using ICMS results as a PHC Manager</vt:lpstr>
      <vt:lpstr>Common Misunderstandings About ICMS</vt:lpstr>
      <vt:lpstr>ICMS Assessments – What PHC Managers Should Know</vt:lpstr>
      <vt:lpstr>MOCK ICMS Summary (Simulated)</vt:lpstr>
      <vt:lpstr>From ICMS Findings to Quality Improvement (QI) Actions</vt:lpstr>
      <vt:lpstr>ICMS in Practice: Using Findings for Decision-Making  (Group Exercise)</vt:lpstr>
      <vt:lpstr>Session 3.4: Using DHIS for Routine Data Analysis</vt:lpstr>
      <vt:lpstr>Using DHIS for Routine Monitoring</vt:lpstr>
      <vt:lpstr>Key Principles for Interpreting DHIS Data</vt:lpstr>
      <vt:lpstr>DHIS in Practice: Trend Analysis and Comparison</vt:lpstr>
      <vt:lpstr>Interactive Exercise: DHIS Trend Interpretation</vt:lpstr>
      <vt:lpstr>Session 3.5: Tier.Net Overview and Usage</vt:lpstr>
      <vt:lpstr>Accessing Reports and Key Indicators</vt:lpstr>
      <vt:lpstr>TIER.Net Functions</vt:lpstr>
      <vt:lpstr>Step 1: Understanding Tier.Net outputs:  *Monthly Summary Report  </vt:lpstr>
      <vt:lpstr>Interactive decision-making exercise</vt:lpstr>
      <vt:lpstr>Trend Analysis</vt:lpstr>
      <vt:lpstr>Group Discussion: Interactive Trend Interpretation</vt:lpstr>
      <vt:lpstr>Session 3.6: District Health Barometer (DHB) Dashboard</vt:lpstr>
      <vt:lpstr>Navigating and Using DHB for  Benchmarking</vt:lpstr>
      <vt:lpstr>DHB DEMO STEPS</vt:lpstr>
      <vt:lpstr>Indicator Selection &amp; Filtering</vt:lpstr>
      <vt:lpstr>Filter by Geography</vt:lpstr>
      <vt:lpstr>View Trends and Compare</vt:lpstr>
      <vt:lpstr>Option to download data </vt:lpstr>
      <vt:lpstr>Reflective Exercise</vt:lpstr>
      <vt:lpstr>Session 3.7: Interpreting Data and Communicating Insights</vt:lpstr>
      <vt:lpstr>Turning Data into Action</vt:lpstr>
      <vt:lpstr>Activity: Hands-on Data Exploration</vt:lpstr>
      <vt:lpstr>Writing a data insight</vt:lpstr>
      <vt:lpstr>Data Interpretation &amp; Prioritisation </vt:lpstr>
      <vt:lpstr>Group Report Back</vt:lpstr>
      <vt:lpstr>Crafting a Summary Brief</vt:lpstr>
      <vt:lpstr>Activity: Outline a Brief</vt:lpstr>
      <vt:lpstr>Session 3.8: SMART Targets and Action Planning</vt:lpstr>
      <vt:lpstr>SMART Target Setting and Action Planning</vt:lpstr>
      <vt:lpstr>SMART Targets</vt:lpstr>
      <vt:lpstr>Example 1: Indicator ANC &lt; 20 weeks rate</vt:lpstr>
      <vt:lpstr>Example 2: Hypertension Control Rate </vt:lpstr>
      <vt:lpstr>Example 3: TB Treatment Success Rate</vt:lpstr>
      <vt:lpstr>Session 3.9: Group Activity: Data Interpretation and SMART Planning</vt:lpstr>
      <vt:lpstr>Activity: Action Planning</vt:lpstr>
      <vt:lpstr>Mini Action Planning Table</vt:lpstr>
      <vt:lpstr>Presentations and Feedback</vt:lpstr>
      <vt:lpstr>Game: Data Truth or Myth</vt:lpstr>
      <vt:lpstr>Wrap-up and Reflection</vt:lpstr>
    </vt:vector>
  </TitlesOfParts>
  <Company>HST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Noluthando Ndlovu</dc:creator>
  <cp:lastModifiedBy>Noluthando Ndlovu</cp:lastModifiedBy>
  <cp:revision>4</cp:revision>
  <dcterms:created xsi:type="dcterms:W3CDTF">2025-12-04T04:23:26Z</dcterms:created>
  <dcterms:modified xsi:type="dcterms:W3CDTF">2026-04-08T19:40:07Z</dcterms:modified>
</cp:coreProperties>
</file>