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7.webp" ContentType="image/webp"/>
  <Override PartName="/ppt/media/image19.webp" ContentType="image/webp"/>
  <Override PartName="/ppt/media/image21.webp" ContentType="image/webp"/>
  <Override PartName="/ppt/media/image22.webp" ContentType="image/webp"/>
  <Override PartName="/ppt/media/image3.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3"/>
    <p:sldId id="257" r:id="rId4"/>
    <p:sldId id="258" r:id="rId5"/>
    <p:sldId id="310" r:id="rId6"/>
    <p:sldId id="311" r:id="rId7"/>
    <p:sldId id="312" r:id="rId8"/>
    <p:sldId id="313" r:id="rId9"/>
    <p:sldId id="314" r:id="rId10"/>
    <p:sldId id="315" r:id="rId11"/>
    <p:sldId id="316" r:id="rId12"/>
    <p:sldId id="318" r:id="rId13"/>
    <p:sldId id="319" r:id="rId14"/>
    <p:sldId id="320"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90" r:id="rId30"/>
    <p:sldId id="335" r:id="rId31"/>
    <p:sldId id="391" r:id="rId32"/>
    <p:sldId id="393" r:id="rId33"/>
    <p:sldId id="259" r:id="rId34"/>
    <p:sldId id="337" r:id="rId35"/>
    <p:sldId id="338" r:id="rId36"/>
    <p:sldId id="339" r:id="rId37"/>
    <p:sldId id="396" r:id="rId38"/>
    <p:sldId id="263" r:id="rId39"/>
    <p:sldId id="344" r:id="rId40"/>
    <p:sldId id="341" r:id="rId41"/>
    <p:sldId id="395" r:id="rId42"/>
    <p:sldId id="340" r:id="rId43"/>
    <p:sldId id="342" r:id="rId44"/>
    <p:sldId id="262" r:id="rId45"/>
    <p:sldId id="345" r:id="rId46"/>
    <p:sldId id="397" r:id="rId47"/>
    <p:sldId id="271" r:id="rId48"/>
    <p:sldId id="346" r:id="rId49"/>
    <p:sldId id="347" r:id="rId50"/>
    <p:sldId id="348" r:id="rId51"/>
    <p:sldId id="349" r:id="rId52"/>
    <p:sldId id="264" r:id="rId53"/>
    <p:sldId id="265" r:id="rId54"/>
    <p:sldId id="350" r:id="rId55"/>
    <p:sldId id="266" r:id="rId56"/>
    <p:sldId id="352" r:id="rId57"/>
    <p:sldId id="356" r:id="rId58"/>
    <p:sldId id="351" r:id="rId59"/>
    <p:sldId id="358" r:id="rId60"/>
    <p:sldId id="359" r:id="rId61"/>
    <p:sldId id="427" r:id="rId62"/>
    <p:sldId id="360" r:id="rId63"/>
    <p:sldId id="398" r:id="rId64"/>
    <p:sldId id="361" r:id="rId65"/>
    <p:sldId id="362" r:id="rId66"/>
    <p:sldId id="357" r:id="rId67"/>
    <p:sldId id="363" r:id="rId68"/>
    <p:sldId id="268" r:id="rId69"/>
    <p:sldId id="400" r:id="rId70"/>
    <p:sldId id="269" r:id="rId71"/>
    <p:sldId id="399" r:id="rId72"/>
    <p:sldId id="286" r:id="rId73"/>
    <p:sldId id="287" r:id="rId74"/>
    <p:sldId id="401" r:id="rId75"/>
    <p:sldId id="402" r:id="rId76"/>
    <p:sldId id="403" r:id="rId77"/>
    <p:sldId id="404" r:id="rId78"/>
    <p:sldId id="406" r:id="rId79"/>
    <p:sldId id="407" r:id="rId80"/>
    <p:sldId id="365" r:id="rId81"/>
    <p:sldId id="367" r:id="rId82"/>
    <p:sldId id="370" r:id="rId83"/>
    <p:sldId id="371" r:id="rId84"/>
    <p:sldId id="372" r:id="rId85"/>
    <p:sldId id="373" r:id="rId86"/>
    <p:sldId id="374" r:id="rId87"/>
    <p:sldId id="375" r:id="rId88"/>
    <p:sldId id="376" r:id="rId89"/>
    <p:sldId id="377" r:id="rId90"/>
    <p:sldId id="378" r:id="rId91"/>
    <p:sldId id="380" r:id="rId92"/>
    <p:sldId id="381" r:id="rId93"/>
    <p:sldId id="379" r:id="rId94"/>
    <p:sldId id="408" r:id="rId95"/>
    <p:sldId id="416" r:id="rId96"/>
    <p:sldId id="417" r:id="rId97"/>
    <p:sldId id="418" r:id="rId98"/>
    <p:sldId id="419" r:id="rId99"/>
    <p:sldId id="420" r:id="rId100"/>
    <p:sldId id="421" r:id="rId101"/>
    <p:sldId id="422" r:id="rId102"/>
    <p:sldId id="423" r:id="rId103"/>
    <p:sldId id="424" r:id="rId104"/>
    <p:sldId id="425" r:id="rId105"/>
    <p:sldId id="426" r:id="rId106"/>
    <p:sldId id="415" r:id="rId107"/>
    <p:sldId id="410" r:id="rId108"/>
    <p:sldId id="411" r:id="rId109"/>
    <p:sldId id="413" r:id="rId110"/>
    <p:sldId id="412" r:id="rId111"/>
    <p:sldId id="409" r:id="rId112"/>
    <p:sldId id="382" r:id="rId113"/>
    <p:sldId id="276" r:id="rId114"/>
    <p:sldId id="414" r:id="rId115"/>
    <p:sldId id="291" r:id="rId116"/>
    <p:sldId id="292" r:id="rId117"/>
    <p:sldId id="293" r:id="rId118"/>
    <p:sldId id="294" r:id="rId119"/>
    <p:sldId id="295" r:id="rId120"/>
    <p:sldId id="296" r:id="rId121"/>
    <p:sldId id="299" r:id="rId122"/>
    <p:sldId id="301" r:id="rId123"/>
    <p:sldId id="383" r:id="rId124"/>
    <p:sldId id="384" r:id="rId125"/>
    <p:sldId id="385" r:id="rId126"/>
    <p:sldId id="386" r:id="rId127"/>
    <p:sldId id="387" r:id="rId128"/>
    <p:sldId id="388" r:id="rId129"/>
    <p:sldId id="389" r:id="rId130"/>
    <p:sldId id="285"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4" Type="http://schemas.openxmlformats.org/officeDocument/2006/relationships/tableStyles" Target="tableStyles.xml"/><Relationship Id="rId133" Type="http://schemas.openxmlformats.org/officeDocument/2006/relationships/viewProps" Target="viewProps.xml"/><Relationship Id="rId132" Type="http://schemas.openxmlformats.org/officeDocument/2006/relationships/presProps" Target="presProps.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39184" y="692150"/>
            <a:ext cx="11885083" cy="6110288"/>
          </a:xfrm>
          <a:prstGeom prst="rect">
            <a:avLst/>
          </a:prstGeom>
          <a:noFill/>
          <a:ln w="9525">
            <a:noFill/>
          </a:ln>
        </p:spPr>
      </p:pic>
      <p:sp>
        <p:nvSpPr>
          <p:cNvPr id="10" name="Rectangle 7"/>
          <p:cNvSpPr>
            <a:spLocks noChangeArrowheads="1"/>
          </p:cNvSpPr>
          <p:nvPr/>
        </p:nvSpPr>
        <p:spPr bwMode="auto">
          <a:xfrm>
            <a:off x="2117" y="549275"/>
            <a:ext cx="12192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ChangeArrowheads="1"/>
          </p:cNvSpPr>
          <p:nvPr>
            <p:ph type="subTitle" idx="1"/>
          </p:nvPr>
        </p:nvSpPr>
        <p:spPr>
          <a:xfrm>
            <a:off x="2544233" y="2492375"/>
            <a:ext cx="7393517" cy="1222375"/>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1007533" y="620713"/>
            <a:ext cx="10363200" cy="1470025"/>
          </a:xfrm>
        </p:spPr>
        <p:txBody>
          <a:bodyPr/>
          <a:lstStyle>
            <a:lvl1pPr>
              <a:defRPr sz="360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2" name="Rectangle 5"/>
          <p:cNvSpPr>
            <a:spLocks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3" name="Rectangle 6"/>
          <p:cNvSpPr>
            <a:spLocks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2117" y="333375"/>
            <a:ext cx="12192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2"/>
          <a:srcRect t="1094" r="8122" b="13318"/>
          <a:stretch>
            <a:fillRect/>
          </a:stretch>
        </p:blipFill>
        <p:spPr>
          <a:xfrm>
            <a:off x="7730067" y="4438650"/>
            <a:ext cx="4453467" cy="2333625"/>
          </a:xfrm>
          <a:prstGeom prst="rect">
            <a:avLst/>
          </a:prstGeom>
          <a:noFill/>
          <a:ln w="9525">
            <a:noFill/>
          </a:ln>
        </p:spPr>
      </p:pic>
      <p:sp>
        <p:nvSpPr>
          <p:cNvPr id="1028" name="Rectangle 4"/>
          <p:cNvSpPr/>
          <p:nvPr>
            <p:ph type="title"/>
          </p:nvPr>
        </p:nvSpPr>
        <p:spPr>
          <a:xfrm>
            <a:off x="609600" y="274638"/>
            <a:ext cx="109728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5"/>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1" name="Rectangle 7"/>
          <p:cNvSpPr>
            <a:spLocks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2" name="Rectangle 8"/>
          <p:cNvSpPr>
            <a:spLocks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web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web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webp"/></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webp"/></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web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webp"/></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8.png"/><Relationship Id="rId1" Type="http://schemas.openxmlformats.org/officeDocument/2006/relationships/image" Target="../media/image27.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0.jpeg"/><Relationship Id="rId1" Type="http://schemas.openxmlformats.org/officeDocument/2006/relationships/image" Target="../media/image29.jpe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2.jpeg"/><Relationship Id="rId1" Type="http://schemas.openxmlformats.org/officeDocument/2006/relationships/image" Target="../media/image31.png"/></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060" y="377190"/>
            <a:ext cx="11432540" cy="1515110"/>
          </a:xfrm>
        </p:spPr>
        <p:txBody>
          <a:bodyPr/>
          <a:lstStyle/>
          <a:p>
            <a:r>
              <a:rPr lang="en-US" sz="4400" b="1" dirty="0">
                <a:latin typeface="Garamond" panose="02020404030301010803" charset="0"/>
                <a:cs typeface="Garamond" panose="02020404030301010803" charset="0"/>
                <a:sym typeface="+mn-ea"/>
              </a:rPr>
              <a:t>Hardskills Training for PHC Mangers In Liberia</a:t>
            </a:r>
            <a:endParaRPr lang="en-US" sz="4400" b="1" dirty="0">
              <a:latin typeface="Garamond" panose="02020404030301010803" charset="0"/>
              <a:cs typeface="Garamond" panose="02020404030301010803" charset="0"/>
              <a:sym typeface="+mn-ea"/>
            </a:endParaRPr>
          </a:p>
        </p:txBody>
      </p:sp>
      <p:sp>
        <p:nvSpPr>
          <p:cNvPr id="3" name="Subtitle 2"/>
          <p:cNvSpPr>
            <a:spLocks noGrp="1"/>
          </p:cNvSpPr>
          <p:nvPr>
            <p:ph type="subTitle" idx="1"/>
          </p:nvPr>
        </p:nvSpPr>
        <p:spPr>
          <a:xfrm>
            <a:off x="353060" y="2202180"/>
            <a:ext cx="11432540" cy="4077335"/>
          </a:xfrm>
        </p:spPr>
        <p:txBody>
          <a:bodyPr>
            <a:noAutofit/>
          </a:bodyPr>
          <a:lstStyle/>
          <a:p>
            <a:r>
              <a:rPr lang="en-US" sz="4400" b="1">
                <a:latin typeface="Garamond" panose="02020404030301010803" charset="0"/>
                <a:cs typeface="Garamond" panose="02020404030301010803" charset="0"/>
              </a:rPr>
              <a:t>QUALITY IMPROVEMENT </a:t>
            </a:r>
            <a:endParaRPr lang="en-US" sz="4400" b="1">
              <a:latin typeface="Garamond" panose="02020404030301010803" charset="0"/>
              <a:cs typeface="Garamond" panose="02020404030301010803" charset="0"/>
            </a:endParaRPr>
          </a:p>
          <a:p>
            <a:endParaRPr lang="en-US" sz="3200" b="1">
              <a:latin typeface="Garamond" panose="02020404030301010803" charset="0"/>
              <a:cs typeface="Garamond" panose="02020404030301010803" charset="0"/>
            </a:endParaRPr>
          </a:p>
          <a:p>
            <a:endParaRPr lang="en-US" sz="3200" b="1">
              <a:latin typeface="Garamond" panose="02020404030301010803" charset="0"/>
              <a:cs typeface="Garamond" panose="02020404030301010803" charset="0"/>
            </a:endParaRPr>
          </a:p>
          <a:p>
            <a:endParaRPr lang="en-US" sz="3200" b="1">
              <a:latin typeface="Garamond" panose="02020404030301010803" charset="0"/>
              <a:cs typeface="Garamond" panose="02020404030301010803" charset="0"/>
            </a:endParaRPr>
          </a:p>
          <a:p>
            <a:r>
              <a:rPr lang="en-US" sz="3200" b="1">
                <a:latin typeface="Garamond" panose="02020404030301010803" charset="0"/>
                <a:cs typeface="Garamond" panose="02020404030301010803" charset="0"/>
              </a:rPr>
              <a:t>December 8-12, 2025</a:t>
            </a:r>
            <a:endParaRPr lang="en-US" sz="3200" b="1">
              <a:latin typeface="Garamond" panose="02020404030301010803" charset="0"/>
              <a:cs typeface="Garamond" panose="02020404030301010803"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426720"/>
            <a:ext cx="10972800" cy="735965"/>
          </a:xfrm>
        </p:spPr>
        <p:txBody>
          <a:bodyPr/>
          <a:p>
            <a:r>
              <a:rPr lang="en-US" sz="3600" b="1"/>
              <a:t>Definition of Quality &amp; Role In Health Care Cont’d </a:t>
            </a:r>
            <a:endParaRPr lang="en-US" sz="3600" b="1"/>
          </a:p>
        </p:txBody>
      </p:sp>
      <p:sp>
        <p:nvSpPr>
          <p:cNvPr id="3" name="Content Placeholder 2"/>
          <p:cNvSpPr>
            <a:spLocks noGrp="1"/>
          </p:cNvSpPr>
          <p:nvPr>
            <p:ph idx="1"/>
          </p:nvPr>
        </p:nvSpPr>
        <p:spPr>
          <a:xfrm>
            <a:off x="309880" y="1162685"/>
            <a:ext cx="11524615" cy="5358765"/>
          </a:xfrm>
        </p:spPr>
        <p:txBody>
          <a:bodyPr/>
          <a:p>
            <a:pPr marL="0" indent="0">
              <a:buNone/>
            </a:pPr>
            <a:r>
              <a:rPr lang="en-US" altLang="en-US"/>
              <a:t>. </a:t>
            </a:r>
            <a:endParaRPr lang="en-US" altLang="en-US"/>
          </a:p>
        </p:txBody>
      </p:sp>
      <p:sp>
        <p:nvSpPr>
          <p:cNvPr id="4" name="Text Box 3"/>
          <p:cNvSpPr txBox="1"/>
          <p:nvPr/>
        </p:nvSpPr>
        <p:spPr>
          <a:xfrm>
            <a:off x="760730" y="2049780"/>
            <a:ext cx="11431270" cy="2936875"/>
          </a:xfrm>
          <a:prstGeom prst="rect">
            <a:avLst/>
          </a:prstGeom>
        </p:spPr>
        <p:txBody>
          <a:bodyPr>
            <a:noAutofit/>
          </a:bodyPr>
          <a:p>
            <a:pPr indent="0" algn="just">
              <a:buFont typeface="Arial" panose="020B0604020202020204" pitchFamily="34" charset="0"/>
              <a:buNone/>
            </a:pPr>
            <a:endParaRPr sz="3600" b="0" i="0">
              <a:solidFill>
                <a:srgbClr val="001D35"/>
              </a:solidFill>
              <a:latin typeface="Garamond" panose="02020404030301010803" charset="0"/>
              <a:ea typeface="Google Sans"/>
              <a:cs typeface="Garamond" panose="02020404030301010803" charset="0"/>
            </a:endParaRPr>
          </a:p>
        </p:txBody>
      </p:sp>
      <p:pic>
        <p:nvPicPr>
          <p:cNvPr id="5" name="Picture 4"/>
          <p:cNvPicPr>
            <a:picLocks noChangeAspect="1"/>
          </p:cNvPicPr>
          <p:nvPr/>
        </p:nvPicPr>
        <p:blipFill>
          <a:blip r:embed="rId1"/>
          <a:stretch>
            <a:fillRect/>
          </a:stretch>
        </p:blipFill>
        <p:spPr>
          <a:xfrm>
            <a:off x="1892935" y="1067435"/>
            <a:ext cx="9448165" cy="55499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134110"/>
            <a:ext cx="11550015" cy="5540375"/>
          </a:xfrm>
        </p:spPr>
        <p:txBody>
          <a:bodyPr/>
          <a:p>
            <a:pPr algn="just">
              <a:buFont typeface="Wingdings" panose="05000000000000000000" charset="0"/>
              <a:buChar char="v"/>
            </a:pPr>
            <a:r>
              <a:rPr lang="en-US"/>
              <a:t> </a:t>
            </a:r>
            <a:r>
              <a:rPr lang="en-US" altLang="en-US" b="1">
                <a:highlight>
                  <a:srgbClr val="FFFF00"/>
                </a:highlight>
                <a:latin typeface="Garamond" panose="02020404030301010803" charset="0"/>
                <a:cs typeface="Garamond" panose="02020404030301010803" charset="0"/>
              </a:rPr>
              <a:t>Study: Analyze the Results and Learn</a:t>
            </a:r>
            <a:endParaRPr lang="en-US" altLang="en-US" b="1">
              <a:highlight>
                <a:srgbClr val="FFFF00"/>
              </a:highlight>
              <a:latin typeface="Garamond" panose="02020404030301010803" charset="0"/>
              <a:cs typeface="Garamond" panose="02020404030301010803" charset="0"/>
            </a:endParaRPr>
          </a:p>
          <a:p>
            <a:pPr marL="0" indent="0" algn="just">
              <a:buFont typeface="Wingdings" panose="05000000000000000000" charset="0"/>
              <a:buNone/>
            </a:pPr>
            <a:r>
              <a:rPr lang="en-US" altLang="en-US" b="1">
                <a:latin typeface="Garamond" panose="02020404030301010803" charset="0"/>
                <a:cs typeface="Garamond" panose="02020404030301010803" charset="0"/>
              </a:rPr>
              <a:t>Steps:</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4) Summarize: </a:t>
            </a:r>
            <a:r>
              <a:rPr lang="en-US" altLang="en-US">
                <a:latin typeface="Garamond" panose="02020404030301010803" charset="0"/>
                <a:cs typeface="Garamond" panose="02020404030301010803" charset="0"/>
              </a:rPr>
              <a:t>The test was a success but requires a minor adjustment to address the new bottleneck before expanding the scope. </a:t>
            </a:r>
            <a:endParaRPr lang="en-US" altLang="en-US">
              <a:latin typeface="Garamond" panose="02020404030301010803" charset="0"/>
              <a:cs typeface="Garamond" panose="02020404030301010803" charset="0"/>
            </a:endParaRPr>
          </a:p>
          <a:p>
            <a:pPr marL="0" indent="0" algn="just">
              <a:buNone/>
            </a:pPr>
            <a:endParaRPr lang="en-US" altLang="en-US" b="1">
              <a:latin typeface="Garamond" panose="02020404030301010803" charset="0"/>
              <a:cs typeface="Garamond" panose="02020404030301010803" charset="0"/>
            </a:endParaRPr>
          </a:p>
          <a:p>
            <a:pPr algn="just">
              <a:buFont typeface="Wingdings" panose="05000000000000000000" charset="0"/>
              <a:buChar char="v"/>
            </a:pPr>
            <a:r>
              <a:rPr lang="en-US" altLang="en-US" b="1">
                <a:highlight>
                  <a:srgbClr val="FFFF00"/>
                </a:highlight>
                <a:latin typeface="Garamond" panose="02020404030301010803" charset="0"/>
                <a:cs typeface="Garamond" panose="02020404030301010803" charset="0"/>
              </a:rPr>
              <a:t>Act: Adopt, Adapt, or Abandon</a:t>
            </a:r>
            <a:endParaRPr lang="en-US" altLang="en-US" b="1">
              <a:highlight>
                <a:srgbClr val="FFFF00"/>
              </a:highlight>
              <a:latin typeface="Garamond" panose="02020404030301010803" charset="0"/>
              <a:cs typeface="Garamond" panose="02020404030301010803" charset="0"/>
            </a:endParaRPr>
          </a:p>
          <a:p>
            <a:pPr marL="0" indent="0" algn="just">
              <a:buFont typeface="Wingdings" panose="05000000000000000000" charset="0"/>
              <a:buNone/>
            </a:pPr>
            <a:endParaRPr lang="en-US" altLang="en-US" b="1">
              <a:highlight>
                <a:srgbClr val="FFFF00"/>
              </a:highlight>
              <a:latin typeface="Garamond" panose="02020404030301010803" charset="0"/>
              <a:cs typeface="Garamond" panose="02020404030301010803" charset="0"/>
            </a:endParaRPr>
          </a:p>
          <a:p>
            <a:pPr algn="just"/>
            <a:r>
              <a:rPr lang="en-US" altLang="en-US">
                <a:latin typeface="Garamond" panose="02020404030301010803" charset="0"/>
                <a:cs typeface="Garamond" panose="02020404030301010803" charset="0"/>
              </a:rPr>
              <a:t>The "Act" stage is where the team uses the insights gained from the "Study" phase to decide their next steps. </a:t>
            </a:r>
            <a:endParaRPr lang="en-US" altLang="en-US">
              <a:latin typeface="Garamond" panose="02020404030301010803" charset="0"/>
              <a:cs typeface="Garamond" panose="02020404030301010803"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367790"/>
            <a:ext cx="11550015" cy="5306695"/>
          </a:xfrm>
        </p:spPr>
        <p:txBody>
          <a:bodyPr/>
          <a:p>
            <a:pPr algn="just">
              <a:buFont typeface="Wingdings" panose="05000000000000000000" charset="0"/>
              <a:buChar char="v"/>
            </a:pPr>
            <a:r>
              <a:rPr lang="en-US" altLang="en-US" b="1">
                <a:highlight>
                  <a:srgbClr val="FFFF00"/>
                </a:highlight>
                <a:latin typeface="Garamond" panose="02020404030301010803" charset="0"/>
                <a:cs typeface="Garamond" panose="02020404030301010803" charset="0"/>
              </a:rPr>
              <a:t>Act: Adopt, Adapt, or Abandon</a:t>
            </a:r>
            <a:endParaRPr lang="en-US" altLang="en-US" b="1">
              <a:highlight>
                <a:srgbClr val="FFFF00"/>
              </a:highlight>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Steps:</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1)</a:t>
            </a:r>
            <a:r>
              <a:rPr lang="en-US" altLang="en-US">
                <a:latin typeface="Garamond" panose="02020404030301010803" charset="0"/>
                <a:cs typeface="Garamond" panose="02020404030301010803" charset="0"/>
              </a:rPr>
              <a:t> </a:t>
            </a:r>
            <a:r>
              <a:rPr lang="en-US" altLang="en-US" b="1">
                <a:latin typeface="Garamond" panose="02020404030301010803" charset="0"/>
                <a:cs typeface="Garamond" panose="02020404030301010803" charset="0"/>
              </a:rPr>
              <a:t>Decision: </a:t>
            </a:r>
            <a:r>
              <a:rPr lang="en-US" altLang="en-US">
                <a:latin typeface="Garamond" panose="02020404030301010803" charset="0"/>
                <a:cs typeface="Garamond" panose="02020404030301010803" charset="0"/>
              </a:rPr>
              <a:t>Based on the positive results and clear area for improvement, the team decides to adapt the intervention.</a:t>
            </a:r>
            <a:endParaRPr lang="en-US" altLang="en-US">
              <a:latin typeface="Garamond" panose="02020404030301010803" charset="0"/>
              <a:cs typeface="Garamond" panose="02020404030301010803" charset="0"/>
            </a:endParaRPr>
          </a:p>
          <a:p>
            <a:pPr marL="0" indent="0" algn="just">
              <a:buNone/>
            </a:pP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2) Adapt the Plan:</a:t>
            </a:r>
            <a:r>
              <a:rPr lang="en-US" altLang="en-US">
                <a:latin typeface="Garamond" panose="02020404030301010803" charset="0"/>
                <a:cs typeface="Garamond" panose="02020404030301010803" charset="0"/>
              </a:rPr>
              <a:t> The team modifies the process to address the bottleneck (e.g., assigning a second medical assistant to the specific exam room when the triage system is active).</a:t>
            </a:r>
            <a:endParaRPr lang="en-US" altLang="en-US">
              <a:latin typeface="Garamond" panose="02020404030301010803" charset="0"/>
              <a:cs typeface="Garamond" panose="02020404030301010803" charset="0"/>
            </a:endParaRPr>
          </a:p>
          <a:p>
            <a:pPr marL="0" indent="0" algn="just">
              <a:buNone/>
            </a:pPr>
            <a:endParaRPr lang="en-US" altLang="en-US">
              <a:latin typeface="Garamond" panose="02020404030301010803" charset="0"/>
              <a:cs typeface="Garamond" panose="02020404030301010803"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367790"/>
            <a:ext cx="11550015" cy="5306695"/>
          </a:xfrm>
        </p:spPr>
        <p:txBody>
          <a:bodyPr/>
          <a:p>
            <a:pPr algn="just">
              <a:buFont typeface="Wingdings" panose="05000000000000000000" charset="0"/>
              <a:buChar char="v"/>
            </a:pPr>
            <a:r>
              <a:rPr lang="en-US" altLang="en-US" b="1">
                <a:highlight>
                  <a:srgbClr val="FFFF00"/>
                </a:highlight>
                <a:latin typeface="Garamond" panose="02020404030301010803" charset="0"/>
                <a:cs typeface="Garamond" panose="02020404030301010803" charset="0"/>
              </a:rPr>
              <a:t>Act: Adopt, Adapt, or Abandon</a:t>
            </a:r>
            <a:endParaRPr lang="en-US" altLang="en-US" b="1">
              <a:highlight>
                <a:srgbClr val="FFFF00"/>
              </a:highlight>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Steps:</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3) Prepare for the Next Cycle:</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 </a:t>
            </a:r>
            <a:r>
              <a:rPr lang="en-US" altLang="en-US">
                <a:latin typeface="Garamond" panose="02020404030301010803" charset="0"/>
                <a:cs typeface="Garamond" panose="02020404030301010803" charset="0"/>
              </a:rPr>
              <a:t>The team plans a second PDSA cycle. The "Plan" for this next cycle will test the modified triage system (now with the extra medical assistant support) over a full week instead of just two afternoons.</a:t>
            </a:r>
            <a:endParaRPr lang="en-US" altLang="en-US">
              <a:latin typeface="Garamond" panose="02020404030301010803" charset="0"/>
              <a:cs typeface="Garamond" panose="02020404030301010803" charset="0"/>
            </a:endParaRPr>
          </a:p>
          <a:p>
            <a:pPr marL="0" indent="0" algn="just">
              <a:buNone/>
            </a:pP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ii)</a:t>
            </a:r>
            <a:r>
              <a:rPr lang="en-US" altLang="en-US">
                <a:latin typeface="Garamond" panose="02020404030301010803" charset="0"/>
                <a:cs typeface="Garamond" panose="02020404030301010803" charset="0"/>
              </a:rPr>
              <a:t> If that cycle is successful, the change will eventually be adopted as the new standard operating procedure for the entire clinic.</a:t>
            </a:r>
            <a:endParaRPr lang="en-US" altLang="en-US">
              <a:latin typeface="Garamond" panose="02020404030301010803" charset="0"/>
              <a:cs typeface="Garamond" panose="02020404030301010803"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2633980"/>
            <a:ext cx="11550015" cy="2560320"/>
          </a:xfrm>
        </p:spPr>
        <p:txBody>
          <a:bodyPr/>
          <a:p>
            <a:pPr marL="0" indent="0" algn="ctr">
              <a:buFont typeface="Wingdings" panose="05000000000000000000" charset="0"/>
              <a:buNone/>
            </a:pPr>
            <a:r>
              <a:rPr lang="en-US" altLang="en-US" b="1">
                <a:highlight>
                  <a:srgbClr val="FFFF00"/>
                </a:highlight>
                <a:latin typeface="Garamond" panose="02020404030301010803" charset="0"/>
                <a:cs typeface="Garamond" panose="02020404030301010803" charset="0"/>
              </a:rPr>
              <a:t>This  process of planning, doing, studying, and acting allows the clinic to implement meaningful changes while minimizing risk and maximizing efficiency!</a:t>
            </a:r>
            <a:endParaRPr lang="en-US" altLang="en-US" b="1">
              <a:highlight>
                <a:srgbClr val="FFFF00"/>
              </a:highlight>
              <a:latin typeface="Garamond" panose="02020404030301010803" charset="0"/>
              <a:cs typeface="Garamond" panose="02020404030301010803"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3600" b="1"/>
              <a:t>A Walkthrough on Applying the PDSA Cycle</a:t>
            </a:r>
            <a:endParaRPr lang="en-US" altLang="en-US" sz="3600" b="1"/>
          </a:p>
        </p:txBody>
      </p:sp>
      <p:sp>
        <p:nvSpPr>
          <p:cNvPr id="4" name="Content Placeholder 3"/>
          <p:cNvSpPr>
            <a:spLocks noGrp="1"/>
          </p:cNvSpPr>
          <p:nvPr>
            <p:ph idx="1"/>
          </p:nvPr>
        </p:nvSpPr>
        <p:spPr>
          <a:xfrm>
            <a:off x="347345" y="1379220"/>
            <a:ext cx="11550015" cy="5135880"/>
          </a:xfrm>
        </p:spPr>
        <p:txBody>
          <a:bodyPr/>
          <a:p>
            <a:r>
              <a:rPr lang="en-US" sz="2800">
                <a:latin typeface="Garamond" panose="02020404030301010803" charset="0"/>
                <a:cs typeface="Garamond" panose="02020404030301010803" charset="0"/>
              </a:rPr>
              <a:t>In Maryland County, Rural Liberia, Facility X saw a decline in ANC Visits in Q2 and Q3 of 2025.</a:t>
            </a:r>
            <a:endParaRPr lang="en-US"/>
          </a:p>
          <a:p>
            <a:endParaRPr lang="en-US"/>
          </a:p>
          <a:p>
            <a:pPr marL="0" indent="0">
              <a:buNone/>
            </a:pPr>
            <a:r>
              <a:rPr lang="en-US"/>
              <a:t> </a:t>
            </a:r>
            <a:endParaRPr lang="en-US"/>
          </a:p>
        </p:txBody>
      </p:sp>
      <p:graphicFrame>
        <p:nvGraphicFramePr>
          <p:cNvPr id="2" name="Table 1"/>
          <p:cNvGraphicFramePr/>
          <p:nvPr>
            <p:custDataLst>
              <p:tags r:id="rId1"/>
            </p:custDataLst>
          </p:nvPr>
        </p:nvGraphicFramePr>
        <p:xfrm>
          <a:off x="607060" y="2738120"/>
          <a:ext cx="10629900" cy="1787525"/>
        </p:xfrm>
        <a:graphic>
          <a:graphicData uri="http://schemas.openxmlformats.org/drawingml/2006/table">
            <a:tbl>
              <a:tblPr firstRow="1" bandRow="1">
                <a:tableStyleId>{5C22544A-7EE6-4342-B048-85BDC9FD1C3A}</a:tableStyleId>
              </a:tblPr>
              <a:tblGrid>
                <a:gridCol w="2657475"/>
                <a:gridCol w="2657475"/>
                <a:gridCol w="2657475"/>
                <a:gridCol w="2657475"/>
              </a:tblGrid>
              <a:tr h="1188720">
                <a:tc>
                  <a:txBody>
                    <a:bodyPr/>
                    <a:p>
                      <a:pPr algn="ctr">
                        <a:buNone/>
                      </a:pPr>
                      <a:r>
                        <a:rPr lang="en-US" sz="2400">
                          <a:solidFill>
                            <a:schemeClr val="tx1"/>
                          </a:solidFill>
                          <a:latin typeface="Garamond" panose="02020404030301010803" charset="0"/>
                          <a:cs typeface="Garamond" panose="02020404030301010803" charset="0"/>
                          <a:sym typeface="+mn-ea"/>
                        </a:rPr>
                        <a:t>Q2 ANC Visits (Target)</a:t>
                      </a:r>
                      <a:endParaRPr lang="en-US" sz="2400">
                        <a:solidFill>
                          <a:schemeClr val="tx1"/>
                        </a:solidFill>
                        <a:latin typeface="Garamond" panose="02020404030301010803" charset="0"/>
                        <a:cs typeface="Garamond" panose="02020404030301010803" charset="0"/>
                        <a:sym typeface="+mn-ea"/>
                      </a:endParaRPr>
                    </a:p>
                  </a:txBody>
                  <a:tcPr/>
                </a:tc>
                <a:tc>
                  <a:txBody>
                    <a:bodyPr/>
                    <a:p>
                      <a:pPr algn="ctr">
                        <a:buNone/>
                      </a:pPr>
                      <a:r>
                        <a:rPr lang="en-US" sz="2400">
                          <a:solidFill>
                            <a:schemeClr val="tx1"/>
                          </a:solidFill>
                          <a:latin typeface="Garamond" panose="02020404030301010803" charset="0"/>
                          <a:cs typeface="Garamond" panose="02020404030301010803" charset="0"/>
                          <a:sym typeface="+mn-ea"/>
                        </a:rPr>
                        <a:t>Q2 ANC Visits (Actual)</a:t>
                      </a:r>
                      <a:endParaRPr lang="en-US" sz="2400">
                        <a:solidFill>
                          <a:schemeClr val="tx1"/>
                        </a:solidFill>
                        <a:latin typeface="Garamond" panose="02020404030301010803" charset="0"/>
                        <a:cs typeface="Garamond" panose="02020404030301010803" charset="0"/>
                      </a:endParaRPr>
                    </a:p>
                    <a:p>
                      <a:pPr algn="ctr">
                        <a:buNone/>
                      </a:pPr>
                      <a:endParaRPr lang="en-US" sz="2400">
                        <a:solidFill>
                          <a:schemeClr val="tx1"/>
                        </a:solidFill>
                        <a:latin typeface="Garamond" panose="02020404030301010803" charset="0"/>
                        <a:cs typeface="Garamond" panose="02020404030301010803" charset="0"/>
                      </a:endParaRPr>
                    </a:p>
                  </a:txBody>
                  <a:tcPr/>
                </a:tc>
                <a:tc>
                  <a:txBody>
                    <a:bodyPr/>
                    <a:p>
                      <a:pPr algn="ctr">
                        <a:buNone/>
                      </a:pPr>
                      <a:r>
                        <a:rPr lang="en-US" sz="2400">
                          <a:solidFill>
                            <a:schemeClr val="tx1"/>
                          </a:solidFill>
                          <a:latin typeface="Garamond" panose="02020404030301010803" charset="0"/>
                          <a:cs typeface="Garamond" panose="02020404030301010803" charset="0"/>
                          <a:sym typeface="+mn-ea"/>
                        </a:rPr>
                        <a:t>Q3 ANC Visits (Target)</a:t>
                      </a:r>
                      <a:endParaRPr lang="en-US" sz="2400">
                        <a:solidFill>
                          <a:schemeClr val="tx1"/>
                        </a:solidFill>
                        <a:latin typeface="Garamond" panose="02020404030301010803" charset="0"/>
                        <a:cs typeface="Garamond" panose="02020404030301010803" charset="0"/>
                      </a:endParaRPr>
                    </a:p>
                    <a:p>
                      <a:pPr algn="ctr">
                        <a:buNone/>
                      </a:pPr>
                      <a:endParaRPr lang="en-US" sz="2400">
                        <a:solidFill>
                          <a:schemeClr val="tx1"/>
                        </a:solidFill>
                        <a:latin typeface="Garamond" panose="02020404030301010803" charset="0"/>
                        <a:cs typeface="Garamond" panose="02020404030301010803" charset="0"/>
                      </a:endParaRPr>
                    </a:p>
                  </a:txBody>
                  <a:tcPr/>
                </a:tc>
                <a:tc>
                  <a:txBody>
                    <a:bodyPr/>
                    <a:p>
                      <a:pPr algn="ctr">
                        <a:buNone/>
                      </a:pPr>
                      <a:r>
                        <a:rPr lang="en-US" sz="2400">
                          <a:solidFill>
                            <a:schemeClr val="tx1"/>
                          </a:solidFill>
                          <a:latin typeface="Garamond" panose="02020404030301010803" charset="0"/>
                          <a:cs typeface="Garamond" panose="02020404030301010803" charset="0"/>
                          <a:sym typeface="+mn-ea"/>
                        </a:rPr>
                        <a:t>Q3 ANC Visits (Actual)</a:t>
                      </a:r>
                      <a:endParaRPr lang="en-US" sz="2400">
                        <a:solidFill>
                          <a:schemeClr val="tx1"/>
                        </a:solidFill>
                        <a:latin typeface="Garamond" panose="02020404030301010803" charset="0"/>
                        <a:cs typeface="Garamond" panose="02020404030301010803" charset="0"/>
                      </a:endParaRPr>
                    </a:p>
                    <a:p>
                      <a:pPr algn="ctr">
                        <a:buNone/>
                      </a:pPr>
                      <a:endParaRPr lang="en-US" sz="2400">
                        <a:solidFill>
                          <a:schemeClr val="tx1"/>
                        </a:solidFill>
                        <a:latin typeface="Garamond" panose="02020404030301010803" charset="0"/>
                        <a:cs typeface="Garamond" panose="02020404030301010803" charset="0"/>
                      </a:endParaRPr>
                    </a:p>
                  </a:txBody>
                  <a:tcPr/>
                </a:tc>
              </a:tr>
              <a:tr h="598805">
                <a:tc>
                  <a:txBody>
                    <a:bodyPr/>
                    <a:p>
                      <a:pPr algn="ctr">
                        <a:buNone/>
                      </a:pPr>
                      <a:r>
                        <a:rPr lang="en-US" sz="2400" b="1">
                          <a:latin typeface="Garamond" panose="02020404030301010803" charset="0"/>
                          <a:cs typeface="Garamond" panose="02020404030301010803" charset="0"/>
                        </a:rPr>
                        <a:t>2,500</a:t>
                      </a:r>
                      <a:endParaRPr lang="en-US" sz="2400" b="1">
                        <a:latin typeface="Garamond" panose="02020404030301010803" charset="0"/>
                        <a:cs typeface="Garamond" panose="02020404030301010803" charset="0"/>
                      </a:endParaRPr>
                    </a:p>
                  </a:txBody>
                  <a:tcPr/>
                </a:tc>
                <a:tc>
                  <a:txBody>
                    <a:bodyPr/>
                    <a:p>
                      <a:pPr algn="ctr">
                        <a:buNone/>
                      </a:pPr>
                      <a:r>
                        <a:rPr lang="en-US" sz="2400" b="1">
                          <a:latin typeface="Garamond" panose="02020404030301010803" charset="0"/>
                          <a:cs typeface="Garamond" panose="02020404030301010803" charset="0"/>
                        </a:rPr>
                        <a:t>2,300</a:t>
                      </a:r>
                      <a:endParaRPr lang="en-US" sz="2400" b="1">
                        <a:latin typeface="Garamond" panose="02020404030301010803" charset="0"/>
                        <a:cs typeface="Garamond" panose="02020404030301010803" charset="0"/>
                      </a:endParaRPr>
                    </a:p>
                  </a:txBody>
                  <a:tcPr/>
                </a:tc>
                <a:tc>
                  <a:txBody>
                    <a:bodyPr/>
                    <a:p>
                      <a:pPr algn="ctr">
                        <a:buNone/>
                      </a:pPr>
                      <a:r>
                        <a:rPr lang="en-US" sz="2400" b="1">
                          <a:latin typeface="Garamond" panose="02020404030301010803" charset="0"/>
                          <a:cs typeface="Garamond" panose="02020404030301010803" charset="0"/>
                        </a:rPr>
                        <a:t>2,500</a:t>
                      </a:r>
                      <a:endParaRPr lang="en-US" sz="2400" b="1">
                        <a:latin typeface="Garamond" panose="02020404030301010803" charset="0"/>
                        <a:cs typeface="Garamond" panose="02020404030301010803" charset="0"/>
                      </a:endParaRPr>
                    </a:p>
                  </a:txBody>
                  <a:tcPr/>
                </a:tc>
                <a:tc>
                  <a:txBody>
                    <a:bodyPr/>
                    <a:p>
                      <a:pPr algn="ctr">
                        <a:buNone/>
                      </a:pPr>
                      <a:r>
                        <a:rPr lang="en-US" sz="2400" b="1">
                          <a:latin typeface="Garamond" panose="02020404030301010803" charset="0"/>
                          <a:cs typeface="Garamond" panose="02020404030301010803" charset="0"/>
                        </a:rPr>
                        <a:t>2,000</a:t>
                      </a:r>
                      <a:endParaRPr lang="en-US" sz="2400" b="1">
                        <a:latin typeface="Garamond" panose="02020404030301010803" charset="0"/>
                        <a:cs typeface="Garamond" panose="02020404030301010803" charset="0"/>
                      </a:endParaRPr>
                    </a:p>
                  </a:txBody>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r>
              <a:rPr lang="en-US" altLang="en-US"/>
              <a:t> </a:t>
            </a:r>
            <a:r>
              <a:rPr lang="en-US" altLang="en-US" sz="3600" b="1"/>
              <a:t>A Walkthrough on Applying the PDSA Cycle</a:t>
            </a:r>
            <a:endParaRPr lang="en-US" altLang="en-US" sz="3600" b="1"/>
          </a:p>
        </p:txBody>
      </p:sp>
      <p:sp>
        <p:nvSpPr>
          <p:cNvPr id="4" name="Content Placeholder 3"/>
          <p:cNvSpPr>
            <a:spLocks noGrp="1"/>
          </p:cNvSpPr>
          <p:nvPr>
            <p:ph sz="half" idx="1"/>
          </p:nvPr>
        </p:nvSpPr>
        <p:spPr>
          <a:xfrm>
            <a:off x="300990" y="1600200"/>
            <a:ext cx="5693410" cy="4887595"/>
          </a:xfrm>
        </p:spPr>
        <p:txBody>
          <a:bodyPr/>
          <a:p>
            <a:pPr algn="just"/>
            <a:r>
              <a:rPr lang="en-US" sz="2400" b="1">
                <a:latin typeface="Garamond" panose="02020404030301010803" charset="0"/>
                <a:cs typeface="Garamond" panose="02020404030301010803" charset="0"/>
              </a:rPr>
              <a:t>In Maryland County, Rural Liberia, Facility X saw a decline in ANC Visits in Q2 and Q3 of 2025.</a:t>
            </a:r>
            <a:endParaRPr lang="en-US" sz="2800" b="1"/>
          </a:p>
          <a:p>
            <a:endParaRPr lang="en-US"/>
          </a:p>
          <a:p>
            <a:pPr marL="0" indent="0">
              <a:buNone/>
            </a:pPr>
            <a:r>
              <a:rPr lang="en-US"/>
              <a:t> </a:t>
            </a:r>
            <a:endParaRPr lang="en-US"/>
          </a:p>
        </p:txBody>
      </p:sp>
      <p:sp>
        <p:nvSpPr>
          <p:cNvPr id="5" name="Content Placeholder 4"/>
          <p:cNvSpPr>
            <a:spLocks noGrp="1"/>
          </p:cNvSpPr>
          <p:nvPr>
            <p:ph sz="half" idx="2"/>
          </p:nvPr>
        </p:nvSpPr>
        <p:spPr>
          <a:xfrm>
            <a:off x="6197600" y="1600200"/>
            <a:ext cx="5672455" cy="5014595"/>
          </a:xfrm>
        </p:spPr>
        <p:txBody>
          <a:bodyPr/>
          <a:p>
            <a:r>
              <a:rPr lang="en-US" altLang="en-US" sz="2800" b="1">
                <a:latin typeface="Garamond" panose="02020404030301010803" charset="0"/>
                <a:cs typeface="Garamond" panose="02020404030301010803" charset="0"/>
              </a:rPr>
              <a:t>At the community level:</a:t>
            </a:r>
            <a:endParaRPr lang="en-US" altLang="en-US" sz="2800" b="1">
              <a:latin typeface="Garamond" panose="02020404030301010803" charset="0"/>
              <a:cs typeface="Garamond" panose="02020404030301010803" charset="0"/>
            </a:endParaRPr>
          </a:p>
          <a:p>
            <a:pPr algn="just">
              <a:buFont typeface="Wingdings" panose="05000000000000000000" charset="0"/>
              <a:buChar char="ü"/>
            </a:pPr>
            <a:r>
              <a:rPr lang="en-US" altLang="en-US" sz="2400">
                <a:latin typeface="Garamond" panose="02020404030301010803" charset="0"/>
                <a:cs typeface="Garamond" panose="02020404030301010803" charset="0"/>
              </a:rPr>
              <a:t>Establish goals for the number of pregnant women that community health workers— CHAs, CHVs, CHSS and trained traditional midwives (TTMs) who work for the facility should refer to ANC services. </a:t>
            </a:r>
            <a:endParaRPr lang="en-US" altLang="en-US" sz="2400">
              <a:latin typeface="Garamond" panose="02020404030301010803" charset="0"/>
              <a:cs typeface="Garamond" panose="02020404030301010803" charset="0"/>
            </a:endParaRPr>
          </a:p>
          <a:p>
            <a:pPr algn="just">
              <a:buFont typeface="Wingdings" panose="05000000000000000000" charset="0"/>
              <a:buChar char="ü"/>
            </a:pPr>
            <a:endParaRPr lang="en-US" altLang="en-US" sz="2400">
              <a:latin typeface="Garamond" panose="02020404030301010803" charset="0"/>
              <a:cs typeface="Garamond" panose="02020404030301010803" charset="0"/>
            </a:endParaRPr>
          </a:p>
          <a:p>
            <a:pPr algn="just">
              <a:buFont typeface="Wingdings" panose="05000000000000000000" charset="0"/>
              <a:buChar char="ü"/>
            </a:pPr>
            <a:r>
              <a:rPr lang="en-US" altLang="en-US" sz="2400">
                <a:latin typeface="Garamond" panose="02020404030301010803" charset="0"/>
                <a:cs typeface="Garamond" panose="02020404030301010803" charset="0"/>
              </a:rPr>
              <a:t>Launch of a door-to-door campaign by community health workers and TTMs to communicate the importance of initiating ANC during the first trimester. </a:t>
            </a:r>
            <a:r>
              <a:rPr lang="en-US" altLang="en-US" sz="2800">
                <a:latin typeface="Garamond" panose="02020404030301010803" charset="0"/>
                <a:cs typeface="Garamond" panose="02020404030301010803" charset="0"/>
              </a:rPr>
              <a:t> </a:t>
            </a:r>
            <a:endParaRPr lang="en-US" altLang="en-US" sz="2800">
              <a:latin typeface="Garamond" panose="02020404030301010803" charset="0"/>
              <a:cs typeface="Garamond" panose="02020404030301010803" charset="0"/>
            </a:endParaRPr>
          </a:p>
          <a:p>
            <a:pPr algn="just">
              <a:buFont typeface="Wingdings" panose="05000000000000000000" charset="0"/>
              <a:buChar char="ü"/>
            </a:pPr>
            <a:endParaRPr lang="en-US" altLang="en-US" sz="2800">
              <a:latin typeface="Garamond" panose="02020404030301010803" charset="0"/>
              <a:cs typeface="Garamond" panose="02020404030301010803" charset="0"/>
            </a:endParaRPr>
          </a:p>
        </p:txBody>
      </p:sp>
      <p:pic>
        <p:nvPicPr>
          <p:cNvPr id="6" name="Picture 5"/>
          <p:cNvPicPr>
            <a:picLocks noChangeAspect="1"/>
          </p:cNvPicPr>
          <p:nvPr/>
        </p:nvPicPr>
        <p:blipFill>
          <a:blip r:embed="rId1"/>
          <a:stretch>
            <a:fillRect/>
          </a:stretch>
        </p:blipFill>
        <p:spPr>
          <a:xfrm>
            <a:off x="793750" y="2914650"/>
            <a:ext cx="4620260" cy="369951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r>
              <a:rPr lang="en-US" altLang="en-US"/>
              <a:t> </a:t>
            </a:r>
            <a:r>
              <a:rPr lang="en-US" altLang="en-US" sz="3600" b="1"/>
              <a:t>A Walkthrough on Applying the PDSA Cycle</a:t>
            </a:r>
            <a:endParaRPr lang="en-US" altLang="en-US" sz="3600" b="1"/>
          </a:p>
        </p:txBody>
      </p:sp>
      <p:sp>
        <p:nvSpPr>
          <p:cNvPr id="4" name="Content Placeholder 3"/>
          <p:cNvSpPr>
            <a:spLocks noGrp="1"/>
          </p:cNvSpPr>
          <p:nvPr>
            <p:ph sz="half" idx="1"/>
          </p:nvPr>
        </p:nvSpPr>
        <p:spPr>
          <a:xfrm>
            <a:off x="300990" y="1600200"/>
            <a:ext cx="5693410" cy="4887595"/>
          </a:xfrm>
        </p:spPr>
        <p:txBody>
          <a:bodyPr/>
          <a:p>
            <a:pPr algn="just"/>
            <a:r>
              <a:rPr lang="en-US" sz="2400" b="1">
                <a:latin typeface="Garamond" panose="02020404030301010803" charset="0"/>
                <a:cs typeface="Garamond" panose="02020404030301010803" charset="0"/>
              </a:rPr>
              <a:t>In Maryland County, Rural Liberia, Facility X saw a decline in ANC Visits in Q2 and Q3 of 2025.</a:t>
            </a:r>
            <a:endParaRPr lang="en-US" sz="2800" b="1"/>
          </a:p>
          <a:p>
            <a:endParaRPr lang="en-US"/>
          </a:p>
          <a:p>
            <a:pPr marL="0" indent="0">
              <a:buNone/>
            </a:pPr>
            <a:r>
              <a:rPr lang="en-US"/>
              <a:t> </a:t>
            </a:r>
            <a:endParaRPr lang="en-US"/>
          </a:p>
        </p:txBody>
      </p:sp>
      <p:sp>
        <p:nvSpPr>
          <p:cNvPr id="5" name="Content Placeholder 4"/>
          <p:cNvSpPr>
            <a:spLocks noGrp="1"/>
          </p:cNvSpPr>
          <p:nvPr>
            <p:ph sz="half" idx="2"/>
          </p:nvPr>
        </p:nvSpPr>
        <p:spPr>
          <a:xfrm>
            <a:off x="6197600" y="1600200"/>
            <a:ext cx="5672455" cy="5014595"/>
          </a:xfrm>
        </p:spPr>
        <p:txBody>
          <a:bodyPr/>
          <a:p>
            <a:r>
              <a:rPr lang="en-US" altLang="en-US" sz="2800" b="1">
                <a:latin typeface="Garamond" panose="02020404030301010803" charset="0"/>
                <a:cs typeface="Garamond" panose="02020404030301010803" charset="0"/>
              </a:rPr>
              <a:t>At the community level:</a:t>
            </a:r>
            <a:endParaRPr lang="en-US" altLang="en-US" sz="2800" b="1">
              <a:latin typeface="Garamond" panose="02020404030301010803" charset="0"/>
              <a:cs typeface="Garamond" panose="02020404030301010803" charset="0"/>
            </a:endParaRPr>
          </a:p>
          <a:p>
            <a:pPr algn="just">
              <a:buFont typeface="Wingdings" panose="05000000000000000000" charset="0"/>
              <a:buChar char="ü"/>
            </a:pPr>
            <a:r>
              <a:rPr lang="en-US" altLang="en-US" sz="2800">
                <a:latin typeface="Garamond" panose="02020404030301010803" charset="0"/>
                <a:cs typeface="Garamond" panose="02020404030301010803" charset="0"/>
              </a:rPr>
              <a:t>Integrate comprehensive ANC services into clinical outreach (mobile clinics), to ensure facility-based health providers, including maternal and child health (MCH) nurses, provide integrated health services within the community </a:t>
            </a:r>
            <a:endParaRPr lang="en-US" altLang="en-US" sz="2800">
              <a:latin typeface="Garamond" panose="02020404030301010803" charset="0"/>
              <a:cs typeface="Garamond" panose="02020404030301010803" charset="0"/>
            </a:endParaRPr>
          </a:p>
          <a:p>
            <a:pPr algn="just">
              <a:buFont typeface="Wingdings" panose="05000000000000000000" charset="0"/>
              <a:buChar char="ü"/>
            </a:pPr>
            <a:r>
              <a:rPr lang="en-US" altLang="en-US" sz="2800">
                <a:latin typeface="Garamond" panose="02020404030301010803" charset="0"/>
                <a:cs typeface="Garamond" panose="02020404030301010803" charset="0"/>
              </a:rPr>
              <a:t>Increased frequency of outreach in the communities (weekly). </a:t>
            </a:r>
            <a:endParaRPr lang="en-US" altLang="en-US" sz="2800">
              <a:latin typeface="Garamond" panose="02020404030301010803" charset="0"/>
              <a:cs typeface="Garamond" panose="02020404030301010803" charset="0"/>
            </a:endParaRPr>
          </a:p>
        </p:txBody>
      </p:sp>
      <p:pic>
        <p:nvPicPr>
          <p:cNvPr id="6" name="Picture 5"/>
          <p:cNvPicPr>
            <a:picLocks noChangeAspect="1"/>
          </p:cNvPicPr>
          <p:nvPr/>
        </p:nvPicPr>
        <p:blipFill>
          <a:blip r:embed="rId1"/>
          <a:stretch>
            <a:fillRect/>
          </a:stretch>
        </p:blipFill>
        <p:spPr>
          <a:xfrm>
            <a:off x="793750" y="2914650"/>
            <a:ext cx="4620260" cy="369951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r>
              <a:rPr lang="en-US" altLang="en-US"/>
              <a:t> </a:t>
            </a:r>
            <a:r>
              <a:rPr lang="en-US" altLang="en-US" sz="3600" b="1"/>
              <a:t>A Walkthrough on Applying the PDSA Cycle</a:t>
            </a:r>
            <a:endParaRPr lang="en-US" altLang="en-US" sz="3600" b="1"/>
          </a:p>
        </p:txBody>
      </p:sp>
      <p:sp>
        <p:nvSpPr>
          <p:cNvPr id="4" name="Content Placeholder 3"/>
          <p:cNvSpPr>
            <a:spLocks noGrp="1"/>
          </p:cNvSpPr>
          <p:nvPr>
            <p:ph sz="half" idx="1"/>
          </p:nvPr>
        </p:nvSpPr>
        <p:spPr>
          <a:xfrm>
            <a:off x="300990" y="1600200"/>
            <a:ext cx="5693410" cy="4887595"/>
          </a:xfrm>
        </p:spPr>
        <p:txBody>
          <a:bodyPr/>
          <a:p>
            <a:pPr algn="just"/>
            <a:r>
              <a:rPr lang="en-US" sz="2400" b="1">
                <a:latin typeface="Garamond" panose="02020404030301010803" charset="0"/>
                <a:cs typeface="Garamond" panose="02020404030301010803" charset="0"/>
              </a:rPr>
              <a:t>In Maryland County, Rural Liberia, Facility X saw a decline in ANC Visits in Q2 and Q3 of 2025.</a:t>
            </a:r>
            <a:endParaRPr lang="en-US" sz="2800" b="1"/>
          </a:p>
          <a:p>
            <a:endParaRPr lang="en-US"/>
          </a:p>
          <a:p>
            <a:pPr marL="0" indent="0">
              <a:buNone/>
            </a:pPr>
            <a:r>
              <a:rPr lang="en-US"/>
              <a:t> </a:t>
            </a:r>
            <a:endParaRPr lang="en-US"/>
          </a:p>
        </p:txBody>
      </p:sp>
      <p:sp>
        <p:nvSpPr>
          <p:cNvPr id="5" name="Content Placeholder 4"/>
          <p:cNvSpPr>
            <a:spLocks noGrp="1"/>
          </p:cNvSpPr>
          <p:nvPr>
            <p:ph sz="half" idx="2"/>
          </p:nvPr>
        </p:nvSpPr>
        <p:spPr>
          <a:xfrm>
            <a:off x="6197600" y="1600200"/>
            <a:ext cx="5672455" cy="5014595"/>
          </a:xfrm>
        </p:spPr>
        <p:txBody>
          <a:bodyPr/>
          <a:p>
            <a:r>
              <a:rPr lang="en-US" altLang="en-US" sz="2800" b="1">
                <a:latin typeface="Garamond" panose="02020404030301010803" charset="0"/>
                <a:cs typeface="Garamond" panose="02020404030301010803" charset="0"/>
              </a:rPr>
              <a:t>At the facility:</a:t>
            </a:r>
            <a:endParaRPr lang="en-US" altLang="en-US" sz="2800" b="1">
              <a:latin typeface="Garamond" panose="02020404030301010803" charset="0"/>
              <a:cs typeface="Garamond" panose="02020404030301010803" charset="0"/>
            </a:endParaRPr>
          </a:p>
          <a:p>
            <a:pPr algn="just">
              <a:buFont typeface="Wingdings" panose="05000000000000000000" charset="0"/>
              <a:buChar char="ü"/>
            </a:pPr>
            <a:r>
              <a:rPr lang="en-US" altLang="en-US" sz="2800">
                <a:latin typeface="Garamond" panose="02020404030301010803" charset="0"/>
                <a:cs typeface="Garamond" panose="02020404030301010803" charset="0"/>
              </a:rPr>
              <a:t>Training of MCH nurses in the early diagnosis of pregnancy using physical examination and assessment of presumptive signs and symptoms</a:t>
            </a:r>
            <a:endParaRPr lang="en-US" altLang="en-US" sz="2800">
              <a:latin typeface="Garamond" panose="02020404030301010803" charset="0"/>
              <a:cs typeface="Garamond" panose="02020404030301010803" charset="0"/>
            </a:endParaRPr>
          </a:p>
          <a:p>
            <a:pPr marL="0" indent="0" algn="just">
              <a:buFont typeface="Wingdings" panose="05000000000000000000" charset="0"/>
              <a:buNone/>
            </a:pPr>
            <a:endParaRPr lang="en-US" altLang="en-US" sz="2800">
              <a:latin typeface="Garamond" panose="02020404030301010803" charset="0"/>
              <a:cs typeface="Garamond" panose="02020404030301010803" charset="0"/>
            </a:endParaRPr>
          </a:p>
          <a:p>
            <a:pPr algn="just">
              <a:buFont typeface="Wingdings" panose="05000000000000000000" charset="0"/>
              <a:buChar char="ü"/>
            </a:pPr>
            <a:r>
              <a:rPr lang="en-US" altLang="en-US" sz="2800">
                <a:latin typeface="Garamond" panose="02020404030301010803" charset="0"/>
                <a:cs typeface="Garamond" panose="02020404030301010803" charset="0"/>
              </a:rPr>
              <a:t>Set targets for clinicians to screen for cases of amenorrhea (absence of menstrual period) in all women of childbearing age and refer to ANC services, if indicated. </a:t>
            </a:r>
            <a:endParaRPr lang="en-US" altLang="en-US" sz="2800">
              <a:latin typeface="Garamond" panose="02020404030301010803" charset="0"/>
              <a:cs typeface="Garamond" panose="02020404030301010803" charset="0"/>
            </a:endParaRPr>
          </a:p>
          <a:p>
            <a:pPr marL="0" indent="0" algn="just">
              <a:buFont typeface="Wingdings" panose="05000000000000000000" charset="0"/>
              <a:buNone/>
            </a:pPr>
            <a:endParaRPr lang="en-US" altLang="en-US" sz="2800">
              <a:latin typeface="Garamond" panose="02020404030301010803" charset="0"/>
              <a:cs typeface="Garamond" panose="02020404030301010803" charset="0"/>
            </a:endParaRPr>
          </a:p>
        </p:txBody>
      </p:sp>
      <p:pic>
        <p:nvPicPr>
          <p:cNvPr id="6" name="Picture 5"/>
          <p:cNvPicPr>
            <a:picLocks noChangeAspect="1"/>
          </p:cNvPicPr>
          <p:nvPr/>
        </p:nvPicPr>
        <p:blipFill>
          <a:blip r:embed="rId1"/>
          <a:stretch>
            <a:fillRect/>
          </a:stretch>
        </p:blipFill>
        <p:spPr>
          <a:xfrm>
            <a:off x="793750" y="2914650"/>
            <a:ext cx="4620260" cy="369951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r>
              <a:rPr lang="en-US" altLang="en-US"/>
              <a:t> </a:t>
            </a:r>
            <a:r>
              <a:rPr lang="en-US" altLang="en-US" sz="3600" b="1"/>
              <a:t>A Walkthrough on Applying the PDSA Cycle</a:t>
            </a:r>
            <a:endParaRPr lang="en-US" altLang="en-US" sz="3600" b="1"/>
          </a:p>
        </p:txBody>
      </p:sp>
      <p:sp>
        <p:nvSpPr>
          <p:cNvPr id="4" name="Content Placeholder 3"/>
          <p:cNvSpPr>
            <a:spLocks noGrp="1"/>
          </p:cNvSpPr>
          <p:nvPr>
            <p:ph sz="half" idx="1"/>
          </p:nvPr>
        </p:nvSpPr>
        <p:spPr>
          <a:xfrm>
            <a:off x="300990" y="1600200"/>
            <a:ext cx="5693410" cy="4887595"/>
          </a:xfrm>
        </p:spPr>
        <p:txBody>
          <a:bodyPr/>
          <a:p>
            <a:pPr algn="just"/>
            <a:r>
              <a:rPr lang="en-US" sz="2400" b="1">
                <a:latin typeface="Garamond" panose="02020404030301010803" charset="0"/>
                <a:cs typeface="Garamond" panose="02020404030301010803" charset="0"/>
              </a:rPr>
              <a:t>In Maryland County, Rural Liberia, Facility X saw a decline in ANC Visits in Q2 and Q3 of 2025.</a:t>
            </a:r>
            <a:endParaRPr lang="en-US" sz="2800" b="1"/>
          </a:p>
          <a:p>
            <a:endParaRPr lang="en-US"/>
          </a:p>
          <a:p>
            <a:pPr marL="0" indent="0">
              <a:buNone/>
            </a:pPr>
            <a:r>
              <a:rPr lang="en-US"/>
              <a:t> </a:t>
            </a:r>
            <a:endParaRPr lang="en-US"/>
          </a:p>
        </p:txBody>
      </p:sp>
      <p:sp>
        <p:nvSpPr>
          <p:cNvPr id="5" name="Content Placeholder 4"/>
          <p:cNvSpPr>
            <a:spLocks noGrp="1"/>
          </p:cNvSpPr>
          <p:nvPr>
            <p:ph sz="half" idx="2"/>
          </p:nvPr>
        </p:nvSpPr>
        <p:spPr>
          <a:xfrm>
            <a:off x="6197600" y="1600200"/>
            <a:ext cx="5672455" cy="5014595"/>
          </a:xfrm>
        </p:spPr>
        <p:txBody>
          <a:bodyPr/>
          <a:p>
            <a:r>
              <a:rPr lang="en-US" altLang="en-US" sz="2800" b="1">
                <a:latin typeface="Garamond" panose="02020404030301010803" charset="0"/>
                <a:cs typeface="Garamond" panose="02020404030301010803" charset="0"/>
              </a:rPr>
              <a:t>At the facility:</a:t>
            </a:r>
            <a:r>
              <a:rPr lang="en-US" altLang="en-US" sz="2800">
                <a:latin typeface="Garamond" panose="02020404030301010803" charset="0"/>
                <a:cs typeface="Garamond" panose="02020404030301010803" charset="0"/>
              </a:rPr>
              <a:t> </a:t>
            </a:r>
            <a:endParaRPr lang="en-US" altLang="en-US" sz="2800">
              <a:latin typeface="Garamond" panose="02020404030301010803" charset="0"/>
              <a:cs typeface="Garamond" panose="02020404030301010803" charset="0"/>
            </a:endParaRPr>
          </a:p>
          <a:p>
            <a:pPr marL="0" indent="0" algn="just">
              <a:buFont typeface="Wingdings" panose="05000000000000000000" charset="0"/>
              <a:buNone/>
            </a:pPr>
            <a:endParaRPr lang="en-US" altLang="en-US" sz="2800">
              <a:latin typeface="Garamond" panose="02020404030301010803" charset="0"/>
              <a:cs typeface="Garamond" panose="02020404030301010803" charset="0"/>
            </a:endParaRPr>
          </a:p>
          <a:p>
            <a:pPr algn="just">
              <a:buFont typeface="Wingdings" panose="05000000000000000000" charset="0"/>
              <a:buChar char="ü"/>
            </a:pPr>
            <a:r>
              <a:rPr lang="en-US" altLang="en-US" sz="2800">
                <a:latin typeface="Garamond" panose="02020404030301010803" charset="0"/>
                <a:cs typeface="Garamond" panose="02020404030301010803" charset="0"/>
              </a:rPr>
              <a:t>Have MCH nurses give daily morning talks to patients in the general waiting area seeking services in the facility about the importance  ANC visits. </a:t>
            </a:r>
            <a:endParaRPr lang="en-US" altLang="en-US" sz="2800">
              <a:latin typeface="Garamond" panose="02020404030301010803" charset="0"/>
              <a:cs typeface="Garamond" panose="02020404030301010803" charset="0"/>
            </a:endParaRPr>
          </a:p>
        </p:txBody>
      </p:sp>
      <p:pic>
        <p:nvPicPr>
          <p:cNvPr id="6" name="Picture 5"/>
          <p:cNvPicPr>
            <a:picLocks noChangeAspect="1"/>
          </p:cNvPicPr>
          <p:nvPr/>
        </p:nvPicPr>
        <p:blipFill>
          <a:blip r:embed="rId1"/>
          <a:stretch>
            <a:fillRect/>
          </a:stretch>
        </p:blipFill>
        <p:spPr>
          <a:xfrm>
            <a:off x="793750" y="2914650"/>
            <a:ext cx="4620260" cy="369951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3600" b="1"/>
              <a:t>A Walkthrough on Applying the PDSA Cycle</a:t>
            </a:r>
            <a:endParaRPr lang="en-US" altLang="en-US" sz="3600" b="1"/>
          </a:p>
        </p:txBody>
      </p:sp>
      <p:sp>
        <p:nvSpPr>
          <p:cNvPr id="4" name="Content Placeholder 3"/>
          <p:cNvSpPr>
            <a:spLocks noGrp="1"/>
          </p:cNvSpPr>
          <p:nvPr>
            <p:ph idx="1"/>
          </p:nvPr>
        </p:nvSpPr>
        <p:spPr>
          <a:xfrm>
            <a:off x="347345" y="2847975"/>
            <a:ext cx="11550015" cy="2527935"/>
          </a:xfrm>
        </p:spPr>
        <p:txBody>
          <a:bodyPr/>
          <a:p>
            <a:r>
              <a:rPr lang="en-US">
                <a:latin typeface="Garamond" panose="02020404030301010803" charset="0"/>
                <a:cs typeface="Garamond" panose="02020404030301010803" charset="0"/>
              </a:rPr>
              <a:t>With the measures stated in the walkthrough, there is an expected increase in ANC Visits at facility X for Q4.</a:t>
            </a:r>
            <a:endParaRPr lang="en-US">
              <a:latin typeface="Garamond" panose="02020404030301010803" charset="0"/>
              <a:cs typeface="Garamond" panose="02020404030301010803" charset="0"/>
            </a:endParaRPr>
          </a:p>
          <a:p>
            <a:pPr marL="0" indent="0">
              <a:buNone/>
            </a:pPr>
            <a:r>
              <a:rPr lang="en-US">
                <a:latin typeface="Garamond" panose="02020404030301010803" charset="0"/>
                <a:cs typeface="Garamond" panose="02020404030301010803" charset="0"/>
              </a:rPr>
              <a:t> </a:t>
            </a:r>
            <a:endParaRPr lang="en-US">
              <a:latin typeface="Garamond" panose="02020404030301010803" charset="0"/>
              <a:cs typeface="Garamond" panose="02020404030301010803"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813435" y="1713865"/>
            <a:ext cx="10972800" cy="3815715"/>
          </a:xfrm>
        </p:spPr>
        <p:txBody>
          <a:bodyPr/>
          <a:p>
            <a:r>
              <a:rPr lang="en-US" sz="3200" b="1">
                <a:sym typeface="+mn-ea"/>
              </a:rPr>
              <a:t>AS PHC MANAGERS, HOW DO WE QUANTIFY OR MEASURE QUALITY?</a:t>
            </a:r>
            <a:endParaRPr lang="en-US" sz="3200" b="1">
              <a:sym typeface="+mn-ea"/>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19125" y="2675255"/>
            <a:ext cx="10657840" cy="1740535"/>
          </a:xfrm>
        </p:spPr>
        <p:txBody>
          <a:bodyPr/>
          <a:p>
            <a:pPr algn="ctr"/>
            <a:r>
              <a:rPr lang="en-US" sz="3600" b="1">
                <a:sym typeface="+mn-ea"/>
              </a:rPr>
              <a:t>Session 4.5 : PDSA Cycle (Part II): </a:t>
            </a:r>
            <a:br>
              <a:rPr lang="en-US" sz="3600" b="1">
                <a:sym typeface="+mn-ea"/>
              </a:rPr>
            </a:br>
            <a:r>
              <a:rPr lang="en-US" sz="3600" b="1">
                <a:solidFill>
                  <a:schemeClr val="accent2">
                    <a:lumMod val="60000"/>
                    <a:lumOff val="40000"/>
                  </a:schemeClr>
                </a:solidFill>
                <a:latin typeface="Garamond" panose="02020404030301010803" charset="0"/>
                <a:cs typeface="Garamond" panose="02020404030301010803" charset="0"/>
                <a:sym typeface="+mn-ea"/>
              </a:rPr>
              <a:t>GROUP ACTIVITIES</a:t>
            </a:r>
            <a:endParaRPr lang="en-US" sz="3600" b="1">
              <a:solidFill>
                <a:schemeClr val="accent2">
                  <a:lumMod val="60000"/>
                  <a:lumOff val="40000"/>
                </a:schemeClr>
              </a:solidFill>
              <a:latin typeface="Garamond" panose="02020404030301010803" charset="0"/>
              <a:cs typeface="Garamond" panose="02020404030301010803" charset="0"/>
              <a:sym typeface="+mn-e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953770"/>
          </a:xfrm>
        </p:spPr>
        <p:txBody>
          <a:bodyPr/>
          <a:p>
            <a:pPr algn="ctr"/>
            <a:r>
              <a:rPr lang="en-US" sz="4000" b="1">
                <a:latin typeface="Garamond" panose="02020404030301010803" charset="0"/>
                <a:cs typeface="Garamond" panose="02020404030301010803" charset="0"/>
              </a:rPr>
              <a:t>PDSA ACTIVITY 1</a:t>
            </a:r>
            <a:endParaRPr lang="en-US" sz="4000" b="1">
              <a:latin typeface="Garamond" panose="02020404030301010803" charset="0"/>
              <a:cs typeface="Garamond" panose="02020404030301010803" charset="0"/>
            </a:endParaRPr>
          </a:p>
        </p:txBody>
      </p:sp>
      <p:sp>
        <p:nvSpPr>
          <p:cNvPr id="3" name="Content Placeholder 2"/>
          <p:cNvSpPr>
            <a:spLocks noGrp="1"/>
          </p:cNvSpPr>
          <p:nvPr>
            <p:ph idx="1"/>
          </p:nvPr>
        </p:nvSpPr>
        <p:spPr>
          <a:xfrm>
            <a:off x="316865" y="652780"/>
            <a:ext cx="11569065" cy="5769610"/>
          </a:xfrm>
        </p:spPr>
        <p:txBody>
          <a:bodyPr>
            <a:normAutofit/>
          </a:bodyPr>
          <a:p>
            <a:pPr marL="0" indent="0">
              <a:buNone/>
            </a:pPr>
            <a:endParaRPr lang="en-US" altLang="en-US" sz="2400" b="1">
              <a:solidFill>
                <a:schemeClr val="accent1">
                  <a:lumMod val="75000"/>
                </a:schemeClr>
              </a:solidFill>
              <a:latin typeface="Garamond" panose="02020404030301010803" charset="0"/>
              <a:cs typeface="Garamond" panose="02020404030301010803" charset="0"/>
            </a:endParaRPr>
          </a:p>
          <a:p>
            <a:pPr marL="0" indent="0">
              <a:buNone/>
            </a:pPr>
            <a:r>
              <a:rPr lang="en-US" altLang="en-US" sz="2400" b="1">
                <a:solidFill>
                  <a:schemeClr val="accent1">
                    <a:lumMod val="75000"/>
                  </a:schemeClr>
                </a:solidFill>
                <a:highlight>
                  <a:srgbClr val="FFFF00"/>
                </a:highlight>
                <a:latin typeface="Garamond" panose="02020404030301010803" charset="0"/>
                <a:cs typeface="Garamond" panose="02020404030301010803" charset="0"/>
              </a:rPr>
              <a:t>COIN SPINNING ACTIVITY</a:t>
            </a:r>
            <a:endParaRPr lang="en-US" altLang="en-US" sz="2400" b="1">
              <a:solidFill>
                <a:schemeClr val="accent1">
                  <a:lumMod val="75000"/>
                </a:schemeClr>
              </a:solidFill>
              <a:highlight>
                <a:srgbClr val="FFFF00"/>
              </a:highlight>
              <a:latin typeface="Garamond" panose="02020404030301010803" charset="0"/>
              <a:cs typeface="Garamond" panose="02020404030301010803" charset="0"/>
            </a:endParaRPr>
          </a:p>
          <a:p>
            <a:pPr marL="0" indent="0">
              <a:buNone/>
            </a:pPr>
            <a:endParaRPr lang="en-US" altLang="en-US" sz="2400" b="1">
              <a:solidFill>
                <a:schemeClr val="accent1">
                  <a:lumMod val="75000"/>
                </a:schemeClr>
              </a:solidFill>
              <a:latin typeface="Garamond" panose="02020404030301010803" charset="0"/>
              <a:cs typeface="Garamond" panose="02020404030301010803" charset="0"/>
            </a:endParaRPr>
          </a:p>
          <a:p>
            <a:pPr marL="0" indent="0">
              <a:buFont typeface="Wingdings" panose="05000000000000000000" charset="0"/>
              <a:buNone/>
            </a:pPr>
            <a:r>
              <a:rPr lang="en-US" altLang="en-US" b="1">
                <a:solidFill>
                  <a:schemeClr val="tx1"/>
                </a:solidFill>
                <a:latin typeface="Garamond" panose="02020404030301010803" charset="0"/>
                <a:cs typeface="Garamond" panose="02020404030301010803" charset="0"/>
              </a:rPr>
              <a:t>Coin spinning—it’s a thing!</a:t>
            </a:r>
            <a:endParaRPr lang="en-US" altLang="en-US" b="1">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a:solidFill>
                  <a:schemeClr val="tx1"/>
                </a:solidFill>
                <a:latin typeface="Garamond" panose="02020404030301010803" charset="0"/>
                <a:cs typeface="Garamond" panose="02020404030301010803" charset="0"/>
              </a:rPr>
              <a:t>Longest coin spinning duration</a:t>
            </a:r>
            <a:endParaRPr lang="en-US" altLang="en-US">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b="1">
                <a:solidFill>
                  <a:schemeClr val="tx1"/>
                </a:solidFill>
                <a:latin typeface="Garamond" panose="02020404030301010803" charset="0"/>
                <a:cs typeface="Garamond" panose="02020404030301010803" charset="0"/>
              </a:rPr>
              <a:t>Who: </a:t>
            </a:r>
            <a:r>
              <a:rPr lang="en-US" altLang="en-US">
                <a:solidFill>
                  <a:schemeClr val="tx1"/>
                </a:solidFill>
                <a:latin typeface="Garamond" panose="02020404030301010803" charset="0"/>
                <a:cs typeface="Garamond" panose="02020404030301010803" charset="0"/>
              </a:rPr>
              <a:t>Keita Hashimoto </a:t>
            </a:r>
            <a:endParaRPr lang="en-US" altLang="en-US">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b="1">
                <a:solidFill>
                  <a:schemeClr val="tx1"/>
                </a:solidFill>
                <a:latin typeface="Garamond" panose="02020404030301010803" charset="0"/>
                <a:cs typeface="Garamond" panose="02020404030301010803" charset="0"/>
              </a:rPr>
              <a:t>What:</a:t>
            </a:r>
            <a:r>
              <a:rPr lang="en-US" altLang="en-US">
                <a:solidFill>
                  <a:schemeClr val="tx1"/>
                </a:solidFill>
                <a:latin typeface="Garamond" panose="02020404030301010803" charset="0"/>
                <a:cs typeface="Garamond" panose="02020404030301010803" charset="0"/>
              </a:rPr>
              <a:t> 25.71 seconds </a:t>
            </a:r>
            <a:endParaRPr lang="en-US" altLang="en-US">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b="1">
                <a:solidFill>
                  <a:schemeClr val="tx1"/>
                </a:solidFill>
                <a:latin typeface="Garamond" panose="02020404030301010803" charset="0"/>
                <a:cs typeface="Garamond" panose="02020404030301010803" charset="0"/>
              </a:rPr>
              <a:t>Where: </a:t>
            </a:r>
            <a:r>
              <a:rPr lang="en-US" altLang="en-US">
                <a:solidFill>
                  <a:schemeClr val="tx1"/>
                </a:solidFill>
                <a:latin typeface="Garamond" panose="02020404030301010803" charset="0"/>
                <a:cs typeface="Garamond" panose="02020404030301010803" charset="0"/>
              </a:rPr>
              <a:t>Tochigi, Japan </a:t>
            </a:r>
            <a:endParaRPr lang="en-US" altLang="en-US">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b="1">
                <a:solidFill>
                  <a:schemeClr val="tx1"/>
                </a:solidFill>
                <a:latin typeface="Garamond" panose="02020404030301010803" charset="0"/>
                <a:cs typeface="Garamond" panose="02020404030301010803" charset="0"/>
              </a:rPr>
              <a:t>When: </a:t>
            </a:r>
            <a:r>
              <a:rPr lang="en-US" altLang="en-US">
                <a:solidFill>
                  <a:schemeClr val="tx1"/>
                </a:solidFill>
                <a:latin typeface="Garamond" panose="02020404030301010803" charset="0"/>
                <a:cs typeface="Garamond" panose="02020404030301010803" charset="0"/>
              </a:rPr>
              <a:t>17 July 2014 </a:t>
            </a:r>
            <a:endParaRPr lang="en-US" altLang="en-US">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sz="2400" b="1">
                <a:solidFill>
                  <a:srgbClr val="C00000"/>
                </a:solidFill>
                <a:latin typeface="Garamond" panose="02020404030301010803" charset="0"/>
                <a:cs typeface="Garamond" panose="02020404030301010803" charset="0"/>
              </a:rPr>
              <a:t>Do you have any theories on how Keita can spin a coin for so long? </a:t>
            </a:r>
            <a:endParaRPr lang="en-US" altLang="en-US" sz="2400"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p:txBody>
      </p:sp>
      <p:pic>
        <p:nvPicPr>
          <p:cNvPr id="4" name="Picture 3"/>
          <p:cNvPicPr/>
          <p:nvPr/>
        </p:nvPicPr>
        <p:blipFill>
          <a:blip r:embed="rId1"/>
          <a:stretch>
            <a:fillRect/>
          </a:stretch>
        </p:blipFill>
        <p:spPr>
          <a:xfrm>
            <a:off x="6780530" y="1962785"/>
            <a:ext cx="4007485" cy="346329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953770"/>
          </a:xfrm>
        </p:spPr>
        <p:txBody>
          <a:bodyPr/>
          <a:p>
            <a:pPr algn="ctr"/>
            <a:r>
              <a:rPr lang="en-US" sz="4000" b="1">
                <a:latin typeface="Garamond" panose="02020404030301010803" charset="0"/>
                <a:cs typeface="Garamond" panose="02020404030301010803" charset="0"/>
              </a:rPr>
              <a:t>PDSA ACTIVITY 1</a:t>
            </a:r>
            <a:endParaRPr lang="en-US" sz="4000" b="1">
              <a:latin typeface="Garamond" panose="02020404030301010803" charset="0"/>
              <a:cs typeface="Garamond" panose="02020404030301010803" charset="0"/>
            </a:endParaRPr>
          </a:p>
        </p:txBody>
      </p:sp>
      <p:sp>
        <p:nvSpPr>
          <p:cNvPr id="3" name="Content Placeholder 2"/>
          <p:cNvSpPr>
            <a:spLocks noGrp="1"/>
          </p:cNvSpPr>
          <p:nvPr>
            <p:ph idx="1"/>
          </p:nvPr>
        </p:nvSpPr>
        <p:spPr>
          <a:xfrm>
            <a:off x="316865" y="652780"/>
            <a:ext cx="11569065" cy="5769610"/>
          </a:xfrm>
        </p:spPr>
        <p:txBody>
          <a:bodyPr>
            <a:normAutofit lnSpcReduction="20000"/>
          </a:bodyPr>
          <a:p>
            <a:pPr marL="0" indent="0">
              <a:buNone/>
            </a:pPr>
            <a:endParaRPr lang="en-US" altLang="en-US" sz="2400" b="1">
              <a:solidFill>
                <a:schemeClr val="accent1">
                  <a:lumMod val="75000"/>
                </a:schemeClr>
              </a:solidFill>
              <a:latin typeface="Garamond" panose="02020404030301010803" charset="0"/>
              <a:cs typeface="Garamond" panose="02020404030301010803" charset="0"/>
            </a:endParaRPr>
          </a:p>
          <a:p>
            <a:pPr marL="0" indent="0">
              <a:buNone/>
            </a:pPr>
            <a:r>
              <a:rPr lang="en-US" altLang="en-US" sz="2400" b="1">
                <a:solidFill>
                  <a:schemeClr val="accent1">
                    <a:lumMod val="75000"/>
                  </a:schemeClr>
                </a:solidFill>
                <a:highlight>
                  <a:srgbClr val="FFFF00"/>
                </a:highlight>
                <a:latin typeface="Garamond" panose="02020404030301010803" charset="0"/>
                <a:cs typeface="Garamond" panose="02020404030301010803" charset="0"/>
              </a:rPr>
              <a:t>COIN SPINNING ACTIVITY</a:t>
            </a:r>
            <a:endParaRPr lang="en-US" altLang="en-US" sz="2400" b="1">
              <a:solidFill>
                <a:schemeClr val="accent1">
                  <a:lumMod val="75000"/>
                </a:schemeClr>
              </a:solidFill>
              <a:highlight>
                <a:srgbClr val="FFFF00"/>
              </a:highlight>
              <a:latin typeface="Garamond" panose="02020404030301010803" charset="0"/>
              <a:cs typeface="Garamond" panose="02020404030301010803" charset="0"/>
            </a:endParaRPr>
          </a:p>
          <a:p>
            <a:pPr marL="0" indent="0">
              <a:buNone/>
            </a:pPr>
            <a:endParaRPr lang="en-US" altLang="en-US" sz="2400" b="1">
              <a:solidFill>
                <a:schemeClr val="accent1">
                  <a:lumMod val="75000"/>
                </a:schemeClr>
              </a:solidFill>
              <a:highlight>
                <a:srgbClr val="FFFF00"/>
              </a:highlight>
              <a:latin typeface="Garamond" panose="02020404030301010803" charset="0"/>
              <a:cs typeface="Garamond" panose="02020404030301010803" charset="0"/>
            </a:endParaRPr>
          </a:p>
          <a:p>
            <a:pPr>
              <a:buFont typeface="Wingdings" panose="05000000000000000000" charset="0"/>
              <a:buChar char="ü"/>
            </a:pPr>
            <a:r>
              <a:rPr lang="en-US" altLang="en-US">
                <a:solidFill>
                  <a:schemeClr val="tx1"/>
                </a:solidFill>
                <a:latin typeface="Garamond" panose="02020404030301010803" charset="0"/>
                <a:cs typeface="Garamond" panose="02020404030301010803" charset="0"/>
              </a:rPr>
              <a:t>Participants are divided into 6 groups (6 tables)</a:t>
            </a:r>
            <a:endParaRPr lang="en-US" altLang="en-US">
              <a:solidFill>
                <a:schemeClr val="tx1"/>
              </a:solidFill>
              <a:latin typeface="Garamond" panose="02020404030301010803" charset="0"/>
              <a:cs typeface="Garamond" panose="02020404030301010803" charset="0"/>
            </a:endParaRPr>
          </a:p>
          <a:p>
            <a:pPr>
              <a:buFont typeface="Wingdings" panose="05000000000000000000" charset="0"/>
              <a:buChar char="ü"/>
            </a:pPr>
            <a:endParaRPr lang="en-US" altLang="en-US">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a:solidFill>
                  <a:schemeClr val="tx1"/>
                </a:solidFill>
                <a:latin typeface="Garamond" panose="02020404030301010803" charset="0"/>
                <a:cs typeface="Garamond" panose="02020404030301010803" charset="0"/>
              </a:rPr>
              <a:t>Two contestants per table. Pairing from different facilities or different counties encouraged.</a:t>
            </a:r>
            <a:endParaRPr lang="en-US" altLang="en-US">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a:solidFill>
                <a:schemeClr val="tx1"/>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p:txBody>
      </p:sp>
      <p:pic>
        <p:nvPicPr>
          <p:cNvPr id="4" name="Picture 3"/>
          <p:cNvPicPr/>
          <p:nvPr/>
        </p:nvPicPr>
        <p:blipFill>
          <a:blip r:embed="rId1"/>
          <a:stretch>
            <a:fillRect/>
          </a:stretch>
        </p:blipFill>
        <p:spPr>
          <a:xfrm>
            <a:off x="5321300" y="3428365"/>
            <a:ext cx="4273550" cy="2927350"/>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624205"/>
          </a:xfrm>
        </p:spPr>
        <p:txBody>
          <a:bodyPr>
            <a:normAutofit fontScale="90000"/>
          </a:bodyPr>
          <a:p>
            <a:pPr algn="ctr"/>
            <a:r>
              <a:rPr lang="en-US" b="1" dirty="0">
                <a:latin typeface="Garamond" panose="02020404030301010803" charset="0"/>
                <a:cs typeface="Garamond" panose="02020404030301010803" charset="0"/>
                <a:sym typeface="+mn-ea"/>
              </a:rPr>
              <a:t>PDSA (Plan–Do–Study–Act) Cycle-Practice</a:t>
            </a:r>
            <a:endParaRPr lang="en-US"/>
          </a:p>
        </p:txBody>
      </p:sp>
      <p:sp>
        <p:nvSpPr>
          <p:cNvPr id="3" name="Content Placeholder 2"/>
          <p:cNvSpPr>
            <a:spLocks noGrp="1"/>
          </p:cNvSpPr>
          <p:nvPr>
            <p:ph idx="1"/>
          </p:nvPr>
        </p:nvSpPr>
        <p:spPr>
          <a:xfrm>
            <a:off x="316865" y="652780"/>
            <a:ext cx="11569065" cy="5940425"/>
          </a:xfrm>
        </p:spPr>
        <p:txBody>
          <a:bodyPr>
            <a:normAutofit fontScale="90000" lnSpcReduction="20000"/>
          </a:bodyPr>
          <a:p>
            <a:pPr marL="0" indent="0">
              <a:buNone/>
            </a:pPr>
            <a:endParaRPr lang="en-US" altLang="en-US" sz="2400" b="1">
              <a:solidFill>
                <a:schemeClr val="accent1">
                  <a:lumMod val="75000"/>
                </a:schemeClr>
              </a:solidFill>
              <a:latin typeface="Garamond" panose="02020404030301010803" charset="0"/>
              <a:cs typeface="Garamond" panose="02020404030301010803" charset="0"/>
            </a:endParaRPr>
          </a:p>
          <a:p>
            <a:pPr marL="0" indent="0">
              <a:buNone/>
            </a:pPr>
            <a:r>
              <a:rPr lang="en-US" altLang="en-US" sz="2400" b="1">
                <a:solidFill>
                  <a:schemeClr val="accent1">
                    <a:lumMod val="75000"/>
                  </a:schemeClr>
                </a:solidFill>
                <a:highlight>
                  <a:srgbClr val="FFFF00"/>
                </a:highlight>
                <a:latin typeface="Garamond" panose="02020404030301010803" charset="0"/>
                <a:cs typeface="Garamond" panose="02020404030301010803" charset="0"/>
              </a:rPr>
              <a:t>COIN SPINNING ACTIVITY</a:t>
            </a:r>
            <a:endParaRPr lang="en-US" altLang="en-US" sz="2400" b="1">
              <a:solidFill>
                <a:schemeClr val="accent1">
                  <a:lumMod val="75000"/>
                </a:schemeClr>
              </a:solidFill>
              <a:highlight>
                <a:srgbClr val="FFFF00"/>
              </a:highlight>
              <a:latin typeface="Garamond" panose="02020404030301010803" charset="0"/>
              <a:cs typeface="Garamond" panose="02020404030301010803" charset="0"/>
            </a:endParaRPr>
          </a:p>
          <a:p>
            <a:pPr marL="0" indent="0">
              <a:buNone/>
            </a:pPr>
            <a:endParaRPr lang="en-US" altLang="en-US" sz="2400" b="1">
              <a:solidFill>
                <a:schemeClr val="accent1">
                  <a:lumMod val="75000"/>
                </a:schemeClr>
              </a:solidFill>
              <a:latin typeface="Garamond" panose="02020404030301010803" charset="0"/>
              <a:cs typeface="Garamond" panose="02020404030301010803" charset="0"/>
            </a:endParaRPr>
          </a:p>
          <a:p>
            <a:pPr marL="0" indent="0">
              <a:buFont typeface="Wingdings" panose="05000000000000000000" charset="0"/>
              <a:buNone/>
            </a:pPr>
            <a:r>
              <a:rPr lang="en-US" altLang="en-US" b="1">
                <a:solidFill>
                  <a:schemeClr val="tx1"/>
                </a:solidFill>
                <a:latin typeface="Garamond" panose="02020404030301010803" charset="0"/>
                <a:cs typeface="Garamond" panose="02020404030301010803" charset="0"/>
              </a:rPr>
              <a:t>BASELINE TEST</a:t>
            </a:r>
            <a:endParaRPr lang="en-US" altLang="en-US" b="1">
              <a:solidFill>
                <a:schemeClr val="tx1"/>
              </a:solidFill>
              <a:latin typeface="Garamond" panose="02020404030301010803" charset="0"/>
              <a:cs typeface="Garamond" panose="02020404030301010803" charset="0"/>
            </a:endParaRPr>
          </a:p>
          <a:p>
            <a:r>
              <a:rPr lang="en-US" altLang="en-US" sz="2400" b="1">
                <a:solidFill>
                  <a:schemeClr val="tx1"/>
                </a:solidFill>
                <a:latin typeface="Garamond" panose="02020404030301010803" charset="0"/>
                <a:cs typeface="Garamond" panose="02020404030301010803" charset="0"/>
              </a:rPr>
              <a:t>PLAN</a:t>
            </a:r>
            <a:r>
              <a:rPr lang="en-US" altLang="en-US" sz="2400">
                <a:solidFill>
                  <a:schemeClr val="tx1"/>
                </a:solidFill>
                <a:latin typeface="Garamond" panose="02020404030301010803" charset="0"/>
                <a:cs typeface="Garamond" panose="02020404030301010803" charset="0"/>
              </a:rPr>
              <a:t> – Record your current theory and a prediction</a:t>
            </a:r>
            <a:endParaRPr lang="en-US" altLang="en-US" sz="24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2400">
                <a:solidFill>
                  <a:schemeClr val="tx1"/>
                </a:solidFill>
                <a:latin typeface="Garamond" panose="02020404030301010803" charset="0"/>
                <a:cs typeface="Garamond" panose="02020404030301010803" charset="0"/>
              </a:rPr>
              <a:t>Time starts when the coin starts spinning</a:t>
            </a:r>
            <a:endParaRPr lang="en-US" altLang="en-US" sz="24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2400">
                <a:solidFill>
                  <a:schemeClr val="tx1"/>
                </a:solidFill>
                <a:latin typeface="Garamond" panose="02020404030301010803" charset="0"/>
                <a:cs typeface="Garamond" panose="02020404030301010803" charset="0"/>
              </a:rPr>
              <a:t>Time stops when the coin stops wobbling and lays flat</a:t>
            </a:r>
            <a:endParaRPr lang="en-US" altLang="en-US" sz="24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a:solidFill>
                <a:schemeClr val="tx1"/>
              </a:solidFill>
              <a:latin typeface="Garamond" panose="02020404030301010803" charset="0"/>
              <a:cs typeface="Garamond" panose="02020404030301010803" charset="0"/>
            </a:endParaRPr>
          </a:p>
          <a:p>
            <a:r>
              <a:rPr lang="en-US" altLang="en-US" sz="2400" b="1">
                <a:solidFill>
                  <a:schemeClr val="tx1"/>
                </a:solidFill>
                <a:latin typeface="Garamond" panose="02020404030301010803" charset="0"/>
                <a:cs typeface="Garamond" panose="02020404030301010803" charset="0"/>
              </a:rPr>
              <a:t>DO</a:t>
            </a:r>
            <a:r>
              <a:rPr lang="en-US" altLang="en-US" sz="2400">
                <a:solidFill>
                  <a:schemeClr val="tx1"/>
                </a:solidFill>
                <a:latin typeface="Garamond" panose="02020404030301010803" charset="0"/>
                <a:cs typeface="Garamond" panose="02020404030301010803" charset="0"/>
              </a:rPr>
              <a:t> – Record results and other observations</a:t>
            </a:r>
            <a:endParaRPr lang="en-US" altLang="en-US" sz="2400">
              <a:solidFill>
                <a:schemeClr val="tx1"/>
              </a:solidFill>
              <a:latin typeface="Garamond" panose="02020404030301010803" charset="0"/>
              <a:cs typeface="Garamond" panose="02020404030301010803" charset="0"/>
            </a:endParaRPr>
          </a:p>
          <a:p>
            <a:pPr marL="0" indent="0">
              <a:buNone/>
            </a:pPr>
            <a:endParaRPr lang="en-US" altLang="en-US" sz="2400">
              <a:solidFill>
                <a:schemeClr val="tx1"/>
              </a:solidFill>
              <a:latin typeface="Garamond" panose="02020404030301010803" charset="0"/>
              <a:cs typeface="Garamond" panose="02020404030301010803" charset="0"/>
            </a:endParaRPr>
          </a:p>
          <a:p>
            <a:r>
              <a:rPr lang="en-US" altLang="en-US" sz="2400" b="1">
                <a:solidFill>
                  <a:schemeClr val="tx1"/>
                </a:solidFill>
                <a:latin typeface="Garamond" panose="02020404030301010803" charset="0"/>
                <a:cs typeface="Garamond" panose="02020404030301010803" charset="0"/>
              </a:rPr>
              <a:t>STUDY</a:t>
            </a:r>
            <a:r>
              <a:rPr lang="en-US" altLang="en-US" sz="2400">
                <a:solidFill>
                  <a:schemeClr val="tx1"/>
                </a:solidFill>
                <a:latin typeface="Garamond" panose="02020404030301010803" charset="0"/>
                <a:cs typeface="Garamond" panose="02020404030301010803" charset="0"/>
              </a:rPr>
              <a:t>  – Study results and record learning</a:t>
            </a:r>
            <a:endParaRPr lang="en-US" altLang="en-US" sz="2400">
              <a:solidFill>
                <a:schemeClr val="tx1"/>
              </a:solidFill>
              <a:latin typeface="Garamond" panose="02020404030301010803" charset="0"/>
              <a:cs typeface="Garamond" panose="02020404030301010803" charset="0"/>
            </a:endParaRPr>
          </a:p>
          <a:p>
            <a:pPr marL="0" indent="0">
              <a:buNone/>
            </a:pPr>
            <a:endParaRPr lang="en-US" altLang="en-US" sz="2400">
              <a:solidFill>
                <a:schemeClr val="tx1"/>
              </a:solidFill>
              <a:latin typeface="Garamond" panose="02020404030301010803" charset="0"/>
              <a:cs typeface="Garamond" panose="02020404030301010803" charset="0"/>
            </a:endParaRPr>
          </a:p>
          <a:p>
            <a:r>
              <a:rPr lang="en-US" altLang="en-US" sz="2400" b="1">
                <a:solidFill>
                  <a:schemeClr val="tx1"/>
                </a:solidFill>
                <a:latin typeface="Garamond" panose="02020404030301010803" charset="0"/>
                <a:cs typeface="Garamond" panose="02020404030301010803" charset="0"/>
              </a:rPr>
              <a:t>ACT </a:t>
            </a:r>
            <a:r>
              <a:rPr lang="en-US" altLang="en-US" sz="2400">
                <a:solidFill>
                  <a:schemeClr val="tx1"/>
                </a:solidFill>
                <a:latin typeface="Garamond" panose="02020404030301010803" charset="0"/>
                <a:cs typeface="Garamond" panose="02020404030301010803" charset="0"/>
              </a:rPr>
              <a:t>– Decide what to test next</a:t>
            </a:r>
            <a:endParaRPr lang="en-US" altLang="en-US" sz="2400">
              <a:solidFill>
                <a:schemeClr val="tx1"/>
              </a:solidFill>
              <a:latin typeface="Garamond" panose="02020404030301010803" charset="0"/>
              <a:cs typeface="Garamond" panose="02020404030301010803" charset="0"/>
            </a:endParaRPr>
          </a:p>
          <a:p>
            <a:endParaRPr lang="en-US" altLang="en-US" sz="24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sz="2400" b="1">
                <a:solidFill>
                  <a:srgbClr val="C00000"/>
                </a:solidFill>
                <a:latin typeface="Garamond" panose="02020404030301010803" charset="0"/>
                <a:cs typeface="Garamond" panose="02020404030301010803" charset="0"/>
              </a:rPr>
              <a:t> </a:t>
            </a:r>
            <a:endParaRPr lang="en-US" altLang="en-US" sz="2400"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p:txBody>
      </p:sp>
      <p:pic>
        <p:nvPicPr>
          <p:cNvPr id="5" name="Picture 4"/>
          <p:cNvPicPr/>
          <p:nvPr/>
        </p:nvPicPr>
        <p:blipFill>
          <a:blip r:embed="rId1"/>
          <a:stretch>
            <a:fillRect/>
          </a:stretch>
        </p:blipFill>
        <p:spPr>
          <a:xfrm>
            <a:off x="7235190" y="1903730"/>
            <a:ext cx="4366895" cy="288925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624205"/>
          </a:xfrm>
        </p:spPr>
        <p:txBody>
          <a:bodyPr>
            <a:normAutofit fontScale="90000"/>
          </a:bodyPr>
          <a:p>
            <a:pPr algn="ctr"/>
            <a:r>
              <a:rPr lang="en-US" b="1" dirty="0">
                <a:latin typeface="Garamond" panose="02020404030301010803" charset="0"/>
                <a:cs typeface="Garamond" panose="02020404030301010803" charset="0"/>
                <a:sym typeface="+mn-ea"/>
              </a:rPr>
              <a:t>PDSA (Plan–Do–Study–Act) Cycle-Practice</a:t>
            </a:r>
            <a:endParaRPr lang="en-US"/>
          </a:p>
        </p:txBody>
      </p:sp>
      <p:sp>
        <p:nvSpPr>
          <p:cNvPr id="3" name="Content Placeholder 2"/>
          <p:cNvSpPr>
            <a:spLocks noGrp="1"/>
          </p:cNvSpPr>
          <p:nvPr>
            <p:ph idx="1"/>
          </p:nvPr>
        </p:nvSpPr>
        <p:spPr>
          <a:xfrm>
            <a:off x="316865" y="1154430"/>
            <a:ext cx="11569065" cy="4956175"/>
          </a:xfrm>
        </p:spPr>
        <p:txBody>
          <a:bodyPr>
            <a:normAutofit/>
          </a:bodyPr>
          <a:p>
            <a:pPr marL="0" indent="0">
              <a:buNone/>
            </a:pPr>
            <a:endParaRPr lang="en-US" altLang="en-US" sz="2400" b="1">
              <a:solidFill>
                <a:schemeClr val="accent1">
                  <a:lumMod val="75000"/>
                </a:schemeClr>
              </a:solidFill>
              <a:latin typeface="Garamond" panose="02020404030301010803" charset="0"/>
              <a:cs typeface="Garamond" panose="02020404030301010803" charset="0"/>
            </a:endParaRPr>
          </a:p>
          <a:p>
            <a:pPr marL="0" indent="0">
              <a:buNone/>
            </a:pPr>
            <a:r>
              <a:rPr lang="en-US" altLang="en-US" sz="2400" b="1">
                <a:solidFill>
                  <a:schemeClr val="accent1">
                    <a:lumMod val="75000"/>
                  </a:schemeClr>
                </a:solidFill>
                <a:highlight>
                  <a:srgbClr val="FFFF00"/>
                </a:highlight>
                <a:latin typeface="Garamond" panose="02020404030301010803" charset="0"/>
                <a:cs typeface="Garamond" panose="02020404030301010803" charset="0"/>
              </a:rPr>
              <a:t>COIN SPINNING ACTIVITY</a:t>
            </a:r>
            <a:endParaRPr lang="en-US" altLang="en-US" sz="2400" b="1">
              <a:solidFill>
                <a:schemeClr val="accent1">
                  <a:lumMod val="75000"/>
                </a:schemeClr>
              </a:solidFill>
              <a:highlight>
                <a:srgbClr val="FFFF00"/>
              </a:highlight>
              <a:latin typeface="Garamond" panose="02020404030301010803" charset="0"/>
              <a:cs typeface="Garamond" panose="02020404030301010803" charset="0"/>
            </a:endParaRPr>
          </a:p>
          <a:p>
            <a:pPr marL="0" indent="0">
              <a:buNone/>
            </a:pPr>
            <a:endParaRPr lang="en-US" altLang="en-US" sz="2400" b="1">
              <a:solidFill>
                <a:schemeClr val="accent1">
                  <a:lumMod val="75000"/>
                </a:schemeClr>
              </a:solidFill>
              <a:latin typeface="Garamond" panose="02020404030301010803" charset="0"/>
              <a:cs typeface="Garamond" panose="02020404030301010803" charset="0"/>
            </a:endParaRPr>
          </a:p>
          <a:p>
            <a:pPr marL="0" indent="0">
              <a:buFont typeface="Wingdings" panose="05000000000000000000" charset="0"/>
              <a:buNone/>
            </a:pPr>
            <a:r>
              <a:rPr lang="en-US" altLang="en-US" b="1">
                <a:solidFill>
                  <a:schemeClr val="tx1"/>
                </a:solidFill>
                <a:latin typeface="Garamond" panose="02020404030301010803" charset="0"/>
                <a:cs typeface="Garamond" panose="02020404030301010803" charset="0"/>
              </a:rPr>
              <a:t>OUR NEW AIM: </a:t>
            </a:r>
            <a:endParaRPr lang="en-US" altLang="en-US" b="1">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b="1">
              <a:solidFill>
                <a:schemeClr val="tx1"/>
              </a:solidFill>
              <a:latin typeface="Garamond" panose="02020404030301010803" charset="0"/>
              <a:cs typeface="Garamond" panose="02020404030301010803" charset="0"/>
            </a:endParaRPr>
          </a:p>
          <a:p>
            <a:pPr algn="ctr"/>
            <a:r>
              <a:rPr lang="en-US" altLang="en-US" sz="2400">
                <a:solidFill>
                  <a:schemeClr val="tx1"/>
                </a:solidFill>
                <a:latin typeface="Garamond" panose="02020404030301010803" charset="0"/>
                <a:cs typeface="Garamond" panose="02020404030301010803" charset="0"/>
              </a:rPr>
              <a:t>By the end of this session, we will increase the length of time we spin a coin by 50%. </a:t>
            </a:r>
            <a:endParaRPr lang="en-US" altLang="en-US" sz="24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sz="2400" b="1">
                <a:solidFill>
                  <a:srgbClr val="C00000"/>
                </a:solidFill>
                <a:latin typeface="Garamond" panose="02020404030301010803" charset="0"/>
                <a:cs typeface="Garamond" panose="02020404030301010803" charset="0"/>
              </a:rPr>
              <a:t> </a:t>
            </a:r>
            <a:endParaRPr lang="en-US" altLang="en-US" sz="2400"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624205"/>
          </a:xfrm>
        </p:spPr>
        <p:txBody>
          <a:bodyPr/>
          <a:p>
            <a:pPr algn="ctr"/>
            <a:r>
              <a:rPr lang="en-US" sz="3200" b="1" dirty="0">
                <a:latin typeface="Garamond" panose="02020404030301010803" charset="0"/>
                <a:cs typeface="Garamond" panose="02020404030301010803" charset="0"/>
                <a:sym typeface="+mn-ea"/>
              </a:rPr>
              <a:t>PDSA (Plan–Do–Study–Act) Cycle-Practice</a:t>
            </a:r>
            <a:endParaRPr lang="en-US" sz="3200" b="1" dirty="0">
              <a:latin typeface="Garamond" panose="02020404030301010803" charset="0"/>
              <a:cs typeface="Garamond" panose="02020404030301010803" charset="0"/>
              <a:sym typeface="+mn-ea"/>
            </a:endParaRPr>
          </a:p>
        </p:txBody>
      </p:sp>
      <p:sp>
        <p:nvSpPr>
          <p:cNvPr id="3" name="Content Placeholder 2"/>
          <p:cNvSpPr>
            <a:spLocks noGrp="1"/>
          </p:cNvSpPr>
          <p:nvPr>
            <p:ph idx="1"/>
          </p:nvPr>
        </p:nvSpPr>
        <p:spPr>
          <a:xfrm>
            <a:off x="316865" y="802005"/>
            <a:ext cx="11569065" cy="5621020"/>
          </a:xfrm>
        </p:spPr>
        <p:txBody>
          <a:bodyPr>
            <a:normAutofit fontScale="25000"/>
          </a:bodyPr>
          <a:p>
            <a:pPr marL="0" indent="0">
              <a:buNone/>
            </a:pPr>
            <a:endParaRPr lang="en-US" altLang="en-US" sz="2400" b="1">
              <a:solidFill>
                <a:schemeClr val="accent1">
                  <a:lumMod val="75000"/>
                </a:schemeClr>
              </a:solidFill>
              <a:latin typeface="Garamond" panose="02020404030301010803" charset="0"/>
              <a:cs typeface="Garamond" panose="02020404030301010803" charset="0"/>
            </a:endParaRPr>
          </a:p>
          <a:p>
            <a:pPr marL="0" indent="0">
              <a:buNone/>
            </a:pPr>
            <a:r>
              <a:rPr lang="en-US" altLang="en-US" sz="8000" b="1">
                <a:solidFill>
                  <a:schemeClr val="accent1">
                    <a:lumMod val="75000"/>
                  </a:schemeClr>
                </a:solidFill>
                <a:highlight>
                  <a:srgbClr val="FFFF00"/>
                </a:highlight>
                <a:latin typeface="Garamond" panose="02020404030301010803" charset="0"/>
                <a:cs typeface="Garamond" panose="02020404030301010803" charset="0"/>
              </a:rPr>
              <a:t>COIN SPINNING ACTIVITY</a:t>
            </a:r>
            <a:endParaRPr lang="en-US" altLang="en-US" sz="8000" b="1">
              <a:solidFill>
                <a:schemeClr val="accent1">
                  <a:lumMod val="75000"/>
                </a:schemeClr>
              </a:solidFill>
              <a:highlight>
                <a:srgbClr val="FFFF00"/>
              </a:highlight>
              <a:latin typeface="Garamond" panose="02020404030301010803" charset="0"/>
              <a:cs typeface="Garamond" panose="02020404030301010803" charset="0"/>
            </a:endParaRPr>
          </a:p>
          <a:p>
            <a:pPr marL="0" indent="0">
              <a:buNone/>
            </a:pPr>
            <a:endParaRPr lang="en-US" altLang="en-US" sz="8000" b="1">
              <a:solidFill>
                <a:schemeClr val="accent1">
                  <a:lumMod val="75000"/>
                </a:schemeClr>
              </a:solidFill>
              <a:latin typeface="Garamond" panose="02020404030301010803" charset="0"/>
              <a:cs typeface="Garamond" panose="02020404030301010803" charset="0"/>
            </a:endParaRPr>
          </a:p>
          <a:p>
            <a:pPr marL="0" indent="0">
              <a:buFont typeface="Wingdings" panose="05000000000000000000" charset="0"/>
              <a:buNone/>
            </a:pPr>
            <a:r>
              <a:rPr lang="en-US" altLang="en-US" sz="8000" b="1">
                <a:solidFill>
                  <a:schemeClr val="tx1"/>
                </a:solidFill>
                <a:latin typeface="Garamond" panose="02020404030301010803" charset="0"/>
                <a:cs typeface="Garamond" panose="02020404030301010803" charset="0"/>
              </a:rPr>
              <a:t>LET’S SPIN SOME COINS!</a:t>
            </a:r>
            <a:endParaRPr lang="en-US" altLang="en-US" sz="8000" b="1">
              <a:solidFill>
                <a:schemeClr val="tx1"/>
              </a:solidFill>
              <a:latin typeface="Garamond" panose="02020404030301010803" charset="0"/>
              <a:cs typeface="Garamond" panose="02020404030301010803" charset="0"/>
            </a:endParaRPr>
          </a:p>
          <a:p>
            <a:pPr marL="0" indent="0">
              <a:buFont typeface="Wingdings" panose="05000000000000000000" charset="0"/>
              <a:buNone/>
            </a:pPr>
            <a:r>
              <a:rPr lang="en-US" altLang="en-US" sz="8000" b="1">
                <a:solidFill>
                  <a:schemeClr val="tx1"/>
                </a:solidFill>
                <a:latin typeface="Garamond" panose="02020404030301010803" charset="0"/>
                <a:cs typeface="Garamond" panose="02020404030301010803" charset="0"/>
              </a:rPr>
              <a:t>Objective</a:t>
            </a:r>
            <a:endParaRPr lang="en-US" altLang="en-US" sz="8000" b="1">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8000">
                <a:solidFill>
                  <a:schemeClr val="tx1"/>
                </a:solidFill>
                <a:latin typeface="Garamond" panose="02020404030301010803" charset="0"/>
                <a:cs typeface="Garamond" panose="02020404030301010803" charset="0"/>
              </a:rPr>
              <a:t>Spin a coin for the longest amount of time (15 min)</a:t>
            </a:r>
            <a:endParaRPr lang="en-US" altLang="en-US" sz="8000">
              <a:solidFill>
                <a:schemeClr val="tx1"/>
              </a:solidFill>
              <a:latin typeface="Garamond" panose="02020404030301010803" charset="0"/>
              <a:cs typeface="Garamond" panose="02020404030301010803" charset="0"/>
            </a:endParaRPr>
          </a:p>
          <a:p>
            <a:pPr marL="0" indent="0">
              <a:buFont typeface="Wingdings" panose="05000000000000000000" charset="0"/>
              <a:buNone/>
            </a:pPr>
            <a:r>
              <a:rPr lang="en-US" altLang="en-US" sz="8000" b="1">
                <a:solidFill>
                  <a:schemeClr val="tx1"/>
                </a:solidFill>
                <a:latin typeface="Garamond" panose="02020404030301010803" charset="0"/>
                <a:cs typeface="Garamond" panose="02020404030301010803" charset="0"/>
              </a:rPr>
              <a:t>Materials</a:t>
            </a:r>
            <a:endParaRPr lang="en-US" altLang="en-US" sz="8000" b="1">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8000">
                <a:solidFill>
                  <a:schemeClr val="tx1"/>
                </a:solidFill>
                <a:latin typeface="Garamond" panose="02020404030301010803" charset="0"/>
                <a:cs typeface="Garamond" panose="02020404030301010803" charset="0"/>
              </a:rPr>
              <a:t>Coins -quarter, dime, nickel, penny</a:t>
            </a:r>
            <a:endParaRPr lang="en-US" altLang="en-US" sz="80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8000">
                <a:solidFill>
                  <a:schemeClr val="tx1"/>
                </a:solidFill>
                <a:latin typeface="Garamond" panose="02020404030301010803" charset="0"/>
                <a:cs typeface="Garamond" panose="02020404030301010803" charset="0"/>
              </a:rPr>
              <a:t>Plan-Do-Study-Act (PDSA) tracker form</a:t>
            </a:r>
            <a:endParaRPr lang="en-US" altLang="en-US" sz="80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8000">
                <a:solidFill>
                  <a:schemeClr val="tx1"/>
                </a:solidFill>
                <a:latin typeface="Garamond" panose="02020404030301010803" charset="0"/>
                <a:cs typeface="Garamond" panose="02020404030301010803" charset="0"/>
              </a:rPr>
              <a:t>Smartphone timer</a:t>
            </a:r>
            <a:endParaRPr lang="en-US" altLang="en-US" sz="8000">
              <a:solidFill>
                <a:schemeClr val="tx1"/>
              </a:solidFill>
              <a:latin typeface="Garamond" panose="02020404030301010803" charset="0"/>
              <a:cs typeface="Garamond" panose="02020404030301010803" charset="0"/>
            </a:endParaRPr>
          </a:p>
          <a:p>
            <a:pPr marL="0" indent="0">
              <a:buFont typeface="Wingdings" panose="05000000000000000000" charset="0"/>
              <a:buNone/>
            </a:pPr>
            <a:r>
              <a:rPr lang="en-US" altLang="en-US" sz="8000" b="1">
                <a:solidFill>
                  <a:schemeClr val="tx1"/>
                </a:solidFill>
                <a:latin typeface="Garamond" panose="02020404030301010803" charset="0"/>
                <a:cs typeface="Garamond" panose="02020404030301010803" charset="0"/>
              </a:rPr>
              <a:t>Directions</a:t>
            </a:r>
            <a:endParaRPr lang="en-US" altLang="en-US" sz="80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8000">
                <a:solidFill>
                  <a:schemeClr val="tx1"/>
                </a:solidFill>
                <a:latin typeface="Garamond" panose="02020404030301010803" charset="0"/>
                <a:cs typeface="Garamond" panose="02020404030301010803" charset="0"/>
              </a:rPr>
              <a:t>Get into 4 groups of 3 people (2 teams per table)</a:t>
            </a:r>
            <a:endParaRPr lang="en-US" altLang="en-US" sz="80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8000">
                <a:solidFill>
                  <a:schemeClr val="tx1"/>
                </a:solidFill>
                <a:latin typeface="Garamond" panose="02020404030301010803" charset="0"/>
                <a:cs typeface="Garamond" panose="02020404030301010803" charset="0"/>
              </a:rPr>
              <a:t>Designate a spinner, timekeeper, and recorder </a:t>
            </a:r>
            <a:endParaRPr lang="en-US" altLang="en-US" sz="8000">
              <a:solidFill>
                <a:schemeClr val="tx1"/>
              </a:solidFill>
              <a:latin typeface="Garamond" panose="02020404030301010803" charset="0"/>
              <a:cs typeface="Garamond" panose="02020404030301010803" charset="0"/>
            </a:endParaRPr>
          </a:p>
          <a:p>
            <a:pPr>
              <a:buFont typeface="Wingdings" panose="05000000000000000000" charset="0"/>
              <a:buChar char="§"/>
            </a:pPr>
            <a:r>
              <a:rPr lang="en-US" altLang="en-US" sz="8000">
                <a:solidFill>
                  <a:schemeClr val="tx1"/>
                </a:solidFill>
                <a:latin typeface="Garamond" panose="02020404030301010803" charset="0"/>
                <a:cs typeface="Garamond" panose="02020404030301010803" charset="0"/>
              </a:rPr>
              <a:t>Time starts when the coin starts spinning</a:t>
            </a:r>
            <a:endParaRPr lang="en-US" altLang="en-US" sz="8000">
              <a:solidFill>
                <a:schemeClr val="tx1"/>
              </a:solidFill>
              <a:latin typeface="Garamond" panose="02020404030301010803" charset="0"/>
              <a:cs typeface="Garamond" panose="02020404030301010803" charset="0"/>
            </a:endParaRPr>
          </a:p>
          <a:p>
            <a:pPr>
              <a:buFont typeface="Wingdings" panose="05000000000000000000" charset="0"/>
              <a:buChar char="§"/>
            </a:pPr>
            <a:r>
              <a:rPr lang="en-US" altLang="en-US" sz="8000">
                <a:solidFill>
                  <a:schemeClr val="tx1"/>
                </a:solidFill>
                <a:latin typeface="Garamond" panose="02020404030301010803" charset="0"/>
                <a:cs typeface="Garamond" panose="02020404030301010803" charset="0"/>
              </a:rPr>
              <a:t>Time stops when the coin stops wobbling and lays flat</a:t>
            </a:r>
            <a:endParaRPr lang="en-US" altLang="en-US" sz="80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40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4000">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sz="2400" b="1">
                <a:solidFill>
                  <a:srgbClr val="C00000"/>
                </a:solidFill>
                <a:latin typeface="Garamond" panose="02020404030301010803" charset="0"/>
                <a:cs typeface="Garamond" panose="02020404030301010803" charset="0"/>
              </a:rPr>
              <a:t> </a:t>
            </a:r>
            <a:endParaRPr lang="en-US" altLang="en-US" sz="2400"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p:txBody>
      </p:sp>
      <p:pic>
        <p:nvPicPr>
          <p:cNvPr id="4" name="Picture 3"/>
          <p:cNvPicPr/>
          <p:nvPr/>
        </p:nvPicPr>
        <p:blipFill>
          <a:blip r:embed="rId1"/>
          <a:stretch>
            <a:fillRect/>
          </a:stretch>
        </p:blipFill>
        <p:spPr>
          <a:xfrm>
            <a:off x="7321550" y="1385888"/>
            <a:ext cx="2857500" cy="4200525"/>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624205"/>
          </a:xfrm>
        </p:spPr>
        <p:txBody>
          <a:bodyPr/>
          <a:p>
            <a:pPr algn="ctr"/>
            <a:r>
              <a:rPr lang="en-US" sz="3200" b="1" dirty="0">
                <a:latin typeface="Garamond" panose="02020404030301010803" charset="0"/>
                <a:cs typeface="Garamond" panose="02020404030301010803" charset="0"/>
                <a:sym typeface="+mn-ea"/>
              </a:rPr>
              <a:t>PDSA (Plan–Do–Study–Act) Cycle-Practice</a:t>
            </a:r>
            <a:endParaRPr lang="en-US" sz="3200" b="1" dirty="0">
              <a:latin typeface="Garamond" panose="02020404030301010803" charset="0"/>
              <a:cs typeface="Garamond" panose="02020404030301010803" charset="0"/>
              <a:sym typeface="+mn-ea"/>
            </a:endParaRPr>
          </a:p>
        </p:txBody>
      </p:sp>
      <p:sp>
        <p:nvSpPr>
          <p:cNvPr id="3" name="Content Placeholder 2"/>
          <p:cNvSpPr>
            <a:spLocks noGrp="1"/>
          </p:cNvSpPr>
          <p:nvPr>
            <p:ph idx="1"/>
          </p:nvPr>
        </p:nvSpPr>
        <p:spPr>
          <a:xfrm>
            <a:off x="316865" y="802005"/>
            <a:ext cx="11569065" cy="5621020"/>
          </a:xfrm>
        </p:spPr>
        <p:txBody>
          <a:bodyPr>
            <a:normAutofit/>
          </a:bodyPr>
          <a:p>
            <a:pPr marL="0" indent="0">
              <a:buNone/>
            </a:pPr>
            <a:r>
              <a:rPr lang="en-US" altLang="en-US" sz="2100" b="1">
                <a:solidFill>
                  <a:schemeClr val="accent1">
                    <a:lumMod val="75000"/>
                  </a:schemeClr>
                </a:solidFill>
                <a:highlight>
                  <a:srgbClr val="FFFF00"/>
                </a:highlight>
                <a:latin typeface="Garamond" panose="02020404030301010803" charset="0"/>
                <a:cs typeface="Garamond" panose="02020404030301010803" charset="0"/>
              </a:rPr>
              <a:t>COIN SPINNING ACTIVITY</a:t>
            </a:r>
            <a:r>
              <a:rPr lang="en-US" altLang="en-US" sz="2400" b="1">
                <a:solidFill>
                  <a:schemeClr val="tx1"/>
                </a:solidFill>
                <a:latin typeface="Garamond" panose="02020404030301010803" charset="0"/>
                <a:cs typeface="Garamond" panose="02020404030301010803" charset="0"/>
              </a:rPr>
              <a:t> (TABLE TO COMPLETE)</a:t>
            </a:r>
            <a:endParaRPr lang="en-US" altLang="en-US" sz="2000"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endParaRPr lang="en-US" altLang="en-US" sz="66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40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4000">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sz="2400" b="1">
                <a:solidFill>
                  <a:srgbClr val="C00000"/>
                </a:solidFill>
                <a:latin typeface="Garamond" panose="02020404030301010803" charset="0"/>
                <a:cs typeface="Garamond" panose="02020404030301010803" charset="0"/>
              </a:rPr>
              <a:t> </a:t>
            </a:r>
            <a:endParaRPr lang="en-US" altLang="en-US" sz="2400"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p:txBody>
      </p:sp>
      <p:pic>
        <p:nvPicPr>
          <p:cNvPr id="5" name="Picture 4"/>
          <p:cNvPicPr/>
          <p:nvPr/>
        </p:nvPicPr>
        <p:blipFill>
          <a:blip r:embed="rId1"/>
          <a:srcRect b="5947"/>
          <a:stretch>
            <a:fillRect/>
          </a:stretch>
        </p:blipFill>
        <p:spPr>
          <a:xfrm>
            <a:off x="316865" y="1191260"/>
            <a:ext cx="11569700" cy="5506085"/>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624205"/>
          </a:xfrm>
        </p:spPr>
        <p:txBody>
          <a:bodyPr/>
          <a:p>
            <a:pPr algn="ctr"/>
            <a:r>
              <a:rPr lang="en-US" sz="3200" b="1" dirty="0">
                <a:latin typeface="Garamond" panose="02020404030301010803" charset="0"/>
                <a:cs typeface="Garamond" panose="02020404030301010803" charset="0"/>
                <a:sym typeface="+mn-ea"/>
              </a:rPr>
              <a:t>PDSA (Plan–Do–Study–Act) Cycle-Practice</a:t>
            </a:r>
            <a:endParaRPr lang="en-US" sz="3200" b="1" dirty="0">
              <a:latin typeface="Garamond" panose="02020404030301010803" charset="0"/>
              <a:cs typeface="Garamond" panose="02020404030301010803" charset="0"/>
              <a:sym typeface="+mn-ea"/>
            </a:endParaRPr>
          </a:p>
        </p:txBody>
      </p:sp>
      <p:sp>
        <p:nvSpPr>
          <p:cNvPr id="3" name="Content Placeholder 2"/>
          <p:cNvSpPr>
            <a:spLocks noGrp="1"/>
          </p:cNvSpPr>
          <p:nvPr>
            <p:ph idx="1"/>
          </p:nvPr>
        </p:nvSpPr>
        <p:spPr>
          <a:xfrm>
            <a:off x="316865" y="802005"/>
            <a:ext cx="11569065" cy="5621020"/>
          </a:xfrm>
        </p:spPr>
        <p:txBody>
          <a:bodyPr>
            <a:normAutofit/>
          </a:bodyPr>
          <a:p>
            <a:pPr marL="0" indent="0">
              <a:buNone/>
            </a:pPr>
            <a:r>
              <a:rPr lang="en-US" altLang="en-US" sz="2100" b="1">
                <a:solidFill>
                  <a:schemeClr val="accent1">
                    <a:lumMod val="75000"/>
                  </a:schemeClr>
                </a:solidFill>
                <a:highlight>
                  <a:srgbClr val="FFFF00"/>
                </a:highlight>
                <a:latin typeface="Garamond" panose="02020404030301010803" charset="0"/>
                <a:cs typeface="Garamond" panose="02020404030301010803" charset="0"/>
              </a:rPr>
              <a:t>COIN SPINNING ACTIVITY </a:t>
            </a:r>
            <a:r>
              <a:rPr lang="en-US" altLang="en-US" sz="2400" b="1">
                <a:solidFill>
                  <a:schemeClr val="tx1"/>
                </a:solidFill>
                <a:latin typeface="Garamond" panose="02020404030301010803" charset="0"/>
                <a:cs typeface="Garamond" panose="02020404030301010803" charset="0"/>
                <a:sym typeface="+mn-ea"/>
              </a:rPr>
              <a:t>(GRAPH TO COMPLETE)</a:t>
            </a:r>
            <a:endParaRPr lang="en-US" altLang="en-US" sz="2000"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endParaRPr lang="en-US" altLang="en-US" sz="66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40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4000">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sz="2400" b="1">
                <a:solidFill>
                  <a:srgbClr val="C00000"/>
                </a:solidFill>
                <a:latin typeface="Garamond" panose="02020404030301010803" charset="0"/>
                <a:cs typeface="Garamond" panose="02020404030301010803" charset="0"/>
              </a:rPr>
              <a:t> </a:t>
            </a:r>
            <a:endParaRPr lang="en-US" altLang="en-US" sz="2400"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p:txBody>
      </p:sp>
      <p:pic>
        <p:nvPicPr>
          <p:cNvPr id="6" name="Picture 5"/>
          <p:cNvPicPr/>
          <p:nvPr/>
        </p:nvPicPr>
        <p:blipFill>
          <a:blip r:embed="rId1"/>
          <a:srcRect b="18587"/>
          <a:stretch>
            <a:fillRect/>
          </a:stretch>
        </p:blipFill>
        <p:spPr>
          <a:xfrm>
            <a:off x="569595" y="1304290"/>
            <a:ext cx="10398760" cy="5118735"/>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624205"/>
          </a:xfrm>
        </p:spPr>
        <p:txBody>
          <a:bodyPr/>
          <a:p>
            <a:pPr algn="ctr"/>
            <a:r>
              <a:rPr lang="en-US" sz="3200" b="1" dirty="0">
                <a:latin typeface="Garamond" panose="02020404030301010803" charset="0"/>
                <a:cs typeface="Garamond" panose="02020404030301010803" charset="0"/>
                <a:sym typeface="+mn-ea"/>
              </a:rPr>
              <a:t>PDSA (Plan–Do–Study–Act) Cycle-Practice</a:t>
            </a:r>
            <a:endParaRPr lang="en-US" sz="3200" b="1" dirty="0">
              <a:latin typeface="Garamond" panose="02020404030301010803" charset="0"/>
              <a:cs typeface="Garamond" panose="02020404030301010803" charset="0"/>
              <a:sym typeface="+mn-ea"/>
            </a:endParaRPr>
          </a:p>
        </p:txBody>
      </p:sp>
      <p:sp>
        <p:nvSpPr>
          <p:cNvPr id="3" name="Content Placeholder 2"/>
          <p:cNvSpPr>
            <a:spLocks noGrp="1"/>
          </p:cNvSpPr>
          <p:nvPr>
            <p:ph idx="1"/>
          </p:nvPr>
        </p:nvSpPr>
        <p:spPr>
          <a:xfrm>
            <a:off x="316865" y="802005"/>
            <a:ext cx="11569065" cy="5621020"/>
          </a:xfrm>
        </p:spPr>
        <p:txBody>
          <a:bodyPr>
            <a:normAutofit fontScale="25000"/>
          </a:bodyPr>
          <a:p>
            <a:pPr marL="0" indent="0">
              <a:buNone/>
            </a:pPr>
            <a:r>
              <a:rPr lang="en-US" altLang="en-US" sz="7200" b="1">
                <a:solidFill>
                  <a:schemeClr val="accent1">
                    <a:lumMod val="75000"/>
                  </a:schemeClr>
                </a:solidFill>
                <a:highlight>
                  <a:srgbClr val="FFFF00"/>
                </a:highlight>
                <a:latin typeface="Garamond" panose="02020404030301010803" charset="0"/>
                <a:cs typeface="Garamond" panose="02020404030301010803" charset="0"/>
              </a:rPr>
              <a:t>COIN SPINNING ACTIVITY</a:t>
            </a:r>
            <a:endParaRPr lang="en-US" altLang="en-US" sz="7200"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r>
              <a:rPr lang="en-US" altLang="en-US" sz="8000" b="1">
                <a:solidFill>
                  <a:schemeClr val="tx1"/>
                </a:solidFill>
                <a:latin typeface="Garamond" panose="02020404030301010803" charset="0"/>
                <a:cs typeface="Garamond" panose="02020404030301010803" charset="0"/>
              </a:rPr>
              <a:t>LET’S SPIN COINS AGAIN!</a:t>
            </a:r>
            <a:endParaRPr lang="en-US" altLang="en-US" sz="9335">
              <a:solidFill>
                <a:schemeClr val="tx1"/>
              </a:solidFill>
              <a:latin typeface="Garamond" panose="02020404030301010803" charset="0"/>
              <a:cs typeface="Garamond" panose="02020404030301010803" charset="0"/>
            </a:endParaRPr>
          </a:p>
          <a:p>
            <a:pPr marL="0" indent="0">
              <a:buFont typeface="Wingdings" panose="05000000000000000000" charset="0"/>
              <a:buNone/>
            </a:pPr>
            <a:r>
              <a:rPr lang="en-US" altLang="en-US" sz="9600" b="1">
                <a:solidFill>
                  <a:schemeClr val="tx1"/>
                </a:solidFill>
                <a:latin typeface="Garamond" panose="02020404030301010803" charset="0"/>
                <a:cs typeface="Garamond" panose="02020404030301010803" charset="0"/>
              </a:rPr>
              <a:t>For Each Cycle</a:t>
            </a:r>
            <a:endParaRPr lang="en-US" altLang="en-US" sz="9600">
              <a:solidFill>
                <a:schemeClr val="tx1"/>
              </a:solidFill>
              <a:latin typeface="Garamond" panose="02020404030301010803" charset="0"/>
              <a:cs typeface="Garamond" panose="02020404030301010803" charset="0"/>
            </a:endParaRPr>
          </a:p>
          <a:p>
            <a:r>
              <a:rPr lang="en-US" altLang="en-US" sz="9600" b="1">
                <a:solidFill>
                  <a:schemeClr val="tx1"/>
                </a:solidFill>
                <a:latin typeface="Garamond" panose="02020404030301010803" charset="0"/>
                <a:cs typeface="Garamond" panose="02020404030301010803" charset="0"/>
              </a:rPr>
              <a:t>PLAN</a:t>
            </a:r>
            <a:r>
              <a:rPr lang="en-US" altLang="en-US" sz="9600">
                <a:solidFill>
                  <a:schemeClr val="tx1"/>
                </a:solidFill>
                <a:latin typeface="Garamond" panose="02020404030301010803" charset="0"/>
                <a:cs typeface="Garamond" panose="02020404030301010803" charset="0"/>
              </a:rPr>
              <a:t> – Record your current theory and a prediction</a:t>
            </a:r>
            <a:endParaRPr lang="en-US" altLang="en-US" sz="96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9600">
                <a:solidFill>
                  <a:schemeClr val="tx1"/>
                </a:solidFill>
                <a:latin typeface="Garamond" panose="02020404030301010803" charset="0"/>
                <a:cs typeface="Garamond" panose="02020404030301010803" charset="0"/>
              </a:rPr>
              <a:t>Time starts when the coin starts spinning</a:t>
            </a:r>
            <a:endParaRPr lang="en-US" altLang="en-US" sz="96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9600">
                <a:solidFill>
                  <a:schemeClr val="tx1"/>
                </a:solidFill>
                <a:latin typeface="Garamond" panose="02020404030301010803" charset="0"/>
                <a:cs typeface="Garamond" panose="02020404030301010803" charset="0"/>
              </a:rPr>
              <a:t>Time stops when the coin stops wobbling and lays flat</a:t>
            </a:r>
            <a:endParaRPr lang="en-US" altLang="en-US" sz="96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9600">
              <a:solidFill>
                <a:schemeClr val="tx1"/>
              </a:solidFill>
              <a:latin typeface="Garamond" panose="02020404030301010803" charset="0"/>
              <a:cs typeface="Garamond" panose="02020404030301010803" charset="0"/>
            </a:endParaRPr>
          </a:p>
          <a:p>
            <a:r>
              <a:rPr lang="en-US" altLang="en-US" sz="9600" b="1">
                <a:solidFill>
                  <a:schemeClr val="tx1"/>
                </a:solidFill>
                <a:latin typeface="Garamond" panose="02020404030301010803" charset="0"/>
                <a:cs typeface="Garamond" panose="02020404030301010803" charset="0"/>
              </a:rPr>
              <a:t>DO</a:t>
            </a:r>
            <a:r>
              <a:rPr lang="en-US" altLang="en-US" sz="9600">
                <a:solidFill>
                  <a:schemeClr val="tx1"/>
                </a:solidFill>
                <a:latin typeface="Garamond" panose="02020404030301010803" charset="0"/>
                <a:cs typeface="Garamond" panose="02020404030301010803" charset="0"/>
              </a:rPr>
              <a:t> – Record results and other observations</a:t>
            </a:r>
            <a:endParaRPr lang="en-US" altLang="en-US" sz="9600">
              <a:solidFill>
                <a:schemeClr val="tx1"/>
              </a:solidFill>
              <a:latin typeface="Garamond" panose="02020404030301010803" charset="0"/>
              <a:cs typeface="Garamond" panose="02020404030301010803" charset="0"/>
            </a:endParaRPr>
          </a:p>
          <a:p>
            <a:pPr marL="0" indent="0">
              <a:buNone/>
            </a:pPr>
            <a:endParaRPr lang="en-US" altLang="en-US" sz="9600">
              <a:solidFill>
                <a:schemeClr val="tx1"/>
              </a:solidFill>
              <a:latin typeface="Garamond" panose="02020404030301010803" charset="0"/>
              <a:cs typeface="Garamond" panose="02020404030301010803" charset="0"/>
            </a:endParaRPr>
          </a:p>
          <a:p>
            <a:r>
              <a:rPr lang="en-US" altLang="en-US" sz="9600" b="1">
                <a:solidFill>
                  <a:schemeClr val="tx1"/>
                </a:solidFill>
                <a:latin typeface="Garamond" panose="02020404030301010803" charset="0"/>
                <a:cs typeface="Garamond" panose="02020404030301010803" charset="0"/>
              </a:rPr>
              <a:t>STUDY</a:t>
            </a:r>
            <a:r>
              <a:rPr lang="en-US" altLang="en-US" sz="9600">
                <a:solidFill>
                  <a:schemeClr val="tx1"/>
                </a:solidFill>
                <a:latin typeface="Garamond" panose="02020404030301010803" charset="0"/>
                <a:cs typeface="Garamond" panose="02020404030301010803" charset="0"/>
              </a:rPr>
              <a:t>  – Study results and record learning</a:t>
            </a:r>
            <a:endParaRPr lang="en-US" altLang="en-US" sz="9600">
              <a:solidFill>
                <a:schemeClr val="tx1"/>
              </a:solidFill>
              <a:latin typeface="Garamond" panose="02020404030301010803" charset="0"/>
              <a:cs typeface="Garamond" panose="02020404030301010803" charset="0"/>
            </a:endParaRPr>
          </a:p>
          <a:p>
            <a:endParaRPr lang="en-US" altLang="en-US" sz="9600">
              <a:solidFill>
                <a:schemeClr val="tx1"/>
              </a:solidFill>
              <a:latin typeface="Garamond" panose="02020404030301010803" charset="0"/>
              <a:cs typeface="Garamond" panose="02020404030301010803" charset="0"/>
            </a:endParaRPr>
          </a:p>
          <a:p>
            <a:r>
              <a:rPr lang="en-US" altLang="en-US" sz="9600" b="1">
                <a:solidFill>
                  <a:schemeClr val="tx1"/>
                </a:solidFill>
                <a:latin typeface="Garamond" panose="02020404030301010803" charset="0"/>
                <a:cs typeface="Garamond" panose="02020404030301010803" charset="0"/>
              </a:rPr>
              <a:t>ACT</a:t>
            </a:r>
            <a:r>
              <a:rPr lang="en-US" altLang="en-US" sz="9600">
                <a:solidFill>
                  <a:schemeClr val="tx1"/>
                </a:solidFill>
                <a:latin typeface="Garamond" panose="02020404030301010803" charset="0"/>
                <a:cs typeface="Garamond" panose="02020404030301010803" charset="0"/>
              </a:rPr>
              <a:t> – Decide what to test next</a:t>
            </a:r>
            <a:endParaRPr lang="en-US" altLang="en-US" sz="9335">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sz="9335" b="1">
                <a:solidFill>
                  <a:srgbClr val="C00000"/>
                </a:solidFill>
                <a:latin typeface="Garamond" panose="02020404030301010803" charset="0"/>
                <a:cs typeface="Garamond" panose="02020404030301010803" charset="0"/>
              </a:rPr>
              <a:t>Run as many cycles as possible</a:t>
            </a:r>
            <a:endParaRPr lang="en-US" altLang="en-US" sz="9335"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4000">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sz="2400" b="1">
                <a:solidFill>
                  <a:srgbClr val="C00000"/>
                </a:solidFill>
                <a:latin typeface="Garamond" panose="02020404030301010803" charset="0"/>
                <a:cs typeface="Garamond" panose="02020404030301010803" charset="0"/>
              </a:rPr>
              <a:t> </a:t>
            </a:r>
            <a:endParaRPr lang="en-US" altLang="en-US" sz="2400"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624205"/>
          </a:xfrm>
        </p:spPr>
        <p:txBody>
          <a:bodyPr/>
          <a:p>
            <a:pPr algn="ctr"/>
            <a:r>
              <a:rPr lang="en-US" sz="3200" b="1" dirty="0">
                <a:latin typeface="Garamond" panose="02020404030301010803" charset="0"/>
                <a:cs typeface="Garamond" panose="02020404030301010803" charset="0"/>
                <a:sym typeface="+mn-ea"/>
              </a:rPr>
              <a:t>PDSA (Plan–Do–Study–Act) Cycle-Practice</a:t>
            </a:r>
            <a:endParaRPr lang="en-US" sz="3200" b="1" dirty="0">
              <a:latin typeface="Garamond" panose="02020404030301010803" charset="0"/>
              <a:cs typeface="Garamond" panose="02020404030301010803" charset="0"/>
              <a:sym typeface="+mn-ea"/>
            </a:endParaRPr>
          </a:p>
        </p:txBody>
      </p:sp>
      <p:sp>
        <p:nvSpPr>
          <p:cNvPr id="3" name="Content Placeholder 2"/>
          <p:cNvSpPr>
            <a:spLocks noGrp="1"/>
          </p:cNvSpPr>
          <p:nvPr>
            <p:ph idx="1"/>
          </p:nvPr>
        </p:nvSpPr>
        <p:spPr>
          <a:xfrm>
            <a:off x="316865" y="802005"/>
            <a:ext cx="11569065" cy="5621020"/>
          </a:xfrm>
        </p:spPr>
        <p:txBody>
          <a:bodyPr>
            <a:normAutofit/>
          </a:bodyPr>
          <a:p>
            <a:pPr marL="0" indent="0">
              <a:buNone/>
            </a:pPr>
            <a:r>
              <a:rPr lang="en-US" altLang="en-US" sz="2400" b="1">
                <a:solidFill>
                  <a:schemeClr val="accent1">
                    <a:lumMod val="75000"/>
                  </a:schemeClr>
                </a:solidFill>
                <a:highlight>
                  <a:srgbClr val="FFFF00"/>
                </a:highlight>
                <a:latin typeface="Garamond" panose="02020404030301010803" charset="0"/>
                <a:cs typeface="Garamond" panose="02020404030301010803" charset="0"/>
              </a:rPr>
              <a:t>COIN SPINNING ACTIVITY</a:t>
            </a:r>
            <a:endParaRPr lang="en-US" altLang="en-US" sz="2400" b="1">
              <a:solidFill>
                <a:srgbClr val="C00000"/>
              </a:solidFill>
              <a:highlight>
                <a:srgbClr val="FFFF00"/>
              </a:highlight>
              <a:latin typeface="Garamond" panose="02020404030301010803" charset="0"/>
              <a:cs typeface="Garamond" panose="02020404030301010803" charset="0"/>
            </a:endParaRPr>
          </a:p>
          <a:p>
            <a:pPr marL="0" indent="0" algn="ctr">
              <a:buFont typeface="Wingdings" panose="05000000000000000000" charset="0"/>
              <a:buNone/>
            </a:pPr>
            <a:endParaRPr lang="en-US" altLang="en-US" sz="9335" b="1">
              <a:solidFill>
                <a:srgbClr val="C00000"/>
              </a:solidFill>
              <a:latin typeface="Garamond" panose="02020404030301010803" charset="0"/>
              <a:cs typeface="Garamond" panose="02020404030301010803" charset="0"/>
            </a:endParaRPr>
          </a:p>
          <a:p>
            <a:pPr marL="0" indent="0">
              <a:buFont typeface="Wingdings" panose="05000000000000000000" charset="0"/>
              <a:buNone/>
            </a:pPr>
            <a:r>
              <a:rPr lang="en-US" altLang="en-US" sz="4000">
                <a:solidFill>
                  <a:schemeClr val="tx1"/>
                </a:solidFill>
                <a:latin typeface="Garamond" panose="02020404030301010803" charset="0"/>
                <a:cs typeface="Garamond" panose="02020404030301010803" charset="0"/>
              </a:rPr>
              <a:t> </a:t>
            </a:r>
            <a:endParaRPr lang="en-US" altLang="en-US" sz="4000">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sz="2400" b="1">
                <a:solidFill>
                  <a:srgbClr val="C00000"/>
                </a:solidFill>
                <a:latin typeface="Garamond" panose="02020404030301010803" charset="0"/>
                <a:cs typeface="Garamond" panose="02020404030301010803" charset="0"/>
              </a:rPr>
              <a:t> </a:t>
            </a:r>
            <a:endParaRPr lang="en-US" altLang="en-US" sz="2400"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p:txBody>
      </p:sp>
      <p:pic>
        <p:nvPicPr>
          <p:cNvPr id="7" name="Picture 6"/>
          <p:cNvPicPr>
            <a:picLocks noChangeAspect="1"/>
          </p:cNvPicPr>
          <p:nvPr/>
        </p:nvPicPr>
        <p:blipFill>
          <a:blip r:embed="rId1"/>
          <a:stretch>
            <a:fillRect/>
          </a:stretch>
        </p:blipFill>
        <p:spPr>
          <a:xfrm>
            <a:off x="2616200" y="1346835"/>
            <a:ext cx="5935980" cy="5016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272520" cy="1143000"/>
          </a:xfrm>
        </p:spPr>
        <p:txBody>
          <a:bodyPr/>
          <a:p>
            <a:r>
              <a:rPr lang="en-US" sz="4000" b="1"/>
              <a:t>Models for Quantifying or Measuring Quality</a:t>
            </a:r>
            <a:endParaRPr lang="en-US" sz="4000" b="1"/>
          </a:p>
        </p:txBody>
      </p:sp>
      <p:sp>
        <p:nvSpPr>
          <p:cNvPr id="3" name="Text Box 2"/>
          <p:cNvSpPr txBox="1"/>
          <p:nvPr/>
        </p:nvSpPr>
        <p:spPr>
          <a:xfrm>
            <a:off x="309880" y="1322070"/>
            <a:ext cx="11635740" cy="5235575"/>
          </a:xfrm>
          <a:prstGeom prst="rect">
            <a:avLst/>
          </a:prstGeom>
        </p:spPr>
        <p:txBody>
          <a:bodyPr>
            <a:noAutofit/>
          </a:bodyPr>
          <a:p>
            <a:pPr indent="0">
              <a:buFont typeface="Arial" panose="020B0604020202020204" pitchFamily="34" charset="0"/>
              <a:buNone/>
            </a:pPr>
            <a:r>
              <a:rPr lang="en-US" sz="3200" b="1" i="0">
                <a:solidFill>
                  <a:schemeClr val="tx1"/>
                </a:solidFill>
                <a:latin typeface="Garamond" panose="02020404030301010803" charset="0"/>
                <a:ea typeface="Google Sans"/>
                <a:cs typeface="Garamond" panose="02020404030301010803" charset="0"/>
              </a:rPr>
              <a:t>1) </a:t>
            </a:r>
            <a:r>
              <a:rPr sz="3200" b="1" i="0">
                <a:solidFill>
                  <a:schemeClr val="tx1"/>
                </a:solidFill>
                <a:latin typeface="Garamond" panose="02020404030301010803" charset="0"/>
                <a:ea typeface="Google Sans"/>
                <a:cs typeface="Garamond" panose="02020404030301010803" charset="0"/>
              </a:rPr>
              <a:t>SERVQUAL model</a:t>
            </a:r>
            <a:r>
              <a:rPr lang="en-US" sz="3200" b="1" i="0">
                <a:solidFill>
                  <a:schemeClr val="tx1"/>
                </a:solidFill>
                <a:latin typeface="Garamond" panose="02020404030301010803" charset="0"/>
                <a:ea typeface="Google Sans"/>
                <a:cs typeface="Garamond" panose="02020404030301010803" charset="0"/>
              </a:rPr>
              <a:t> (the gap model of service quality)</a:t>
            </a:r>
            <a:endParaRPr lang="en-US" sz="32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r>
              <a:rPr sz="3200" b="1" i="0">
                <a:solidFill>
                  <a:schemeClr val="tx1"/>
                </a:solidFill>
                <a:latin typeface="Garamond" panose="02020404030301010803" charset="0"/>
                <a:ea typeface="Google Sans"/>
                <a:cs typeface="Garamond" panose="02020404030301010803" charset="0"/>
              </a:rPr>
              <a:t> </a:t>
            </a:r>
            <a:endParaRPr sz="3200" b="1"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sz="3200" i="0">
                <a:solidFill>
                  <a:schemeClr val="tx1"/>
                </a:solidFill>
                <a:latin typeface="Garamond" panose="02020404030301010803" charset="0"/>
                <a:ea typeface="Google Sans"/>
                <a:cs typeface="Garamond" panose="02020404030301010803" charset="0"/>
              </a:rPr>
              <a:t>Developed by Zeithaml, </a:t>
            </a:r>
            <a:r>
              <a:rPr lang="en-US" altLang="en-US" sz="3200" i="0">
                <a:solidFill>
                  <a:schemeClr val="tx1"/>
                </a:solidFill>
                <a:latin typeface="Garamond" panose="02020404030301010803" charset="0"/>
                <a:ea typeface="Google Sans"/>
                <a:cs typeface="Garamond" panose="02020404030301010803" charset="0"/>
              </a:rPr>
              <a:t>Parasuraman, and Berry in the 1980s, remains a highly esteemed framework for evaluating service quality. </a:t>
            </a:r>
            <a:endParaRPr lang="en-US" altLang="en-US" sz="32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endParaRPr lang="en-US" altLang="en-US" sz="32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altLang="en-US" sz="3200" i="0">
                <a:solidFill>
                  <a:schemeClr val="tx1"/>
                </a:solidFill>
                <a:latin typeface="Garamond" panose="02020404030301010803" charset="0"/>
                <a:ea typeface="Google Sans"/>
                <a:cs typeface="Garamond" panose="02020404030301010803" charset="0"/>
              </a:rPr>
              <a:t>According to this model, the distance between a customer's expectations and their actual perceptions greatly influences service quality. </a:t>
            </a:r>
            <a:endParaRPr lang="en-US" altLang="en-US" sz="3200" i="0">
              <a:solidFill>
                <a:schemeClr val="tx1"/>
              </a:solidFill>
              <a:latin typeface="Garamond" panose="02020404030301010803" charset="0"/>
              <a:ea typeface="Google Sans"/>
              <a:cs typeface="Garamond" panose="02020404030301010803"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624205"/>
          </a:xfrm>
        </p:spPr>
        <p:txBody>
          <a:bodyPr/>
          <a:p>
            <a:pPr algn="ctr"/>
            <a:r>
              <a:rPr lang="en-US" sz="3200" b="1" dirty="0">
                <a:latin typeface="Garamond" panose="02020404030301010803" charset="0"/>
                <a:cs typeface="Garamond" panose="02020404030301010803" charset="0"/>
                <a:sym typeface="+mn-ea"/>
              </a:rPr>
              <a:t>PDSA (Plan–Do–Study–Act) Cycle-Practice</a:t>
            </a:r>
            <a:endParaRPr lang="en-US" sz="3200" b="1" dirty="0">
              <a:latin typeface="Garamond" panose="02020404030301010803" charset="0"/>
              <a:cs typeface="Garamond" panose="02020404030301010803" charset="0"/>
              <a:sym typeface="+mn-ea"/>
            </a:endParaRPr>
          </a:p>
        </p:txBody>
      </p:sp>
      <p:sp>
        <p:nvSpPr>
          <p:cNvPr id="3" name="Content Placeholder 2"/>
          <p:cNvSpPr>
            <a:spLocks noGrp="1"/>
          </p:cNvSpPr>
          <p:nvPr>
            <p:ph idx="1"/>
          </p:nvPr>
        </p:nvSpPr>
        <p:spPr>
          <a:xfrm>
            <a:off x="316865" y="802005"/>
            <a:ext cx="11569065" cy="5621020"/>
          </a:xfrm>
        </p:spPr>
        <p:txBody>
          <a:bodyPr>
            <a:normAutofit fontScale="25000"/>
          </a:bodyPr>
          <a:p>
            <a:pPr marL="0" indent="0">
              <a:buNone/>
            </a:pPr>
            <a:r>
              <a:rPr lang="en-US" altLang="en-US" sz="9000" b="1">
                <a:solidFill>
                  <a:schemeClr val="accent1">
                    <a:lumMod val="75000"/>
                  </a:schemeClr>
                </a:solidFill>
                <a:highlight>
                  <a:srgbClr val="FFFF00"/>
                </a:highlight>
                <a:latin typeface="Garamond" panose="02020404030301010803" charset="0"/>
                <a:cs typeface="Garamond" panose="02020404030301010803" charset="0"/>
              </a:rPr>
              <a:t>COIN SPINNING ACTIVITY</a:t>
            </a:r>
            <a:endParaRPr lang="en-US" altLang="en-US" sz="9000" b="1">
              <a:solidFill>
                <a:schemeClr val="accent1">
                  <a:lumMod val="75000"/>
                </a:schemeClr>
              </a:solidFill>
              <a:highlight>
                <a:srgbClr val="FFFF00"/>
              </a:highlight>
              <a:latin typeface="Garamond" panose="02020404030301010803" charset="0"/>
              <a:cs typeface="Garamond" panose="02020404030301010803" charset="0"/>
            </a:endParaRPr>
          </a:p>
          <a:p>
            <a:pPr marL="0" indent="0">
              <a:buNone/>
            </a:pPr>
            <a:endParaRPr lang="en-US" altLang="en-US" sz="9000">
              <a:solidFill>
                <a:schemeClr val="tx1"/>
              </a:solidFill>
              <a:latin typeface="Garamond" panose="02020404030301010803" charset="0"/>
              <a:cs typeface="Garamond" panose="02020404030301010803" charset="0"/>
            </a:endParaRPr>
          </a:p>
          <a:p>
            <a:pPr marL="0" indent="0">
              <a:buFont typeface="Wingdings" panose="05000000000000000000" charset="0"/>
              <a:buNone/>
            </a:pPr>
            <a:r>
              <a:rPr lang="en-US" altLang="en-US" sz="9000" b="1">
                <a:solidFill>
                  <a:schemeClr val="tx1"/>
                </a:solidFill>
                <a:latin typeface="Garamond" panose="02020404030301010803" charset="0"/>
                <a:cs typeface="Garamond" panose="02020404030301010803" charset="0"/>
              </a:rPr>
              <a:t>DISCUSSIONS (Per Group)</a:t>
            </a:r>
            <a:endParaRPr lang="en-US" altLang="en-US" sz="9000" b="1">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9000" b="1">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9600">
                <a:solidFill>
                  <a:schemeClr val="tx1"/>
                </a:solidFill>
                <a:latin typeface="Garamond" panose="02020404030301010803" charset="0"/>
                <a:cs typeface="Garamond" panose="02020404030301010803" charset="0"/>
              </a:rPr>
              <a:t>What’s your theory about what makes a coin spin for a long time?</a:t>
            </a:r>
            <a:endParaRPr lang="en-US" altLang="en-US" sz="9600">
              <a:solidFill>
                <a:schemeClr val="tx1"/>
              </a:solidFill>
              <a:latin typeface="Garamond" panose="02020404030301010803" charset="0"/>
              <a:cs typeface="Garamond" panose="02020404030301010803" charset="0"/>
            </a:endParaRPr>
          </a:p>
          <a:p>
            <a:pPr>
              <a:buFont typeface="Wingdings" panose="05000000000000000000" charset="0"/>
              <a:buChar char="ü"/>
            </a:pPr>
            <a:endParaRPr lang="en-US" altLang="en-US" sz="96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9600">
                <a:solidFill>
                  <a:schemeClr val="tx1"/>
                </a:solidFill>
                <a:latin typeface="Garamond" panose="02020404030301010803" charset="0"/>
                <a:cs typeface="Garamond" panose="02020404030301010803" charset="0"/>
              </a:rPr>
              <a:t>Did your theory change as you conducted tests? If so, in what ways? What did you learn?</a:t>
            </a:r>
            <a:endParaRPr lang="en-US" altLang="en-US" sz="9600">
              <a:solidFill>
                <a:schemeClr val="tx1"/>
              </a:solidFill>
              <a:latin typeface="Garamond" panose="02020404030301010803" charset="0"/>
              <a:cs typeface="Garamond" panose="02020404030301010803" charset="0"/>
            </a:endParaRPr>
          </a:p>
          <a:p>
            <a:pPr>
              <a:buFont typeface="Wingdings" panose="05000000000000000000" charset="0"/>
              <a:buChar char="ü"/>
            </a:pPr>
            <a:endParaRPr lang="en-US" altLang="en-US" sz="96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9600">
                <a:solidFill>
                  <a:schemeClr val="tx1"/>
                </a:solidFill>
                <a:latin typeface="Garamond" panose="02020404030301010803" charset="0"/>
                <a:cs typeface="Garamond" panose="02020404030301010803" charset="0"/>
              </a:rPr>
              <a:t>What roles did recording your theory and making a prediction play for you in the testing cycle?</a:t>
            </a:r>
            <a:endParaRPr lang="en-US" altLang="en-US" sz="9600">
              <a:solidFill>
                <a:schemeClr val="tx1"/>
              </a:solidFill>
              <a:latin typeface="Garamond" panose="02020404030301010803" charset="0"/>
              <a:cs typeface="Garamond" panose="02020404030301010803" charset="0"/>
            </a:endParaRPr>
          </a:p>
          <a:p>
            <a:pPr>
              <a:buFont typeface="Wingdings" panose="05000000000000000000" charset="0"/>
              <a:buChar char="ü"/>
            </a:pPr>
            <a:endParaRPr lang="en-US" altLang="en-US" sz="9600">
              <a:solidFill>
                <a:schemeClr val="tx1"/>
              </a:solidFill>
              <a:latin typeface="Garamond" panose="02020404030301010803" charset="0"/>
              <a:cs typeface="Garamond" panose="02020404030301010803" charset="0"/>
            </a:endParaRPr>
          </a:p>
          <a:p>
            <a:pPr>
              <a:buFont typeface="Wingdings" panose="05000000000000000000" charset="0"/>
              <a:buChar char="ü"/>
            </a:pPr>
            <a:r>
              <a:rPr lang="en-US" altLang="en-US" sz="9600">
                <a:solidFill>
                  <a:schemeClr val="tx1"/>
                </a:solidFill>
                <a:latin typeface="Garamond" panose="02020404030301010803" charset="0"/>
                <a:cs typeface="Garamond" panose="02020404030301010803" charset="0"/>
              </a:rPr>
              <a:t>What value did you see in each step in the PDSA process?</a:t>
            </a:r>
            <a:endParaRPr lang="en-US" altLang="en-US" sz="9600">
              <a:solidFill>
                <a:schemeClr val="tx1"/>
              </a:solidFill>
              <a:latin typeface="Garamond" panose="02020404030301010803" charset="0"/>
              <a:cs typeface="Garamond" panose="02020404030301010803" charset="0"/>
            </a:endParaRPr>
          </a:p>
          <a:p>
            <a:pPr>
              <a:buFont typeface="Wingdings" panose="05000000000000000000" charset="0"/>
              <a:buChar char="ü"/>
            </a:pPr>
            <a:endParaRPr lang="en-US" altLang="en-US" sz="9600">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9000">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sz="2400" b="1">
                <a:solidFill>
                  <a:srgbClr val="C00000"/>
                </a:solidFill>
                <a:latin typeface="Garamond" panose="02020404030301010803" charset="0"/>
                <a:cs typeface="Garamond" panose="02020404030301010803" charset="0"/>
              </a:rPr>
              <a:t> </a:t>
            </a:r>
            <a:endParaRPr lang="en-US" altLang="en-US" sz="2400" b="1">
              <a:solidFill>
                <a:srgbClr val="C00000"/>
              </a:solidFill>
              <a:latin typeface="Garamond" panose="02020404030301010803" charset="0"/>
              <a:cs typeface="Garamond" panose="02020404030301010803" charset="0"/>
            </a:endParaRPr>
          </a:p>
          <a:p>
            <a:pPr marL="0" indent="0">
              <a:buFont typeface="Wingdings" panose="05000000000000000000" charset="0"/>
              <a:buNone/>
            </a:pPr>
            <a:endParaRPr lang="en-US" altLang="en-US" sz="2400" b="1">
              <a:solidFill>
                <a:srgbClr val="C00000"/>
              </a:solidFill>
              <a:latin typeface="Garamond" panose="02020404030301010803" charset="0"/>
              <a:cs typeface="Garamond" panose="02020404030301010803" charset="0"/>
            </a:endParaRPr>
          </a:p>
        </p:txBody>
      </p:sp>
      <p:pic>
        <p:nvPicPr>
          <p:cNvPr id="4" name="Picture 3"/>
          <p:cNvPicPr>
            <a:picLocks noChangeAspect="1"/>
          </p:cNvPicPr>
          <p:nvPr/>
        </p:nvPicPr>
        <p:blipFill>
          <a:blip r:embed="rId1"/>
          <a:stretch>
            <a:fillRect/>
          </a:stretch>
        </p:blipFill>
        <p:spPr>
          <a:xfrm>
            <a:off x="9349105" y="864235"/>
            <a:ext cx="1701800" cy="2419350"/>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7800"/>
            <a:ext cx="10515600" cy="1134745"/>
          </a:xfrm>
        </p:spPr>
        <p:txBody>
          <a:bodyPr/>
          <a:p>
            <a:pPr algn="ctr"/>
            <a:r>
              <a:rPr lang="en-US" sz="4000" b="1">
                <a:latin typeface="Garamond" panose="02020404030301010803" charset="0"/>
                <a:cs typeface="Garamond" panose="02020404030301010803" charset="0"/>
              </a:rPr>
              <a:t>PDSA ACTIVITY 2</a:t>
            </a:r>
            <a:endParaRPr lang="en-US" sz="4000" b="1">
              <a:latin typeface="Garamond" panose="02020404030301010803" charset="0"/>
              <a:cs typeface="Garamond" panose="02020404030301010803" charset="0"/>
            </a:endParaRPr>
          </a:p>
        </p:txBody>
      </p:sp>
      <p:sp>
        <p:nvSpPr>
          <p:cNvPr id="3" name="Content Placeholder 2"/>
          <p:cNvSpPr>
            <a:spLocks noGrp="1"/>
          </p:cNvSpPr>
          <p:nvPr>
            <p:ph idx="1"/>
          </p:nvPr>
        </p:nvSpPr>
        <p:spPr>
          <a:xfrm>
            <a:off x="316865" y="1642745"/>
            <a:ext cx="11569065" cy="4779645"/>
          </a:xfrm>
        </p:spPr>
        <p:txBody>
          <a:bodyPr>
            <a:normAutofit/>
          </a:bodyPr>
          <a:p>
            <a:r>
              <a:rPr lang="en-US" altLang="en-US" b="1">
                <a:solidFill>
                  <a:schemeClr val="tx1"/>
                </a:solidFill>
                <a:latin typeface="Garamond" panose="02020404030301010803" charset="0"/>
                <a:cs typeface="Garamond" panose="02020404030301010803" charset="0"/>
              </a:rPr>
              <a:t>FALLACY ACTIVITY</a:t>
            </a:r>
            <a:endParaRPr lang="en-US" altLang="en-US" b="1">
              <a:solidFill>
                <a:schemeClr val="tx1"/>
              </a:solidFill>
              <a:latin typeface="Garamond" panose="02020404030301010803" charset="0"/>
              <a:cs typeface="Garamond" panose="02020404030301010803" charset="0"/>
            </a:endParaRPr>
          </a:p>
          <a:p>
            <a:pPr marL="0" indent="0">
              <a:buNone/>
            </a:pPr>
            <a:endParaRPr lang="en-US" altLang="en-US" b="1">
              <a:solidFill>
                <a:schemeClr val="tx1"/>
              </a:solidFill>
              <a:latin typeface="Garamond" panose="02020404030301010803" charset="0"/>
              <a:cs typeface="Garamond" panose="02020404030301010803" charset="0"/>
            </a:endParaRPr>
          </a:p>
          <a:p>
            <a:pPr>
              <a:buFont typeface="Wingdings" panose="05000000000000000000" charset="0"/>
              <a:buChar char="v"/>
            </a:pPr>
            <a:r>
              <a:rPr lang="en-US" altLang="en-US" b="1">
                <a:solidFill>
                  <a:schemeClr val="tx1"/>
                </a:solidFill>
                <a:latin typeface="Garamond" panose="02020404030301010803" charset="0"/>
                <a:cs typeface="Garamond" panose="02020404030301010803" charset="0"/>
              </a:rPr>
              <a:t>Fallacy: </a:t>
            </a:r>
            <a:r>
              <a:rPr lang="en-US" altLang="en-US">
                <a:solidFill>
                  <a:schemeClr val="tx1"/>
                </a:solidFill>
                <a:latin typeface="Garamond" panose="02020404030301010803" charset="0"/>
                <a:cs typeface="Garamond" panose="02020404030301010803" charset="0"/>
              </a:rPr>
              <a:t>a mistaken belief, especially one based on unsound argument.</a:t>
            </a:r>
            <a:endParaRPr lang="en-US" altLang="en-US">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a:solidFill>
                <a:schemeClr val="tx1"/>
              </a:solidFill>
              <a:latin typeface="Garamond" panose="02020404030301010803" charset="0"/>
              <a:cs typeface="Garamond" panose="02020404030301010803" charset="0"/>
            </a:endParaRPr>
          </a:p>
          <a:p>
            <a:pPr>
              <a:buFont typeface="Wingdings" panose="05000000000000000000" charset="0"/>
              <a:buChar char="v"/>
            </a:pPr>
            <a:r>
              <a:rPr lang="en-US" altLang="en-US">
                <a:solidFill>
                  <a:schemeClr val="tx1"/>
                </a:solidFill>
                <a:latin typeface="Garamond" panose="02020404030301010803" charset="0"/>
                <a:cs typeface="Garamond" panose="02020404030301010803" charset="0"/>
              </a:rPr>
              <a:t>It is important to identify and debunk fallacies surrounding PDSA cycle to garner support for their implementation!</a:t>
            </a:r>
            <a:endParaRPr lang="en-US" altLang="en-US">
              <a:solidFill>
                <a:schemeClr val="tx1"/>
              </a:solidFill>
              <a:latin typeface="Garamond" panose="02020404030301010803" charset="0"/>
              <a:cs typeface="Garamond" panose="02020404030301010803" charset="0"/>
            </a:endParaRPr>
          </a:p>
          <a:p>
            <a:pPr>
              <a:buFont typeface="Wingdings" panose="05000000000000000000" charset="0"/>
              <a:buChar char="v"/>
            </a:pPr>
            <a:endParaRPr lang="en-US" altLang="en-US">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a:solidFill>
                <a:schemeClr val="tx1"/>
              </a:solidFill>
              <a:latin typeface="Garamond" panose="02020404030301010803" charset="0"/>
              <a:cs typeface="Garamond" panose="02020404030301010803"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273050"/>
            <a:ext cx="10515600" cy="699135"/>
          </a:xfrm>
        </p:spPr>
        <p:txBody>
          <a:bodyPr/>
          <a:p>
            <a:pPr algn="ctr"/>
            <a:r>
              <a:rPr lang="en-US" sz="3600" b="1">
                <a:latin typeface="Garamond" panose="02020404030301010803" charset="0"/>
                <a:cs typeface="Garamond" panose="02020404030301010803" charset="0"/>
              </a:rPr>
              <a:t>PDSA ACTIVITY 2</a:t>
            </a:r>
            <a:endParaRPr lang="en-US" sz="3600" b="1">
              <a:latin typeface="Garamond" panose="02020404030301010803" charset="0"/>
              <a:cs typeface="Garamond" panose="02020404030301010803" charset="0"/>
            </a:endParaRPr>
          </a:p>
        </p:txBody>
      </p:sp>
      <p:sp>
        <p:nvSpPr>
          <p:cNvPr id="3" name="Content Placeholder 2"/>
          <p:cNvSpPr>
            <a:spLocks noGrp="1"/>
          </p:cNvSpPr>
          <p:nvPr>
            <p:ph idx="1"/>
          </p:nvPr>
        </p:nvSpPr>
        <p:spPr>
          <a:xfrm>
            <a:off x="316865" y="1099820"/>
            <a:ext cx="11569065" cy="5322570"/>
          </a:xfrm>
        </p:spPr>
        <p:txBody>
          <a:bodyPr>
            <a:normAutofit fontScale="90000" lnSpcReduction="10000"/>
          </a:bodyPr>
          <a:p>
            <a:r>
              <a:rPr lang="en-US" altLang="en-US" b="1">
                <a:solidFill>
                  <a:schemeClr val="tx1"/>
                </a:solidFill>
                <a:latin typeface="Garamond" panose="02020404030301010803" charset="0"/>
                <a:cs typeface="Garamond" panose="02020404030301010803" charset="0"/>
              </a:rPr>
              <a:t>FALLACY ACTIVITY</a:t>
            </a:r>
            <a:endParaRPr lang="en-US" altLang="en-US" b="1">
              <a:solidFill>
                <a:schemeClr val="tx1"/>
              </a:solidFill>
              <a:latin typeface="Garamond" panose="02020404030301010803" charset="0"/>
              <a:cs typeface="Garamond" panose="02020404030301010803" charset="0"/>
            </a:endParaRPr>
          </a:p>
          <a:p>
            <a:pPr>
              <a:buFont typeface="Wingdings" panose="05000000000000000000" charset="0"/>
              <a:buChar char="v"/>
            </a:pPr>
            <a:r>
              <a:rPr lang="en-US" altLang="en-US" b="1">
                <a:solidFill>
                  <a:schemeClr val="tx1"/>
                </a:solidFill>
                <a:latin typeface="Garamond" panose="02020404030301010803" charset="0"/>
                <a:cs typeface="Garamond" panose="02020404030301010803" charset="0"/>
              </a:rPr>
              <a:t>Instructions to Participants:</a:t>
            </a:r>
            <a:endParaRPr lang="en-US" altLang="en-US" b="1">
              <a:solidFill>
                <a:schemeClr val="tx1"/>
              </a:solidFill>
              <a:latin typeface="Garamond" panose="02020404030301010803" charset="0"/>
              <a:cs typeface="Garamond" panose="02020404030301010803" charset="0"/>
            </a:endParaRPr>
          </a:p>
          <a:p>
            <a:pPr marL="0" indent="0">
              <a:buNone/>
            </a:pPr>
            <a:r>
              <a:rPr lang="en-US" altLang="en-US" sz="3600" b="1">
                <a:solidFill>
                  <a:schemeClr val="tx1"/>
                </a:solidFill>
                <a:latin typeface="Garamond" panose="02020404030301010803" charset="0"/>
                <a:cs typeface="Garamond" panose="02020404030301010803" charset="0"/>
              </a:rPr>
              <a:t>• </a:t>
            </a:r>
            <a:r>
              <a:rPr lang="en-US" altLang="en-US" sz="3600">
                <a:solidFill>
                  <a:schemeClr val="tx1"/>
                </a:solidFill>
                <a:latin typeface="Garamond" panose="02020404030301010803" charset="0"/>
                <a:cs typeface="Garamond" panose="02020404030301010803" charset="0"/>
              </a:rPr>
              <a:t>Different fallacies are posted around the room (on large sheets of paper)</a:t>
            </a:r>
            <a:endParaRPr lang="en-US" altLang="en-US" sz="3600">
              <a:solidFill>
                <a:schemeClr val="tx1"/>
              </a:solidFill>
              <a:latin typeface="Garamond" panose="02020404030301010803" charset="0"/>
              <a:cs typeface="Garamond" panose="02020404030301010803" charset="0"/>
            </a:endParaRPr>
          </a:p>
          <a:p>
            <a:pPr marL="0" indent="0">
              <a:buNone/>
            </a:pPr>
            <a:r>
              <a:rPr lang="en-US" altLang="en-US" sz="3600">
                <a:solidFill>
                  <a:schemeClr val="tx1"/>
                </a:solidFill>
                <a:latin typeface="Garamond" panose="02020404030301010803" charset="0"/>
                <a:cs typeface="Garamond" panose="02020404030301010803" charset="0"/>
              </a:rPr>
              <a:t>• All participants: take 20 minutes to walk around</a:t>
            </a:r>
            <a:endParaRPr lang="en-US" altLang="en-US" sz="3600">
              <a:solidFill>
                <a:schemeClr val="tx1"/>
              </a:solidFill>
              <a:latin typeface="Garamond" panose="02020404030301010803" charset="0"/>
              <a:cs typeface="Garamond" panose="02020404030301010803" charset="0"/>
            </a:endParaRPr>
          </a:p>
          <a:p>
            <a:pPr marL="0" indent="0">
              <a:buNone/>
            </a:pPr>
            <a:r>
              <a:rPr lang="en-US" altLang="en-US" sz="3600">
                <a:solidFill>
                  <a:schemeClr val="tx1"/>
                </a:solidFill>
                <a:latin typeface="Garamond" panose="02020404030301010803" charset="0"/>
                <a:cs typeface="Garamond" panose="02020404030301010803" charset="0"/>
              </a:rPr>
              <a:t>• Write why the fallacy is mistaken on a post-it note and stick it on the </a:t>
            </a:r>
            <a:endParaRPr lang="en-US" altLang="en-US" sz="3600">
              <a:solidFill>
                <a:schemeClr val="tx1"/>
              </a:solidFill>
              <a:latin typeface="Garamond" panose="02020404030301010803" charset="0"/>
              <a:cs typeface="Garamond" panose="02020404030301010803" charset="0"/>
            </a:endParaRPr>
          </a:p>
          <a:p>
            <a:pPr marL="0" indent="0">
              <a:buNone/>
            </a:pPr>
            <a:r>
              <a:rPr lang="en-US" altLang="en-US" sz="3600">
                <a:solidFill>
                  <a:schemeClr val="tx1"/>
                </a:solidFill>
                <a:latin typeface="Garamond" panose="02020404030301010803" charset="0"/>
                <a:cs typeface="Garamond" panose="02020404030301010803" charset="0"/>
              </a:rPr>
              <a:t>fallacy sheet</a:t>
            </a:r>
            <a:endParaRPr lang="en-US" altLang="en-US" sz="3600">
              <a:solidFill>
                <a:schemeClr val="tx1"/>
              </a:solidFill>
              <a:latin typeface="Garamond" panose="02020404030301010803" charset="0"/>
              <a:cs typeface="Garamond" panose="02020404030301010803" charset="0"/>
            </a:endParaRPr>
          </a:p>
          <a:p>
            <a:pPr marL="0" indent="0">
              <a:buNone/>
            </a:pPr>
            <a:r>
              <a:rPr lang="en-US" altLang="en-US" sz="3600">
                <a:solidFill>
                  <a:schemeClr val="tx1"/>
                </a:solidFill>
                <a:latin typeface="Garamond" panose="02020404030301010803" charset="0"/>
                <a:cs typeface="Garamond" panose="02020404030301010803" charset="0"/>
              </a:rPr>
              <a:t>• Example of a fallacy: </a:t>
            </a:r>
            <a:r>
              <a:rPr lang="en-US" altLang="en-US" sz="3600" b="1">
                <a:solidFill>
                  <a:schemeClr val="tx1"/>
                </a:solidFill>
                <a:latin typeface="Garamond" panose="02020404030301010803" charset="0"/>
                <a:cs typeface="Garamond" panose="02020404030301010803" charset="0"/>
              </a:rPr>
              <a:t>“If the test fails, we will look bad”</a:t>
            </a:r>
            <a:endParaRPr lang="en-US" altLang="en-US" sz="3600" b="1">
              <a:solidFill>
                <a:schemeClr val="tx1"/>
              </a:solidFill>
              <a:latin typeface="Garamond" panose="02020404030301010803" charset="0"/>
              <a:cs typeface="Garamond" panose="02020404030301010803" charset="0"/>
            </a:endParaRPr>
          </a:p>
          <a:p>
            <a:pPr marL="0" indent="0">
              <a:buNone/>
            </a:pPr>
            <a:r>
              <a:rPr lang="en-US" altLang="en-US" sz="3600">
                <a:solidFill>
                  <a:schemeClr val="tx1"/>
                </a:solidFill>
                <a:latin typeface="Garamond" panose="02020404030301010803" charset="0"/>
                <a:cs typeface="Garamond" panose="02020404030301010803" charset="0"/>
              </a:rPr>
              <a:t>• Example of why the fallacy is mistaken: </a:t>
            </a:r>
            <a:r>
              <a:rPr lang="en-US" altLang="en-US" sz="3600" b="1">
                <a:solidFill>
                  <a:schemeClr val="tx1"/>
                </a:solidFill>
                <a:latin typeface="Garamond" panose="02020404030301010803" charset="0"/>
                <a:cs typeface="Garamond" panose="02020404030301010803" charset="0"/>
              </a:rPr>
              <a:t>Every test is an opportunity to learn</a:t>
            </a:r>
            <a:endParaRPr lang="en-US" altLang="en-US" sz="3600" b="1">
              <a:solidFill>
                <a:schemeClr val="tx1"/>
              </a:solidFill>
              <a:latin typeface="Garamond" panose="02020404030301010803" charset="0"/>
              <a:cs typeface="Garamond" panose="02020404030301010803" charset="0"/>
            </a:endParaRPr>
          </a:p>
          <a:p>
            <a:pPr marL="0" indent="0">
              <a:buFont typeface="Wingdings" panose="05000000000000000000" charset="0"/>
              <a:buNone/>
            </a:pPr>
            <a:endParaRPr lang="en-US" altLang="en-US" sz="3600" b="1">
              <a:solidFill>
                <a:schemeClr val="tx1"/>
              </a:solidFill>
              <a:latin typeface="Garamond" panose="02020404030301010803" charset="0"/>
              <a:cs typeface="Garamond" panose="02020404030301010803"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273050"/>
            <a:ext cx="10515600" cy="699135"/>
          </a:xfrm>
        </p:spPr>
        <p:txBody>
          <a:bodyPr/>
          <a:p>
            <a:pPr algn="ctr"/>
            <a:r>
              <a:rPr lang="en-US" sz="3600" b="1">
                <a:latin typeface="Garamond" panose="02020404030301010803" charset="0"/>
                <a:cs typeface="Garamond" panose="02020404030301010803" charset="0"/>
              </a:rPr>
              <a:t>PDSA ACTIVITY 2</a:t>
            </a:r>
            <a:endParaRPr lang="en-US" sz="3600" b="1">
              <a:latin typeface="Garamond" panose="02020404030301010803" charset="0"/>
              <a:cs typeface="Garamond" panose="02020404030301010803" charset="0"/>
            </a:endParaRPr>
          </a:p>
        </p:txBody>
      </p:sp>
      <p:sp>
        <p:nvSpPr>
          <p:cNvPr id="3" name="Content Placeholder 2"/>
          <p:cNvSpPr>
            <a:spLocks noGrp="1"/>
          </p:cNvSpPr>
          <p:nvPr>
            <p:ph idx="1"/>
          </p:nvPr>
        </p:nvSpPr>
        <p:spPr>
          <a:xfrm>
            <a:off x="316865" y="1099820"/>
            <a:ext cx="11569065" cy="5396230"/>
          </a:xfrm>
        </p:spPr>
        <p:txBody>
          <a:bodyPr>
            <a:normAutofit lnSpcReduction="10000"/>
          </a:bodyPr>
          <a:p>
            <a:r>
              <a:rPr lang="en-US" altLang="en-US" b="1">
                <a:solidFill>
                  <a:schemeClr val="tx1"/>
                </a:solidFill>
                <a:latin typeface="Garamond" panose="02020404030301010803" charset="0"/>
                <a:cs typeface="Garamond" panose="02020404030301010803" charset="0"/>
              </a:rPr>
              <a:t>FALLACY ACTIVITY</a:t>
            </a:r>
            <a:endParaRPr lang="en-US" altLang="en-US" b="1">
              <a:solidFill>
                <a:schemeClr val="tx1"/>
              </a:solidFill>
              <a:latin typeface="Garamond" panose="02020404030301010803" charset="0"/>
              <a:cs typeface="Garamond" panose="02020404030301010803" charset="0"/>
            </a:endParaRPr>
          </a:p>
          <a:p>
            <a:pPr>
              <a:buFont typeface="Wingdings" panose="05000000000000000000" charset="0"/>
              <a:buChar char="v"/>
            </a:pPr>
            <a:r>
              <a:rPr lang="en-US" altLang="en-US" b="1">
                <a:solidFill>
                  <a:schemeClr val="tx1"/>
                </a:solidFill>
                <a:highlight>
                  <a:srgbClr val="FFFF00"/>
                </a:highlight>
                <a:latin typeface="Garamond" panose="02020404030301010803" charset="0"/>
                <a:cs typeface="Garamond" panose="02020404030301010803" charset="0"/>
              </a:rPr>
              <a:t>Fallacies</a:t>
            </a:r>
            <a:endParaRPr lang="en-US" altLang="en-US"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endParaRPr lang="en-US" altLang="en-US"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r>
              <a:rPr lang="en-US" altLang="en-US" sz="3600" b="1">
                <a:solidFill>
                  <a:schemeClr val="tx1"/>
                </a:solidFill>
                <a:latin typeface="Garamond" panose="02020404030301010803" charset="0"/>
                <a:cs typeface="Garamond" panose="02020404030301010803" charset="0"/>
              </a:rPr>
              <a:t>Fallacy 1: </a:t>
            </a:r>
            <a:r>
              <a:rPr lang="en-US" altLang="en-US" b="1">
                <a:solidFill>
                  <a:schemeClr val="accent2">
                    <a:lumMod val="60000"/>
                    <a:lumOff val="40000"/>
                  </a:schemeClr>
                </a:solidFill>
                <a:latin typeface="Garamond" panose="02020404030301010803" charset="0"/>
                <a:cs typeface="Garamond" panose="02020404030301010803" charset="0"/>
              </a:rPr>
              <a:t>“You can only run a PDSA cycle once you have the perfect change idea and implementation plan”</a:t>
            </a:r>
            <a:endParaRPr lang="en-US" altLang="en-US" b="1">
              <a:solidFill>
                <a:schemeClr val="accent2">
                  <a:lumMod val="60000"/>
                  <a:lumOff val="40000"/>
                </a:schemeClr>
              </a:solidFill>
              <a:latin typeface="Garamond" panose="02020404030301010803" charset="0"/>
              <a:cs typeface="Garamond" panose="02020404030301010803" charset="0"/>
            </a:endParaRPr>
          </a:p>
          <a:p>
            <a:pPr marL="0" indent="0" algn="ctr">
              <a:buFont typeface="Wingdings" panose="05000000000000000000" charset="0"/>
              <a:buNone/>
            </a:pPr>
            <a:r>
              <a:rPr lang="en-US" altLang="en-US" b="1">
                <a:solidFill>
                  <a:schemeClr val="tx1"/>
                </a:solidFill>
                <a:latin typeface="Garamond" panose="02020404030301010803" charset="0"/>
                <a:cs typeface="Garamond" panose="02020404030301010803" charset="0"/>
              </a:rPr>
              <a:t>Why is this not true?</a:t>
            </a:r>
            <a:endParaRPr lang="en-US" altLang="en-US" b="1">
              <a:solidFill>
                <a:schemeClr val="tx1"/>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b="1">
              <a:solidFill>
                <a:schemeClr val="tx1"/>
              </a:solidFill>
              <a:latin typeface="Garamond" panose="02020404030301010803" charset="0"/>
              <a:cs typeface="Garamond" panose="02020404030301010803" charset="0"/>
            </a:endParaRPr>
          </a:p>
          <a:p>
            <a:pPr marL="0" indent="0" algn="l">
              <a:buFont typeface="Wingdings" panose="05000000000000000000" charset="0"/>
              <a:buNone/>
            </a:pPr>
            <a:r>
              <a:rPr lang="en-US" altLang="en-US" b="1">
                <a:solidFill>
                  <a:schemeClr val="tx1"/>
                </a:solidFill>
                <a:latin typeface="Garamond" panose="02020404030301010803" charset="0"/>
                <a:cs typeface="Garamond" panose="02020404030301010803" charset="0"/>
              </a:rPr>
              <a:t>Fallacy 2: </a:t>
            </a:r>
            <a:r>
              <a:rPr lang="en-US" altLang="en-US" b="1">
                <a:solidFill>
                  <a:schemeClr val="accent2">
                    <a:lumMod val="60000"/>
                    <a:lumOff val="40000"/>
                  </a:schemeClr>
                </a:solidFill>
                <a:latin typeface="Garamond" panose="02020404030301010803" charset="0"/>
                <a:cs typeface="Garamond" panose="02020404030301010803" charset="0"/>
              </a:rPr>
              <a:t>“We don’t need to test this change idea, because it has been tested elsewhere”</a:t>
            </a:r>
            <a:endParaRPr lang="en-US" altLang="en-US" b="1">
              <a:solidFill>
                <a:schemeClr val="accent2">
                  <a:lumMod val="60000"/>
                  <a:lumOff val="40000"/>
                </a:schemeClr>
              </a:solidFill>
              <a:latin typeface="Garamond" panose="02020404030301010803" charset="0"/>
              <a:cs typeface="Garamond" panose="02020404030301010803" charset="0"/>
            </a:endParaRPr>
          </a:p>
          <a:p>
            <a:pPr marL="0" indent="0" algn="ctr">
              <a:buFont typeface="Wingdings" panose="05000000000000000000" charset="0"/>
              <a:buNone/>
            </a:pPr>
            <a:r>
              <a:rPr lang="en-US" altLang="en-US" b="1">
                <a:solidFill>
                  <a:schemeClr val="tx1"/>
                </a:solidFill>
                <a:latin typeface="Garamond" panose="02020404030301010803" charset="0"/>
                <a:cs typeface="Garamond" panose="02020404030301010803" charset="0"/>
              </a:rPr>
              <a:t>Why is this not true?</a:t>
            </a:r>
            <a:endParaRPr lang="en-US" altLang="en-US" b="1">
              <a:solidFill>
                <a:schemeClr val="tx1"/>
              </a:solidFill>
              <a:latin typeface="Garamond" panose="02020404030301010803" charset="0"/>
              <a:cs typeface="Garamond" panose="02020404030301010803"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273050"/>
            <a:ext cx="10515600" cy="699135"/>
          </a:xfrm>
        </p:spPr>
        <p:txBody>
          <a:bodyPr/>
          <a:p>
            <a:pPr algn="ctr"/>
            <a:r>
              <a:rPr lang="en-US" sz="3600" b="1">
                <a:latin typeface="Garamond" panose="02020404030301010803" charset="0"/>
                <a:cs typeface="Garamond" panose="02020404030301010803" charset="0"/>
              </a:rPr>
              <a:t>PDSA ACTIVITY 2</a:t>
            </a:r>
            <a:endParaRPr lang="en-US" sz="3600" b="1">
              <a:latin typeface="Garamond" panose="02020404030301010803" charset="0"/>
              <a:cs typeface="Garamond" panose="02020404030301010803" charset="0"/>
            </a:endParaRPr>
          </a:p>
        </p:txBody>
      </p:sp>
      <p:sp>
        <p:nvSpPr>
          <p:cNvPr id="3" name="Content Placeholder 2"/>
          <p:cNvSpPr>
            <a:spLocks noGrp="1"/>
          </p:cNvSpPr>
          <p:nvPr>
            <p:ph idx="1"/>
          </p:nvPr>
        </p:nvSpPr>
        <p:spPr>
          <a:xfrm>
            <a:off x="316865" y="1099820"/>
            <a:ext cx="11569065" cy="5396230"/>
          </a:xfrm>
        </p:spPr>
        <p:txBody>
          <a:bodyPr>
            <a:normAutofit lnSpcReduction="10000"/>
          </a:bodyPr>
          <a:p>
            <a:r>
              <a:rPr lang="en-US" altLang="en-US" b="1">
                <a:solidFill>
                  <a:schemeClr val="tx1"/>
                </a:solidFill>
                <a:latin typeface="Garamond" panose="02020404030301010803" charset="0"/>
                <a:cs typeface="Garamond" panose="02020404030301010803" charset="0"/>
              </a:rPr>
              <a:t>FALLACY ACTIVITY</a:t>
            </a:r>
            <a:endParaRPr lang="en-US" altLang="en-US" b="1">
              <a:solidFill>
                <a:schemeClr val="tx1"/>
              </a:solidFill>
              <a:latin typeface="Garamond" panose="02020404030301010803" charset="0"/>
              <a:cs typeface="Garamond" panose="02020404030301010803" charset="0"/>
            </a:endParaRPr>
          </a:p>
          <a:p>
            <a:pPr>
              <a:buFont typeface="Wingdings" panose="05000000000000000000" charset="0"/>
              <a:buChar char="v"/>
            </a:pPr>
            <a:r>
              <a:rPr lang="en-US" altLang="en-US" b="1">
                <a:solidFill>
                  <a:schemeClr val="tx1"/>
                </a:solidFill>
                <a:highlight>
                  <a:srgbClr val="FFFF00"/>
                </a:highlight>
                <a:latin typeface="Garamond" panose="02020404030301010803" charset="0"/>
                <a:cs typeface="Garamond" panose="02020404030301010803" charset="0"/>
              </a:rPr>
              <a:t>Fallacies</a:t>
            </a:r>
            <a:endParaRPr lang="en-US" altLang="en-US"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endParaRPr lang="en-US" altLang="en-US"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r>
              <a:rPr lang="en-US" altLang="en-US" b="1">
                <a:solidFill>
                  <a:schemeClr val="tx1"/>
                </a:solidFill>
                <a:latin typeface="Garamond" panose="02020404030301010803" charset="0"/>
                <a:cs typeface="Garamond" panose="02020404030301010803" charset="0"/>
              </a:rPr>
              <a:t>Fallacy 3: </a:t>
            </a:r>
            <a:r>
              <a:rPr lang="en-US" altLang="en-US" b="1">
                <a:solidFill>
                  <a:schemeClr val="accent2">
                    <a:lumMod val="60000"/>
                    <a:lumOff val="40000"/>
                  </a:schemeClr>
                </a:solidFill>
                <a:latin typeface="Garamond" panose="02020404030301010803" charset="0"/>
                <a:cs typeface="Garamond" panose="02020404030301010803" charset="0"/>
              </a:rPr>
              <a:t>“We need to firmly stick to the plan”</a:t>
            </a:r>
            <a:endParaRPr lang="en-US" altLang="en-US" b="1">
              <a:solidFill>
                <a:schemeClr val="accent2">
                  <a:lumMod val="60000"/>
                  <a:lumOff val="40000"/>
                </a:schemeClr>
              </a:solidFill>
              <a:latin typeface="Garamond" panose="02020404030301010803" charset="0"/>
              <a:cs typeface="Garamond" panose="02020404030301010803" charset="0"/>
            </a:endParaRPr>
          </a:p>
          <a:p>
            <a:pPr marL="0" indent="0" algn="ctr">
              <a:buFont typeface="Wingdings" panose="05000000000000000000" charset="0"/>
              <a:buNone/>
            </a:pPr>
            <a:r>
              <a:rPr lang="en-US" altLang="en-US" b="1">
                <a:solidFill>
                  <a:schemeClr val="tx1"/>
                </a:solidFill>
                <a:latin typeface="Garamond" panose="02020404030301010803" charset="0"/>
                <a:cs typeface="Garamond" panose="02020404030301010803" charset="0"/>
              </a:rPr>
              <a:t>Why is this not true?</a:t>
            </a:r>
            <a:endParaRPr lang="en-US" altLang="en-US" b="1">
              <a:solidFill>
                <a:schemeClr val="tx1"/>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b="1">
              <a:solidFill>
                <a:schemeClr val="tx1"/>
              </a:solidFill>
              <a:latin typeface="Garamond" panose="02020404030301010803" charset="0"/>
              <a:cs typeface="Garamond" panose="02020404030301010803" charset="0"/>
            </a:endParaRPr>
          </a:p>
          <a:p>
            <a:pPr marL="0" indent="0" algn="l">
              <a:buFont typeface="Wingdings" panose="05000000000000000000" charset="0"/>
              <a:buNone/>
            </a:pPr>
            <a:r>
              <a:rPr lang="en-US" altLang="en-US" b="1">
                <a:solidFill>
                  <a:schemeClr val="tx1"/>
                </a:solidFill>
                <a:latin typeface="Garamond" panose="02020404030301010803" charset="0"/>
                <a:cs typeface="Garamond" panose="02020404030301010803" charset="0"/>
              </a:rPr>
              <a:t>Fallacy 4:</a:t>
            </a:r>
            <a:r>
              <a:rPr lang="en-US" altLang="en-US" b="1">
                <a:solidFill>
                  <a:schemeClr val="accent2">
                    <a:lumMod val="60000"/>
                    <a:lumOff val="40000"/>
                  </a:schemeClr>
                </a:solidFill>
                <a:latin typeface="Garamond" panose="02020404030301010803" charset="0"/>
                <a:cs typeface="Garamond" panose="02020404030301010803" charset="0"/>
              </a:rPr>
              <a:t> “If the change appears to work, we don’t need to study it”</a:t>
            </a:r>
            <a:endParaRPr lang="en-US" altLang="en-US" b="1">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b="1">
                <a:solidFill>
                  <a:schemeClr val="tx1"/>
                </a:solidFill>
                <a:latin typeface="Garamond" panose="02020404030301010803" charset="0"/>
                <a:cs typeface="Garamond" panose="02020404030301010803" charset="0"/>
              </a:rPr>
              <a:t>Why is this not true?</a:t>
            </a:r>
            <a:endParaRPr lang="en-US" altLang="en-US" b="1">
              <a:solidFill>
                <a:schemeClr val="tx1"/>
              </a:solidFill>
              <a:latin typeface="Garamond" panose="02020404030301010803" charset="0"/>
              <a:cs typeface="Garamond" panose="02020404030301010803"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273050"/>
            <a:ext cx="10515600" cy="699135"/>
          </a:xfrm>
        </p:spPr>
        <p:txBody>
          <a:bodyPr/>
          <a:p>
            <a:pPr algn="ctr"/>
            <a:r>
              <a:rPr lang="en-US" sz="3600" b="1">
                <a:latin typeface="Garamond" panose="02020404030301010803" charset="0"/>
                <a:cs typeface="Garamond" panose="02020404030301010803" charset="0"/>
              </a:rPr>
              <a:t>PDSA ACTIVITY 2</a:t>
            </a:r>
            <a:endParaRPr lang="en-US" sz="3600" b="1">
              <a:latin typeface="Garamond" panose="02020404030301010803" charset="0"/>
              <a:cs typeface="Garamond" panose="02020404030301010803" charset="0"/>
            </a:endParaRPr>
          </a:p>
        </p:txBody>
      </p:sp>
      <p:sp>
        <p:nvSpPr>
          <p:cNvPr id="3" name="Content Placeholder 2"/>
          <p:cNvSpPr>
            <a:spLocks noGrp="1"/>
          </p:cNvSpPr>
          <p:nvPr>
            <p:ph idx="1"/>
          </p:nvPr>
        </p:nvSpPr>
        <p:spPr>
          <a:xfrm>
            <a:off x="316865" y="1099820"/>
            <a:ext cx="11569065" cy="5396230"/>
          </a:xfrm>
        </p:spPr>
        <p:txBody>
          <a:bodyPr>
            <a:normAutofit lnSpcReduction="10000"/>
          </a:bodyPr>
          <a:p>
            <a:r>
              <a:rPr lang="en-US" altLang="en-US" b="1">
                <a:solidFill>
                  <a:schemeClr val="tx1"/>
                </a:solidFill>
                <a:latin typeface="Garamond" panose="02020404030301010803" charset="0"/>
                <a:cs typeface="Garamond" panose="02020404030301010803" charset="0"/>
              </a:rPr>
              <a:t>FALLACY ACTIVITY</a:t>
            </a:r>
            <a:endParaRPr lang="en-US" altLang="en-US" b="1">
              <a:solidFill>
                <a:schemeClr val="tx1"/>
              </a:solidFill>
              <a:latin typeface="Garamond" panose="02020404030301010803" charset="0"/>
              <a:cs typeface="Garamond" panose="02020404030301010803" charset="0"/>
            </a:endParaRPr>
          </a:p>
          <a:p>
            <a:pPr>
              <a:buFont typeface="Wingdings" panose="05000000000000000000" charset="0"/>
              <a:buChar char="v"/>
            </a:pPr>
            <a:r>
              <a:rPr lang="en-US" altLang="en-US" b="1">
                <a:solidFill>
                  <a:schemeClr val="tx1"/>
                </a:solidFill>
                <a:highlight>
                  <a:srgbClr val="FFFF00"/>
                </a:highlight>
                <a:latin typeface="Garamond" panose="02020404030301010803" charset="0"/>
                <a:cs typeface="Garamond" panose="02020404030301010803" charset="0"/>
              </a:rPr>
              <a:t>Fallacies</a:t>
            </a:r>
            <a:endParaRPr lang="en-US" altLang="en-US"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endParaRPr lang="en-US" altLang="en-US"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r>
              <a:rPr lang="en-US" altLang="en-US" b="1">
                <a:solidFill>
                  <a:schemeClr val="tx1"/>
                </a:solidFill>
                <a:latin typeface="Garamond" panose="02020404030301010803" charset="0"/>
                <a:cs typeface="Garamond" panose="02020404030301010803" charset="0"/>
              </a:rPr>
              <a:t>Fallacy 3: </a:t>
            </a:r>
            <a:r>
              <a:rPr lang="en-US" altLang="en-US" b="1">
                <a:solidFill>
                  <a:schemeClr val="accent2">
                    <a:lumMod val="60000"/>
                    <a:lumOff val="40000"/>
                  </a:schemeClr>
                </a:solidFill>
                <a:latin typeface="Garamond" panose="02020404030301010803" charset="0"/>
                <a:cs typeface="Garamond" panose="02020404030301010803" charset="0"/>
              </a:rPr>
              <a:t>“We need to firmly stick to the plan”</a:t>
            </a:r>
            <a:endParaRPr lang="en-US" altLang="en-US" b="1">
              <a:solidFill>
                <a:schemeClr val="accent2">
                  <a:lumMod val="60000"/>
                  <a:lumOff val="40000"/>
                </a:schemeClr>
              </a:solidFill>
              <a:latin typeface="Garamond" panose="02020404030301010803" charset="0"/>
              <a:cs typeface="Garamond" panose="02020404030301010803" charset="0"/>
            </a:endParaRPr>
          </a:p>
          <a:p>
            <a:pPr marL="0" indent="0" algn="ctr">
              <a:buFont typeface="Wingdings" panose="05000000000000000000" charset="0"/>
              <a:buNone/>
            </a:pPr>
            <a:r>
              <a:rPr lang="en-US" altLang="en-US" b="1">
                <a:solidFill>
                  <a:schemeClr val="tx1"/>
                </a:solidFill>
                <a:latin typeface="Garamond" panose="02020404030301010803" charset="0"/>
                <a:cs typeface="Garamond" panose="02020404030301010803" charset="0"/>
              </a:rPr>
              <a:t>Why is this not true?</a:t>
            </a:r>
            <a:endParaRPr lang="en-US" altLang="en-US" b="1">
              <a:solidFill>
                <a:schemeClr val="tx1"/>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b="1">
              <a:solidFill>
                <a:schemeClr val="tx1"/>
              </a:solidFill>
              <a:latin typeface="Garamond" panose="02020404030301010803" charset="0"/>
              <a:cs typeface="Garamond" panose="02020404030301010803" charset="0"/>
            </a:endParaRPr>
          </a:p>
          <a:p>
            <a:pPr marL="0" indent="0" algn="l">
              <a:buFont typeface="Wingdings" panose="05000000000000000000" charset="0"/>
              <a:buNone/>
            </a:pPr>
            <a:r>
              <a:rPr lang="en-US" altLang="en-US" b="1">
                <a:solidFill>
                  <a:schemeClr val="tx1"/>
                </a:solidFill>
                <a:latin typeface="Garamond" panose="02020404030301010803" charset="0"/>
                <a:cs typeface="Garamond" panose="02020404030301010803" charset="0"/>
              </a:rPr>
              <a:t>Fallacy 4:</a:t>
            </a:r>
            <a:r>
              <a:rPr lang="en-US" altLang="en-US" b="1">
                <a:solidFill>
                  <a:schemeClr val="accent2">
                    <a:lumMod val="60000"/>
                    <a:lumOff val="40000"/>
                  </a:schemeClr>
                </a:solidFill>
                <a:latin typeface="Garamond" panose="02020404030301010803" charset="0"/>
                <a:cs typeface="Garamond" panose="02020404030301010803" charset="0"/>
              </a:rPr>
              <a:t> “If the change appears to work, we don’t need to study it”</a:t>
            </a:r>
            <a:endParaRPr lang="en-US" altLang="en-US" b="1">
              <a:solidFill>
                <a:schemeClr val="tx1"/>
              </a:solidFill>
              <a:latin typeface="Garamond" panose="02020404030301010803" charset="0"/>
              <a:cs typeface="Garamond" panose="02020404030301010803" charset="0"/>
            </a:endParaRPr>
          </a:p>
          <a:p>
            <a:pPr marL="0" indent="0" algn="ctr">
              <a:buFont typeface="Wingdings" panose="05000000000000000000" charset="0"/>
              <a:buNone/>
            </a:pPr>
            <a:r>
              <a:rPr lang="en-US" altLang="en-US" b="1">
                <a:solidFill>
                  <a:schemeClr val="tx1"/>
                </a:solidFill>
                <a:latin typeface="Garamond" panose="02020404030301010803" charset="0"/>
                <a:cs typeface="Garamond" panose="02020404030301010803" charset="0"/>
              </a:rPr>
              <a:t>Why is this not true?</a:t>
            </a:r>
            <a:endParaRPr lang="en-US" altLang="en-US" b="1">
              <a:solidFill>
                <a:schemeClr val="tx1"/>
              </a:solidFill>
              <a:latin typeface="Garamond" panose="02020404030301010803" charset="0"/>
              <a:cs typeface="Garamond" panose="02020404030301010803"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273050"/>
            <a:ext cx="10515600" cy="699135"/>
          </a:xfrm>
        </p:spPr>
        <p:txBody>
          <a:bodyPr/>
          <a:p>
            <a:pPr algn="ctr"/>
            <a:r>
              <a:rPr lang="en-US" sz="3600" b="1">
                <a:latin typeface="Garamond" panose="02020404030301010803" charset="0"/>
                <a:cs typeface="Garamond" panose="02020404030301010803" charset="0"/>
              </a:rPr>
              <a:t>PDSA ACTIVITY 2</a:t>
            </a:r>
            <a:endParaRPr lang="en-US" sz="3600" b="1">
              <a:latin typeface="Garamond" panose="02020404030301010803" charset="0"/>
              <a:cs typeface="Garamond" panose="02020404030301010803" charset="0"/>
            </a:endParaRPr>
          </a:p>
        </p:txBody>
      </p:sp>
      <p:sp>
        <p:nvSpPr>
          <p:cNvPr id="3" name="Content Placeholder 2"/>
          <p:cNvSpPr>
            <a:spLocks noGrp="1"/>
          </p:cNvSpPr>
          <p:nvPr>
            <p:ph idx="1"/>
          </p:nvPr>
        </p:nvSpPr>
        <p:spPr>
          <a:xfrm>
            <a:off x="316865" y="1099820"/>
            <a:ext cx="11569065" cy="5396230"/>
          </a:xfrm>
        </p:spPr>
        <p:txBody>
          <a:bodyPr>
            <a:normAutofit fontScale="90000" lnSpcReduction="10000"/>
          </a:bodyPr>
          <a:p>
            <a:r>
              <a:rPr lang="en-US" altLang="en-US" b="1">
                <a:solidFill>
                  <a:schemeClr val="tx1"/>
                </a:solidFill>
                <a:latin typeface="Garamond" panose="02020404030301010803" charset="0"/>
                <a:cs typeface="Garamond" panose="02020404030301010803" charset="0"/>
              </a:rPr>
              <a:t>FALLACY ACTIVITY</a:t>
            </a:r>
            <a:endParaRPr lang="en-US" altLang="en-US" b="1">
              <a:solidFill>
                <a:schemeClr val="tx1"/>
              </a:solidFill>
              <a:latin typeface="Garamond" panose="02020404030301010803" charset="0"/>
              <a:cs typeface="Garamond" panose="02020404030301010803" charset="0"/>
            </a:endParaRPr>
          </a:p>
          <a:p>
            <a:pPr>
              <a:buFont typeface="Wingdings" panose="05000000000000000000" charset="0"/>
              <a:buChar char="v"/>
            </a:pPr>
            <a:r>
              <a:rPr lang="en-US" altLang="en-US" b="1">
                <a:solidFill>
                  <a:schemeClr val="tx1"/>
                </a:solidFill>
                <a:highlight>
                  <a:srgbClr val="FFFF00"/>
                </a:highlight>
                <a:latin typeface="Garamond" panose="02020404030301010803" charset="0"/>
                <a:cs typeface="Garamond" panose="02020404030301010803" charset="0"/>
              </a:rPr>
              <a:t>Fallacies</a:t>
            </a:r>
            <a:endParaRPr lang="en-US" altLang="en-US"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endParaRPr lang="en-US" altLang="en-US" b="1">
              <a:solidFill>
                <a:schemeClr val="tx1"/>
              </a:solidFill>
              <a:highlight>
                <a:srgbClr val="FFFF00"/>
              </a:highlight>
              <a:latin typeface="Garamond" panose="02020404030301010803" charset="0"/>
              <a:cs typeface="Garamond" panose="02020404030301010803" charset="0"/>
            </a:endParaRPr>
          </a:p>
          <a:p>
            <a:pPr marL="0" indent="0">
              <a:buFont typeface="Wingdings" panose="05000000000000000000" charset="0"/>
              <a:buNone/>
            </a:pPr>
            <a:r>
              <a:rPr lang="en-US" altLang="en-US" b="1">
                <a:solidFill>
                  <a:schemeClr val="tx1"/>
                </a:solidFill>
                <a:latin typeface="Garamond" panose="02020404030301010803" charset="0"/>
                <a:cs typeface="Garamond" panose="02020404030301010803" charset="0"/>
              </a:rPr>
              <a:t>Fallacy 5:</a:t>
            </a:r>
            <a:r>
              <a:rPr lang="en-US" altLang="en-US" b="1">
                <a:solidFill>
                  <a:schemeClr val="accent2">
                    <a:lumMod val="60000"/>
                    <a:lumOff val="40000"/>
                  </a:schemeClr>
                </a:solidFill>
                <a:latin typeface="Garamond" panose="02020404030301010803" charset="0"/>
                <a:cs typeface="Garamond" panose="02020404030301010803" charset="0"/>
              </a:rPr>
              <a:t> “One test is enough”</a:t>
            </a:r>
            <a:endParaRPr lang="en-US" altLang="en-US" b="1">
              <a:solidFill>
                <a:schemeClr val="accent2">
                  <a:lumMod val="60000"/>
                  <a:lumOff val="40000"/>
                </a:schemeClr>
              </a:solidFill>
              <a:latin typeface="Garamond" panose="02020404030301010803" charset="0"/>
              <a:cs typeface="Garamond" panose="02020404030301010803" charset="0"/>
            </a:endParaRPr>
          </a:p>
          <a:p>
            <a:pPr marL="0" indent="0" algn="ctr">
              <a:buFont typeface="Wingdings" panose="05000000000000000000" charset="0"/>
              <a:buNone/>
            </a:pPr>
            <a:r>
              <a:rPr lang="en-US" altLang="en-US" b="1">
                <a:solidFill>
                  <a:schemeClr val="tx1"/>
                </a:solidFill>
                <a:latin typeface="Garamond" panose="02020404030301010803" charset="0"/>
                <a:cs typeface="Garamond" panose="02020404030301010803" charset="0"/>
              </a:rPr>
              <a:t>Why is this not true?</a:t>
            </a:r>
            <a:endParaRPr lang="en-US" altLang="en-US" b="1">
              <a:solidFill>
                <a:schemeClr val="tx1"/>
              </a:solidFill>
              <a:latin typeface="Garamond" panose="02020404030301010803" charset="0"/>
              <a:cs typeface="Garamond" panose="02020404030301010803" charset="0"/>
            </a:endParaRPr>
          </a:p>
          <a:p>
            <a:pPr marL="0" indent="0" algn="ctr">
              <a:buFont typeface="Wingdings" panose="05000000000000000000" charset="0"/>
              <a:buNone/>
            </a:pPr>
            <a:endParaRPr lang="en-US" altLang="en-US" b="1">
              <a:solidFill>
                <a:schemeClr val="tx1"/>
              </a:solidFill>
              <a:latin typeface="Garamond" panose="02020404030301010803" charset="0"/>
              <a:cs typeface="Garamond" panose="02020404030301010803" charset="0"/>
            </a:endParaRPr>
          </a:p>
          <a:p>
            <a:pPr marL="0" indent="0" algn="l">
              <a:buFont typeface="Wingdings" panose="05000000000000000000" charset="0"/>
              <a:buNone/>
            </a:pPr>
            <a:r>
              <a:rPr lang="en-US" altLang="en-US" b="1">
                <a:solidFill>
                  <a:schemeClr val="tx1"/>
                </a:solidFill>
                <a:latin typeface="Garamond" panose="02020404030301010803" charset="0"/>
                <a:cs typeface="Garamond" panose="02020404030301010803" charset="0"/>
              </a:rPr>
              <a:t>Fallacy 6: </a:t>
            </a:r>
            <a:r>
              <a:rPr lang="en-US" altLang="en-US" b="1">
                <a:solidFill>
                  <a:schemeClr val="accent2">
                    <a:lumMod val="60000"/>
                    <a:lumOff val="40000"/>
                  </a:schemeClr>
                </a:solidFill>
                <a:latin typeface="Garamond" panose="02020404030301010803" charset="0"/>
                <a:cs typeface="Garamond" panose="02020404030301010803" charset="0"/>
              </a:rPr>
              <a:t>“If the test fails, we will look bad”</a:t>
            </a:r>
            <a:endParaRPr lang="en-US" altLang="en-US" b="1">
              <a:solidFill>
                <a:schemeClr val="accent2">
                  <a:lumMod val="60000"/>
                  <a:lumOff val="40000"/>
                </a:schemeClr>
              </a:solidFill>
              <a:latin typeface="Garamond" panose="02020404030301010803" charset="0"/>
              <a:cs typeface="Garamond" panose="02020404030301010803" charset="0"/>
            </a:endParaRPr>
          </a:p>
          <a:p>
            <a:pPr marL="0" indent="0" algn="ctr">
              <a:buFont typeface="Wingdings" panose="05000000000000000000" charset="0"/>
              <a:buNone/>
            </a:pPr>
            <a:r>
              <a:rPr lang="en-US" altLang="en-US" b="1">
                <a:latin typeface="Garamond" panose="02020404030301010803" charset="0"/>
                <a:cs typeface="Garamond" panose="02020404030301010803" charset="0"/>
                <a:sym typeface="+mn-ea"/>
              </a:rPr>
              <a:t>Why is this not true?</a:t>
            </a:r>
            <a:endParaRPr lang="en-US" altLang="en-US" b="1">
              <a:latin typeface="Garamond" panose="02020404030301010803" charset="0"/>
              <a:cs typeface="Garamond" panose="02020404030301010803" charset="0"/>
              <a:sym typeface="+mn-ea"/>
            </a:endParaRPr>
          </a:p>
          <a:p>
            <a:pPr marL="0" indent="0" algn="ctr">
              <a:buFont typeface="Wingdings" panose="05000000000000000000" charset="0"/>
              <a:buNone/>
            </a:pPr>
            <a:endParaRPr lang="en-US" altLang="en-US" b="1">
              <a:solidFill>
                <a:schemeClr val="tx1"/>
              </a:solidFill>
              <a:latin typeface="Garamond" panose="02020404030301010803" charset="0"/>
              <a:cs typeface="Garamond" panose="02020404030301010803" charset="0"/>
            </a:endParaRPr>
          </a:p>
          <a:p>
            <a:pPr marL="0" indent="0" algn="l">
              <a:buFont typeface="Wingdings" panose="05000000000000000000" charset="0"/>
              <a:buNone/>
            </a:pPr>
            <a:r>
              <a:rPr lang="en-US" altLang="en-US" b="1">
                <a:solidFill>
                  <a:schemeClr val="tx1"/>
                </a:solidFill>
                <a:latin typeface="Garamond" panose="02020404030301010803" charset="0"/>
                <a:cs typeface="Garamond" panose="02020404030301010803" charset="0"/>
              </a:rPr>
              <a:t>Fallacy 7: </a:t>
            </a:r>
            <a:r>
              <a:rPr lang="en-US" altLang="en-US" b="1">
                <a:solidFill>
                  <a:schemeClr val="accent2">
                    <a:lumMod val="60000"/>
                    <a:lumOff val="40000"/>
                  </a:schemeClr>
                </a:solidFill>
                <a:latin typeface="Garamond" panose="02020404030301010803" charset="0"/>
                <a:cs typeface="Garamond" panose="02020404030301010803" charset="0"/>
              </a:rPr>
              <a:t>“This is not how we do it...”</a:t>
            </a:r>
            <a:endParaRPr lang="en-US" altLang="en-US" b="1">
              <a:solidFill>
                <a:schemeClr val="accent2">
                  <a:lumMod val="60000"/>
                  <a:lumOff val="40000"/>
                </a:schemeClr>
              </a:solidFill>
              <a:latin typeface="Garamond" panose="02020404030301010803" charset="0"/>
              <a:cs typeface="Garamond" panose="02020404030301010803" charset="0"/>
            </a:endParaRPr>
          </a:p>
          <a:p>
            <a:pPr marL="0" indent="0" algn="ctr">
              <a:buFont typeface="Wingdings" panose="05000000000000000000" charset="0"/>
              <a:buNone/>
            </a:pPr>
            <a:r>
              <a:rPr lang="en-US" altLang="en-US" b="1">
                <a:solidFill>
                  <a:schemeClr val="tx1"/>
                </a:solidFill>
                <a:latin typeface="Garamond" panose="02020404030301010803" charset="0"/>
                <a:cs typeface="Garamond" panose="02020404030301010803" charset="0"/>
              </a:rPr>
              <a:t>Why is this not true?</a:t>
            </a:r>
            <a:endParaRPr lang="en-US" altLang="en-US" b="1">
              <a:solidFill>
                <a:schemeClr val="tx1"/>
              </a:solidFill>
              <a:latin typeface="Garamond" panose="02020404030301010803" charset="0"/>
              <a:cs typeface="Garamond" panose="02020404030301010803"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609600" y="2788603"/>
            <a:ext cx="10972800" cy="1143000"/>
          </a:xfrm>
        </p:spPr>
        <p:txBody>
          <a:bodyPr/>
          <a:p>
            <a:r>
              <a:rPr lang="en-US" b="1"/>
              <a:t>Questions &amp; Discussions !</a:t>
            </a:r>
            <a:endParaRPr lang="en-US" b="1"/>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764540" y="2984500"/>
            <a:ext cx="10515600" cy="1325563"/>
          </a:xfrm>
        </p:spPr>
        <p:txBody>
          <a:bodyPr/>
          <a:p>
            <a:pPr algn="ctr"/>
            <a:r>
              <a:rPr lang="en-US" sz="4000" b="1">
                <a:latin typeface="Garamond" panose="02020404030301010803" charset="0"/>
                <a:cs typeface="Garamond" panose="02020404030301010803" charset="0"/>
              </a:rPr>
              <a:t>Facilitators Meeting: Feedback</a:t>
            </a:r>
            <a:endParaRPr lang="en-US" sz="4000" b="1">
              <a:latin typeface="Garamond" panose="02020404030301010803" charset="0"/>
              <a:cs typeface="Garamond" panose="02020404030301010803"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272520" cy="1143000"/>
          </a:xfrm>
        </p:spPr>
        <p:txBody>
          <a:bodyPr/>
          <a:p>
            <a:r>
              <a:rPr lang="en-US" sz="4000" b="1"/>
              <a:t>Models for Quantifying or Measuring Quality</a:t>
            </a:r>
            <a:endParaRPr lang="en-US" sz="4000" b="1"/>
          </a:p>
        </p:txBody>
      </p:sp>
      <p:sp>
        <p:nvSpPr>
          <p:cNvPr id="3" name="Text Box 2"/>
          <p:cNvSpPr txBox="1"/>
          <p:nvPr/>
        </p:nvSpPr>
        <p:spPr>
          <a:xfrm>
            <a:off x="309880" y="1322070"/>
            <a:ext cx="11635740" cy="5235575"/>
          </a:xfrm>
          <a:prstGeom prst="rect">
            <a:avLst/>
          </a:prstGeom>
        </p:spPr>
        <p:txBody>
          <a:bodyPr>
            <a:noAutofit/>
          </a:bodyPr>
          <a:p>
            <a:pPr indent="0">
              <a:buFont typeface="Arial" panose="020B0604020202020204" pitchFamily="34" charset="0"/>
              <a:buNone/>
            </a:pPr>
            <a:r>
              <a:rPr lang="en-US" sz="3200" b="1" i="0">
                <a:solidFill>
                  <a:schemeClr val="tx1"/>
                </a:solidFill>
                <a:latin typeface="Garamond" panose="02020404030301010803" charset="0"/>
                <a:ea typeface="Google Sans"/>
                <a:cs typeface="Garamond" panose="02020404030301010803" charset="0"/>
              </a:rPr>
              <a:t>1) </a:t>
            </a:r>
            <a:r>
              <a:rPr sz="3200" b="1" i="0">
                <a:solidFill>
                  <a:schemeClr val="tx1"/>
                </a:solidFill>
                <a:latin typeface="Garamond" panose="02020404030301010803" charset="0"/>
                <a:ea typeface="Google Sans"/>
                <a:cs typeface="Garamond" panose="02020404030301010803" charset="0"/>
              </a:rPr>
              <a:t>SERVQUAL model</a:t>
            </a:r>
            <a:r>
              <a:rPr lang="en-US" sz="3200" b="1" i="0">
                <a:solidFill>
                  <a:schemeClr val="tx1"/>
                </a:solidFill>
                <a:latin typeface="Garamond" panose="02020404030301010803" charset="0"/>
                <a:ea typeface="Google Sans"/>
                <a:cs typeface="Garamond" panose="02020404030301010803" charset="0"/>
              </a:rPr>
              <a:t> (the gap model of service quality)</a:t>
            </a:r>
            <a:endParaRPr lang="en-US" sz="32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r>
              <a:rPr sz="3200" b="1" i="0">
                <a:solidFill>
                  <a:schemeClr val="tx1"/>
                </a:solidFill>
                <a:latin typeface="Garamond" panose="02020404030301010803" charset="0"/>
                <a:ea typeface="Google Sans"/>
                <a:cs typeface="Garamond" panose="02020404030301010803" charset="0"/>
              </a:rPr>
              <a:t> </a:t>
            </a:r>
            <a:endParaRPr sz="3200" b="1"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altLang="en-US" sz="3200" i="0">
                <a:solidFill>
                  <a:schemeClr val="tx1"/>
                </a:solidFill>
                <a:latin typeface="Garamond" panose="02020404030301010803" charset="0"/>
                <a:ea typeface="Google Sans"/>
                <a:cs typeface="Garamond" panose="02020404030301010803" charset="0"/>
              </a:rPr>
              <a:t>It identifies five key dimensions that are crucial in detrmining the quality of Service: </a:t>
            </a:r>
            <a:endParaRPr lang="en-US" altLang="en-US" sz="3200" i="0">
              <a:solidFill>
                <a:schemeClr val="tx1"/>
              </a:solidFill>
              <a:latin typeface="Garamond" panose="02020404030301010803" charset="0"/>
              <a:ea typeface="Google Sans"/>
              <a:cs typeface="Garamond" panose="02020404030301010803" charset="0"/>
            </a:endParaRPr>
          </a:p>
          <a:p>
            <a:pPr indent="0" algn="just">
              <a:buFont typeface="Arial" panose="020B0604020202020204" pitchFamily="34" charset="0"/>
              <a:buNone/>
            </a:pPr>
            <a:endParaRPr lang="en-US" altLang="en-US" sz="3200" i="0">
              <a:solidFill>
                <a:schemeClr val="tx1"/>
              </a:solidFill>
              <a:latin typeface="Garamond" panose="02020404030301010803" charset="0"/>
              <a:ea typeface="Google Sans"/>
              <a:cs typeface="Garamond" panose="02020404030301010803" charset="0"/>
            </a:endParaRPr>
          </a:p>
          <a:p>
            <a:pPr indent="0" algn="just">
              <a:buFont typeface="Arial" panose="020B0604020202020204" pitchFamily="34" charset="0"/>
              <a:buNone/>
            </a:pPr>
            <a:r>
              <a:rPr lang="en-US" altLang="en-US" sz="3200" b="1" i="0">
                <a:solidFill>
                  <a:schemeClr val="tx1"/>
                </a:solidFill>
                <a:latin typeface="Garamond" panose="02020404030301010803" charset="0"/>
                <a:ea typeface="Google Sans"/>
                <a:cs typeface="Garamond" panose="02020404030301010803" charset="0"/>
              </a:rPr>
              <a:t>tangibles</a:t>
            </a:r>
            <a:r>
              <a:rPr lang="en-US" altLang="en-US" sz="3200" i="0">
                <a:solidFill>
                  <a:schemeClr val="tx1"/>
                </a:solidFill>
                <a:latin typeface="Garamond" panose="02020404030301010803" charset="0"/>
                <a:ea typeface="Google Sans"/>
                <a:cs typeface="Garamond" panose="02020404030301010803" charset="0"/>
              </a:rPr>
              <a:t>, </a:t>
            </a:r>
            <a:r>
              <a:rPr lang="en-US" altLang="en-US" sz="3200" b="1" i="0">
                <a:solidFill>
                  <a:schemeClr val="tx1"/>
                </a:solidFill>
                <a:latin typeface="Garamond" panose="02020404030301010803" charset="0"/>
                <a:ea typeface="Google Sans"/>
                <a:cs typeface="Garamond" panose="02020404030301010803" charset="0"/>
              </a:rPr>
              <a:t>reliability</a:t>
            </a:r>
            <a:r>
              <a:rPr lang="en-US" altLang="en-US" sz="3200" i="0">
                <a:solidFill>
                  <a:schemeClr val="tx1"/>
                </a:solidFill>
                <a:latin typeface="Garamond" panose="02020404030301010803" charset="0"/>
                <a:ea typeface="Google Sans"/>
                <a:cs typeface="Garamond" panose="02020404030301010803" charset="0"/>
              </a:rPr>
              <a:t>, </a:t>
            </a:r>
            <a:r>
              <a:rPr lang="en-US" altLang="en-US" sz="3200" b="1" i="0">
                <a:solidFill>
                  <a:schemeClr val="tx1"/>
                </a:solidFill>
                <a:latin typeface="Garamond" panose="02020404030301010803" charset="0"/>
                <a:ea typeface="Google Sans"/>
                <a:cs typeface="Garamond" panose="02020404030301010803" charset="0"/>
              </a:rPr>
              <a:t>responsiveness</a:t>
            </a:r>
            <a:r>
              <a:rPr lang="en-US" altLang="en-US" sz="3200" i="0">
                <a:solidFill>
                  <a:schemeClr val="tx1"/>
                </a:solidFill>
                <a:latin typeface="Garamond" panose="02020404030301010803" charset="0"/>
                <a:ea typeface="Google Sans"/>
                <a:cs typeface="Garamond" panose="02020404030301010803" charset="0"/>
              </a:rPr>
              <a:t>, </a:t>
            </a:r>
            <a:r>
              <a:rPr lang="en-US" altLang="en-US" sz="3200" b="1" i="0">
                <a:solidFill>
                  <a:schemeClr val="tx1"/>
                </a:solidFill>
                <a:latin typeface="Garamond" panose="02020404030301010803" charset="0"/>
                <a:ea typeface="Google Sans"/>
                <a:cs typeface="Garamond" panose="02020404030301010803" charset="0"/>
              </a:rPr>
              <a:t>assurance</a:t>
            </a:r>
            <a:r>
              <a:rPr lang="en-US" altLang="en-US" sz="3200" i="0">
                <a:solidFill>
                  <a:schemeClr val="tx1"/>
                </a:solidFill>
                <a:latin typeface="Garamond" panose="02020404030301010803" charset="0"/>
                <a:ea typeface="Google Sans"/>
                <a:cs typeface="Garamond" panose="02020404030301010803" charset="0"/>
              </a:rPr>
              <a:t>, and </a:t>
            </a:r>
            <a:r>
              <a:rPr lang="en-US" altLang="en-US" sz="3200" b="1" i="0">
                <a:solidFill>
                  <a:schemeClr val="tx1"/>
                </a:solidFill>
                <a:latin typeface="Garamond" panose="02020404030301010803" charset="0"/>
                <a:ea typeface="Google Sans"/>
                <a:cs typeface="Garamond" panose="02020404030301010803" charset="0"/>
              </a:rPr>
              <a:t>empathy</a:t>
            </a:r>
            <a:r>
              <a:rPr lang="en-US" altLang="en-US" sz="3200" i="0">
                <a:solidFill>
                  <a:schemeClr val="tx1"/>
                </a:solidFill>
                <a:latin typeface="Garamond" panose="02020404030301010803" charset="0"/>
                <a:ea typeface="Google Sans"/>
                <a:cs typeface="Garamond" panose="02020404030301010803" charset="0"/>
              </a:rPr>
              <a:t>.</a:t>
            </a:r>
            <a:endParaRPr lang="en-US" altLang="en-US" sz="3200" i="0">
              <a:solidFill>
                <a:schemeClr val="tx1"/>
              </a:solidFill>
              <a:latin typeface="Garamond" panose="02020404030301010803" charset="0"/>
              <a:ea typeface="Google Sans"/>
              <a:cs typeface="Garamond" panose="02020404030301010803" charset="0"/>
            </a:endParaRPr>
          </a:p>
          <a:p>
            <a:pPr indent="0" algn="just">
              <a:buFont typeface="Arial" panose="020B0604020202020204" pitchFamily="34" charset="0"/>
              <a:buNone/>
            </a:pPr>
            <a:endParaRPr lang="en-US" altLang="en-US" sz="32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altLang="en-US" sz="3200" i="0">
                <a:solidFill>
                  <a:schemeClr val="tx1"/>
                </a:solidFill>
                <a:latin typeface="Garamond" panose="02020404030301010803" charset="0"/>
                <a:ea typeface="Google Sans"/>
                <a:cs typeface="Garamond" panose="02020404030301010803" charset="0"/>
              </a:rPr>
              <a:t>This model is valuable for businesses seeking to enhance customer satisfaction and loyalty.</a:t>
            </a:r>
            <a:endParaRPr lang="en-US" altLang="en-US" sz="3200" i="0">
              <a:solidFill>
                <a:schemeClr val="tx1"/>
              </a:solidFill>
              <a:latin typeface="Garamond" panose="02020404030301010803" charset="0"/>
              <a:ea typeface="Google Sans"/>
              <a:cs typeface="Garamond" panose="02020404030301010803"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272520" cy="1143000"/>
          </a:xfrm>
        </p:spPr>
        <p:txBody>
          <a:bodyPr/>
          <a:p>
            <a:r>
              <a:rPr lang="en-US" sz="4000" b="1"/>
              <a:t>Models for Quantifying or Measuring Quality</a:t>
            </a:r>
            <a:endParaRPr lang="en-US" sz="4000" b="1"/>
          </a:p>
        </p:txBody>
      </p:sp>
      <p:sp>
        <p:nvSpPr>
          <p:cNvPr id="3" name="Text Box 2"/>
          <p:cNvSpPr txBox="1"/>
          <p:nvPr/>
        </p:nvSpPr>
        <p:spPr>
          <a:xfrm>
            <a:off x="309880" y="1322070"/>
            <a:ext cx="11635740" cy="5235575"/>
          </a:xfrm>
          <a:prstGeom prst="rect">
            <a:avLst/>
          </a:prstGeom>
        </p:spPr>
        <p:txBody>
          <a:bodyPr>
            <a:noAutofit/>
          </a:bodyPr>
          <a:p>
            <a:pPr indent="0">
              <a:buFont typeface="Arial" panose="020B0604020202020204" pitchFamily="34" charset="0"/>
              <a:buNone/>
            </a:pPr>
            <a:r>
              <a:rPr lang="en-US" sz="3200" b="1" i="0">
                <a:solidFill>
                  <a:schemeClr val="tx1"/>
                </a:solidFill>
                <a:latin typeface="Garamond" panose="02020404030301010803" charset="0"/>
                <a:ea typeface="Google Sans"/>
                <a:cs typeface="Garamond" panose="02020404030301010803" charset="0"/>
              </a:rPr>
              <a:t>1) </a:t>
            </a:r>
            <a:r>
              <a:rPr sz="3200" b="1" i="0">
                <a:solidFill>
                  <a:schemeClr val="tx1"/>
                </a:solidFill>
                <a:latin typeface="Garamond" panose="02020404030301010803" charset="0"/>
                <a:ea typeface="Google Sans"/>
                <a:cs typeface="Garamond" panose="02020404030301010803" charset="0"/>
              </a:rPr>
              <a:t>SERVQUAL model</a:t>
            </a:r>
            <a:r>
              <a:rPr lang="en-US" sz="3200" b="1" i="0">
                <a:solidFill>
                  <a:schemeClr val="tx1"/>
                </a:solidFill>
                <a:latin typeface="Garamond" panose="02020404030301010803" charset="0"/>
                <a:ea typeface="Google Sans"/>
                <a:cs typeface="Garamond" panose="02020404030301010803" charset="0"/>
              </a:rPr>
              <a:t> (the gap model of service quality)</a:t>
            </a:r>
            <a:endParaRPr lang="en-US" sz="32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r>
              <a:rPr sz="3200" b="1" i="0">
                <a:solidFill>
                  <a:schemeClr val="tx1"/>
                </a:solidFill>
                <a:latin typeface="Garamond" panose="02020404030301010803" charset="0"/>
                <a:ea typeface="Google Sans"/>
                <a:cs typeface="Garamond" panose="02020404030301010803" charset="0"/>
              </a:rPr>
              <a:t> </a:t>
            </a:r>
            <a:endParaRPr sz="3200" b="1" i="0">
              <a:solidFill>
                <a:schemeClr val="tx1"/>
              </a:solidFill>
              <a:latin typeface="Garamond" panose="02020404030301010803" charset="0"/>
              <a:ea typeface="Google Sans"/>
              <a:cs typeface="Garamond" panose="02020404030301010803" charset="0"/>
            </a:endParaRPr>
          </a:p>
          <a:p>
            <a:pPr indent="0" algn="just">
              <a:buFont typeface="Arial" panose="020B0604020202020204" pitchFamily="34" charset="0"/>
              <a:buNone/>
            </a:pPr>
            <a:endParaRPr lang="en-US" altLang="en-US" sz="3200" i="0">
              <a:solidFill>
                <a:schemeClr val="tx1"/>
              </a:solidFill>
              <a:latin typeface="Garamond" panose="02020404030301010803" charset="0"/>
              <a:ea typeface="Google Sans"/>
              <a:cs typeface="Garamond" panose="02020404030301010803" charset="0"/>
            </a:endParaRPr>
          </a:p>
        </p:txBody>
      </p:sp>
      <p:pic>
        <p:nvPicPr>
          <p:cNvPr id="4" name="Picture 3"/>
          <p:cNvPicPr/>
          <p:nvPr/>
        </p:nvPicPr>
        <p:blipFill>
          <a:blip r:embed="rId1"/>
          <a:srcRect t="14767"/>
          <a:stretch>
            <a:fillRect/>
          </a:stretch>
        </p:blipFill>
        <p:spPr>
          <a:xfrm>
            <a:off x="1173480" y="2012315"/>
            <a:ext cx="9908540" cy="43300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272520" cy="1143000"/>
          </a:xfrm>
        </p:spPr>
        <p:txBody>
          <a:bodyPr/>
          <a:p>
            <a:r>
              <a:rPr lang="en-US" sz="4000" b="1"/>
              <a:t>Models for Quantifying or Measuring Quality</a:t>
            </a:r>
            <a:endParaRPr lang="en-US" sz="4000" b="1"/>
          </a:p>
        </p:txBody>
      </p:sp>
      <p:sp>
        <p:nvSpPr>
          <p:cNvPr id="3" name="Text Box 2"/>
          <p:cNvSpPr txBox="1"/>
          <p:nvPr/>
        </p:nvSpPr>
        <p:spPr>
          <a:xfrm>
            <a:off x="309880" y="1322070"/>
            <a:ext cx="11635740" cy="5235575"/>
          </a:xfrm>
          <a:prstGeom prst="rect">
            <a:avLst/>
          </a:prstGeom>
        </p:spPr>
        <p:txBody>
          <a:bodyPr>
            <a:noAutofit/>
          </a:bodyPr>
          <a:p>
            <a:pPr indent="0">
              <a:buFont typeface="Arial" panose="020B0604020202020204" pitchFamily="34" charset="0"/>
              <a:buNone/>
            </a:pPr>
            <a:r>
              <a:rPr lang="en-US" sz="3200" b="1" i="0">
                <a:solidFill>
                  <a:schemeClr val="tx1"/>
                </a:solidFill>
                <a:latin typeface="Garamond" panose="02020404030301010803" charset="0"/>
                <a:ea typeface="Google Sans"/>
                <a:cs typeface="Garamond" panose="02020404030301010803" charset="0"/>
              </a:rPr>
              <a:t>2) CIPP</a:t>
            </a:r>
            <a:r>
              <a:rPr sz="3200" b="1" i="0">
                <a:solidFill>
                  <a:schemeClr val="tx1"/>
                </a:solidFill>
                <a:latin typeface="Garamond" panose="02020404030301010803" charset="0"/>
                <a:ea typeface="Google Sans"/>
                <a:cs typeface="Garamond" panose="02020404030301010803" charset="0"/>
              </a:rPr>
              <a:t> model</a:t>
            </a:r>
            <a:r>
              <a:rPr lang="en-US" sz="3200" b="1" i="0">
                <a:solidFill>
                  <a:schemeClr val="tx1"/>
                </a:solidFill>
                <a:latin typeface="Garamond" panose="02020404030301010803" charset="0"/>
                <a:ea typeface="Google Sans"/>
                <a:cs typeface="Garamond" panose="02020404030301010803" charset="0"/>
              </a:rPr>
              <a:t> (</a:t>
            </a:r>
            <a:r>
              <a:rPr lang="en-US" altLang="en-US" sz="3200" b="1" i="0">
                <a:solidFill>
                  <a:schemeClr val="tx1"/>
                </a:solidFill>
                <a:latin typeface="Garamond" panose="02020404030301010803" charset="0"/>
                <a:ea typeface="Google Sans"/>
                <a:cs typeface="Garamond" panose="02020404030301010803" charset="0"/>
              </a:rPr>
              <a:t>Context Inputs Processes and Products</a:t>
            </a:r>
            <a:r>
              <a:rPr lang="en-US" sz="3200" b="1" i="0">
                <a:solidFill>
                  <a:schemeClr val="tx1"/>
                </a:solidFill>
                <a:latin typeface="Garamond" panose="02020404030301010803" charset="0"/>
                <a:ea typeface="Google Sans"/>
                <a:cs typeface="Garamond" panose="02020404030301010803" charset="0"/>
              </a:rPr>
              <a:t>)</a:t>
            </a:r>
            <a:endParaRPr lang="en-US" sz="32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sz="3200" b="1"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altLang="en-US" sz="3200" i="0">
                <a:solidFill>
                  <a:schemeClr val="tx1"/>
                </a:solidFill>
                <a:latin typeface="Garamond" panose="02020404030301010803" charset="0"/>
                <a:ea typeface="Google Sans"/>
                <a:cs typeface="Garamond" panose="02020404030301010803" charset="0"/>
              </a:rPr>
              <a:t> It provides a dynamic framework for looking at several aspects of a particular service.</a:t>
            </a:r>
            <a:endParaRPr lang="en-US" altLang="en-US" sz="3200" i="0">
              <a:solidFill>
                <a:schemeClr val="tx1"/>
              </a:solidFill>
              <a:latin typeface="Garamond" panose="02020404030301010803" charset="0"/>
              <a:ea typeface="Google Sans"/>
              <a:cs typeface="Garamond" panose="02020404030301010803" charset="0"/>
            </a:endParaRPr>
          </a:p>
          <a:p>
            <a:pPr indent="0" algn="just">
              <a:buFont typeface="Arial" panose="020B0604020202020204" pitchFamily="34" charset="0"/>
              <a:buNone/>
            </a:pPr>
            <a:endParaRPr lang="en-US" altLang="en-US" sz="32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altLang="en-US" sz="3200" i="0">
                <a:solidFill>
                  <a:schemeClr val="tx1"/>
                </a:solidFill>
                <a:latin typeface="Garamond" panose="02020404030301010803" charset="0"/>
                <a:ea typeface="Google Sans"/>
                <a:cs typeface="Garamond" panose="02020404030301010803" charset="0"/>
              </a:rPr>
              <a:t>It requires careful planning and is labour intensive as multiple data  collection methods are often required in order to carry out comprehensive CIPP evaluation.</a:t>
            </a:r>
            <a:endParaRPr lang="en-US" altLang="en-US" sz="3200"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r>
              <a:rPr sz="3200" b="1" i="0">
                <a:solidFill>
                  <a:schemeClr val="tx1"/>
                </a:solidFill>
                <a:latin typeface="Garamond" panose="02020404030301010803" charset="0"/>
                <a:ea typeface="Google Sans"/>
                <a:cs typeface="Garamond" panose="02020404030301010803" charset="0"/>
              </a:rPr>
              <a:t> </a:t>
            </a:r>
            <a:endParaRPr sz="3200" b="1" i="0">
              <a:solidFill>
                <a:schemeClr val="tx1"/>
              </a:solidFill>
              <a:latin typeface="Garamond" panose="02020404030301010803" charset="0"/>
              <a:ea typeface="Google Sans"/>
              <a:cs typeface="Garamond" panose="02020404030301010803" charset="0"/>
            </a:endParaRPr>
          </a:p>
          <a:p>
            <a:pPr indent="0" algn="just">
              <a:buFont typeface="Arial" panose="020B0604020202020204" pitchFamily="34" charset="0"/>
              <a:buNone/>
            </a:pPr>
            <a:endParaRPr lang="en-US" altLang="en-US" sz="3200" i="0">
              <a:solidFill>
                <a:schemeClr val="tx1"/>
              </a:solidFill>
              <a:latin typeface="Garamond" panose="02020404030301010803" charset="0"/>
              <a:ea typeface="Google Sans"/>
              <a:cs typeface="Garamond" panose="02020404030301010803"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272520" cy="1143000"/>
          </a:xfrm>
        </p:spPr>
        <p:txBody>
          <a:bodyPr/>
          <a:p>
            <a:r>
              <a:rPr lang="en-US" sz="4000" b="1"/>
              <a:t>Models for Quantifying or Measuring Quality</a:t>
            </a:r>
            <a:endParaRPr lang="en-US" sz="4000" b="1"/>
          </a:p>
        </p:txBody>
      </p:sp>
      <p:sp>
        <p:nvSpPr>
          <p:cNvPr id="3" name="Text Box 2"/>
          <p:cNvSpPr txBox="1"/>
          <p:nvPr/>
        </p:nvSpPr>
        <p:spPr>
          <a:xfrm>
            <a:off x="309880" y="1322070"/>
            <a:ext cx="11635740" cy="5235575"/>
          </a:xfrm>
          <a:prstGeom prst="rect">
            <a:avLst/>
          </a:prstGeom>
        </p:spPr>
        <p:txBody>
          <a:bodyPr>
            <a:noAutofit/>
          </a:bodyPr>
          <a:p>
            <a:pPr indent="0">
              <a:buFont typeface="Arial" panose="020B0604020202020204" pitchFamily="34" charset="0"/>
              <a:buNone/>
            </a:pPr>
            <a:r>
              <a:rPr lang="en-US" sz="3200" b="1" i="0">
                <a:solidFill>
                  <a:schemeClr val="tx1"/>
                </a:solidFill>
                <a:latin typeface="Garamond" panose="02020404030301010803" charset="0"/>
                <a:ea typeface="Google Sans"/>
                <a:cs typeface="Garamond" panose="02020404030301010803" charset="0"/>
              </a:rPr>
              <a:t>2) CIPP</a:t>
            </a:r>
            <a:r>
              <a:rPr sz="3200" b="1" i="0">
                <a:solidFill>
                  <a:schemeClr val="tx1"/>
                </a:solidFill>
                <a:latin typeface="Garamond" panose="02020404030301010803" charset="0"/>
                <a:ea typeface="Google Sans"/>
                <a:cs typeface="Garamond" panose="02020404030301010803" charset="0"/>
              </a:rPr>
              <a:t> model</a:t>
            </a:r>
            <a:r>
              <a:rPr lang="en-US" sz="3200" b="1" i="0">
                <a:solidFill>
                  <a:schemeClr val="tx1"/>
                </a:solidFill>
                <a:latin typeface="Garamond" panose="02020404030301010803" charset="0"/>
                <a:ea typeface="Google Sans"/>
                <a:cs typeface="Garamond" panose="02020404030301010803" charset="0"/>
              </a:rPr>
              <a:t> (</a:t>
            </a:r>
            <a:r>
              <a:rPr lang="en-US" altLang="en-US" sz="3200" b="1" i="0">
                <a:solidFill>
                  <a:schemeClr val="tx1"/>
                </a:solidFill>
                <a:latin typeface="Garamond" panose="02020404030301010803" charset="0"/>
                <a:ea typeface="Google Sans"/>
                <a:cs typeface="Garamond" panose="02020404030301010803" charset="0"/>
              </a:rPr>
              <a:t>Context Inputs Processes and Products</a:t>
            </a:r>
            <a:r>
              <a:rPr lang="en-US" sz="3200" b="1" i="0">
                <a:solidFill>
                  <a:schemeClr val="tx1"/>
                </a:solidFill>
                <a:latin typeface="Garamond" panose="02020404030301010803" charset="0"/>
                <a:ea typeface="Google Sans"/>
                <a:cs typeface="Garamond" panose="02020404030301010803" charset="0"/>
              </a:rPr>
              <a:t>)</a:t>
            </a:r>
            <a:endParaRPr lang="en-US" sz="32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sz="32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r>
              <a:rPr sz="3200" b="1" i="0">
                <a:solidFill>
                  <a:schemeClr val="tx1"/>
                </a:solidFill>
                <a:latin typeface="Garamond" panose="02020404030301010803" charset="0"/>
                <a:ea typeface="Google Sans"/>
                <a:cs typeface="Garamond" panose="02020404030301010803" charset="0"/>
              </a:rPr>
              <a:t> </a:t>
            </a:r>
            <a:endParaRPr sz="3200" b="1" i="0">
              <a:solidFill>
                <a:schemeClr val="tx1"/>
              </a:solidFill>
              <a:latin typeface="Garamond" panose="02020404030301010803" charset="0"/>
              <a:ea typeface="Google Sans"/>
              <a:cs typeface="Garamond" panose="02020404030301010803" charset="0"/>
            </a:endParaRPr>
          </a:p>
          <a:p>
            <a:pPr indent="0" algn="just">
              <a:buFont typeface="Arial" panose="020B0604020202020204" pitchFamily="34" charset="0"/>
              <a:buNone/>
            </a:pPr>
            <a:endParaRPr lang="en-US" altLang="en-US" sz="3200" i="0">
              <a:solidFill>
                <a:schemeClr val="tx1"/>
              </a:solidFill>
              <a:latin typeface="Garamond" panose="02020404030301010803" charset="0"/>
              <a:ea typeface="Google Sans"/>
              <a:cs typeface="Garamond" panose="02020404030301010803" charset="0"/>
            </a:endParaRPr>
          </a:p>
        </p:txBody>
      </p:sp>
      <p:pic>
        <p:nvPicPr>
          <p:cNvPr id="4" name="Picture 3"/>
          <p:cNvPicPr>
            <a:picLocks noChangeAspect="1"/>
          </p:cNvPicPr>
          <p:nvPr/>
        </p:nvPicPr>
        <p:blipFill>
          <a:blip r:embed="rId1"/>
          <a:stretch>
            <a:fillRect/>
          </a:stretch>
        </p:blipFill>
        <p:spPr>
          <a:xfrm>
            <a:off x="2707640" y="1990090"/>
            <a:ext cx="5962015" cy="45675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272520" cy="1143000"/>
          </a:xfrm>
        </p:spPr>
        <p:txBody>
          <a:bodyPr/>
          <a:p>
            <a:r>
              <a:rPr lang="en-US" sz="4000" b="1"/>
              <a:t>Models for Quantifying or Measuring Quality</a:t>
            </a:r>
            <a:endParaRPr lang="en-US" sz="4000" b="1"/>
          </a:p>
        </p:txBody>
      </p:sp>
      <p:sp>
        <p:nvSpPr>
          <p:cNvPr id="3" name="Text Box 2"/>
          <p:cNvSpPr txBox="1"/>
          <p:nvPr/>
        </p:nvSpPr>
        <p:spPr>
          <a:xfrm>
            <a:off x="309880" y="1322070"/>
            <a:ext cx="11635740" cy="5235575"/>
          </a:xfrm>
          <a:prstGeom prst="rect">
            <a:avLst/>
          </a:prstGeom>
        </p:spPr>
        <p:txBody>
          <a:bodyPr>
            <a:noAutofit/>
          </a:bodyPr>
          <a:p>
            <a:pPr indent="0">
              <a:buFont typeface="Arial" panose="020B0604020202020204" pitchFamily="34" charset="0"/>
              <a:buNone/>
            </a:pPr>
            <a:r>
              <a:rPr lang="en-US" sz="3200" b="1" i="0">
                <a:solidFill>
                  <a:schemeClr val="tx1"/>
                </a:solidFill>
                <a:latin typeface="Garamond" panose="02020404030301010803" charset="0"/>
                <a:ea typeface="Google Sans"/>
                <a:cs typeface="Garamond" panose="02020404030301010803" charset="0"/>
              </a:rPr>
              <a:t>3) Logic</a:t>
            </a:r>
            <a:r>
              <a:rPr sz="3200" b="1" i="0">
                <a:solidFill>
                  <a:schemeClr val="tx1"/>
                </a:solidFill>
                <a:latin typeface="Garamond" panose="02020404030301010803" charset="0"/>
                <a:ea typeface="Google Sans"/>
                <a:cs typeface="Garamond" panose="02020404030301010803" charset="0"/>
              </a:rPr>
              <a:t> model</a:t>
            </a:r>
            <a:endParaRPr sz="32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sz="3200" b="1" i="0">
              <a:solidFill>
                <a:schemeClr val="tx1"/>
              </a:solidFill>
              <a:latin typeface="Garamond" panose="02020404030301010803" charset="0"/>
              <a:ea typeface="Google Sans"/>
              <a:cs typeface="Garamond" panose="02020404030301010803" charset="0"/>
            </a:endParaRPr>
          </a:p>
          <a:p>
            <a:pPr marL="457200" indent="-457200">
              <a:buFont typeface="Arial" panose="020B0604020202020204" pitchFamily="34" charset="0"/>
              <a:buChar char="•"/>
            </a:pPr>
            <a:r>
              <a:rPr lang="en-US" altLang="en-US" sz="3200" i="0">
                <a:solidFill>
                  <a:schemeClr val="tx1"/>
                </a:solidFill>
                <a:latin typeface="Garamond" panose="02020404030301010803" charset="0"/>
                <a:ea typeface="Google Sans"/>
                <a:cs typeface="Garamond" panose="02020404030301010803" charset="0"/>
              </a:rPr>
              <a:t>The Logic Model is a linear model that can be used for both planning and evaluating healthcare programs. </a:t>
            </a:r>
            <a:r>
              <a:rPr lang="en-US" sz="3200" i="0">
                <a:solidFill>
                  <a:schemeClr val="tx1"/>
                </a:solidFill>
                <a:latin typeface="Garamond" panose="02020404030301010803" charset="0"/>
                <a:ea typeface="Google Sans"/>
                <a:cs typeface="Garamond" panose="02020404030301010803" charset="0"/>
              </a:rPr>
              <a:t> </a:t>
            </a:r>
            <a:endParaRPr lang="en-US" sz="3200" i="0">
              <a:solidFill>
                <a:schemeClr val="tx1"/>
              </a:solidFill>
              <a:latin typeface="Garamond" panose="02020404030301010803" charset="0"/>
              <a:ea typeface="Google Sans"/>
              <a:cs typeface="Garamond" panose="02020404030301010803" charset="0"/>
            </a:endParaRPr>
          </a:p>
          <a:p>
            <a:pPr marL="457200" indent="-457200">
              <a:buFont typeface="Arial" panose="020B0604020202020204" pitchFamily="34" charset="0"/>
              <a:buChar char="•"/>
            </a:pPr>
            <a:endParaRPr lang="en-US" sz="3200" i="0">
              <a:solidFill>
                <a:schemeClr val="tx1"/>
              </a:solidFill>
              <a:latin typeface="Garamond" panose="02020404030301010803" charset="0"/>
              <a:ea typeface="Google Sans"/>
              <a:cs typeface="Garamond" panose="02020404030301010803" charset="0"/>
            </a:endParaRPr>
          </a:p>
          <a:p>
            <a:pPr marL="457200" indent="-457200">
              <a:buFont typeface="Arial" panose="020B0604020202020204" pitchFamily="34" charset="0"/>
              <a:buChar char="•"/>
            </a:pPr>
            <a:r>
              <a:rPr lang="en-US" altLang="en-US" sz="3200" i="0">
                <a:solidFill>
                  <a:schemeClr val="tx1"/>
                </a:solidFill>
                <a:latin typeface="Garamond" panose="02020404030301010803" charset="0"/>
                <a:ea typeface="Google Sans"/>
                <a:cs typeface="Garamond" panose="02020404030301010803" charset="0"/>
              </a:rPr>
              <a:t> Its uncomplicated user friendly design makes it an attractive choice. It consists of four basic components (</a:t>
            </a:r>
            <a:r>
              <a:rPr lang="en-US" altLang="en-US" sz="3200" b="1" i="0">
                <a:solidFill>
                  <a:schemeClr val="tx1"/>
                </a:solidFill>
                <a:latin typeface="Garamond" panose="02020404030301010803" charset="0"/>
                <a:ea typeface="Google Sans"/>
                <a:cs typeface="Garamond" panose="02020404030301010803" charset="0"/>
              </a:rPr>
              <a:t>inputs</a:t>
            </a:r>
            <a:r>
              <a:rPr lang="en-US" altLang="en-US" sz="3200" i="0">
                <a:solidFill>
                  <a:schemeClr val="tx1"/>
                </a:solidFill>
                <a:latin typeface="Garamond" panose="02020404030301010803" charset="0"/>
                <a:ea typeface="Google Sans"/>
                <a:cs typeface="Garamond" panose="02020404030301010803" charset="0"/>
              </a:rPr>
              <a:t>, </a:t>
            </a:r>
            <a:r>
              <a:rPr lang="en-US" altLang="en-US" sz="3200" b="1" i="0">
                <a:solidFill>
                  <a:schemeClr val="tx1"/>
                </a:solidFill>
                <a:latin typeface="Garamond" panose="02020404030301010803" charset="0"/>
                <a:ea typeface="Google Sans"/>
                <a:cs typeface="Garamond" panose="02020404030301010803" charset="0"/>
              </a:rPr>
              <a:t>activities</a:t>
            </a:r>
            <a:r>
              <a:rPr lang="en-US" altLang="en-US" sz="3200" i="0">
                <a:solidFill>
                  <a:schemeClr val="tx1"/>
                </a:solidFill>
                <a:latin typeface="Garamond" panose="02020404030301010803" charset="0"/>
                <a:ea typeface="Google Sans"/>
                <a:cs typeface="Garamond" panose="02020404030301010803" charset="0"/>
              </a:rPr>
              <a:t>, </a:t>
            </a:r>
            <a:r>
              <a:rPr lang="en-US" altLang="en-US" sz="3200" b="1" i="0">
                <a:solidFill>
                  <a:schemeClr val="tx1"/>
                </a:solidFill>
                <a:latin typeface="Garamond" panose="02020404030301010803" charset="0"/>
                <a:ea typeface="Google Sans"/>
                <a:cs typeface="Garamond" panose="02020404030301010803" charset="0"/>
              </a:rPr>
              <a:t>outputs</a:t>
            </a:r>
            <a:r>
              <a:rPr lang="en-US" altLang="en-US" sz="3200" i="0">
                <a:solidFill>
                  <a:schemeClr val="tx1"/>
                </a:solidFill>
                <a:latin typeface="Garamond" panose="02020404030301010803" charset="0"/>
                <a:ea typeface="Google Sans"/>
                <a:cs typeface="Garamond" panose="02020404030301010803" charset="0"/>
              </a:rPr>
              <a:t> and </a:t>
            </a:r>
            <a:r>
              <a:rPr lang="en-US" altLang="en-US" sz="3200" b="1" i="0">
                <a:solidFill>
                  <a:schemeClr val="tx1"/>
                </a:solidFill>
                <a:latin typeface="Garamond" panose="02020404030301010803" charset="0"/>
                <a:ea typeface="Google Sans"/>
                <a:cs typeface="Garamond" panose="02020404030301010803" charset="0"/>
              </a:rPr>
              <a:t>outcomes</a:t>
            </a:r>
            <a:r>
              <a:rPr lang="en-US" altLang="en-US" sz="3200" i="0">
                <a:solidFill>
                  <a:schemeClr val="tx1"/>
                </a:solidFill>
                <a:latin typeface="Garamond" panose="02020404030301010803" charset="0"/>
                <a:ea typeface="Google Sans"/>
                <a:cs typeface="Garamond" panose="02020404030301010803" charset="0"/>
              </a:rPr>
              <a:t>). </a:t>
            </a:r>
            <a:r>
              <a:rPr sz="3200" b="1" i="0">
                <a:solidFill>
                  <a:schemeClr val="tx1"/>
                </a:solidFill>
                <a:latin typeface="Garamond" panose="02020404030301010803" charset="0"/>
                <a:ea typeface="Google Sans"/>
                <a:cs typeface="Garamond" panose="02020404030301010803" charset="0"/>
              </a:rPr>
              <a:t> </a:t>
            </a:r>
            <a:endParaRPr sz="3200" b="1" i="0">
              <a:solidFill>
                <a:schemeClr val="tx1"/>
              </a:solidFill>
              <a:latin typeface="Garamond" panose="02020404030301010803" charset="0"/>
              <a:ea typeface="Google Sans"/>
              <a:cs typeface="Garamond" panose="02020404030301010803" charset="0"/>
            </a:endParaRPr>
          </a:p>
          <a:p>
            <a:pPr indent="0" algn="just">
              <a:buFont typeface="Arial" panose="020B0604020202020204" pitchFamily="34" charset="0"/>
              <a:buNone/>
            </a:pPr>
            <a:endParaRPr lang="en-US" altLang="en-US" sz="3200" i="0">
              <a:solidFill>
                <a:schemeClr val="tx1"/>
              </a:solidFill>
              <a:latin typeface="Garamond" panose="02020404030301010803" charset="0"/>
              <a:ea typeface="Google Sans"/>
              <a:cs typeface="Garamond" panose="02020404030301010803"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272520" cy="1143000"/>
          </a:xfrm>
        </p:spPr>
        <p:txBody>
          <a:bodyPr/>
          <a:p>
            <a:r>
              <a:rPr lang="en-US" sz="4000" b="1"/>
              <a:t>Models for Quantifying or Measuring Quality</a:t>
            </a:r>
            <a:endParaRPr lang="en-US" sz="4000" b="1"/>
          </a:p>
        </p:txBody>
      </p:sp>
      <p:sp>
        <p:nvSpPr>
          <p:cNvPr id="3" name="Text Box 2"/>
          <p:cNvSpPr txBox="1"/>
          <p:nvPr/>
        </p:nvSpPr>
        <p:spPr>
          <a:xfrm>
            <a:off x="309880" y="1322070"/>
            <a:ext cx="11635740" cy="5235575"/>
          </a:xfrm>
          <a:prstGeom prst="rect">
            <a:avLst/>
          </a:prstGeom>
        </p:spPr>
        <p:txBody>
          <a:bodyPr>
            <a:noAutofit/>
          </a:bodyPr>
          <a:p>
            <a:pPr indent="0">
              <a:buFont typeface="Arial" panose="020B0604020202020204" pitchFamily="34" charset="0"/>
              <a:buNone/>
            </a:pPr>
            <a:r>
              <a:rPr lang="en-US" sz="3200" b="1" i="0">
                <a:solidFill>
                  <a:schemeClr val="tx1"/>
                </a:solidFill>
                <a:latin typeface="Garamond" panose="02020404030301010803" charset="0"/>
                <a:ea typeface="Google Sans"/>
                <a:cs typeface="Garamond" panose="02020404030301010803" charset="0"/>
              </a:rPr>
              <a:t>3) Logic</a:t>
            </a:r>
            <a:r>
              <a:rPr sz="3200" b="1" i="0">
                <a:solidFill>
                  <a:schemeClr val="tx1"/>
                </a:solidFill>
                <a:latin typeface="Garamond" panose="02020404030301010803" charset="0"/>
                <a:ea typeface="Google Sans"/>
                <a:cs typeface="Garamond" panose="02020404030301010803" charset="0"/>
              </a:rPr>
              <a:t> model</a:t>
            </a:r>
            <a:endParaRPr sz="32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3200" i="0">
              <a:solidFill>
                <a:schemeClr val="tx1"/>
              </a:solidFill>
              <a:latin typeface="Garamond" panose="02020404030301010803" charset="0"/>
              <a:ea typeface="Google Sans"/>
              <a:cs typeface="Garamond" panose="02020404030301010803" charset="0"/>
            </a:endParaRPr>
          </a:p>
        </p:txBody>
      </p:sp>
      <p:pic>
        <p:nvPicPr>
          <p:cNvPr id="4" name="Picture 3"/>
          <p:cNvPicPr>
            <a:picLocks noChangeAspect="1"/>
          </p:cNvPicPr>
          <p:nvPr/>
        </p:nvPicPr>
        <p:blipFill>
          <a:blip r:embed="rId1"/>
          <a:stretch>
            <a:fillRect/>
          </a:stretch>
        </p:blipFill>
        <p:spPr>
          <a:xfrm>
            <a:off x="836930" y="2574925"/>
            <a:ext cx="10362565" cy="20542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272520" cy="1143000"/>
          </a:xfrm>
        </p:spPr>
        <p:txBody>
          <a:bodyPr/>
          <a:p>
            <a:r>
              <a:rPr lang="en-US" sz="4000" b="1"/>
              <a:t>Models for Quantifying or Measuring Quality</a:t>
            </a:r>
            <a:endParaRPr lang="en-US" sz="4000" b="1"/>
          </a:p>
        </p:txBody>
      </p:sp>
      <p:sp>
        <p:nvSpPr>
          <p:cNvPr id="3" name="Text Box 2"/>
          <p:cNvSpPr txBox="1"/>
          <p:nvPr/>
        </p:nvSpPr>
        <p:spPr>
          <a:xfrm>
            <a:off x="309880" y="1765300"/>
            <a:ext cx="11635740" cy="4792345"/>
          </a:xfrm>
          <a:prstGeom prst="rect">
            <a:avLst/>
          </a:prstGeom>
        </p:spPr>
        <p:txBody>
          <a:bodyPr>
            <a:noAutofit/>
          </a:bodyPr>
          <a:p>
            <a:pPr indent="0">
              <a:buFont typeface="Arial" panose="020B0604020202020204" pitchFamily="34" charset="0"/>
              <a:buNone/>
            </a:pPr>
            <a:r>
              <a:rPr lang="en-US" sz="3200" b="1" i="0">
                <a:solidFill>
                  <a:schemeClr val="tx1"/>
                </a:solidFill>
                <a:latin typeface="Garamond" panose="02020404030301010803" charset="0"/>
                <a:ea typeface="Google Sans"/>
                <a:cs typeface="Garamond" panose="02020404030301010803" charset="0"/>
              </a:rPr>
              <a:t>4) </a:t>
            </a:r>
            <a:r>
              <a:rPr lang="en-US" altLang="en-US" sz="3200" b="1" i="0">
                <a:solidFill>
                  <a:schemeClr val="tx1"/>
                </a:solidFill>
                <a:latin typeface="Garamond" panose="02020404030301010803" charset="0"/>
                <a:ea typeface="Google Sans"/>
                <a:cs typeface="Garamond" panose="02020404030301010803" charset="0"/>
              </a:rPr>
              <a:t>Donabedian</a:t>
            </a:r>
            <a:r>
              <a:rPr sz="3200" b="1" i="0">
                <a:solidFill>
                  <a:schemeClr val="tx1"/>
                </a:solidFill>
                <a:latin typeface="Garamond" panose="02020404030301010803" charset="0"/>
                <a:ea typeface="Google Sans"/>
                <a:cs typeface="Garamond" panose="02020404030301010803" charset="0"/>
              </a:rPr>
              <a:t> model</a:t>
            </a:r>
            <a:endParaRPr sz="3200" b="1"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altLang="en-US" sz="3200" i="0">
                <a:solidFill>
                  <a:schemeClr val="tx1"/>
                </a:solidFill>
                <a:latin typeface="Garamond" panose="02020404030301010803" charset="0"/>
                <a:ea typeface="Google Sans"/>
                <a:cs typeface="Garamond" panose="02020404030301010803" charset="0"/>
              </a:rPr>
              <a:t>a conceptual model that provides a framework for examining health services and evaluating the quality of healthcare.</a:t>
            </a:r>
            <a:endParaRPr lang="en-US" altLang="en-US" sz="32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endParaRPr lang="en-US" altLang="en-US" sz="32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altLang="en-US" sz="3200" i="0">
                <a:solidFill>
                  <a:schemeClr val="tx1"/>
                </a:solidFill>
                <a:latin typeface="Garamond" panose="02020404030301010803" charset="0"/>
                <a:ea typeface="Google Sans"/>
                <a:cs typeface="Garamond" panose="02020404030301010803" charset="0"/>
              </a:rPr>
              <a:t>It assesses the quality of a service based on three main categories: </a:t>
            </a:r>
            <a:r>
              <a:rPr lang="en-US" altLang="en-US" sz="3200" b="1" i="0">
                <a:solidFill>
                  <a:schemeClr val="tx1"/>
                </a:solidFill>
                <a:latin typeface="Garamond" panose="02020404030301010803" charset="0"/>
                <a:ea typeface="Google Sans"/>
                <a:cs typeface="Garamond" panose="02020404030301010803" charset="0"/>
              </a:rPr>
              <a:t>structure</a:t>
            </a:r>
            <a:r>
              <a:rPr lang="en-US" altLang="en-US" sz="3200" i="0">
                <a:solidFill>
                  <a:schemeClr val="tx1"/>
                </a:solidFill>
                <a:latin typeface="Garamond" panose="02020404030301010803" charset="0"/>
                <a:ea typeface="Google Sans"/>
                <a:cs typeface="Garamond" panose="02020404030301010803" charset="0"/>
              </a:rPr>
              <a:t> (building, staff), </a:t>
            </a:r>
            <a:r>
              <a:rPr lang="en-US" altLang="en-US" sz="3200" b="1" i="0">
                <a:solidFill>
                  <a:schemeClr val="tx1"/>
                </a:solidFill>
                <a:latin typeface="Garamond" panose="02020404030301010803" charset="0"/>
                <a:ea typeface="Google Sans"/>
                <a:cs typeface="Garamond" panose="02020404030301010803" charset="0"/>
              </a:rPr>
              <a:t>processes</a:t>
            </a:r>
            <a:r>
              <a:rPr lang="en-US" altLang="en-US" sz="3200" i="0">
                <a:solidFill>
                  <a:schemeClr val="tx1"/>
                </a:solidFill>
                <a:latin typeface="Garamond" panose="02020404030301010803" charset="0"/>
                <a:ea typeface="Google Sans"/>
                <a:cs typeface="Garamond" panose="02020404030301010803" charset="0"/>
              </a:rPr>
              <a:t> (patient pathways, referral patterns) and </a:t>
            </a:r>
            <a:r>
              <a:rPr lang="en-US" altLang="en-US" sz="3200" b="1" i="0">
                <a:solidFill>
                  <a:schemeClr val="tx1"/>
                </a:solidFill>
                <a:latin typeface="Garamond" panose="02020404030301010803" charset="0"/>
                <a:ea typeface="Google Sans"/>
                <a:cs typeface="Garamond" panose="02020404030301010803" charset="0"/>
              </a:rPr>
              <a:t>outcomes</a:t>
            </a:r>
            <a:r>
              <a:rPr lang="en-US" altLang="en-US" sz="3200" i="0">
                <a:solidFill>
                  <a:schemeClr val="tx1"/>
                </a:solidFill>
                <a:latin typeface="Garamond" panose="02020404030301010803" charset="0"/>
                <a:ea typeface="Google Sans"/>
                <a:cs typeface="Garamond" panose="02020404030301010803" charset="0"/>
              </a:rPr>
              <a:t> (mortality, morbidity, waiting times).</a:t>
            </a:r>
            <a:endParaRPr lang="en-US" altLang="en-US" sz="32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endParaRPr lang="en-US" altLang="en-US" sz="3200" i="0">
              <a:solidFill>
                <a:schemeClr val="tx1"/>
              </a:solidFill>
              <a:latin typeface="Garamond" panose="02020404030301010803" charset="0"/>
              <a:ea typeface="Google Sans"/>
              <a:cs typeface="Garamond" panose="02020404030301010803"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08635" y="365125"/>
            <a:ext cx="11302365" cy="1325880"/>
          </a:xfrm>
        </p:spPr>
        <p:txBody>
          <a:bodyPr/>
          <a:p>
            <a:r>
              <a:rPr lang="en-US" b="1"/>
              <a:t>Objectives</a:t>
            </a:r>
            <a:endParaRPr lang="en-US" b="1"/>
          </a:p>
        </p:txBody>
      </p:sp>
      <p:sp>
        <p:nvSpPr>
          <p:cNvPr id="3" name="Content Placeholder 2"/>
          <p:cNvSpPr>
            <a:spLocks noGrp="1"/>
          </p:cNvSpPr>
          <p:nvPr>
            <p:ph idx="1"/>
          </p:nvPr>
        </p:nvSpPr>
        <p:spPr>
          <a:xfrm>
            <a:off x="349250" y="1825625"/>
            <a:ext cx="11461750" cy="4712970"/>
          </a:xfrm>
        </p:spPr>
        <p:txBody>
          <a:bodyPr/>
          <a:p>
            <a:pPr marL="0" indent="0">
              <a:buNone/>
            </a:pPr>
            <a:r>
              <a:rPr lang="en-US" sz="4000" b="1"/>
              <a:t>At the end of this training, participants will understand</a:t>
            </a:r>
            <a:endParaRPr lang="en-US" sz="4000" b="1"/>
          </a:p>
          <a:p>
            <a:pPr marL="0" indent="0">
              <a:buNone/>
            </a:pPr>
            <a:endParaRPr lang="en-US" sz="4000" b="1"/>
          </a:p>
          <a:p>
            <a:r>
              <a:rPr lang="en-US" sz="4000"/>
              <a:t>Data Quality Improvement</a:t>
            </a:r>
            <a:endParaRPr lang="en-US" sz="4000"/>
          </a:p>
          <a:p>
            <a:pPr marL="0" indent="0">
              <a:buNone/>
            </a:pPr>
            <a:endParaRPr lang="en-US" sz="4000"/>
          </a:p>
          <a:p>
            <a:pPr marL="0" indent="0">
              <a:buNone/>
            </a:pPr>
            <a:endParaRPr lang="en-US"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272520" cy="1143000"/>
          </a:xfrm>
        </p:spPr>
        <p:txBody>
          <a:bodyPr/>
          <a:p>
            <a:r>
              <a:rPr lang="en-US" sz="4000" b="1"/>
              <a:t>Models for Quantifying or Measuring Quality</a:t>
            </a:r>
            <a:endParaRPr lang="en-US" sz="4000" b="1"/>
          </a:p>
        </p:txBody>
      </p:sp>
      <p:sp>
        <p:nvSpPr>
          <p:cNvPr id="3" name="Text Box 2"/>
          <p:cNvSpPr txBox="1"/>
          <p:nvPr/>
        </p:nvSpPr>
        <p:spPr>
          <a:xfrm>
            <a:off x="309880" y="1322070"/>
            <a:ext cx="11635740" cy="5235575"/>
          </a:xfrm>
          <a:prstGeom prst="rect">
            <a:avLst/>
          </a:prstGeom>
        </p:spPr>
        <p:txBody>
          <a:bodyPr>
            <a:noAutofit/>
          </a:bodyPr>
          <a:p>
            <a:pPr indent="0">
              <a:buFont typeface="Arial" panose="020B0604020202020204" pitchFamily="34" charset="0"/>
              <a:buNone/>
            </a:pPr>
            <a:endParaRPr sz="3200" b="1"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endParaRPr lang="en-US" altLang="en-US" sz="3200" i="0">
              <a:solidFill>
                <a:schemeClr val="tx1"/>
              </a:solidFill>
              <a:latin typeface="Garamond" panose="02020404030301010803" charset="0"/>
              <a:ea typeface="Google Sans"/>
              <a:cs typeface="Garamond" panose="02020404030301010803" charset="0"/>
            </a:endParaRPr>
          </a:p>
        </p:txBody>
      </p:sp>
      <p:pic>
        <p:nvPicPr>
          <p:cNvPr id="4" name="Picture 3"/>
          <p:cNvPicPr>
            <a:picLocks noChangeAspect="1"/>
          </p:cNvPicPr>
          <p:nvPr/>
        </p:nvPicPr>
        <p:blipFill>
          <a:blip r:embed="rId1"/>
          <a:stretch>
            <a:fillRect/>
          </a:stretch>
        </p:blipFill>
        <p:spPr>
          <a:xfrm>
            <a:off x="1651635" y="1153795"/>
            <a:ext cx="8276590" cy="55232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560175" cy="1417955"/>
          </a:xfrm>
        </p:spPr>
        <p:txBody>
          <a:bodyPr/>
          <a:p>
            <a:pPr algn="l"/>
            <a:r>
              <a:rPr lang="en-US" sz="4000">
                <a:sym typeface="+mn-ea"/>
              </a:rPr>
              <a:t> </a:t>
            </a:r>
            <a:r>
              <a:rPr lang="en-US" sz="2800" b="1">
                <a:solidFill>
                  <a:srgbClr val="0070C0"/>
                </a:solidFill>
                <a:sym typeface="+mn-ea"/>
              </a:rPr>
              <a:t>Basic elements of quality in the context of clinical application, patient satisfaction and Patient safety</a:t>
            </a:r>
            <a:br>
              <a:rPr lang="en-US" sz="2800" b="1">
                <a:solidFill>
                  <a:srgbClr val="0070C0"/>
                </a:solidFill>
              </a:rPr>
            </a:br>
            <a:endParaRPr lang="en-US" sz="2800" b="1">
              <a:solidFill>
                <a:srgbClr val="0070C0"/>
              </a:solidFill>
            </a:endParaRPr>
          </a:p>
        </p:txBody>
      </p:sp>
      <p:sp>
        <p:nvSpPr>
          <p:cNvPr id="3" name="Text Box 2"/>
          <p:cNvSpPr txBox="1"/>
          <p:nvPr/>
        </p:nvSpPr>
        <p:spPr>
          <a:xfrm>
            <a:off x="309880" y="1382395"/>
            <a:ext cx="11635740" cy="5175250"/>
          </a:xfrm>
          <a:prstGeom prst="rect">
            <a:avLst/>
          </a:prstGeom>
        </p:spPr>
        <p:txBody>
          <a:bodyPr>
            <a:noAutofit/>
          </a:bodyPr>
          <a:p>
            <a:pPr indent="0">
              <a:buFont typeface="Arial" panose="020B0604020202020204" pitchFamily="34" charset="0"/>
              <a:buNone/>
            </a:pPr>
            <a:r>
              <a:rPr lang="en-US" altLang="en-US" sz="3200" i="0">
                <a:solidFill>
                  <a:schemeClr val="tx1"/>
                </a:solidFill>
                <a:latin typeface="Garamond" panose="02020404030301010803" charset="0"/>
                <a:ea typeface="Google Sans"/>
                <a:cs typeface="Garamond" panose="02020404030301010803" charset="0"/>
              </a:rPr>
              <a:t>In the Context of PHC, basic elements of quality care includes,</a:t>
            </a:r>
            <a:endParaRPr lang="en-US" altLang="en-US" sz="3200" i="0">
              <a:solidFill>
                <a:schemeClr val="tx1"/>
              </a:solidFill>
              <a:latin typeface="Garamond" panose="02020404030301010803" charset="0"/>
              <a:ea typeface="Google Sans"/>
              <a:cs typeface="Garamond" panose="02020404030301010803" charset="0"/>
            </a:endParaRPr>
          </a:p>
          <a:p>
            <a:pPr marL="457200" indent="-457200">
              <a:buFont typeface="Arial" panose="020B0604020202020204" pitchFamily="34" charset="0"/>
              <a:buChar char="•"/>
            </a:pPr>
            <a:endParaRPr lang="en-US" altLang="en-US" sz="3200" i="0">
              <a:solidFill>
                <a:schemeClr val="tx1"/>
              </a:solidFill>
              <a:latin typeface="Garamond" panose="02020404030301010803" charset="0"/>
              <a:ea typeface="Google Sans"/>
              <a:cs typeface="Garamond" panose="02020404030301010803" charset="0"/>
            </a:endParaRPr>
          </a:p>
        </p:txBody>
      </p:sp>
      <p:graphicFrame>
        <p:nvGraphicFramePr>
          <p:cNvPr id="5" name="Table 4"/>
          <p:cNvGraphicFramePr/>
          <p:nvPr>
            <p:custDataLst>
              <p:tags r:id="rId1"/>
            </p:custDataLst>
          </p:nvPr>
        </p:nvGraphicFramePr>
        <p:xfrm>
          <a:off x="355600" y="2032000"/>
          <a:ext cx="11624945" cy="4525645"/>
        </p:xfrm>
        <a:graphic>
          <a:graphicData uri="http://schemas.openxmlformats.org/drawingml/2006/table">
            <a:tbl>
              <a:tblPr firstRow="1" bandRow="1">
                <a:tableStyleId>{5C22544A-7EE6-4342-B048-85BDC9FD1C3A}</a:tableStyleId>
              </a:tblPr>
              <a:tblGrid>
                <a:gridCol w="2725420"/>
                <a:gridCol w="8899525"/>
              </a:tblGrid>
              <a:tr h="789940">
                <a:tc>
                  <a:txBody>
                    <a:bodyPr/>
                    <a:p>
                      <a:pPr>
                        <a:buNone/>
                      </a:pPr>
                      <a:r>
                        <a:rPr lang="en-US" altLang="en-US" sz="2000">
                          <a:solidFill>
                            <a:schemeClr val="tx1"/>
                          </a:solidFill>
                          <a:latin typeface="Garamond" panose="02020404030301010803" charset="0"/>
                          <a:cs typeface="Garamond" panose="02020404030301010803" charset="0"/>
                        </a:rPr>
                        <a:t>Safety</a:t>
                      </a:r>
                      <a:endParaRPr lang="en-US" altLang="en-US" sz="2000">
                        <a:solidFill>
                          <a:schemeClr val="tx1"/>
                        </a:solidFill>
                        <a:latin typeface="Garamond" panose="02020404030301010803" charset="0"/>
                        <a:cs typeface="Garamond" panose="02020404030301010803" charset="0"/>
                      </a:endParaRPr>
                    </a:p>
                  </a:txBody>
                  <a:tcPr/>
                </a:tc>
                <a:tc>
                  <a:txBody>
                    <a:bodyPr/>
                    <a:p>
                      <a:pPr>
                        <a:buNone/>
                      </a:pPr>
                      <a:r>
                        <a:rPr lang="en-US" altLang="en-US" sz="2000" b="0">
                          <a:solidFill>
                            <a:schemeClr val="tx1"/>
                          </a:solidFill>
                          <a:latin typeface="Garamond" panose="02020404030301010803" charset="0"/>
                          <a:cs typeface="Garamond" panose="02020404030301010803" charset="0"/>
                        </a:rPr>
                        <a:t>Preventing harm to patients from the care that is intended to help them. It is the foundation for all other aspects of quality.</a:t>
                      </a:r>
                      <a:endParaRPr lang="en-US" altLang="en-US" sz="2000" b="0">
                        <a:solidFill>
                          <a:schemeClr val="tx1"/>
                        </a:solidFill>
                        <a:latin typeface="Garamond" panose="02020404030301010803" charset="0"/>
                        <a:cs typeface="Garamond" panose="02020404030301010803" charset="0"/>
                      </a:endParaRPr>
                    </a:p>
                  </a:txBody>
                  <a:tcPr/>
                </a:tc>
              </a:tr>
              <a:tr h="574675">
                <a:tc>
                  <a:txBody>
                    <a:bodyPr/>
                    <a:p>
                      <a:pPr>
                        <a:buNone/>
                      </a:pPr>
                      <a:r>
                        <a:rPr lang="en-US" altLang="en-US" sz="2000" b="1">
                          <a:latin typeface="Garamond" panose="02020404030301010803" charset="0"/>
                          <a:cs typeface="Garamond" panose="02020404030301010803" charset="0"/>
                        </a:rPr>
                        <a:t>Effectiveness</a:t>
                      </a:r>
                      <a:endParaRPr lang="en-US" altLang="en-US" sz="2000" b="1">
                        <a:latin typeface="Garamond" panose="02020404030301010803" charset="0"/>
                        <a:cs typeface="Garamond" panose="02020404030301010803" charset="0"/>
                      </a:endParaRPr>
                    </a:p>
                  </a:txBody>
                  <a:tcPr/>
                </a:tc>
                <a:tc>
                  <a:txBody>
                    <a:bodyPr/>
                    <a:p>
                      <a:pPr>
                        <a:buNone/>
                      </a:pPr>
                      <a:r>
                        <a:rPr lang="en-US" altLang="en-US" sz="2000">
                          <a:latin typeface="Garamond" panose="02020404030301010803" charset="0"/>
                          <a:cs typeface="Garamond" panose="02020404030301010803" charset="0"/>
                        </a:rPr>
                        <a:t>Providing care that is based on scientific knowledge and evidence, to achieve the best possible outcomes for every patient.</a:t>
                      </a:r>
                      <a:endParaRPr lang="en-US" altLang="en-US" sz="2000">
                        <a:latin typeface="Garamond" panose="02020404030301010803" charset="0"/>
                        <a:cs typeface="Garamond" panose="02020404030301010803" charset="0"/>
                      </a:endParaRPr>
                    </a:p>
                  </a:txBody>
                  <a:tcPr/>
                </a:tc>
              </a:tr>
              <a:tr h="790575">
                <a:tc>
                  <a:txBody>
                    <a:bodyPr/>
                    <a:p>
                      <a:pPr>
                        <a:buNone/>
                      </a:pPr>
                      <a:r>
                        <a:rPr lang="en-US" altLang="en-US" sz="2000" b="1">
                          <a:latin typeface="Garamond" panose="02020404030301010803" charset="0"/>
                          <a:cs typeface="Garamond" panose="02020404030301010803" charset="0"/>
                        </a:rPr>
                        <a:t>Patient-Centeredness</a:t>
                      </a:r>
                      <a:endParaRPr lang="en-US" altLang="en-US" sz="2000" b="1">
                        <a:latin typeface="Garamond" panose="02020404030301010803" charset="0"/>
                        <a:cs typeface="Garamond" panose="02020404030301010803" charset="0"/>
                      </a:endParaRPr>
                    </a:p>
                  </a:txBody>
                  <a:tcPr/>
                </a:tc>
                <a:tc>
                  <a:txBody>
                    <a:bodyPr/>
                    <a:p>
                      <a:pPr>
                        <a:buNone/>
                      </a:pPr>
                      <a:r>
                        <a:rPr lang="en-US" altLang="en-US" sz="2000">
                          <a:latin typeface="Garamond" panose="02020404030301010803" charset="0"/>
                          <a:cs typeface="Garamond" panose="02020404030301010803" charset="0"/>
                        </a:rPr>
                        <a:t>Providing care that is respectful of and responsive to individual patient preferences, needs, and values. </a:t>
                      </a:r>
                      <a:endParaRPr lang="en-US" altLang="en-US" sz="2000">
                        <a:latin typeface="Garamond" panose="02020404030301010803" charset="0"/>
                        <a:cs typeface="Garamond" panose="02020404030301010803" charset="0"/>
                      </a:endParaRPr>
                    </a:p>
                  </a:txBody>
                  <a:tcPr/>
                </a:tc>
              </a:tr>
              <a:tr h="789305">
                <a:tc>
                  <a:txBody>
                    <a:bodyPr/>
                    <a:p>
                      <a:pPr>
                        <a:buNone/>
                      </a:pPr>
                      <a:r>
                        <a:rPr lang="en-US" altLang="en-US" sz="2000" b="1">
                          <a:latin typeface="Garamond" panose="02020404030301010803" charset="0"/>
                          <a:cs typeface="Garamond" panose="02020404030301010803" charset="0"/>
                        </a:rPr>
                        <a:t>Timeliness</a:t>
                      </a:r>
                      <a:endParaRPr lang="en-US" altLang="en-US" sz="2000" b="1">
                        <a:latin typeface="Garamond" panose="02020404030301010803" charset="0"/>
                        <a:cs typeface="Garamond" panose="02020404030301010803" charset="0"/>
                      </a:endParaRPr>
                    </a:p>
                  </a:txBody>
                  <a:tcPr/>
                </a:tc>
                <a:tc>
                  <a:txBody>
                    <a:bodyPr/>
                    <a:p>
                      <a:pPr>
                        <a:buNone/>
                      </a:pPr>
                      <a:r>
                        <a:rPr lang="en-US" altLang="en-US" sz="2000">
                          <a:latin typeface="Garamond" panose="02020404030301010803" charset="0"/>
                          <a:cs typeface="Garamond" panose="02020404030301010803" charset="0"/>
                        </a:rPr>
                        <a:t>Reducing waiting times and sometimes harmful delays for both those who receive and those who provide care.</a:t>
                      </a:r>
                      <a:endParaRPr lang="en-US" altLang="en-US" sz="2000">
                        <a:latin typeface="Garamond" panose="02020404030301010803" charset="0"/>
                        <a:cs typeface="Garamond" panose="02020404030301010803" charset="0"/>
                      </a:endParaRPr>
                    </a:p>
                  </a:txBody>
                  <a:tcPr/>
                </a:tc>
              </a:tr>
              <a:tr h="791210">
                <a:tc>
                  <a:txBody>
                    <a:bodyPr/>
                    <a:p>
                      <a:pPr>
                        <a:buNone/>
                      </a:pPr>
                      <a:r>
                        <a:rPr lang="en-US" altLang="en-US" sz="2000" b="1">
                          <a:latin typeface="Garamond" panose="02020404030301010803" charset="0"/>
                          <a:cs typeface="Garamond" panose="02020404030301010803" charset="0"/>
                        </a:rPr>
                        <a:t>Efficiency</a:t>
                      </a:r>
                      <a:endParaRPr lang="en-US" altLang="en-US" sz="2000" b="1">
                        <a:latin typeface="Garamond" panose="02020404030301010803" charset="0"/>
                        <a:cs typeface="Garamond" panose="02020404030301010803" charset="0"/>
                      </a:endParaRPr>
                    </a:p>
                  </a:txBody>
                  <a:tcPr/>
                </a:tc>
                <a:tc>
                  <a:txBody>
                    <a:bodyPr/>
                    <a:p>
                      <a:pPr>
                        <a:buNone/>
                      </a:pPr>
                      <a:r>
                        <a:rPr lang="en-US" altLang="en-US" sz="2000">
                          <a:latin typeface="Garamond" panose="02020404030301010803" charset="0"/>
                          <a:cs typeface="Garamond" panose="02020404030301010803" charset="0"/>
                        </a:rPr>
                        <a:t>Avoiding waste of equipment, supplies, and ideas, and maximizing the benefit of available resources to achieve the best outcomes.</a:t>
                      </a:r>
                      <a:endParaRPr lang="en-US" altLang="en-US" sz="2000">
                        <a:latin typeface="Garamond" panose="02020404030301010803" charset="0"/>
                        <a:cs typeface="Garamond" panose="02020404030301010803" charset="0"/>
                      </a:endParaRPr>
                    </a:p>
                  </a:txBody>
                  <a:tcPr/>
                </a:tc>
              </a:tr>
              <a:tr h="789940">
                <a:tc>
                  <a:txBody>
                    <a:bodyPr/>
                    <a:p>
                      <a:pPr>
                        <a:buNone/>
                      </a:pPr>
                      <a:r>
                        <a:rPr lang="en-US" altLang="en-US" sz="2000" b="1">
                          <a:latin typeface="Garamond" panose="02020404030301010803" charset="0"/>
                          <a:cs typeface="Garamond" panose="02020404030301010803" charset="0"/>
                        </a:rPr>
                        <a:t>Equity</a:t>
                      </a:r>
                      <a:endParaRPr lang="en-US" altLang="en-US" sz="2000" b="1">
                        <a:latin typeface="Garamond" panose="02020404030301010803" charset="0"/>
                        <a:cs typeface="Garamond" panose="02020404030301010803" charset="0"/>
                      </a:endParaRPr>
                    </a:p>
                  </a:txBody>
                  <a:tcPr/>
                </a:tc>
                <a:tc>
                  <a:txBody>
                    <a:bodyPr/>
                    <a:p>
                      <a:pPr>
                        <a:buNone/>
                      </a:pPr>
                      <a:r>
                        <a:rPr lang="en-US" altLang="en-US" sz="2000">
                          <a:latin typeface="Garamond" panose="02020404030301010803" charset="0"/>
                          <a:cs typeface="Garamond" panose="02020404030301010803" charset="0"/>
                        </a:rPr>
                        <a:t>Providing care that does not vary in quality because of personal characteristics like gender, ethnicity, geographic location, or socio-economic status.</a:t>
                      </a:r>
                      <a:endParaRPr lang="en-US" altLang="en-US" sz="2000">
                        <a:latin typeface="Garamond" panose="02020404030301010803" charset="0"/>
                        <a:cs typeface="Garamond" panose="02020404030301010803" charset="0"/>
                      </a:endParaRPr>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560175" cy="1417955"/>
          </a:xfrm>
        </p:spPr>
        <p:txBody>
          <a:bodyPr/>
          <a:p>
            <a:pPr algn="l"/>
            <a:r>
              <a:rPr lang="en-US" sz="3200" b="1">
                <a:solidFill>
                  <a:srgbClr val="0070C0"/>
                </a:solidFill>
                <a:sym typeface="+mn-ea"/>
              </a:rPr>
              <a:t>Quality Improvement (QI) and key components of the model for improvement.</a:t>
            </a:r>
            <a:br>
              <a:rPr lang="en-US" sz="3200" b="1">
                <a:solidFill>
                  <a:srgbClr val="0070C0"/>
                </a:solidFill>
              </a:rPr>
            </a:br>
            <a:endParaRPr lang="en-US" sz="3200" b="1">
              <a:solidFill>
                <a:srgbClr val="0070C0"/>
              </a:solidFill>
            </a:endParaRPr>
          </a:p>
        </p:txBody>
      </p:sp>
      <p:sp>
        <p:nvSpPr>
          <p:cNvPr id="3" name="Text Box 2"/>
          <p:cNvSpPr txBox="1"/>
          <p:nvPr/>
        </p:nvSpPr>
        <p:spPr>
          <a:xfrm>
            <a:off x="548640" y="3333115"/>
            <a:ext cx="11396980" cy="1543050"/>
          </a:xfrm>
          <a:prstGeom prst="rect">
            <a:avLst/>
          </a:prstGeom>
        </p:spPr>
        <p:txBody>
          <a:bodyPr>
            <a:noAutofit/>
          </a:bodyPr>
          <a:p>
            <a:pPr indent="0">
              <a:buFont typeface="Arial" panose="020B0604020202020204" pitchFamily="34" charset="0"/>
              <a:buNone/>
            </a:pPr>
            <a:r>
              <a:rPr lang="en-US" altLang="en-US" sz="4000" b="1" i="0">
                <a:solidFill>
                  <a:schemeClr val="tx1"/>
                </a:solidFill>
                <a:latin typeface="Garamond" panose="02020404030301010803" charset="0"/>
                <a:ea typeface="Google Sans"/>
                <a:cs typeface="Garamond" panose="02020404030301010803" charset="0"/>
              </a:rPr>
              <a:t>How is quality &amp; quality improvement, is there a difference?</a:t>
            </a: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560175" cy="1417955"/>
          </a:xfrm>
        </p:spPr>
        <p:txBody>
          <a:bodyPr/>
          <a:p>
            <a:pPr algn="l"/>
            <a:r>
              <a:rPr lang="en-US" sz="3200" b="1">
                <a:solidFill>
                  <a:srgbClr val="0070C0"/>
                </a:solidFill>
                <a:sym typeface="+mn-ea"/>
              </a:rPr>
              <a:t>Quality Improvement (QI) and key components of the model for improvement.</a:t>
            </a:r>
            <a:br>
              <a:rPr lang="en-US" sz="3200" b="1">
                <a:solidFill>
                  <a:srgbClr val="0070C0"/>
                </a:solidFill>
              </a:rPr>
            </a:br>
            <a:endParaRPr lang="en-US" sz="3200" b="1">
              <a:solidFill>
                <a:srgbClr val="0070C0"/>
              </a:solidFill>
            </a:endParaRPr>
          </a:p>
        </p:txBody>
      </p:sp>
      <p:sp>
        <p:nvSpPr>
          <p:cNvPr id="3" name="Text Box 2"/>
          <p:cNvSpPr txBox="1"/>
          <p:nvPr/>
        </p:nvSpPr>
        <p:spPr>
          <a:xfrm>
            <a:off x="548640" y="2449830"/>
            <a:ext cx="11396980" cy="1734820"/>
          </a:xfrm>
          <a:prstGeom prst="rect">
            <a:avLst/>
          </a:prstGeom>
        </p:spPr>
        <p:txBody>
          <a:bodyPr>
            <a:noAutofit/>
          </a:bodyPr>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p:txBody>
      </p:sp>
      <p:graphicFrame>
        <p:nvGraphicFramePr>
          <p:cNvPr id="4" name="Table 3"/>
          <p:cNvGraphicFramePr/>
          <p:nvPr>
            <p:custDataLst>
              <p:tags r:id="rId1"/>
            </p:custDataLst>
          </p:nvPr>
        </p:nvGraphicFramePr>
        <p:xfrm>
          <a:off x="187960" y="1404620"/>
          <a:ext cx="11758930" cy="5065395"/>
        </p:xfrm>
        <a:graphic>
          <a:graphicData uri="http://schemas.openxmlformats.org/drawingml/2006/table">
            <a:tbl>
              <a:tblPr firstRow="1" bandRow="1">
                <a:tableStyleId>{5C22544A-7EE6-4342-B048-85BDC9FD1C3A}</a:tableStyleId>
              </a:tblPr>
              <a:tblGrid>
                <a:gridCol w="5879465"/>
                <a:gridCol w="5879465"/>
              </a:tblGrid>
              <a:tr h="1282065">
                <a:tc>
                  <a:txBody>
                    <a:bodyPr/>
                    <a:p>
                      <a:pPr>
                        <a:buNone/>
                      </a:pPr>
                      <a:r>
                        <a:rPr lang="en-US" altLang="en-US" sz="2800" b="1">
                          <a:solidFill>
                            <a:schemeClr val="tx1"/>
                          </a:solidFill>
                          <a:latin typeface="Garamond" panose="02020404030301010803" charset="0"/>
                          <a:cs typeface="Garamond" panose="02020404030301010803" charset="0"/>
                        </a:rPr>
                        <a:t>Quality</a:t>
                      </a:r>
                      <a:endParaRPr lang="en-US" altLang="en-US" sz="2800" b="1">
                        <a:solidFill>
                          <a:schemeClr val="tx1"/>
                        </a:solidFill>
                        <a:latin typeface="Garamond" panose="02020404030301010803" charset="0"/>
                        <a:cs typeface="Garamond" panose="02020404030301010803" charset="0"/>
                      </a:endParaRPr>
                    </a:p>
                  </a:txBody>
                  <a:tcPr anchor="t" anchorCtr="0"/>
                </a:tc>
                <a:tc>
                  <a:txBody>
                    <a:bodyPr/>
                    <a:p>
                      <a:pPr>
                        <a:buNone/>
                      </a:pPr>
                      <a:r>
                        <a:rPr lang="en-US" altLang="en-US" sz="2800" b="1">
                          <a:solidFill>
                            <a:schemeClr val="tx1"/>
                          </a:solidFill>
                          <a:highlight>
                            <a:srgbClr val="FFFF00"/>
                          </a:highlight>
                          <a:latin typeface="Garamond" panose="02020404030301010803" charset="0"/>
                          <a:cs typeface="Garamond" panose="02020404030301010803" charset="0"/>
                        </a:rPr>
                        <a:t>Quality Improvement</a:t>
                      </a:r>
                      <a:endParaRPr lang="en-US" altLang="en-US" sz="2800" b="1">
                        <a:solidFill>
                          <a:schemeClr val="tx1"/>
                        </a:solidFill>
                        <a:highlight>
                          <a:srgbClr val="FFFF00"/>
                        </a:highlight>
                        <a:latin typeface="Garamond" panose="02020404030301010803" charset="0"/>
                        <a:cs typeface="Garamond" panose="02020404030301010803" charset="0"/>
                      </a:endParaRPr>
                    </a:p>
                  </a:txBody>
                  <a:tcPr anchor="t" anchorCtr="0"/>
                </a:tc>
              </a:tr>
              <a:tr h="3783330">
                <a:tc>
                  <a:txBody>
                    <a:bodyPr/>
                    <a:p>
                      <a:pPr algn="just">
                        <a:buNone/>
                      </a:pPr>
                      <a:r>
                        <a:rPr lang="en-US" altLang="en-US" sz="2800">
                          <a:latin typeface="Garamond" panose="02020404030301010803" charset="0"/>
                          <a:cs typeface="Garamond" panose="02020404030301010803" charset="0"/>
                        </a:rPr>
                        <a:t>The extent to which healthcare services for individuals </a:t>
                      </a:r>
                      <a:endParaRPr lang="en-US" altLang="en-US" sz="2800">
                        <a:latin typeface="Garamond" panose="02020404030301010803" charset="0"/>
                        <a:cs typeface="Garamond" panose="02020404030301010803" charset="0"/>
                      </a:endParaRPr>
                    </a:p>
                    <a:p>
                      <a:pPr algn="just">
                        <a:buNone/>
                      </a:pPr>
                      <a:r>
                        <a:rPr lang="en-US" altLang="en-US" sz="2800">
                          <a:latin typeface="Garamond" panose="02020404030301010803" charset="0"/>
                          <a:cs typeface="Garamond" panose="02020404030301010803" charset="0"/>
                        </a:rPr>
                        <a:t>and populations increase the likelihood of desired health outcomes and are consistent with current professional knowledge</a:t>
                      </a:r>
                      <a:endParaRPr lang="en-US" altLang="en-US" sz="2800">
                        <a:latin typeface="Garamond" panose="02020404030301010803" charset="0"/>
                        <a:cs typeface="Garamond" panose="02020404030301010803" charset="0"/>
                      </a:endParaRPr>
                    </a:p>
                  </a:txBody>
                  <a:tcPr/>
                </a:tc>
                <a:tc>
                  <a:txBody>
                    <a:bodyPr/>
                    <a:p>
                      <a:pPr>
                        <a:buNone/>
                      </a:pPr>
                      <a:r>
                        <a:rPr lang="en-US" altLang="en-US" sz="2800">
                          <a:highlight>
                            <a:srgbClr val="FFFF00"/>
                          </a:highlight>
                          <a:latin typeface="Garamond" panose="02020404030301010803" charset="0"/>
                          <a:cs typeface="Garamond" panose="02020404030301010803" charset="0"/>
                        </a:rPr>
                        <a:t>Systematic and continuous actions that </a:t>
                      </a:r>
                      <a:endParaRPr lang="en-US" altLang="en-US" sz="2800">
                        <a:highlight>
                          <a:srgbClr val="FFFF00"/>
                        </a:highlight>
                        <a:latin typeface="Garamond" panose="02020404030301010803" charset="0"/>
                        <a:cs typeface="Garamond" panose="02020404030301010803" charset="0"/>
                      </a:endParaRPr>
                    </a:p>
                    <a:p>
                      <a:pPr>
                        <a:buNone/>
                      </a:pPr>
                      <a:r>
                        <a:rPr lang="en-US" altLang="en-US" sz="2800">
                          <a:highlight>
                            <a:srgbClr val="FFFF00"/>
                          </a:highlight>
                          <a:latin typeface="Garamond" panose="02020404030301010803" charset="0"/>
                          <a:cs typeface="Garamond" panose="02020404030301010803" charset="0"/>
                        </a:rPr>
                        <a:t>lead to measurable improvement in healthcare services and the </a:t>
                      </a:r>
                      <a:endParaRPr lang="en-US" altLang="en-US" sz="2800">
                        <a:highlight>
                          <a:srgbClr val="FFFF00"/>
                        </a:highlight>
                        <a:latin typeface="Garamond" panose="02020404030301010803" charset="0"/>
                        <a:cs typeface="Garamond" panose="02020404030301010803" charset="0"/>
                      </a:endParaRPr>
                    </a:p>
                    <a:p>
                      <a:pPr>
                        <a:buNone/>
                      </a:pPr>
                      <a:r>
                        <a:rPr lang="en-US" altLang="en-US" sz="2800">
                          <a:highlight>
                            <a:srgbClr val="FFFF00"/>
                          </a:highlight>
                          <a:latin typeface="Garamond" panose="02020404030301010803" charset="0"/>
                          <a:cs typeface="Garamond" panose="02020404030301010803" charset="0"/>
                        </a:rPr>
                        <a:t>health status of targeted patient groups</a:t>
                      </a:r>
                      <a:endParaRPr lang="en-US" altLang="en-US" sz="2800">
                        <a:highlight>
                          <a:srgbClr val="FFFF00"/>
                        </a:highlight>
                        <a:latin typeface="Garamond" panose="02020404030301010803" charset="0"/>
                        <a:cs typeface="Garamond" panose="02020404030301010803" charset="0"/>
                      </a:endParaRP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560175" cy="1236980"/>
          </a:xfrm>
        </p:spPr>
        <p:txBody>
          <a:bodyPr/>
          <a:p>
            <a:pPr algn="l"/>
            <a:r>
              <a:rPr lang="en-US" sz="3200" b="1">
                <a:solidFill>
                  <a:srgbClr val="0070C0"/>
                </a:solidFill>
                <a:sym typeface="+mn-ea"/>
              </a:rPr>
              <a:t>Quality Improvement (QI) and key components of the model for improvement.</a:t>
            </a:r>
            <a:br>
              <a:rPr lang="en-US" sz="3200" b="1">
                <a:solidFill>
                  <a:srgbClr val="0070C0"/>
                </a:solidFill>
              </a:rPr>
            </a:br>
            <a:endParaRPr lang="en-US" sz="3200" b="1">
              <a:solidFill>
                <a:srgbClr val="0070C0"/>
              </a:solidFill>
            </a:endParaRPr>
          </a:p>
        </p:txBody>
      </p:sp>
      <p:sp>
        <p:nvSpPr>
          <p:cNvPr id="3" name="Text Box 2"/>
          <p:cNvSpPr txBox="1"/>
          <p:nvPr/>
        </p:nvSpPr>
        <p:spPr>
          <a:xfrm>
            <a:off x="309880" y="1341755"/>
            <a:ext cx="11635740" cy="5111115"/>
          </a:xfrm>
          <a:prstGeom prst="rect">
            <a:avLst/>
          </a:prstGeom>
        </p:spPr>
        <p:txBody>
          <a:bodyPr>
            <a:noAutofit/>
          </a:bodyPr>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p:txBody>
      </p:sp>
      <p:sp>
        <p:nvSpPr>
          <p:cNvPr id="5" name="Text Box 4"/>
          <p:cNvSpPr txBox="1"/>
          <p:nvPr/>
        </p:nvSpPr>
        <p:spPr>
          <a:xfrm>
            <a:off x="436880" y="1468755"/>
            <a:ext cx="11635740" cy="5111115"/>
          </a:xfrm>
          <a:prstGeom prst="rect">
            <a:avLst/>
          </a:prstGeom>
        </p:spPr>
        <p:txBody>
          <a:bodyPr>
            <a:noAutofit/>
          </a:bodyPr>
          <a:p>
            <a:pPr marL="457200" indent="-457200" algn="just">
              <a:buFont typeface="Arial" panose="020B0604020202020204" pitchFamily="34" charset="0"/>
              <a:buChar char="•"/>
            </a:pPr>
            <a:r>
              <a:rPr lang="en-US" altLang="en-US" sz="2800" b="1" i="0">
                <a:solidFill>
                  <a:schemeClr val="tx1"/>
                </a:solidFill>
                <a:latin typeface="Garamond" panose="02020404030301010803" charset="0"/>
                <a:ea typeface="Google Sans"/>
                <a:cs typeface="Garamond" panose="02020404030301010803" charset="0"/>
              </a:rPr>
              <a:t>1980s:</a:t>
            </a:r>
            <a:r>
              <a:rPr lang="en-US" altLang="en-US" sz="2800" i="0">
                <a:solidFill>
                  <a:schemeClr val="tx1"/>
                </a:solidFill>
                <a:latin typeface="Garamond" panose="02020404030301010803" charset="0"/>
                <a:ea typeface="Google Sans"/>
                <a:cs typeface="Garamond" panose="02020404030301010803" charset="0"/>
              </a:rPr>
              <a:t> Quality improvement theorist Edwards Deming laid the groundwork with his concepts of quality and his "System of Profound Knowledge". The PDSA cycle, a core part of the later model, was adapted from his work. </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altLang="en-US" sz="2800" b="1" i="0">
                <a:solidFill>
                  <a:schemeClr val="tx1"/>
                </a:solidFill>
                <a:latin typeface="Garamond" panose="02020404030301010803" charset="0"/>
                <a:ea typeface="Google Sans"/>
                <a:cs typeface="Garamond" panose="02020404030301010803" charset="0"/>
              </a:rPr>
              <a:t>1996 onwards:</a:t>
            </a:r>
            <a:r>
              <a:rPr lang="en-US" altLang="en-US" sz="2800" i="0">
                <a:solidFill>
                  <a:schemeClr val="tx1"/>
                </a:solidFill>
                <a:latin typeface="Garamond" panose="02020404030301010803" charset="0"/>
                <a:ea typeface="Google Sans"/>
                <a:cs typeface="Garamond" panose="02020404030301010803" charset="0"/>
              </a:rPr>
              <a:t> The Institute for Healthcare Improvement (IHI) adopted and promoted the model, leading to its widespread use in healthcare settings, where it is sometimes referred to as the </a:t>
            </a:r>
            <a:r>
              <a:rPr lang="en-US" altLang="en-US" sz="2800" b="1" i="0">
                <a:solidFill>
                  <a:schemeClr val="tx1"/>
                </a:solidFill>
                <a:latin typeface="Garamond" panose="02020404030301010803" charset="0"/>
                <a:ea typeface="Google Sans"/>
                <a:cs typeface="Garamond" panose="02020404030301010803" charset="0"/>
              </a:rPr>
              <a:t>"IHI model"</a:t>
            </a:r>
            <a:r>
              <a:rPr lang="en-US" altLang="en-US" sz="2800" i="0">
                <a:solidFill>
                  <a:schemeClr val="tx1"/>
                </a:solidFill>
                <a:latin typeface="Garamond" panose="02020404030301010803" charset="0"/>
                <a:ea typeface="Google Sans"/>
                <a:cs typeface="Garamond" panose="02020404030301010803" charset="0"/>
              </a:rPr>
              <a:t>. </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altLang="en-US" sz="2800" b="1" i="0">
                <a:solidFill>
                  <a:schemeClr val="tx1"/>
                </a:solidFill>
                <a:latin typeface="Garamond" panose="02020404030301010803" charset="0"/>
                <a:ea typeface="Google Sans"/>
                <a:cs typeface="Garamond" panose="02020404030301010803" charset="0"/>
              </a:rPr>
              <a:t>Today: </a:t>
            </a:r>
            <a:r>
              <a:rPr lang="en-US" altLang="en-US" sz="2800" i="0">
                <a:solidFill>
                  <a:schemeClr val="tx1"/>
                </a:solidFill>
                <a:latin typeface="Garamond" panose="02020404030301010803" charset="0"/>
                <a:ea typeface="Google Sans"/>
                <a:cs typeface="Garamond" panose="02020404030301010803" charset="0"/>
              </a:rPr>
              <a:t>The model remains a foundational tool for quality improvement initiatives, widely recognized and applied globally. It is credited with helping to drive innovation, testing, and the spread of improvement work</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endParaRPr lang="en-US" altLang="en-US" sz="2800" i="0">
              <a:solidFill>
                <a:schemeClr val="tx1"/>
              </a:solidFill>
              <a:latin typeface="Garamond" panose="02020404030301010803" charset="0"/>
              <a:ea typeface="Google Sans"/>
              <a:cs typeface="Garamond" panose="02020404030301010803"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560175" cy="1236980"/>
          </a:xfrm>
        </p:spPr>
        <p:txBody>
          <a:bodyPr/>
          <a:p>
            <a:pPr algn="l"/>
            <a:r>
              <a:rPr lang="en-US" sz="3200" b="1">
                <a:solidFill>
                  <a:srgbClr val="0070C0"/>
                </a:solidFill>
                <a:sym typeface="+mn-ea"/>
              </a:rPr>
              <a:t>Quality Improvement (QI) and key components of the model for improvement.</a:t>
            </a:r>
            <a:br>
              <a:rPr lang="en-US" sz="3200" b="1">
                <a:solidFill>
                  <a:srgbClr val="0070C0"/>
                </a:solidFill>
              </a:rPr>
            </a:br>
            <a:endParaRPr lang="en-US" sz="3200" b="1">
              <a:solidFill>
                <a:srgbClr val="0070C0"/>
              </a:solidFill>
            </a:endParaRPr>
          </a:p>
        </p:txBody>
      </p:sp>
      <p:sp>
        <p:nvSpPr>
          <p:cNvPr id="3" name="Text Box 2"/>
          <p:cNvSpPr txBox="1"/>
          <p:nvPr/>
        </p:nvSpPr>
        <p:spPr>
          <a:xfrm>
            <a:off x="309880" y="1341755"/>
            <a:ext cx="11635740" cy="5111115"/>
          </a:xfrm>
          <a:prstGeom prst="rect">
            <a:avLst/>
          </a:prstGeom>
        </p:spPr>
        <p:txBody>
          <a:bodyPr>
            <a:noAutofit/>
          </a:bodyPr>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p:txBody>
      </p:sp>
      <p:sp>
        <p:nvSpPr>
          <p:cNvPr id="5" name="Text Box 4"/>
          <p:cNvSpPr txBox="1"/>
          <p:nvPr/>
        </p:nvSpPr>
        <p:spPr>
          <a:xfrm>
            <a:off x="436880" y="1468755"/>
            <a:ext cx="11635740" cy="5111115"/>
          </a:xfrm>
          <a:prstGeom prst="rect">
            <a:avLst/>
          </a:prstGeom>
        </p:spPr>
        <p:txBody>
          <a:bodyPr>
            <a:noAutofit/>
          </a:bodyPr>
          <a:p>
            <a:pPr marL="457200" indent="-457200" algn="just">
              <a:buFont typeface="Arial" panose="020B0604020202020204" pitchFamily="34" charset="0"/>
              <a:buChar char="•"/>
            </a:pPr>
            <a:r>
              <a:rPr lang="en-US" altLang="en-US" sz="2800" b="1" i="0">
                <a:solidFill>
                  <a:schemeClr val="tx1"/>
                </a:solidFill>
                <a:latin typeface="Garamond" panose="02020404030301010803" charset="0"/>
                <a:ea typeface="Google Sans"/>
                <a:cs typeface="Garamond" panose="02020404030301010803" charset="0"/>
              </a:rPr>
              <a:t>The MIF Model consists of two parts:</a:t>
            </a:r>
            <a:endParaRPr lang="en-US" altLang="en-US" sz="2800" b="1"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i="0">
                <a:solidFill>
                  <a:schemeClr val="tx1"/>
                </a:solidFill>
                <a:latin typeface="Garamond" panose="02020404030301010803" charset="0"/>
                <a:ea typeface="Google Sans"/>
                <a:cs typeface="Garamond" panose="02020404030301010803" charset="0"/>
              </a:rPr>
              <a:t>Part I – Three Fundamental Questions (3Qs)</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i="0">
                <a:solidFill>
                  <a:schemeClr val="tx1"/>
                </a:solidFill>
                <a:latin typeface="Garamond" panose="02020404030301010803" charset="0"/>
                <a:ea typeface="Google Sans"/>
                <a:cs typeface="Garamond" panose="02020404030301010803" charset="0"/>
              </a:rPr>
              <a:t>Part II – Plan, Do, Study, Act (PDSA) Cycles</a:t>
            </a:r>
            <a:endParaRPr lang="en-US" altLang="en-US" sz="2800" i="0">
              <a:solidFill>
                <a:schemeClr val="tx1"/>
              </a:solidFill>
              <a:latin typeface="Garamond" panose="02020404030301010803" charset="0"/>
              <a:ea typeface="Google Sans"/>
              <a:cs typeface="Garamond" panose="02020404030301010803" charset="0"/>
            </a:endParaRPr>
          </a:p>
        </p:txBody>
      </p:sp>
      <p:pic>
        <p:nvPicPr>
          <p:cNvPr id="4" name="Picture 3"/>
          <p:cNvPicPr>
            <a:picLocks noChangeAspect="1"/>
          </p:cNvPicPr>
          <p:nvPr/>
        </p:nvPicPr>
        <p:blipFill>
          <a:blip r:embed="rId1"/>
          <a:stretch>
            <a:fillRect/>
          </a:stretch>
        </p:blipFill>
        <p:spPr>
          <a:xfrm>
            <a:off x="2242185" y="2954020"/>
            <a:ext cx="7302500" cy="36258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560175" cy="1236980"/>
          </a:xfrm>
        </p:spPr>
        <p:txBody>
          <a:bodyPr/>
          <a:p>
            <a:pPr algn="l"/>
            <a:r>
              <a:rPr lang="en-US" sz="2400" b="1">
                <a:solidFill>
                  <a:srgbClr val="0070C0"/>
                </a:solidFill>
                <a:sym typeface="+mn-ea"/>
              </a:rPr>
              <a:t>Quality Improvement (QI) and key components of the model for improvement -- </a:t>
            </a:r>
            <a:r>
              <a:rPr lang="en-US" sz="2400" b="1">
                <a:solidFill>
                  <a:schemeClr val="tx1"/>
                </a:solidFill>
                <a:sym typeface="+mn-ea"/>
              </a:rPr>
              <a:t>QI TOOLS</a:t>
            </a:r>
            <a:br>
              <a:rPr lang="en-US" sz="2400" b="1">
                <a:solidFill>
                  <a:srgbClr val="0070C0"/>
                </a:solidFill>
              </a:rPr>
            </a:br>
            <a:endParaRPr lang="en-US" sz="2400" b="1">
              <a:solidFill>
                <a:srgbClr val="0070C0"/>
              </a:solidFill>
            </a:endParaRPr>
          </a:p>
        </p:txBody>
      </p:sp>
      <p:sp>
        <p:nvSpPr>
          <p:cNvPr id="3" name="Text Box 2"/>
          <p:cNvSpPr txBox="1"/>
          <p:nvPr/>
        </p:nvSpPr>
        <p:spPr>
          <a:xfrm>
            <a:off x="309880" y="1341755"/>
            <a:ext cx="11635740" cy="5111115"/>
          </a:xfrm>
          <a:prstGeom prst="rect">
            <a:avLst/>
          </a:prstGeom>
        </p:spPr>
        <p:txBody>
          <a:bodyPr>
            <a:noAutofit/>
          </a:bodyPr>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p:txBody>
      </p:sp>
      <p:sp>
        <p:nvSpPr>
          <p:cNvPr id="5" name="Text Box 4"/>
          <p:cNvSpPr txBox="1"/>
          <p:nvPr/>
        </p:nvSpPr>
        <p:spPr>
          <a:xfrm>
            <a:off x="436880" y="1468755"/>
            <a:ext cx="11635740" cy="5111115"/>
          </a:xfrm>
          <a:prstGeom prst="rect">
            <a:avLst/>
          </a:prstGeom>
        </p:spPr>
        <p:txBody>
          <a:bodyPr>
            <a:noAutofit/>
          </a:bodyPr>
          <a:p>
            <a:pPr indent="0" algn="just">
              <a:buFont typeface="Arial" panose="020B0604020202020204" pitchFamily="34" charset="0"/>
              <a:buNone/>
            </a:pPr>
            <a:endParaRPr lang="en-US" altLang="en-US" sz="2800" b="1"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p:txBody>
      </p:sp>
      <p:graphicFrame>
        <p:nvGraphicFramePr>
          <p:cNvPr id="8" name="Table 7"/>
          <p:cNvGraphicFramePr/>
          <p:nvPr>
            <p:custDataLst>
              <p:tags r:id="rId1"/>
            </p:custDataLst>
          </p:nvPr>
        </p:nvGraphicFramePr>
        <p:xfrm>
          <a:off x="427355" y="1170940"/>
          <a:ext cx="11442700" cy="5537835"/>
        </p:xfrm>
        <a:graphic>
          <a:graphicData uri="http://schemas.openxmlformats.org/drawingml/2006/table">
            <a:tbl>
              <a:tblPr firstRow="1" bandRow="1">
                <a:tableStyleId>{5C22544A-7EE6-4342-B048-85BDC9FD1C3A}</a:tableStyleId>
              </a:tblPr>
              <a:tblGrid>
                <a:gridCol w="3472815"/>
                <a:gridCol w="7969885"/>
              </a:tblGrid>
              <a:tr h="374650">
                <a:tc>
                  <a:txBody>
                    <a:bodyPr/>
                    <a:p>
                      <a:pPr algn="ctr">
                        <a:buNone/>
                      </a:pPr>
                      <a:r>
                        <a:rPr lang="en-US" sz="1800" b="1">
                          <a:solidFill>
                            <a:schemeClr val="tx1"/>
                          </a:solidFill>
                          <a:latin typeface="Garamond" panose="02020404030301010803" charset="0"/>
                          <a:cs typeface="Garamond" panose="02020404030301010803" charset="0"/>
                        </a:rPr>
                        <a:t>TOOL</a:t>
                      </a:r>
                      <a:endParaRPr lang="en-US" sz="1800" b="1">
                        <a:solidFill>
                          <a:schemeClr val="tx1"/>
                        </a:solidFill>
                        <a:latin typeface="Garamond" panose="02020404030301010803" charset="0"/>
                        <a:cs typeface="Garamond" panose="02020404030301010803" charset="0"/>
                      </a:endParaRPr>
                    </a:p>
                  </a:txBody>
                  <a:tcPr/>
                </a:tc>
                <a:tc>
                  <a:txBody>
                    <a:bodyPr/>
                    <a:p>
                      <a:pPr algn="ctr">
                        <a:buNone/>
                      </a:pPr>
                      <a:r>
                        <a:rPr lang="en-US" sz="1800" b="1">
                          <a:solidFill>
                            <a:schemeClr val="tx1"/>
                          </a:solidFill>
                          <a:latin typeface="Garamond" panose="02020404030301010803" charset="0"/>
                          <a:cs typeface="Garamond" panose="02020404030301010803" charset="0"/>
                        </a:rPr>
                        <a:t>USAGE</a:t>
                      </a:r>
                      <a:endParaRPr lang="en-US" sz="1800" b="1">
                        <a:solidFill>
                          <a:schemeClr val="tx1"/>
                        </a:solidFill>
                        <a:latin typeface="Garamond" panose="02020404030301010803" charset="0"/>
                        <a:cs typeface="Garamond" panose="02020404030301010803" charset="0"/>
                      </a:endParaRPr>
                    </a:p>
                  </a:txBody>
                  <a:tcPr/>
                </a:tc>
              </a:tr>
              <a:tr h="375285">
                <a:tc>
                  <a:txBody>
                    <a:bodyPr/>
                    <a:p>
                      <a:pPr>
                        <a:buNone/>
                      </a:pPr>
                      <a:r>
                        <a:rPr lang="en-US" altLang="en-US" sz="1800" b="1">
                          <a:latin typeface="Garamond" panose="02020404030301010803" charset="0"/>
                          <a:cs typeface="Garamond" panose="02020404030301010803" charset="0"/>
                        </a:rPr>
                        <a:t>Brainstorming </a:t>
                      </a:r>
                      <a:endParaRPr lang="en-US" altLang="en-US" sz="1800" b="1">
                        <a:latin typeface="Garamond" panose="02020404030301010803" charset="0"/>
                        <a:cs typeface="Garamond" panose="02020404030301010803" charset="0"/>
                      </a:endParaRPr>
                    </a:p>
                  </a:txBody>
                  <a:tcPr/>
                </a:tc>
                <a:tc>
                  <a:txBody>
                    <a:bodyPr/>
                    <a:p>
                      <a:pPr>
                        <a:buNone/>
                      </a:pPr>
                      <a:r>
                        <a:rPr lang="en-US" altLang="en-US" sz="1800">
                          <a:latin typeface="Garamond" panose="02020404030301010803" charset="0"/>
                          <a:cs typeface="Garamond" panose="02020404030301010803" charset="0"/>
                        </a:rPr>
                        <a:t>Generating ideas </a:t>
                      </a:r>
                      <a:endParaRPr lang="en-US" altLang="en-US" sz="1800">
                        <a:latin typeface="Garamond" panose="02020404030301010803" charset="0"/>
                        <a:cs typeface="Garamond" panose="02020404030301010803" charset="0"/>
                      </a:endParaRPr>
                    </a:p>
                  </a:txBody>
                  <a:tcPr/>
                </a:tc>
              </a:tr>
              <a:tr h="374650">
                <a:tc>
                  <a:txBody>
                    <a:bodyPr/>
                    <a:p>
                      <a:pPr>
                        <a:buNone/>
                      </a:pPr>
                      <a:r>
                        <a:rPr lang="en-US" altLang="en-US" sz="1800" b="1">
                          <a:latin typeface="Garamond" panose="02020404030301010803" charset="0"/>
                          <a:cs typeface="Garamond" panose="02020404030301010803" charset="0"/>
                        </a:rPr>
                        <a:t>Nominal group technique</a:t>
                      </a:r>
                      <a:r>
                        <a:rPr lang="en-US" altLang="en-US" sz="1800">
                          <a:latin typeface="Garamond" panose="02020404030301010803" charset="0"/>
                          <a:cs typeface="Garamond" panose="02020404030301010803" charset="0"/>
                        </a:rPr>
                        <a:t> </a:t>
                      </a:r>
                      <a:endParaRPr lang="en-US" altLang="en-US" sz="1800">
                        <a:latin typeface="Garamond" panose="02020404030301010803" charset="0"/>
                        <a:cs typeface="Garamond" panose="02020404030301010803" charset="0"/>
                      </a:endParaRPr>
                    </a:p>
                  </a:txBody>
                  <a:tcPr/>
                </a:tc>
                <a:tc>
                  <a:txBody>
                    <a:bodyPr/>
                    <a:p>
                      <a:pPr>
                        <a:buNone/>
                      </a:pPr>
                      <a:r>
                        <a:rPr lang="en-US" altLang="en-US" sz="1800">
                          <a:latin typeface="Garamond" panose="02020404030301010803" charset="0"/>
                          <a:cs typeface="Garamond" panose="02020404030301010803" charset="0"/>
                        </a:rPr>
                        <a:t>Generating ideas</a:t>
                      </a:r>
                      <a:endParaRPr lang="en-US" altLang="en-US" sz="1800">
                        <a:latin typeface="Garamond" panose="02020404030301010803" charset="0"/>
                        <a:cs typeface="Garamond" panose="02020404030301010803" charset="0"/>
                      </a:endParaRPr>
                    </a:p>
                  </a:txBody>
                  <a:tcPr/>
                </a:tc>
              </a:tr>
              <a:tr h="374650">
                <a:tc>
                  <a:txBody>
                    <a:bodyPr/>
                    <a:p>
                      <a:pPr>
                        <a:buNone/>
                      </a:pPr>
                      <a:r>
                        <a:rPr lang="en-US" altLang="en-US" sz="1800" b="1">
                          <a:latin typeface="Garamond" panose="02020404030301010803" charset="0"/>
                          <a:cs typeface="Garamond" panose="02020404030301010803" charset="0"/>
                        </a:rPr>
                        <a:t>Affinity Diagrams </a:t>
                      </a:r>
                      <a:endParaRPr lang="en-US" altLang="en-US" sz="1800" b="1">
                        <a:latin typeface="Garamond" panose="02020404030301010803" charset="0"/>
                        <a:cs typeface="Garamond" panose="02020404030301010803" charset="0"/>
                      </a:endParaRPr>
                    </a:p>
                  </a:txBody>
                  <a:tcPr/>
                </a:tc>
                <a:tc>
                  <a:txBody>
                    <a:bodyPr/>
                    <a:p>
                      <a:pPr>
                        <a:buNone/>
                      </a:pPr>
                      <a:r>
                        <a:rPr lang="en-US" altLang="en-US" sz="1800">
                          <a:latin typeface="Garamond" panose="02020404030301010803" charset="0"/>
                          <a:cs typeface="Garamond" panose="02020404030301010803" charset="0"/>
                        </a:rPr>
                        <a:t>Organising and categorising ideas</a:t>
                      </a:r>
                      <a:endParaRPr lang="en-US" altLang="en-US" sz="1800">
                        <a:latin typeface="Garamond" panose="02020404030301010803" charset="0"/>
                        <a:cs typeface="Garamond" panose="02020404030301010803" charset="0"/>
                      </a:endParaRPr>
                    </a:p>
                  </a:txBody>
                  <a:tcPr/>
                </a:tc>
              </a:tr>
              <a:tr h="375920">
                <a:tc>
                  <a:txBody>
                    <a:bodyPr/>
                    <a:p>
                      <a:pPr>
                        <a:buNone/>
                      </a:pPr>
                      <a:r>
                        <a:rPr lang="en-US" altLang="en-US" sz="1800" b="1">
                          <a:latin typeface="Garamond" panose="02020404030301010803" charset="0"/>
                          <a:cs typeface="Garamond" panose="02020404030301010803" charset="0"/>
                        </a:rPr>
                        <a:t>Five Whys</a:t>
                      </a:r>
                      <a:endParaRPr lang="en-US" altLang="en-US" sz="1800" b="1">
                        <a:latin typeface="Garamond" panose="02020404030301010803" charset="0"/>
                        <a:cs typeface="Garamond" panose="02020404030301010803" charset="0"/>
                      </a:endParaRPr>
                    </a:p>
                  </a:txBody>
                  <a:tcPr/>
                </a:tc>
                <a:tc>
                  <a:txBody>
                    <a:bodyPr/>
                    <a:p>
                      <a:pPr>
                        <a:buNone/>
                      </a:pPr>
                      <a:r>
                        <a:rPr lang="en-US" altLang="en-US" sz="1800">
                          <a:latin typeface="Garamond" panose="02020404030301010803" charset="0"/>
                          <a:cs typeface="Garamond" panose="02020404030301010803" charset="0"/>
                        </a:rPr>
                        <a:t>Defining a problem (determining root cause) </a:t>
                      </a:r>
                      <a:endParaRPr lang="en-US" altLang="en-US" sz="1800">
                        <a:latin typeface="Garamond" panose="02020404030301010803" charset="0"/>
                        <a:cs typeface="Garamond" panose="02020404030301010803" charset="0"/>
                      </a:endParaRPr>
                    </a:p>
                  </a:txBody>
                  <a:tcPr/>
                </a:tc>
              </a:tr>
              <a:tr h="664210">
                <a:tc>
                  <a:txBody>
                    <a:bodyPr/>
                    <a:p>
                      <a:pPr>
                        <a:buNone/>
                      </a:pPr>
                      <a:r>
                        <a:rPr lang="en-US" altLang="en-US" sz="1800" b="1">
                          <a:latin typeface="Garamond" panose="02020404030301010803" charset="0"/>
                          <a:cs typeface="Garamond" panose="02020404030301010803" charset="0"/>
                        </a:rPr>
                        <a:t>Fishbone (Ishikawa) </a:t>
                      </a:r>
                      <a:endParaRPr lang="en-US" altLang="en-US" sz="1800" b="1">
                        <a:latin typeface="Garamond" panose="02020404030301010803" charset="0"/>
                        <a:cs typeface="Garamond" panose="02020404030301010803" charset="0"/>
                      </a:endParaRPr>
                    </a:p>
                  </a:txBody>
                  <a:tcPr/>
                </a:tc>
                <a:tc>
                  <a:txBody>
                    <a:bodyPr/>
                    <a:p>
                      <a:pPr>
                        <a:buNone/>
                      </a:pPr>
                      <a:r>
                        <a:rPr lang="en-US" altLang="en-US" sz="1800">
                          <a:latin typeface="Garamond" panose="02020404030301010803" charset="0"/>
                          <a:cs typeface="Garamond" panose="02020404030301010803" charset="0"/>
                        </a:rPr>
                        <a:t>Exploring and determining factors that cause or influence a problem (cause and effect)</a:t>
                      </a:r>
                      <a:endParaRPr lang="en-US" altLang="en-US" sz="1800">
                        <a:latin typeface="Garamond" panose="02020404030301010803" charset="0"/>
                        <a:cs typeface="Garamond" panose="02020404030301010803" charset="0"/>
                      </a:endParaRPr>
                    </a:p>
                  </a:txBody>
                  <a:tcPr/>
                </a:tc>
              </a:tr>
              <a:tr h="663575">
                <a:tc>
                  <a:txBody>
                    <a:bodyPr/>
                    <a:p>
                      <a:pPr>
                        <a:buNone/>
                      </a:pPr>
                      <a:r>
                        <a:rPr lang="en-US" altLang="en-US" sz="1800" b="1">
                          <a:latin typeface="Garamond" panose="02020404030301010803" charset="0"/>
                          <a:cs typeface="Garamond" panose="02020404030301010803" charset="0"/>
                        </a:rPr>
                        <a:t>Pareto</a:t>
                      </a:r>
                      <a:endParaRPr lang="en-US" altLang="en-US" sz="1800" b="1">
                        <a:latin typeface="Garamond" panose="02020404030301010803" charset="0"/>
                        <a:cs typeface="Garamond" panose="02020404030301010803" charset="0"/>
                      </a:endParaRPr>
                    </a:p>
                  </a:txBody>
                  <a:tcPr/>
                </a:tc>
                <a:tc>
                  <a:txBody>
                    <a:bodyPr/>
                    <a:p>
                      <a:pPr>
                        <a:buNone/>
                      </a:pPr>
                      <a:r>
                        <a:rPr lang="en-US" altLang="en-US" sz="1800">
                          <a:latin typeface="Garamond" panose="02020404030301010803" charset="0"/>
                          <a:cs typeface="Garamond" panose="02020404030301010803" charset="0"/>
                        </a:rPr>
                        <a:t>Identifying the causes that have the greatest impact on a problem, which assists with determining where to focus an improvement effort </a:t>
                      </a:r>
                      <a:endParaRPr lang="en-US" altLang="en-US" sz="1800">
                        <a:latin typeface="Garamond" panose="02020404030301010803" charset="0"/>
                        <a:cs typeface="Garamond" panose="02020404030301010803" charset="0"/>
                      </a:endParaRPr>
                    </a:p>
                  </a:txBody>
                  <a:tcPr/>
                </a:tc>
              </a:tr>
              <a:tr h="375285">
                <a:tc>
                  <a:txBody>
                    <a:bodyPr/>
                    <a:p>
                      <a:pPr>
                        <a:buNone/>
                      </a:pPr>
                      <a:r>
                        <a:rPr lang="en-US" altLang="en-US" sz="1800" b="1">
                          <a:latin typeface="Garamond" panose="02020404030301010803" charset="0"/>
                          <a:cs typeface="Garamond" panose="02020404030301010803" charset="0"/>
                        </a:rPr>
                        <a:t>Process Mapping </a:t>
                      </a:r>
                      <a:endParaRPr lang="en-US" altLang="en-US" sz="1800" b="1">
                        <a:latin typeface="Garamond" panose="02020404030301010803" charset="0"/>
                        <a:cs typeface="Garamond" panose="02020404030301010803" charset="0"/>
                      </a:endParaRPr>
                    </a:p>
                  </a:txBody>
                  <a:tcPr/>
                </a:tc>
                <a:tc>
                  <a:txBody>
                    <a:bodyPr/>
                    <a:p>
                      <a:pPr>
                        <a:buNone/>
                      </a:pPr>
                      <a:r>
                        <a:rPr lang="en-US" altLang="en-US" sz="1800">
                          <a:latin typeface="Garamond" panose="02020404030301010803" charset="0"/>
                          <a:cs typeface="Garamond" panose="02020404030301010803" charset="0"/>
                        </a:rPr>
                        <a:t>Visualising and understanding what happens in a process (for redesign)</a:t>
                      </a:r>
                      <a:endParaRPr lang="en-US" altLang="en-US" sz="1800">
                        <a:latin typeface="Garamond" panose="02020404030301010803" charset="0"/>
                        <a:cs typeface="Garamond" panose="02020404030301010803" charset="0"/>
                      </a:endParaRPr>
                    </a:p>
                  </a:txBody>
                  <a:tcPr/>
                </a:tc>
              </a:tr>
              <a:tr h="953135">
                <a:tc>
                  <a:txBody>
                    <a:bodyPr/>
                    <a:p>
                      <a:pPr>
                        <a:buNone/>
                      </a:pPr>
                      <a:r>
                        <a:rPr lang="en-US" altLang="en-US" sz="1800" b="1">
                          <a:latin typeface="Garamond" panose="02020404030301010803" charset="0"/>
                          <a:cs typeface="Garamond" panose="02020404030301010803" charset="0"/>
                        </a:rPr>
                        <a:t>Force Field Analysis</a:t>
                      </a:r>
                      <a:r>
                        <a:rPr lang="en-US" altLang="en-US" sz="1800">
                          <a:latin typeface="Garamond" panose="02020404030301010803" charset="0"/>
                          <a:cs typeface="Garamond" panose="02020404030301010803" charset="0"/>
                        </a:rPr>
                        <a:t> </a:t>
                      </a:r>
                      <a:endParaRPr lang="en-US" altLang="en-US" sz="1800">
                        <a:latin typeface="Garamond" panose="02020404030301010803" charset="0"/>
                        <a:cs typeface="Garamond" panose="02020404030301010803" charset="0"/>
                      </a:endParaRPr>
                    </a:p>
                  </a:txBody>
                  <a:tcPr/>
                </a:tc>
                <a:tc>
                  <a:txBody>
                    <a:bodyPr/>
                    <a:p>
                      <a:pPr>
                        <a:buNone/>
                      </a:pPr>
                      <a:r>
                        <a:rPr lang="en-US" altLang="en-US" sz="1800">
                          <a:latin typeface="Garamond" panose="02020404030301010803" charset="0"/>
                          <a:cs typeface="Garamond" panose="02020404030301010803" charset="0"/>
                        </a:rPr>
                        <a:t>Identifying factors that can support or hinder a potential solution. Understanding these factors and using strategies to reduce barriers can increase the chances of the solution being successfully implemented </a:t>
                      </a:r>
                      <a:endParaRPr lang="en-US" altLang="en-US" sz="1800">
                        <a:latin typeface="Garamond" panose="02020404030301010803" charset="0"/>
                        <a:cs typeface="Garamond" panose="02020404030301010803" charset="0"/>
                      </a:endParaRPr>
                    </a:p>
                  </a:txBody>
                  <a:tcPr/>
                </a:tc>
              </a:tr>
              <a:tr h="631190">
                <a:tc>
                  <a:txBody>
                    <a:bodyPr/>
                    <a:p>
                      <a:pPr>
                        <a:buNone/>
                      </a:pPr>
                      <a:r>
                        <a:rPr lang="en-US" altLang="en-US" sz="1800" b="1">
                          <a:latin typeface="Garamond" panose="02020404030301010803" charset="0"/>
                          <a:cs typeface="Garamond" panose="02020404030301010803" charset="0"/>
                        </a:rPr>
                        <a:t>Cause &amp; Effect Diagrams</a:t>
                      </a:r>
                      <a:endParaRPr lang="en-US" altLang="en-US" sz="1800" b="1">
                        <a:latin typeface="Garamond" panose="02020404030301010803" charset="0"/>
                        <a:cs typeface="Garamond" panose="02020404030301010803" charset="0"/>
                      </a:endParaRPr>
                    </a:p>
                  </a:txBody>
                  <a:tcPr/>
                </a:tc>
                <a:tc>
                  <a:txBody>
                    <a:bodyPr/>
                    <a:p>
                      <a:pPr>
                        <a:buNone/>
                      </a:pPr>
                      <a:r>
                        <a:rPr lang="en-US" altLang="en-US" sz="1800">
                          <a:latin typeface="Garamond" panose="02020404030301010803" charset="0"/>
                          <a:cs typeface="Garamond" panose="02020404030301010803" charset="0"/>
                        </a:rPr>
                        <a:t>Identifying multiple individual causes of a single problem</a:t>
                      </a:r>
                      <a:endParaRPr lang="en-US" altLang="en-US" sz="1800">
                        <a:latin typeface="Garamond" panose="02020404030301010803" charset="0"/>
                        <a:cs typeface="Garamond" panose="02020404030301010803" charset="0"/>
                      </a:endParaRPr>
                    </a:p>
                  </a:txBody>
                  <a:tcPr/>
                </a:tc>
              </a:tr>
              <a:tr h="375285">
                <a:tc>
                  <a:txBody>
                    <a:bodyPr/>
                    <a:p>
                      <a:pPr>
                        <a:buNone/>
                      </a:pPr>
                      <a:r>
                        <a:rPr lang="en-US" altLang="en-US" sz="1800" b="1">
                          <a:latin typeface="Garamond" panose="02020404030301010803" charset="0"/>
                          <a:cs typeface="Garamond" panose="02020404030301010803" charset="0"/>
                        </a:rPr>
                        <a:t>PDSA Cycle</a:t>
                      </a:r>
                      <a:endParaRPr lang="en-US" altLang="en-US" sz="1800" b="1">
                        <a:latin typeface="Garamond" panose="02020404030301010803" charset="0"/>
                        <a:cs typeface="Garamond" panose="02020404030301010803" charset="0"/>
                      </a:endParaRPr>
                    </a:p>
                  </a:txBody>
                  <a:tcPr/>
                </a:tc>
                <a:tc>
                  <a:txBody>
                    <a:bodyPr/>
                    <a:p>
                      <a:pPr>
                        <a:buNone/>
                      </a:pPr>
                      <a:r>
                        <a:rPr lang="en-US" altLang="en-US" sz="1800">
                          <a:latin typeface="Garamond" panose="02020404030301010803" charset="0"/>
                          <a:cs typeface="Garamond" panose="02020404030301010803" charset="0"/>
                          <a:sym typeface="+mn-ea"/>
                        </a:rPr>
                        <a:t>Solving Problems and Implemnting Change</a:t>
                      </a:r>
                      <a:endParaRPr lang="en-US" altLang="en-US" sz="1800">
                        <a:latin typeface="Garamond" panose="02020404030301010803" charset="0"/>
                        <a:cs typeface="Garamond" panose="02020404030301010803" charset="0"/>
                      </a:endParaRPr>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274955"/>
            <a:ext cx="11560175" cy="1236980"/>
          </a:xfrm>
        </p:spPr>
        <p:txBody>
          <a:bodyPr/>
          <a:p>
            <a:pPr algn="l"/>
            <a:r>
              <a:rPr lang="en-US" sz="2400" b="1">
                <a:solidFill>
                  <a:srgbClr val="0070C0"/>
                </a:solidFill>
                <a:sym typeface="+mn-ea"/>
              </a:rPr>
              <a:t>Quality Improvement (QI) and key components of the model for improvement -- </a:t>
            </a:r>
            <a:r>
              <a:rPr lang="en-US" sz="2400" b="1">
                <a:solidFill>
                  <a:schemeClr val="tx1"/>
                </a:solidFill>
                <a:sym typeface="+mn-ea"/>
              </a:rPr>
              <a:t>QI TOOLS</a:t>
            </a:r>
            <a:br>
              <a:rPr lang="en-US" sz="2400" b="1">
                <a:solidFill>
                  <a:srgbClr val="0070C0"/>
                </a:solidFill>
              </a:rPr>
            </a:br>
            <a:endParaRPr lang="en-US" sz="2400" b="1">
              <a:solidFill>
                <a:srgbClr val="0070C0"/>
              </a:solidFill>
            </a:endParaRPr>
          </a:p>
        </p:txBody>
      </p:sp>
      <p:sp>
        <p:nvSpPr>
          <p:cNvPr id="3" name="Text Box 2"/>
          <p:cNvSpPr txBox="1"/>
          <p:nvPr/>
        </p:nvSpPr>
        <p:spPr>
          <a:xfrm>
            <a:off x="309880" y="1341755"/>
            <a:ext cx="11635740" cy="5111115"/>
          </a:xfrm>
          <a:prstGeom prst="rect">
            <a:avLst/>
          </a:prstGeom>
        </p:spPr>
        <p:txBody>
          <a:bodyPr>
            <a:noAutofit/>
          </a:bodyPr>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p:txBody>
      </p:sp>
      <p:sp>
        <p:nvSpPr>
          <p:cNvPr id="5" name="Text Box 4"/>
          <p:cNvSpPr txBox="1"/>
          <p:nvPr/>
        </p:nvSpPr>
        <p:spPr>
          <a:xfrm>
            <a:off x="436880" y="1468755"/>
            <a:ext cx="11337925" cy="5111115"/>
          </a:xfrm>
          <a:prstGeom prst="rect">
            <a:avLst/>
          </a:prstGeom>
        </p:spPr>
        <p:txBody>
          <a:bodyPr>
            <a:noAutofit/>
          </a:bodyPr>
          <a:p>
            <a:pPr marL="457200" indent="-457200" algn="just">
              <a:buFont typeface="Arial" panose="020B0604020202020204" pitchFamily="34" charset="0"/>
              <a:buChar char="•"/>
            </a:pPr>
            <a:r>
              <a:rPr lang="en-US" altLang="en-US" sz="2800" b="1" i="0">
                <a:solidFill>
                  <a:schemeClr val="tx1"/>
                </a:solidFill>
                <a:latin typeface="Garamond" panose="02020404030301010803" charset="0"/>
                <a:ea typeface="Google Sans"/>
                <a:cs typeface="Garamond" panose="02020404030301010803" charset="0"/>
              </a:rPr>
              <a:t>Eventhough, there are a number of QI tools (as seen in the previous slide), but only a few of these QI tools will be introduced in the course, namely </a:t>
            </a:r>
            <a:endParaRPr lang="en-US" altLang="en-US" sz="2800" b="1"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endParaRPr lang="en-US" altLang="en-US" sz="2800" b="1"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i="0">
                <a:solidFill>
                  <a:schemeClr val="tx1"/>
                </a:solidFill>
                <a:latin typeface="Garamond" panose="02020404030301010803" charset="0"/>
                <a:ea typeface="Google Sans"/>
                <a:cs typeface="Garamond" panose="02020404030301010803" charset="0"/>
              </a:rPr>
              <a:t>Process Mapping</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i="0">
                <a:solidFill>
                  <a:schemeClr val="tx1"/>
                </a:solidFill>
                <a:latin typeface="Garamond" panose="02020404030301010803" charset="0"/>
                <a:ea typeface="Google Sans"/>
                <a:cs typeface="Garamond" panose="02020404030301010803" charset="0"/>
              </a:rPr>
              <a:t>Fishbone Analysis</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i="0">
                <a:solidFill>
                  <a:schemeClr val="tx1"/>
                </a:solidFill>
                <a:latin typeface="Garamond" panose="02020404030301010803" charset="0"/>
                <a:ea typeface="Google Sans"/>
                <a:cs typeface="Garamond" panose="02020404030301010803" charset="0"/>
              </a:rPr>
              <a:t>5 Whys</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i="0">
                <a:solidFill>
                  <a:schemeClr val="tx1"/>
                </a:solidFill>
                <a:latin typeface="Garamond" panose="02020404030301010803" charset="0"/>
                <a:ea typeface="Google Sans"/>
                <a:cs typeface="Garamond" panose="02020404030301010803" charset="0"/>
              </a:rPr>
              <a:t>Cause and Effect</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i="0">
                <a:solidFill>
                  <a:schemeClr val="tx1"/>
                </a:solidFill>
                <a:latin typeface="Garamond" panose="02020404030301010803" charset="0"/>
                <a:ea typeface="Google Sans"/>
                <a:cs typeface="Garamond" panose="02020404030301010803" charset="0"/>
              </a:rPr>
              <a:t>PDSA</a:t>
            </a:r>
            <a:endParaRPr lang="en-US" altLang="en-US" sz="2800" i="0">
              <a:solidFill>
                <a:schemeClr val="tx1"/>
              </a:solidFill>
              <a:latin typeface="Garamond" panose="02020404030301010803" charset="0"/>
              <a:ea typeface="Google Sans"/>
              <a:cs typeface="Garamond" panose="02020404030301010803"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605155"/>
            <a:ext cx="11560175" cy="736600"/>
          </a:xfrm>
        </p:spPr>
        <p:txBody>
          <a:bodyPr/>
          <a:p>
            <a:pPr algn="l"/>
            <a:r>
              <a:rPr lang="en-US" sz="3200" b="1">
                <a:solidFill>
                  <a:schemeClr val="tx1"/>
                </a:solidFill>
                <a:latin typeface="Garamond" panose="02020404030301010803" charset="0"/>
                <a:cs typeface="Garamond" panose="02020404030301010803" charset="0"/>
              </a:rPr>
              <a:t> ACTIVITY 1: Group Relection for Improvement In Patient Care</a:t>
            </a:r>
            <a:br>
              <a:rPr lang="en-US" sz="2800" b="1">
                <a:solidFill>
                  <a:schemeClr val="tx1"/>
                </a:solidFill>
                <a:latin typeface="Garamond" panose="02020404030301010803" charset="0"/>
                <a:cs typeface="Garamond" panose="02020404030301010803" charset="0"/>
              </a:rPr>
            </a:br>
            <a:endParaRPr lang="en-US" sz="2800" b="1">
              <a:solidFill>
                <a:schemeClr val="tx1"/>
              </a:solidFill>
              <a:latin typeface="Garamond" panose="02020404030301010803" charset="0"/>
              <a:cs typeface="Garamond" panose="02020404030301010803" charset="0"/>
            </a:endParaRPr>
          </a:p>
        </p:txBody>
      </p:sp>
      <p:sp>
        <p:nvSpPr>
          <p:cNvPr id="3" name="Text Box 2"/>
          <p:cNvSpPr txBox="1"/>
          <p:nvPr/>
        </p:nvSpPr>
        <p:spPr>
          <a:xfrm>
            <a:off x="309880" y="1341755"/>
            <a:ext cx="11635740" cy="5111115"/>
          </a:xfrm>
          <a:prstGeom prst="rect">
            <a:avLst/>
          </a:prstGeom>
        </p:spPr>
        <p:txBody>
          <a:bodyPr>
            <a:noAutofit/>
          </a:bodyPr>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p:txBody>
      </p:sp>
      <p:sp>
        <p:nvSpPr>
          <p:cNvPr id="5" name="Text Box 4"/>
          <p:cNvSpPr txBox="1"/>
          <p:nvPr/>
        </p:nvSpPr>
        <p:spPr>
          <a:xfrm>
            <a:off x="310515" y="841375"/>
            <a:ext cx="11635740" cy="5738495"/>
          </a:xfrm>
          <a:prstGeom prst="rect">
            <a:avLst/>
          </a:prstGeom>
        </p:spPr>
        <p:txBody>
          <a:bodyPr>
            <a:noAutofit/>
          </a:bodyPr>
          <a:p>
            <a:pPr indent="0" algn="just">
              <a:buFont typeface="Arial" panose="020B0604020202020204" pitchFamily="34" charset="0"/>
              <a:buNone/>
            </a:pPr>
            <a:endParaRPr lang="en-US" altLang="en-US" sz="2800">
              <a:latin typeface="Garamond" panose="02020404030301010803" charset="0"/>
              <a:ea typeface="Google Sans"/>
              <a:cs typeface="Garamond" panose="02020404030301010803" charset="0"/>
              <a:sym typeface="+mn-ea"/>
            </a:endParaRPr>
          </a:p>
          <a:p>
            <a:pPr indent="0" algn="just">
              <a:buFont typeface="Arial" panose="020B0604020202020204" pitchFamily="34" charset="0"/>
              <a:buNone/>
            </a:pPr>
            <a:r>
              <a:rPr lang="en-US" altLang="en-US" sz="2800">
                <a:latin typeface="Garamond" panose="02020404030301010803" charset="0"/>
                <a:ea typeface="Google Sans"/>
                <a:cs typeface="Garamond" panose="02020404030301010803" charset="0"/>
                <a:sym typeface="+mn-ea"/>
              </a:rPr>
              <a:t>This group activity is designed to help participants brainstorm on improvement in patient care at the primary health care level.</a:t>
            </a:r>
            <a:endParaRPr lang="en-US" altLang="en-US" sz="2800">
              <a:latin typeface="Garamond" panose="02020404030301010803" charset="0"/>
              <a:ea typeface="Google Sans"/>
              <a:cs typeface="Garamond" panose="02020404030301010803" charset="0"/>
              <a:sym typeface="+mn-ea"/>
            </a:endParaRPr>
          </a:p>
          <a:p>
            <a:pPr indent="0" algn="just">
              <a:buFont typeface="Arial" panose="020B0604020202020204" pitchFamily="34"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r>
              <a:rPr lang="en-US" altLang="en-US" sz="2800" b="1">
                <a:latin typeface="Garamond" panose="02020404030301010803" charset="0"/>
                <a:ea typeface="Google Sans"/>
                <a:cs typeface="Garamond" panose="02020404030301010803" charset="0"/>
                <a:sym typeface="+mn-ea"/>
              </a:rPr>
              <a:t>Instructions</a:t>
            </a:r>
            <a:endParaRPr lang="en-US" altLang="en-US" sz="2800" b="1"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r>
              <a:rPr lang="en-US" altLang="en-US" sz="2800">
                <a:latin typeface="Garamond" panose="02020404030301010803" charset="0"/>
                <a:ea typeface="Google Sans"/>
                <a:cs typeface="Garamond" panose="02020404030301010803" charset="0"/>
                <a:sym typeface="+mn-ea"/>
              </a:rPr>
              <a:t>• In 3 groups of 4 participants, think of some aspects of the daily care for patients at the primary health care level that you would like to improve. For example,</a:t>
            </a:r>
            <a:endParaRPr lang="en-US" altLang="en-US" sz="2800">
              <a:latin typeface="Garamond" panose="02020404030301010803" charset="0"/>
              <a:ea typeface="Google Sans"/>
              <a:cs typeface="Garamond" panose="02020404030301010803" charset="0"/>
              <a:sym typeface="+mn-ea"/>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b="1">
                <a:latin typeface="Garamond" panose="02020404030301010803" charset="0"/>
                <a:ea typeface="Google Sans"/>
                <a:cs typeface="Garamond" panose="02020404030301010803" charset="0"/>
                <a:sym typeface="+mn-ea"/>
              </a:rPr>
              <a:t>Patient Safety</a:t>
            </a:r>
            <a:r>
              <a:rPr lang="en-US" altLang="en-US" sz="2800">
                <a:latin typeface="Garamond" panose="02020404030301010803" charset="0"/>
                <a:ea typeface="Google Sans"/>
                <a:cs typeface="Garamond" panose="02020404030301010803" charset="0"/>
                <a:sym typeface="+mn-ea"/>
              </a:rPr>
              <a:t> (Reducing H</a:t>
            </a:r>
            <a:r>
              <a:rPr lang="en-US" altLang="en-US" sz="2800" i="0">
                <a:solidFill>
                  <a:schemeClr val="tx1"/>
                </a:solidFill>
                <a:latin typeface="Garamond" panose="02020404030301010803" charset="0"/>
                <a:ea typeface="Google Sans"/>
                <a:cs typeface="Garamond" panose="02020404030301010803" charset="0"/>
              </a:rPr>
              <a:t>ospital-Acquired Infections, Medication Errors)</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b="1" i="0">
                <a:solidFill>
                  <a:schemeClr val="tx1"/>
                </a:solidFill>
                <a:latin typeface="Garamond" panose="02020404030301010803" charset="0"/>
                <a:ea typeface="Google Sans"/>
                <a:cs typeface="Garamond" panose="02020404030301010803" charset="0"/>
              </a:rPr>
              <a:t>Improved Communication</a:t>
            </a:r>
            <a:r>
              <a:rPr lang="en-US" altLang="en-US" sz="2800" i="0">
                <a:solidFill>
                  <a:schemeClr val="tx1"/>
                </a:solidFill>
                <a:latin typeface="Garamond" panose="02020404030301010803" charset="0"/>
                <a:ea typeface="Google Sans"/>
                <a:cs typeface="Garamond" panose="02020404030301010803" charset="0"/>
              </a:rPr>
              <a:t> (Patient-Healthworker communication improvement).</a:t>
            </a: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605155"/>
            <a:ext cx="11560175" cy="736600"/>
          </a:xfrm>
        </p:spPr>
        <p:txBody>
          <a:bodyPr/>
          <a:p>
            <a:pPr algn="l"/>
            <a:r>
              <a:rPr lang="en-US" sz="3200" b="1">
                <a:solidFill>
                  <a:schemeClr val="tx1"/>
                </a:solidFill>
                <a:latin typeface="Garamond" panose="02020404030301010803" charset="0"/>
                <a:cs typeface="Garamond" panose="02020404030301010803" charset="0"/>
              </a:rPr>
              <a:t> ACTIVITY 1: Group Relection for Improvement In Patient Care</a:t>
            </a:r>
            <a:br>
              <a:rPr lang="en-US" sz="2800" b="1">
                <a:solidFill>
                  <a:schemeClr val="tx1"/>
                </a:solidFill>
                <a:latin typeface="Garamond" panose="02020404030301010803" charset="0"/>
                <a:cs typeface="Garamond" panose="02020404030301010803" charset="0"/>
              </a:rPr>
            </a:br>
            <a:endParaRPr lang="en-US" sz="2800" b="1">
              <a:solidFill>
                <a:schemeClr val="tx1"/>
              </a:solidFill>
              <a:latin typeface="Garamond" panose="02020404030301010803" charset="0"/>
              <a:cs typeface="Garamond" panose="02020404030301010803" charset="0"/>
            </a:endParaRPr>
          </a:p>
        </p:txBody>
      </p:sp>
      <p:sp>
        <p:nvSpPr>
          <p:cNvPr id="3" name="Text Box 2"/>
          <p:cNvSpPr txBox="1"/>
          <p:nvPr/>
        </p:nvSpPr>
        <p:spPr>
          <a:xfrm>
            <a:off x="309880" y="1341755"/>
            <a:ext cx="11635740" cy="5111115"/>
          </a:xfrm>
          <a:prstGeom prst="rect">
            <a:avLst/>
          </a:prstGeom>
        </p:spPr>
        <p:txBody>
          <a:bodyPr>
            <a:noAutofit/>
          </a:bodyPr>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p:txBody>
      </p:sp>
      <p:sp>
        <p:nvSpPr>
          <p:cNvPr id="5" name="Text Box 4"/>
          <p:cNvSpPr txBox="1"/>
          <p:nvPr/>
        </p:nvSpPr>
        <p:spPr>
          <a:xfrm>
            <a:off x="310515" y="841375"/>
            <a:ext cx="11635740" cy="5738495"/>
          </a:xfrm>
          <a:prstGeom prst="rect">
            <a:avLst/>
          </a:prstGeom>
        </p:spPr>
        <p:txBody>
          <a:bodyPr>
            <a:noAutofit/>
          </a:bodyPr>
          <a:p>
            <a:pPr indent="0" algn="just">
              <a:buFont typeface="Arial" panose="020B0604020202020204" pitchFamily="34" charset="0"/>
              <a:buNone/>
            </a:pPr>
            <a:endParaRPr lang="en-US" altLang="en-US" sz="2800">
              <a:latin typeface="Garamond" panose="02020404030301010803" charset="0"/>
              <a:ea typeface="Google Sans"/>
              <a:cs typeface="Garamond" panose="02020404030301010803" charset="0"/>
              <a:sym typeface="+mn-ea"/>
            </a:endParaRPr>
          </a:p>
          <a:p>
            <a:pPr marL="457200" indent="-457200" algn="just">
              <a:buFont typeface="Wingdings" panose="05000000000000000000" charset="0"/>
              <a:buChar char="ü"/>
            </a:pPr>
            <a:r>
              <a:rPr lang="en-US" altLang="en-US" sz="2800" b="1" i="0">
                <a:solidFill>
                  <a:schemeClr val="tx1"/>
                </a:solidFill>
                <a:latin typeface="Garamond" panose="02020404030301010803" charset="0"/>
                <a:ea typeface="Google Sans"/>
                <a:cs typeface="Garamond" panose="02020404030301010803" charset="0"/>
              </a:rPr>
              <a:t>Health System Strengthening</a:t>
            </a:r>
            <a:r>
              <a:rPr lang="en-US" altLang="en-US" sz="2800" i="0">
                <a:solidFill>
                  <a:schemeClr val="tx1"/>
                </a:solidFill>
                <a:latin typeface="Garamond" panose="02020404030301010803" charset="0"/>
                <a:ea typeface="Google Sans"/>
                <a:cs typeface="Garamond" panose="02020404030301010803" charset="0"/>
              </a:rPr>
              <a:t> (Utilizing health information systems and medical records to facilitate population management and improve overall efficiency).</a:t>
            </a: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Arial" panose="020B0604020202020204" pitchFamily="34" charset="0"/>
              <a:buChar char="•"/>
            </a:pPr>
            <a:r>
              <a:rPr lang="en-US" altLang="en-US" sz="2800">
                <a:highlight>
                  <a:srgbClr val="FFFF00"/>
                </a:highlight>
                <a:latin typeface="Garamond" panose="02020404030301010803" charset="0"/>
                <a:ea typeface="Google Sans"/>
                <a:cs typeface="Garamond" panose="02020404030301010803" charset="0"/>
                <a:sym typeface="+mn-ea"/>
              </a:rPr>
              <a:t>You can figure out and do a group activity on a topic other than those provided.</a:t>
            </a:r>
            <a:endParaRPr lang="en-US" altLang="en-US" sz="2800" i="0">
              <a:solidFill>
                <a:schemeClr val="tx1"/>
              </a:solidFill>
              <a:highlight>
                <a:srgbClr val="FFFF00"/>
              </a:highlight>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r>
              <a:rPr lang="en-US" altLang="en-US" sz="2800" b="1" i="0">
                <a:solidFill>
                  <a:schemeClr val="tx1"/>
                </a:solidFill>
                <a:latin typeface="Garamond" panose="02020404030301010803" charset="0"/>
                <a:ea typeface="Google Sans"/>
                <a:cs typeface="Garamond" panose="02020404030301010803" charset="0"/>
              </a:rPr>
              <a:t>Things to consider during activity</a:t>
            </a:r>
            <a:r>
              <a:rPr lang="en-US" altLang="en-US" sz="2800" i="0">
                <a:solidFill>
                  <a:schemeClr val="tx1"/>
                </a:solidFill>
                <a:latin typeface="Garamond" panose="02020404030301010803" charset="0"/>
                <a:ea typeface="Google Sans"/>
                <a:cs typeface="Garamond" panose="02020404030301010803" charset="0"/>
              </a:rPr>
              <a:t>,</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i="0">
                <a:solidFill>
                  <a:schemeClr val="tx1"/>
                </a:solidFill>
                <a:latin typeface="Garamond" panose="02020404030301010803" charset="0"/>
                <a:ea typeface="Google Sans"/>
                <a:cs typeface="Garamond" panose="02020404030301010803" charset="0"/>
              </a:rPr>
              <a:t>Problem to improve?</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i="0">
                <a:solidFill>
                  <a:schemeClr val="tx1"/>
                </a:solidFill>
                <a:latin typeface="Garamond" panose="02020404030301010803" charset="0"/>
                <a:ea typeface="Google Sans"/>
                <a:cs typeface="Garamond" panose="02020404030301010803" charset="0"/>
              </a:rPr>
              <a:t>Change proposed to address the problem?</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a:latin typeface="Garamond" panose="02020404030301010803" charset="0"/>
                <a:ea typeface="Google Sans"/>
                <a:cs typeface="Garamond" panose="02020404030301010803" charset="0"/>
                <a:sym typeface="+mn-ea"/>
              </a:rPr>
              <a:t>Outline how change will be implemnted?</a:t>
            </a: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r>
              <a:rPr lang="en-US" altLang="en-US" sz="2800">
                <a:latin typeface="Garamond" panose="02020404030301010803" charset="0"/>
                <a:ea typeface="Google Sans"/>
                <a:cs typeface="Garamond" panose="02020404030301010803" charset="0"/>
                <a:sym typeface="+mn-ea"/>
              </a:rPr>
              <a:t>Outline of how to measure change to determine if led to improvement?</a:t>
            </a:r>
            <a:endParaRPr lang="en-US" altLang="en-US" sz="2800">
              <a:latin typeface="Garamond" panose="02020404030301010803" charset="0"/>
              <a:ea typeface="Google Sans"/>
              <a:cs typeface="Garamond" panose="02020404030301010803" charset="0"/>
              <a:sym typeface="+mn-ea"/>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sym typeface="+mn-ea"/>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Arial" panose="020B0604020202020204" pitchFamily="34" charset="0"/>
              <a:buNone/>
            </a:pPr>
            <a:endParaRPr lang="en-US" altLang="en-US" sz="2800" i="0">
              <a:solidFill>
                <a:schemeClr val="tx1"/>
              </a:solidFill>
              <a:latin typeface="Garamond" panose="02020404030301010803" charset="0"/>
              <a:ea typeface="Google Sans"/>
              <a:cs typeface="Garamond" panose="02020404030301010803"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95910"/>
            <a:ext cx="10972800" cy="899160"/>
          </a:xfrm>
        </p:spPr>
        <p:txBody>
          <a:bodyPr/>
          <a:p>
            <a:r>
              <a:rPr lang="en-US" b="1"/>
              <a:t>CONTENT</a:t>
            </a:r>
            <a:r>
              <a:rPr lang="en-US"/>
              <a:t>	</a:t>
            </a:r>
            <a:endParaRPr lang="en-US"/>
          </a:p>
        </p:txBody>
      </p:sp>
      <p:sp>
        <p:nvSpPr>
          <p:cNvPr id="3" name="Content Placeholder 2"/>
          <p:cNvSpPr>
            <a:spLocks noGrp="1"/>
          </p:cNvSpPr>
          <p:nvPr>
            <p:ph idx="4294967295"/>
          </p:nvPr>
        </p:nvSpPr>
        <p:spPr>
          <a:xfrm>
            <a:off x="191135" y="1346835"/>
            <a:ext cx="11739880" cy="5067935"/>
          </a:xfrm>
        </p:spPr>
        <p:txBody>
          <a:bodyPr>
            <a:normAutofit lnSpcReduction="10000"/>
          </a:bodyPr>
          <a:p>
            <a:endParaRPr lang="en-US" sz="3600"/>
          </a:p>
          <a:p>
            <a:r>
              <a:rPr lang="en-US" sz="3600"/>
              <a:t>Introduction to Quality and Quality Improvement</a:t>
            </a:r>
            <a:endParaRPr lang="en-US" sz="3600"/>
          </a:p>
          <a:p>
            <a:pPr marL="0" indent="0">
              <a:buNone/>
            </a:pPr>
            <a:endParaRPr lang="en-US" sz="3600"/>
          </a:p>
          <a:p>
            <a:r>
              <a:rPr lang="en-US" sz="3600"/>
              <a:t>Process Mapping </a:t>
            </a:r>
            <a:endParaRPr lang="en-US" sz="3600"/>
          </a:p>
          <a:p>
            <a:pPr marL="0" indent="0">
              <a:buNone/>
            </a:pPr>
            <a:endParaRPr lang="en-US" sz="3600"/>
          </a:p>
          <a:p>
            <a:r>
              <a:rPr lang="en-US" sz="3600"/>
              <a:t>Root Cause Analysis</a:t>
            </a:r>
            <a:endParaRPr lang="en-US" sz="3600"/>
          </a:p>
          <a:p>
            <a:pPr marL="0" indent="0">
              <a:buNone/>
            </a:pPr>
            <a:endParaRPr lang="en-US" sz="3600"/>
          </a:p>
          <a:p>
            <a:r>
              <a:rPr lang="en-US" sz="3600"/>
              <a:t>PDSA Cycles</a:t>
            </a:r>
            <a:endParaRPr lang="en-US" sz="3600"/>
          </a:p>
          <a:p>
            <a:pPr marL="0" indent="0">
              <a:buNone/>
            </a:pPr>
            <a:endParaRPr lang="en-US" sz="3600"/>
          </a:p>
          <a:p>
            <a:pPr marL="0" indent="0">
              <a:buNone/>
            </a:pPr>
            <a:endParaRPr lang="en-US"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9880" y="605155"/>
            <a:ext cx="11560175" cy="736600"/>
          </a:xfrm>
        </p:spPr>
        <p:txBody>
          <a:bodyPr/>
          <a:p>
            <a:pPr algn="l"/>
            <a:r>
              <a:rPr lang="en-US" sz="3200" b="1">
                <a:solidFill>
                  <a:schemeClr val="tx1"/>
                </a:solidFill>
                <a:latin typeface="Garamond" panose="02020404030301010803" charset="0"/>
                <a:cs typeface="Garamond" panose="02020404030301010803" charset="0"/>
              </a:rPr>
              <a:t> ACTIVITY 1: Group Relection for Improvement In Patient Care</a:t>
            </a:r>
            <a:br>
              <a:rPr lang="en-US" sz="2800" b="1">
                <a:solidFill>
                  <a:schemeClr val="tx1"/>
                </a:solidFill>
                <a:latin typeface="Garamond" panose="02020404030301010803" charset="0"/>
                <a:cs typeface="Garamond" panose="02020404030301010803" charset="0"/>
              </a:rPr>
            </a:br>
            <a:endParaRPr lang="en-US" sz="2800" b="1">
              <a:solidFill>
                <a:schemeClr val="tx1"/>
              </a:solidFill>
              <a:latin typeface="Garamond" panose="02020404030301010803" charset="0"/>
              <a:cs typeface="Garamond" panose="02020404030301010803" charset="0"/>
            </a:endParaRPr>
          </a:p>
        </p:txBody>
      </p:sp>
      <p:sp>
        <p:nvSpPr>
          <p:cNvPr id="3" name="Text Box 2"/>
          <p:cNvSpPr txBox="1"/>
          <p:nvPr/>
        </p:nvSpPr>
        <p:spPr>
          <a:xfrm>
            <a:off x="309880" y="1341755"/>
            <a:ext cx="11635740" cy="5111115"/>
          </a:xfrm>
          <a:prstGeom prst="rect">
            <a:avLst/>
          </a:prstGeom>
        </p:spPr>
        <p:txBody>
          <a:bodyPr>
            <a:noAutofit/>
          </a:bodyPr>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altLang="en-US" sz="4000" b="1" i="0">
              <a:solidFill>
                <a:schemeClr val="tx1"/>
              </a:solidFill>
              <a:latin typeface="Garamond" panose="02020404030301010803" charset="0"/>
              <a:ea typeface="Google Sans"/>
              <a:cs typeface="Garamond" panose="02020404030301010803" charset="0"/>
            </a:endParaRPr>
          </a:p>
        </p:txBody>
      </p:sp>
      <p:sp>
        <p:nvSpPr>
          <p:cNvPr id="5" name="Text Box 4"/>
          <p:cNvSpPr txBox="1"/>
          <p:nvPr/>
        </p:nvSpPr>
        <p:spPr>
          <a:xfrm>
            <a:off x="310515" y="841375"/>
            <a:ext cx="11635740" cy="5738495"/>
          </a:xfrm>
          <a:prstGeom prst="rect">
            <a:avLst/>
          </a:prstGeom>
        </p:spPr>
        <p:txBody>
          <a:bodyPr>
            <a:noAutofit/>
          </a:bodyPr>
          <a:p>
            <a:pPr indent="0" algn="just">
              <a:buFont typeface="Arial" panose="020B0604020202020204" pitchFamily="34" charset="0"/>
              <a:buNone/>
            </a:pPr>
            <a:endParaRPr lang="en-US" altLang="en-US" sz="2800">
              <a:latin typeface="Garamond" panose="02020404030301010803" charset="0"/>
              <a:ea typeface="Google Sans"/>
              <a:cs typeface="Garamond" panose="02020404030301010803" charset="0"/>
              <a:sym typeface="+mn-ea"/>
            </a:endParaRPr>
          </a:p>
          <a:p>
            <a:pPr indent="0" algn="just">
              <a:buFont typeface="Wingdings" panose="05000000000000000000" charset="0"/>
              <a:buNone/>
            </a:pPr>
            <a:r>
              <a:rPr lang="en-US" altLang="en-US" sz="2800" b="1" i="0">
                <a:solidFill>
                  <a:schemeClr val="tx1"/>
                </a:solidFill>
                <a:latin typeface="Garamond" panose="02020404030301010803" charset="0"/>
                <a:ea typeface="Google Sans"/>
                <a:cs typeface="Garamond" panose="02020404030301010803" charset="0"/>
              </a:rPr>
              <a:t>Example of the On-paper Template</a:t>
            </a:r>
            <a:endParaRPr lang="en-US" altLang="en-US" sz="2800" b="1"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sym typeface="+mn-ea"/>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endParaRPr>
          </a:p>
          <a:p>
            <a:pPr marL="457200" indent="-457200" algn="just">
              <a:buFont typeface="Wingdings" panose="05000000000000000000" charset="0"/>
              <a:buChar char="ü"/>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Wingdings" panose="05000000000000000000" charset="0"/>
              <a:buNone/>
            </a:pPr>
            <a:endParaRPr lang="en-US" altLang="en-US" sz="2800" i="0">
              <a:solidFill>
                <a:schemeClr val="tx1"/>
              </a:solidFill>
              <a:latin typeface="Garamond" panose="02020404030301010803" charset="0"/>
              <a:ea typeface="Google Sans"/>
              <a:cs typeface="Garamond" panose="02020404030301010803" charset="0"/>
            </a:endParaRPr>
          </a:p>
          <a:p>
            <a:pPr indent="0" algn="just">
              <a:buFont typeface="Arial" panose="020B0604020202020204" pitchFamily="34" charset="0"/>
              <a:buNone/>
            </a:pPr>
            <a:endParaRPr lang="en-US" altLang="en-US" sz="2800" i="0">
              <a:solidFill>
                <a:schemeClr val="tx1"/>
              </a:solidFill>
              <a:latin typeface="Garamond" panose="02020404030301010803" charset="0"/>
              <a:ea typeface="Google Sans"/>
              <a:cs typeface="Garamond" panose="02020404030301010803" charset="0"/>
            </a:endParaRPr>
          </a:p>
        </p:txBody>
      </p:sp>
      <p:pic>
        <p:nvPicPr>
          <p:cNvPr id="4" name="Picture 3"/>
          <p:cNvPicPr>
            <a:picLocks noChangeAspect="1"/>
          </p:cNvPicPr>
          <p:nvPr/>
        </p:nvPicPr>
        <p:blipFill>
          <a:blip r:embed="rId1"/>
          <a:stretch>
            <a:fillRect/>
          </a:stretch>
        </p:blipFill>
        <p:spPr>
          <a:xfrm>
            <a:off x="311150" y="1882140"/>
            <a:ext cx="11635105" cy="48177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37185" y="2910205"/>
            <a:ext cx="11485245" cy="1134110"/>
          </a:xfrm>
        </p:spPr>
        <p:txBody>
          <a:bodyPr/>
          <a:p>
            <a:pPr algn="ctr"/>
            <a:r>
              <a:rPr lang="en-US" b="1"/>
              <a:t>Session 4.2 : Process Mapping</a:t>
            </a:r>
            <a:endParaRPr lang="en-US"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274955"/>
            <a:ext cx="10972800" cy="972185"/>
          </a:xfrm>
        </p:spPr>
        <p:txBody>
          <a:bodyPr/>
          <a:p>
            <a:pPr algn="l"/>
            <a:r>
              <a:rPr lang="en-US" sz="3600" b="1"/>
              <a:t>Session Content</a:t>
            </a:r>
            <a:endParaRPr lang="en-US" sz="3600" b="1"/>
          </a:p>
        </p:txBody>
      </p:sp>
      <p:sp>
        <p:nvSpPr>
          <p:cNvPr id="4" name="Content Placeholder 3"/>
          <p:cNvSpPr>
            <a:spLocks noGrp="1"/>
          </p:cNvSpPr>
          <p:nvPr>
            <p:ph idx="1"/>
          </p:nvPr>
        </p:nvSpPr>
        <p:spPr>
          <a:xfrm>
            <a:off x="417830" y="1129030"/>
            <a:ext cx="11526520" cy="5475605"/>
          </a:xfrm>
        </p:spPr>
        <p:txBody>
          <a:bodyPr/>
          <a:p>
            <a:r>
              <a:rPr lang="en-US" altLang="en-US">
                <a:latin typeface="Garamond" panose="02020404030301010803" charset="0"/>
                <a:cs typeface="Garamond" panose="02020404030301010803" charset="0"/>
              </a:rPr>
              <a:t>Defining processes</a:t>
            </a:r>
            <a:endParaRPr lang="en-US" altLang="en-US">
              <a:latin typeface="Garamond" panose="02020404030301010803" charset="0"/>
              <a:cs typeface="Garamond" panose="02020404030301010803" charset="0"/>
            </a:endParaRPr>
          </a:p>
          <a:p>
            <a:r>
              <a:rPr lang="en-US" altLang="en-US">
                <a:latin typeface="Garamond" panose="02020404030301010803" charset="0"/>
                <a:cs typeface="Garamond" panose="02020404030301010803" charset="0"/>
              </a:rPr>
              <a:t>Importance of processes in QI</a:t>
            </a:r>
            <a:endParaRPr lang="en-US" altLang="en-US">
              <a:latin typeface="Garamond" panose="02020404030301010803" charset="0"/>
              <a:cs typeface="Garamond" panose="02020404030301010803" charset="0"/>
            </a:endParaRPr>
          </a:p>
          <a:p>
            <a:r>
              <a:rPr lang="en-US" altLang="en-US">
                <a:latin typeface="Garamond" panose="02020404030301010803" charset="0"/>
                <a:cs typeface="Garamond" panose="02020404030301010803" charset="0"/>
              </a:rPr>
              <a:t>Opening Activity</a:t>
            </a:r>
            <a:endParaRPr lang="en-US" altLang="en-US">
              <a:latin typeface="Garamond" panose="02020404030301010803" charset="0"/>
              <a:cs typeface="Garamond" panose="02020404030301010803" charset="0"/>
            </a:endParaRPr>
          </a:p>
          <a:p>
            <a:r>
              <a:rPr lang="en-US" altLang="en-US">
                <a:latin typeface="Garamond" panose="02020404030301010803" charset="0"/>
                <a:cs typeface="Garamond" panose="02020404030301010803" charset="0"/>
              </a:rPr>
              <a:t>Elements of a process map </a:t>
            </a:r>
            <a:endParaRPr lang="en-US" altLang="en-US">
              <a:latin typeface="Garamond" panose="02020404030301010803" charset="0"/>
              <a:cs typeface="Garamond" panose="02020404030301010803" charset="0"/>
            </a:endParaRPr>
          </a:p>
          <a:p>
            <a:r>
              <a:rPr lang="en-US" altLang="en-US">
                <a:latin typeface="Garamond" panose="02020404030301010803" charset="0"/>
                <a:cs typeface="Garamond" panose="02020404030301010803" charset="0"/>
              </a:rPr>
              <a:t>What is Process Mapping?</a:t>
            </a:r>
            <a:endParaRPr lang="en-US" altLang="en-US">
              <a:latin typeface="Garamond" panose="02020404030301010803" charset="0"/>
              <a:cs typeface="Garamond" panose="02020404030301010803" charset="0"/>
            </a:endParaRPr>
          </a:p>
          <a:p>
            <a:r>
              <a:rPr lang="en-US" altLang="en-US">
                <a:latin typeface="Garamond" panose="02020404030301010803" charset="0"/>
                <a:cs typeface="Garamond" panose="02020404030301010803" charset="0"/>
              </a:rPr>
              <a:t>Process Mapping and QI Work</a:t>
            </a:r>
            <a:endParaRPr lang="en-US" altLang="en-US">
              <a:latin typeface="Garamond" panose="02020404030301010803" charset="0"/>
              <a:cs typeface="Garamond" panose="02020404030301010803" charset="0"/>
            </a:endParaRPr>
          </a:p>
          <a:p>
            <a:r>
              <a:rPr lang="en-US" altLang="en-US">
                <a:latin typeface="Garamond" panose="02020404030301010803" charset="0"/>
                <a:cs typeface="Garamond" panose="02020404030301010803" charset="0"/>
              </a:rPr>
              <a:t>How to Create a Process Map</a:t>
            </a:r>
            <a:endParaRPr lang="en-US" altLang="en-US">
              <a:latin typeface="Garamond" panose="02020404030301010803" charset="0"/>
              <a:cs typeface="Garamond" panose="02020404030301010803" charset="0"/>
            </a:endParaRPr>
          </a:p>
          <a:p>
            <a:r>
              <a:rPr lang="en-US" altLang="en-US">
                <a:latin typeface="Garamond" panose="02020404030301010803" charset="0"/>
                <a:cs typeface="Garamond" panose="02020404030301010803" charset="0"/>
              </a:rPr>
              <a:t>How to Identify Problems in a Process Using a Process Map</a:t>
            </a:r>
            <a:endParaRPr lang="en-US" altLang="en-US">
              <a:latin typeface="Garamond" panose="02020404030301010803" charset="0"/>
              <a:cs typeface="Garamond" panose="02020404030301010803" charset="0"/>
            </a:endParaRPr>
          </a:p>
          <a:p>
            <a:r>
              <a:rPr lang="en-US" altLang="en-US">
                <a:latin typeface="Garamond" panose="02020404030301010803" charset="0"/>
                <a:cs typeface="Garamond" panose="02020404030301010803" charset="0"/>
              </a:rPr>
              <a:t>Breakout: Small Group Activity </a:t>
            </a:r>
            <a:endParaRPr lang="en-US" altLang="en-US">
              <a:latin typeface="Garamond" panose="02020404030301010803" charset="0"/>
              <a:cs typeface="Garamond" panose="02020404030301010803"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274955"/>
            <a:ext cx="10972800" cy="972185"/>
          </a:xfrm>
        </p:spPr>
        <p:txBody>
          <a:bodyPr/>
          <a:p>
            <a:pPr algn="l"/>
            <a:r>
              <a:rPr lang="en-US" altLang="en-US" sz="3600" b="1">
                <a:latin typeface="Garamond" panose="02020404030301010803" charset="0"/>
                <a:cs typeface="Garamond" panose="02020404030301010803" charset="0"/>
                <a:sym typeface="+mn-ea"/>
              </a:rPr>
              <a:t>Defining process</a:t>
            </a:r>
            <a:endParaRPr lang="en-US" sz="3600" b="1"/>
          </a:p>
        </p:txBody>
      </p:sp>
      <p:sp>
        <p:nvSpPr>
          <p:cNvPr id="4" name="Content Placeholder 3"/>
          <p:cNvSpPr>
            <a:spLocks noGrp="1"/>
          </p:cNvSpPr>
          <p:nvPr>
            <p:ph idx="1"/>
          </p:nvPr>
        </p:nvSpPr>
        <p:spPr>
          <a:xfrm>
            <a:off x="417830" y="1405255"/>
            <a:ext cx="11526520" cy="5199380"/>
          </a:xfrm>
        </p:spPr>
        <p:txBody>
          <a:bodyPr/>
          <a:p>
            <a:r>
              <a:rPr lang="en-US" altLang="en-US" sz="2800" b="1">
                <a:latin typeface="Garamond" panose="02020404030301010803" charset="0"/>
                <a:cs typeface="Garamond" panose="02020404030301010803" charset="0"/>
              </a:rPr>
              <a:t>Process</a:t>
            </a:r>
            <a:r>
              <a:rPr lang="en-US" altLang="en-US" sz="2800">
                <a:latin typeface="Garamond" panose="02020404030301010803" charset="0"/>
                <a:cs typeface="Garamond" panose="02020404030301010803" charset="0"/>
              </a:rPr>
              <a:t> (in the context of healthcare) is a set of interrelated or interacting activities which transforms inputs into outputs or health outcomes.</a:t>
            </a:r>
            <a:endParaRPr lang="en-US" altLang="en-US" sz="2800">
              <a:latin typeface="Garamond" panose="02020404030301010803" charset="0"/>
              <a:cs typeface="Garamond" panose="02020404030301010803" charset="0"/>
            </a:endParaRPr>
          </a:p>
          <a:p>
            <a:endParaRPr lang="en-US" altLang="en-US" sz="2800">
              <a:latin typeface="Garamond" panose="02020404030301010803" charset="0"/>
              <a:cs typeface="Garamond" panose="02020404030301010803" charset="0"/>
            </a:endParaRPr>
          </a:p>
          <a:p>
            <a:pPr marL="0" indent="0">
              <a:buNone/>
            </a:pPr>
            <a:endParaRPr lang="en-US" altLang="en-US" sz="2800">
              <a:latin typeface="Garamond" panose="02020404030301010803" charset="0"/>
              <a:cs typeface="Garamond" panose="02020404030301010803" charset="0"/>
            </a:endParaRPr>
          </a:p>
        </p:txBody>
      </p:sp>
      <p:pic>
        <p:nvPicPr>
          <p:cNvPr id="2" name="Picture 1"/>
          <p:cNvPicPr>
            <a:picLocks noChangeAspect="1"/>
          </p:cNvPicPr>
          <p:nvPr/>
        </p:nvPicPr>
        <p:blipFill>
          <a:blip r:embed="rId1"/>
          <a:stretch>
            <a:fillRect/>
          </a:stretch>
        </p:blipFill>
        <p:spPr>
          <a:xfrm>
            <a:off x="4174490" y="2484120"/>
            <a:ext cx="3846830" cy="395033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274955"/>
            <a:ext cx="10972800" cy="972185"/>
          </a:xfrm>
        </p:spPr>
        <p:txBody>
          <a:bodyPr/>
          <a:p>
            <a:pPr algn="l"/>
            <a:r>
              <a:rPr lang="en-US" altLang="en-US" sz="3600" b="1">
                <a:latin typeface="Garamond" panose="02020404030301010803" charset="0"/>
                <a:cs typeface="Garamond" panose="02020404030301010803" charset="0"/>
                <a:sym typeface="+mn-ea"/>
              </a:rPr>
              <a:t>Importance of processes in QI</a:t>
            </a:r>
            <a:endParaRPr lang="en-US" sz="3600" b="1"/>
          </a:p>
        </p:txBody>
      </p:sp>
      <p:sp>
        <p:nvSpPr>
          <p:cNvPr id="4" name="Content Placeholder 3"/>
          <p:cNvSpPr>
            <a:spLocks noGrp="1"/>
          </p:cNvSpPr>
          <p:nvPr>
            <p:ph idx="1"/>
          </p:nvPr>
        </p:nvSpPr>
        <p:spPr>
          <a:xfrm>
            <a:off x="417830" y="1405255"/>
            <a:ext cx="11526520" cy="5199380"/>
          </a:xfrm>
        </p:spPr>
        <p:txBody>
          <a:bodyPr/>
          <a:p>
            <a:endParaRPr lang="en-US" altLang="en-US" sz="2800">
              <a:latin typeface="Garamond" panose="02020404030301010803" charset="0"/>
              <a:cs typeface="Garamond" panose="02020404030301010803" charset="0"/>
            </a:endParaRPr>
          </a:p>
          <a:p>
            <a:r>
              <a:rPr lang="en-US" altLang="en-US" sz="2800">
                <a:latin typeface="Garamond" panose="02020404030301010803" charset="0"/>
                <a:cs typeface="Garamond" panose="02020404030301010803" charset="0"/>
              </a:rPr>
              <a:t>When Processes are improved and standardized, they can be used as powerful tool to improve quality management. </a:t>
            </a:r>
            <a:r>
              <a:rPr lang="en-US" altLang="en-US" sz="2800" b="1">
                <a:latin typeface="Garamond" panose="02020404030301010803" charset="0"/>
                <a:cs typeface="Garamond" panose="02020404030301010803" charset="0"/>
              </a:rPr>
              <a:t>The results are but not limited to:</a:t>
            </a:r>
            <a:endParaRPr lang="en-US" altLang="en-US" sz="2800" b="1">
              <a:latin typeface="Garamond" panose="02020404030301010803" charset="0"/>
              <a:cs typeface="Garamond" panose="02020404030301010803" charset="0"/>
            </a:endParaRPr>
          </a:p>
          <a:p>
            <a:pPr marL="0" indent="0">
              <a:buNone/>
            </a:pPr>
            <a:endParaRPr lang="en-US" altLang="en-US" sz="2800">
              <a:latin typeface="Garamond" panose="02020404030301010803" charset="0"/>
              <a:cs typeface="Garamond" panose="02020404030301010803" charset="0"/>
            </a:endParaRPr>
          </a:p>
          <a:p>
            <a:pPr>
              <a:buFont typeface="Wingdings" panose="05000000000000000000" charset="0"/>
              <a:buChar char="ü"/>
            </a:pPr>
            <a:r>
              <a:rPr lang="en-US" altLang="en-US" sz="2800">
                <a:latin typeface="Garamond" panose="02020404030301010803" charset="0"/>
                <a:cs typeface="Garamond" panose="02020404030301010803" charset="0"/>
              </a:rPr>
              <a:t>Consistency</a:t>
            </a:r>
            <a:endParaRPr lang="en-US" altLang="en-US" sz="2800">
              <a:latin typeface="Garamond" panose="02020404030301010803" charset="0"/>
              <a:cs typeface="Garamond" panose="02020404030301010803" charset="0"/>
            </a:endParaRPr>
          </a:p>
          <a:p>
            <a:pPr marL="0" indent="0">
              <a:buFont typeface="Wingdings" panose="05000000000000000000" charset="0"/>
              <a:buNone/>
            </a:pPr>
            <a:endParaRPr lang="en-US" altLang="en-US" sz="2800">
              <a:latin typeface="Garamond" panose="02020404030301010803" charset="0"/>
              <a:cs typeface="Garamond" panose="02020404030301010803" charset="0"/>
            </a:endParaRPr>
          </a:p>
          <a:p>
            <a:pPr>
              <a:buFont typeface="Wingdings" panose="05000000000000000000" charset="0"/>
              <a:buChar char="ü"/>
            </a:pPr>
            <a:r>
              <a:rPr lang="en-US" altLang="en-US" sz="2800">
                <a:latin typeface="Garamond" panose="02020404030301010803" charset="0"/>
                <a:cs typeface="Garamond" panose="02020404030301010803" charset="0"/>
              </a:rPr>
              <a:t>Continuous improvement</a:t>
            </a:r>
            <a:endParaRPr lang="en-US" altLang="en-US" sz="2800">
              <a:latin typeface="Garamond" panose="02020404030301010803" charset="0"/>
              <a:cs typeface="Garamond" panose="02020404030301010803" charset="0"/>
            </a:endParaRPr>
          </a:p>
          <a:p>
            <a:pPr marL="0" indent="0">
              <a:buFont typeface="Wingdings" panose="05000000000000000000" charset="0"/>
              <a:buNone/>
            </a:pPr>
            <a:endParaRPr lang="en-US" altLang="en-US" sz="2800">
              <a:latin typeface="Garamond" panose="02020404030301010803" charset="0"/>
              <a:cs typeface="Garamond" panose="02020404030301010803" charset="0"/>
            </a:endParaRPr>
          </a:p>
          <a:p>
            <a:pPr>
              <a:buFont typeface="Wingdings" panose="05000000000000000000" charset="0"/>
              <a:buChar char="ü"/>
            </a:pPr>
            <a:r>
              <a:rPr lang="en-US" altLang="en-US" sz="2800">
                <a:latin typeface="Garamond" panose="02020404030301010803" charset="0"/>
                <a:cs typeface="Garamond" panose="02020404030301010803" charset="0"/>
              </a:rPr>
              <a:t>Patients satisfaction. </a:t>
            </a:r>
            <a:endParaRPr lang="en-US" altLang="en-US" sz="2800">
              <a:latin typeface="Garamond" panose="02020404030301010803" charset="0"/>
              <a:cs typeface="Garamond" panose="02020404030301010803"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609600" y="2588578"/>
            <a:ext cx="10972800" cy="1143000"/>
          </a:xfrm>
        </p:spPr>
        <p:txBody>
          <a:bodyPr/>
          <a:p>
            <a:r>
              <a:rPr lang="en-US" b="1"/>
              <a:t>PROCESS MAPPING</a:t>
            </a:r>
            <a:endParaRPr lang="en-US"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r>
              <a:rPr lang="en-US" b="1"/>
              <a:t>Definition of Process Mapping</a:t>
            </a:r>
            <a:endParaRPr lang="en-US" b="1"/>
          </a:p>
        </p:txBody>
      </p:sp>
      <p:sp>
        <p:nvSpPr>
          <p:cNvPr id="4" name="Content Placeholder 3"/>
          <p:cNvSpPr>
            <a:spLocks noGrp="1"/>
          </p:cNvSpPr>
          <p:nvPr>
            <p:ph idx="1"/>
          </p:nvPr>
        </p:nvSpPr>
        <p:spPr/>
        <p:txBody>
          <a:bodyPr/>
          <a:p>
            <a:r>
              <a:rPr lang="en-US" dirty="0">
                <a:sym typeface="+mn-ea"/>
              </a:rPr>
              <a:t>A visual or graphical representation of steps involved in a </a:t>
            </a:r>
            <a:r>
              <a:rPr lang="en-US" dirty="0" smtClean="0">
                <a:sym typeface="+mn-ea"/>
              </a:rPr>
              <a:t>process.</a:t>
            </a:r>
            <a:endParaRPr lang="en-US" dirty="0" smtClean="0">
              <a:sym typeface="+mn-ea"/>
            </a:endParaRPr>
          </a:p>
          <a:p>
            <a:pPr marL="0" indent="0">
              <a:buNone/>
            </a:pPr>
            <a:endParaRPr lang="en-US" dirty="0" smtClean="0">
              <a:sym typeface="+mn-ea"/>
            </a:endParaRPr>
          </a:p>
          <a:p>
            <a:r>
              <a:rPr lang="en-US" b="1"/>
              <a:t>Used to </a:t>
            </a:r>
            <a:endParaRPr lang="en-US" b="1"/>
          </a:p>
          <a:p>
            <a:pPr lvl="0">
              <a:buFont typeface="Wingdings" panose="05000000000000000000" charset="0"/>
              <a:buChar char="ü"/>
            </a:pPr>
            <a:r>
              <a:rPr lang="en-US" dirty="0">
                <a:sym typeface="+mn-ea"/>
              </a:rPr>
              <a:t>Identify gaps and inefficiencies</a:t>
            </a:r>
            <a:br>
              <a:rPr lang="en-US" dirty="0">
                <a:sym typeface="+mn-ea"/>
              </a:rPr>
            </a:br>
            <a:endParaRPr lang="en-US" dirty="0"/>
          </a:p>
          <a:p>
            <a:pPr lvl="0">
              <a:buFont typeface="Wingdings" panose="05000000000000000000" charset="0"/>
              <a:buChar char="ü"/>
            </a:pPr>
            <a:r>
              <a:rPr lang="en-US" dirty="0">
                <a:sym typeface="+mn-ea"/>
              </a:rPr>
              <a:t>Clarify roles and responsibilities</a:t>
            </a:r>
            <a:br>
              <a:rPr lang="en-US" dirty="0">
                <a:sym typeface="+mn-ea"/>
              </a:rPr>
            </a:br>
            <a:endParaRPr lang="en-US" dirty="0"/>
          </a:p>
          <a:p>
            <a:pPr lvl="0">
              <a:buFont typeface="Wingdings" panose="05000000000000000000" charset="0"/>
              <a:buChar char="ü"/>
            </a:pPr>
            <a:r>
              <a:rPr lang="en-US" dirty="0">
                <a:sym typeface="+mn-ea"/>
              </a:rPr>
              <a:t>Support process standardization</a:t>
            </a:r>
            <a:endParaRPr lang="en-US" dirty="0"/>
          </a:p>
          <a:p>
            <a:pPr marL="0" indent="0">
              <a:buNone/>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b="1">
                <a:sym typeface="+mn-ea"/>
              </a:rPr>
              <a:t>Basic Elements of A Process Map</a:t>
            </a:r>
            <a:endParaRPr lang="en-US"/>
          </a:p>
        </p:txBody>
      </p:sp>
      <p:pic>
        <p:nvPicPr>
          <p:cNvPr id="7" name="Content Placeholder 6"/>
          <p:cNvPicPr>
            <a:picLocks noChangeAspect="1"/>
          </p:cNvPicPr>
          <p:nvPr>
            <p:ph sz="half" idx="1"/>
          </p:nvPr>
        </p:nvPicPr>
        <p:blipFill>
          <a:blip r:embed="rId1"/>
          <a:stretch>
            <a:fillRect/>
          </a:stretch>
        </p:blipFill>
        <p:spPr>
          <a:xfrm>
            <a:off x="482600" y="1417955"/>
            <a:ext cx="1454150" cy="678815"/>
          </a:xfrm>
          <a:prstGeom prst="rect">
            <a:avLst/>
          </a:prstGeom>
        </p:spPr>
      </p:pic>
      <p:sp>
        <p:nvSpPr>
          <p:cNvPr id="6" name="Content Placeholder 5"/>
          <p:cNvSpPr>
            <a:spLocks noGrp="1"/>
          </p:cNvSpPr>
          <p:nvPr>
            <p:ph sz="half" idx="2"/>
          </p:nvPr>
        </p:nvSpPr>
        <p:spPr>
          <a:xfrm>
            <a:off x="2253615" y="1312545"/>
            <a:ext cx="9688830" cy="5317490"/>
          </a:xfrm>
        </p:spPr>
        <p:txBody>
          <a:bodyPr/>
          <a:p>
            <a:r>
              <a:rPr lang="en-US" altLang="en-US" sz="2800"/>
              <a:t>A block defining the start or end of a process.</a:t>
            </a:r>
            <a:r>
              <a:rPr lang="en-US" altLang="en-US"/>
              <a:t> </a:t>
            </a:r>
            <a:endParaRPr lang="en-US" altLang="en-US"/>
          </a:p>
          <a:p>
            <a:endParaRPr lang="en-US" altLang="en-US"/>
          </a:p>
          <a:p>
            <a:r>
              <a:rPr lang="en-US" altLang="en-US" sz="2800"/>
              <a:t>A block representing a decision. </a:t>
            </a:r>
            <a:endParaRPr lang="en-US" altLang="en-US" sz="2800"/>
          </a:p>
          <a:p>
            <a:pPr marL="0" indent="0">
              <a:buNone/>
            </a:pPr>
            <a:endParaRPr lang="en-US" altLang="en-US" sz="2800"/>
          </a:p>
          <a:p>
            <a:r>
              <a:rPr lang="en-US" altLang="en-US" sz="2800"/>
              <a:t>A block for a process or activity for which there are no doubts. </a:t>
            </a:r>
            <a:r>
              <a:rPr lang="en-US" altLang="en-US"/>
              <a:t> </a:t>
            </a:r>
            <a:endParaRPr lang="en-US" altLang="en-US"/>
          </a:p>
          <a:p>
            <a:pPr marL="0" indent="0">
              <a:buNone/>
            </a:pPr>
            <a:endParaRPr lang="en-US" altLang="en-US"/>
          </a:p>
          <a:p>
            <a:r>
              <a:rPr lang="en-US" altLang="en-US" sz="2800"/>
              <a:t>A block indicating a wait or delay.  </a:t>
            </a:r>
            <a:endParaRPr lang="en-US" altLang="en-US" sz="2800"/>
          </a:p>
          <a:p>
            <a:pPr marL="0" indent="0">
              <a:buNone/>
            </a:pPr>
            <a:r>
              <a:rPr lang="en-US" altLang="en-US"/>
              <a:t>      </a:t>
            </a:r>
            <a:endParaRPr lang="en-US" altLang="en-US"/>
          </a:p>
          <a:p>
            <a:r>
              <a:rPr lang="en-US" altLang="en-US" sz="2800"/>
              <a:t>Connecting the flow of activities and decisions.</a:t>
            </a:r>
            <a:endParaRPr lang="en-US" altLang="en-US" sz="2800"/>
          </a:p>
        </p:txBody>
      </p:sp>
      <p:pic>
        <p:nvPicPr>
          <p:cNvPr id="8" name="Picture 7"/>
          <p:cNvPicPr>
            <a:picLocks noChangeAspect="1"/>
          </p:cNvPicPr>
          <p:nvPr/>
        </p:nvPicPr>
        <p:blipFill>
          <a:blip r:embed="rId2"/>
          <a:stretch>
            <a:fillRect/>
          </a:stretch>
        </p:blipFill>
        <p:spPr>
          <a:xfrm>
            <a:off x="482600" y="2410460"/>
            <a:ext cx="1225550" cy="558800"/>
          </a:xfrm>
          <a:prstGeom prst="rect">
            <a:avLst/>
          </a:prstGeom>
        </p:spPr>
      </p:pic>
      <p:pic>
        <p:nvPicPr>
          <p:cNvPr id="9" name="Picture 8"/>
          <p:cNvPicPr>
            <a:picLocks noChangeAspect="1"/>
          </p:cNvPicPr>
          <p:nvPr/>
        </p:nvPicPr>
        <p:blipFill>
          <a:blip r:embed="rId3"/>
          <a:stretch>
            <a:fillRect/>
          </a:stretch>
        </p:blipFill>
        <p:spPr>
          <a:xfrm>
            <a:off x="609600" y="3690620"/>
            <a:ext cx="971550" cy="561975"/>
          </a:xfrm>
          <a:prstGeom prst="rect">
            <a:avLst/>
          </a:prstGeom>
        </p:spPr>
      </p:pic>
      <p:pic>
        <p:nvPicPr>
          <p:cNvPr id="10" name="Picture 9"/>
          <p:cNvPicPr>
            <a:picLocks noChangeAspect="1"/>
          </p:cNvPicPr>
          <p:nvPr/>
        </p:nvPicPr>
        <p:blipFill>
          <a:blip r:embed="rId4"/>
          <a:stretch>
            <a:fillRect/>
          </a:stretch>
        </p:blipFill>
        <p:spPr>
          <a:xfrm>
            <a:off x="464820" y="4652645"/>
            <a:ext cx="1198880" cy="635000"/>
          </a:xfrm>
          <a:prstGeom prst="rect">
            <a:avLst/>
          </a:prstGeom>
        </p:spPr>
      </p:pic>
      <p:pic>
        <p:nvPicPr>
          <p:cNvPr id="11" name="Picture 10"/>
          <p:cNvPicPr>
            <a:picLocks noChangeAspect="1"/>
          </p:cNvPicPr>
          <p:nvPr/>
        </p:nvPicPr>
        <p:blipFill>
          <a:blip r:embed="rId5"/>
          <a:stretch>
            <a:fillRect/>
          </a:stretch>
        </p:blipFill>
        <p:spPr>
          <a:xfrm>
            <a:off x="609600" y="5925820"/>
            <a:ext cx="972185" cy="60452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417830" y="274955"/>
            <a:ext cx="11441430" cy="972185"/>
          </a:xfrm>
        </p:spPr>
        <p:txBody>
          <a:bodyPr/>
          <a:p>
            <a:pPr algn="l"/>
            <a:r>
              <a:rPr lang="en-US" altLang="en-US" sz="3200" b="1">
                <a:latin typeface="Garamond" panose="02020404030301010803" charset="0"/>
                <a:cs typeface="Garamond" panose="02020404030301010803" charset="0"/>
                <a:sym typeface="+mn-ea"/>
              </a:rPr>
              <a:t>Opening Activity: </a:t>
            </a:r>
            <a:r>
              <a:rPr lang="en-US" altLang="en-US" sz="3200" b="1"/>
              <a:t>Swimlane Diagram Creation</a:t>
            </a:r>
            <a:endParaRPr lang="en-US" altLang="en-US" sz="3200" b="1"/>
          </a:p>
        </p:txBody>
      </p:sp>
      <p:sp>
        <p:nvSpPr>
          <p:cNvPr id="4" name="Content Placeholder 3"/>
          <p:cNvSpPr>
            <a:spLocks noGrp="1"/>
          </p:cNvSpPr>
          <p:nvPr>
            <p:ph idx="1"/>
          </p:nvPr>
        </p:nvSpPr>
        <p:spPr>
          <a:xfrm>
            <a:off x="417830" y="1405255"/>
            <a:ext cx="11526520" cy="5199380"/>
          </a:xfrm>
        </p:spPr>
        <p:txBody>
          <a:bodyPr/>
          <a:p>
            <a:pPr marL="0" indent="0">
              <a:buNone/>
            </a:pPr>
            <a:endParaRPr lang="en-US" altLang="en-US" sz="2800">
              <a:latin typeface="Garamond" panose="02020404030301010803" charset="0"/>
              <a:cs typeface="Garamond" panose="02020404030301010803" charset="0"/>
            </a:endParaRPr>
          </a:p>
        </p:txBody>
      </p:sp>
      <p:pic>
        <p:nvPicPr>
          <p:cNvPr id="2" name="Picture 1"/>
          <p:cNvPicPr/>
          <p:nvPr/>
        </p:nvPicPr>
        <p:blipFill>
          <a:blip r:embed="rId1"/>
          <a:stretch>
            <a:fillRect/>
          </a:stretch>
        </p:blipFill>
        <p:spPr>
          <a:xfrm>
            <a:off x="333375" y="1151890"/>
            <a:ext cx="11684000" cy="555879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417830" y="274955"/>
            <a:ext cx="11441430" cy="767715"/>
          </a:xfrm>
        </p:spPr>
        <p:txBody>
          <a:bodyPr/>
          <a:p>
            <a:pPr algn="ctr"/>
            <a:r>
              <a:rPr lang="en-US" altLang="en-US" sz="2400" b="1"/>
              <a:t>Example of Applying Swimlane Diagram to Real Life Problem(s)</a:t>
            </a:r>
            <a:endParaRPr lang="en-US" altLang="en-US" sz="2400" b="1"/>
          </a:p>
        </p:txBody>
      </p:sp>
      <p:sp>
        <p:nvSpPr>
          <p:cNvPr id="4" name="Content Placeholder 3"/>
          <p:cNvSpPr>
            <a:spLocks noGrp="1"/>
          </p:cNvSpPr>
          <p:nvPr>
            <p:ph idx="1"/>
          </p:nvPr>
        </p:nvSpPr>
        <p:spPr>
          <a:xfrm>
            <a:off x="417830" y="1043305"/>
            <a:ext cx="11526520" cy="5444490"/>
          </a:xfrm>
        </p:spPr>
        <p:txBody>
          <a:bodyPr/>
          <a:p>
            <a:r>
              <a:rPr lang="en-US" altLang="en-US" sz="2800" b="1">
                <a:highlight>
                  <a:srgbClr val="FFFF00"/>
                </a:highlight>
                <a:latin typeface="Garamond" panose="02020404030301010803" charset="0"/>
                <a:cs typeface="Garamond" panose="02020404030301010803" charset="0"/>
              </a:rPr>
              <a:t>My Child Looks Stunted:</a:t>
            </a:r>
            <a:endParaRPr lang="en-US" altLang="en-US" sz="2800" b="1">
              <a:highlight>
                <a:srgbClr val="FFFF00"/>
              </a:highlight>
              <a:latin typeface="Garamond" panose="02020404030301010803" charset="0"/>
              <a:cs typeface="Garamond" panose="02020404030301010803" charset="0"/>
            </a:endParaRPr>
          </a:p>
          <a:p>
            <a:pPr marL="0" indent="0" algn="ctr">
              <a:buNone/>
            </a:pPr>
            <a:endParaRPr lang="en-US" altLang="en-US" sz="2800" b="1">
              <a:highlight>
                <a:srgbClr val="FFFF00"/>
              </a:highlight>
              <a:latin typeface="Garamond" panose="02020404030301010803" charset="0"/>
              <a:cs typeface="Garamond" panose="02020404030301010803" charset="0"/>
            </a:endParaRPr>
          </a:p>
        </p:txBody>
      </p:sp>
      <p:pic>
        <p:nvPicPr>
          <p:cNvPr id="2" name="Picture 1"/>
          <p:cNvPicPr/>
          <p:nvPr/>
        </p:nvPicPr>
        <p:blipFill>
          <a:blip r:embed="rId1"/>
          <a:stretch>
            <a:fillRect/>
          </a:stretch>
        </p:blipFill>
        <p:spPr>
          <a:xfrm>
            <a:off x="417830" y="1550035"/>
            <a:ext cx="11238865" cy="49377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6080" y="2286000"/>
            <a:ext cx="11579225" cy="1143000"/>
          </a:xfrm>
        </p:spPr>
        <p:txBody>
          <a:bodyPr/>
          <a:p>
            <a:r>
              <a:rPr lang="en-US" sz="3600" b="1"/>
              <a:t>Session 4.1 Introduction of Quality &amp; Quality Improvement</a:t>
            </a:r>
            <a:endParaRPr lang="en-US" sz="3600"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417830" y="274955"/>
            <a:ext cx="11441430" cy="972185"/>
          </a:xfrm>
        </p:spPr>
        <p:txBody>
          <a:bodyPr/>
          <a:p>
            <a:pPr algn="l"/>
            <a:r>
              <a:rPr lang="en-US" altLang="en-US" sz="3200" b="1">
                <a:latin typeface="Garamond" panose="02020404030301010803" charset="0"/>
                <a:cs typeface="Garamond" panose="02020404030301010803" charset="0"/>
                <a:sym typeface="+mn-ea"/>
              </a:rPr>
              <a:t>Opening Activity: </a:t>
            </a:r>
            <a:r>
              <a:rPr lang="en-US" altLang="en-US" sz="3200" b="1"/>
              <a:t>Swimlane Diagram Creation</a:t>
            </a:r>
            <a:endParaRPr lang="en-US" altLang="en-US" sz="3200" b="1"/>
          </a:p>
        </p:txBody>
      </p:sp>
      <p:sp>
        <p:nvSpPr>
          <p:cNvPr id="4" name="Content Placeholder 3"/>
          <p:cNvSpPr>
            <a:spLocks noGrp="1"/>
          </p:cNvSpPr>
          <p:nvPr>
            <p:ph idx="1"/>
          </p:nvPr>
        </p:nvSpPr>
        <p:spPr>
          <a:xfrm>
            <a:off x="417830" y="1405255"/>
            <a:ext cx="11526520" cy="5199380"/>
          </a:xfrm>
        </p:spPr>
        <p:txBody>
          <a:bodyPr/>
          <a:p>
            <a:r>
              <a:rPr lang="en-US" altLang="en-US" sz="2800" b="1">
                <a:latin typeface="Garamond" panose="02020404030301010803" charset="0"/>
                <a:cs typeface="Garamond" panose="02020404030301010803" charset="0"/>
              </a:rPr>
              <a:t>Instructions</a:t>
            </a:r>
            <a:endParaRPr lang="en-US" altLang="en-US" sz="2800">
              <a:latin typeface="Garamond" panose="02020404030301010803" charset="0"/>
              <a:cs typeface="Garamond" panose="02020404030301010803" charset="0"/>
            </a:endParaRPr>
          </a:p>
          <a:p>
            <a:pPr>
              <a:buFont typeface="Wingdings" panose="05000000000000000000" charset="0"/>
              <a:buChar char="ü"/>
            </a:pPr>
            <a:r>
              <a:rPr lang="en-US" altLang="en-US" sz="2800">
                <a:latin typeface="Garamond" panose="02020404030301010803" charset="0"/>
                <a:cs typeface="Garamond" panose="02020404030301010803" charset="0"/>
              </a:rPr>
              <a:t>4 Groups of 3 persons each </a:t>
            </a:r>
            <a:endParaRPr lang="en-US" altLang="en-US" sz="2800">
              <a:latin typeface="Garamond" panose="02020404030301010803" charset="0"/>
              <a:cs typeface="Garamond" panose="02020404030301010803" charset="0"/>
            </a:endParaRPr>
          </a:p>
          <a:p>
            <a:pPr marL="0" indent="0">
              <a:buFont typeface="Wingdings" panose="05000000000000000000" charset="0"/>
              <a:buNone/>
            </a:pPr>
            <a:endParaRPr lang="en-US" altLang="en-US" sz="2800">
              <a:latin typeface="Garamond" panose="02020404030301010803" charset="0"/>
              <a:cs typeface="Garamond" panose="02020404030301010803" charset="0"/>
            </a:endParaRPr>
          </a:p>
          <a:p>
            <a:pPr>
              <a:buFont typeface="Wingdings" panose="05000000000000000000" charset="0"/>
              <a:buChar char="ü"/>
            </a:pPr>
            <a:r>
              <a:rPr lang="en-US" altLang="en-US" sz="2800">
                <a:highlight>
                  <a:srgbClr val="FFFF00"/>
                </a:highlight>
                <a:latin typeface="Garamond" panose="02020404030301010803" charset="0"/>
                <a:cs typeface="Garamond" panose="02020404030301010803" charset="0"/>
              </a:rPr>
              <a:t>Each group is to create and apply Swimlane diagram to one of these real life situations: </a:t>
            </a:r>
            <a:endParaRPr lang="en-US" altLang="en-US" sz="2800">
              <a:highlight>
                <a:srgbClr val="FFFF00"/>
              </a:highlight>
              <a:latin typeface="Garamond" panose="02020404030301010803" charset="0"/>
              <a:cs typeface="Garamond" panose="02020404030301010803" charset="0"/>
            </a:endParaRPr>
          </a:p>
          <a:p>
            <a:pPr marL="0" indent="0">
              <a:buFont typeface="Wingdings" panose="05000000000000000000" charset="0"/>
              <a:buNone/>
            </a:pPr>
            <a:r>
              <a:rPr lang="en-US" altLang="en-US" sz="2800">
                <a:latin typeface="Garamond" panose="02020404030301010803" charset="0"/>
                <a:cs typeface="Garamond" panose="02020404030301010803" charset="0"/>
              </a:rPr>
              <a:t>1) </a:t>
            </a:r>
            <a:r>
              <a:rPr lang="en-US" altLang="en-US" sz="2800" b="1">
                <a:latin typeface="Garamond" panose="02020404030301010803" charset="0"/>
                <a:cs typeface="Garamond" panose="02020404030301010803" charset="0"/>
              </a:rPr>
              <a:t>My daughter is getting married</a:t>
            </a:r>
            <a:endParaRPr lang="en-US" altLang="en-US" sz="2800">
              <a:latin typeface="Garamond" panose="02020404030301010803" charset="0"/>
              <a:cs typeface="Garamond" panose="02020404030301010803" charset="0"/>
            </a:endParaRPr>
          </a:p>
          <a:p>
            <a:pPr marL="0" indent="0">
              <a:buFont typeface="Wingdings" panose="05000000000000000000" charset="0"/>
              <a:buNone/>
            </a:pPr>
            <a:r>
              <a:rPr lang="en-US" altLang="en-US" sz="2800">
                <a:latin typeface="Garamond" panose="02020404030301010803" charset="0"/>
                <a:cs typeface="Garamond" panose="02020404030301010803" charset="0"/>
              </a:rPr>
              <a:t>2) </a:t>
            </a:r>
            <a:r>
              <a:rPr lang="en-US" altLang="en-US" sz="2800" b="1">
                <a:latin typeface="Garamond" panose="02020404030301010803" charset="0"/>
                <a:cs typeface="Garamond" panose="02020404030301010803" charset="0"/>
              </a:rPr>
              <a:t>Car won’t start</a:t>
            </a:r>
            <a:endParaRPr lang="en-US" altLang="en-US" sz="2800">
              <a:latin typeface="Garamond" panose="02020404030301010803" charset="0"/>
              <a:cs typeface="Garamond" panose="02020404030301010803" charset="0"/>
            </a:endParaRPr>
          </a:p>
          <a:p>
            <a:pPr marL="0" indent="0">
              <a:buFont typeface="Wingdings" panose="05000000000000000000" charset="0"/>
              <a:buNone/>
            </a:pPr>
            <a:r>
              <a:rPr lang="en-US" altLang="en-US" sz="2800">
                <a:latin typeface="Garamond" panose="02020404030301010803" charset="0"/>
                <a:cs typeface="Garamond" panose="02020404030301010803" charset="0"/>
              </a:rPr>
              <a:t>3) </a:t>
            </a:r>
            <a:r>
              <a:rPr lang="en-US" altLang="en-US" sz="2800" b="1">
                <a:latin typeface="Garamond" panose="02020404030301010803" charset="0"/>
                <a:cs typeface="Garamond" panose="02020404030301010803" charset="0"/>
              </a:rPr>
              <a:t>Kitchen Sink is leaking</a:t>
            </a:r>
            <a:endParaRPr lang="en-US" altLang="en-US" sz="2800">
              <a:latin typeface="Garamond" panose="02020404030301010803" charset="0"/>
              <a:cs typeface="Garamond" panose="02020404030301010803" charset="0"/>
            </a:endParaRPr>
          </a:p>
          <a:p>
            <a:pPr marL="0" indent="0">
              <a:buFont typeface="Wingdings" panose="05000000000000000000" charset="0"/>
              <a:buNone/>
            </a:pPr>
            <a:r>
              <a:rPr lang="en-US" altLang="en-US" sz="2800">
                <a:latin typeface="Garamond" panose="02020404030301010803" charset="0"/>
                <a:cs typeface="Garamond" panose="02020404030301010803" charset="0"/>
              </a:rPr>
              <a:t>4)</a:t>
            </a:r>
            <a:r>
              <a:rPr lang="en-US" altLang="en-US" sz="2800" b="1">
                <a:latin typeface="Garamond" panose="02020404030301010803" charset="0"/>
                <a:cs typeface="Garamond" panose="02020404030301010803" charset="0"/>
              </a:rPr>
              <a:t> Phone won’t turn on</a:t>
            </a:r>
            <a:endParaRPr lang="en-US" altLang="en-US" sz="2800" b="1">
              <a:latin typeface="Garamond" panose="02020404030301010803" charset="0"/>
              <a:cs typeface="Garamond" panose="02020404030301010803"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417830" y="274955"/>
            <a:ext cx="11441430" cy="812800"/>
          </a:xfrm>
        </p:spPr>
        <p:txBody>
          <a:bodyPr/>
          <a:p>
            <a:pPr algn="l"/>
            <a:r>
              <a:rPr lang="en-US" altLang="en-US" sz="3200" b="1">
                <a:latin typeface="Garamond" panose="02020404030301010803" charset="0"/>
                <a:cs typeface="Garamond" panose="02020404030301010803" charset="0"/>
                <a:sym typeface="+mn-ea"/>
              </a:rPr>
              <a:t>Opening Activity: </a:t>
            </a:r>
            <a:r>
              <a:rPr lang="en-US" altLang="en-US" sz="3200" b="1"/>
              <a:t>Swimlane Diagram Creation</a:t>
            </a:r>
            <a:endParaRPr lang="en-US" altLang="en-US" sz="3200" b="1"/>
          </a:p>
        </p:txBody>
      </p:sp>
      <p:sp>
        <p:nvSpPr>
          <p:cNvPr id="4" name="Content Placeholder 3"/>
          <p:cNvSpPr>
            <a:spLocks noGrp="1"/>
          </p:cNvSpPr>
          <p:nvPr>
            <p:ph idx="1"/>
          </p:nvPr>
        </p:nvSpPr>
        <p:spPr>
          <a:xfrm>
            <a:off x="417830" y="1223645"/>
            <a:ext cx="11526520" cy="5380990"/>
          </a:xfrm>
        </p:spPr>
        <p:txBody>
          <a:bodyPr/>
          <a:p>
            <a:r>
              <a:rPr lang="en-US" altLang="en-US" sz="2800" b="1">
                <a:latin typeface="Garamond" panose="02020404030301010803" charset="0"/>
                <a:cs typeface="Garamond" panose="02020404030301010803" charset="0"/>
              </a:rPr>
              <a:t>Activity Reflection:</a:t>
            </a:r>
            <a:endParaRPr lang="en-US" altLang="en-US" sz="2800" b="1">
              <a:latin typeface="Garamond" panose="02020404030301010803" charset="0"/>
              <a:cs typeface="Garamond" panose="02020404030301010803" charset="0"/>
            </a:endParaRPr>
          </a:p>
          <a:p>
            <a:pPr algn="just">
              <a:buFont typeface="Wingdings" panose="05000000000000000000" charset="0"/>
              <a:buChar char="ü"/>
            </a:pPr>
            <a:r>
              <a:rPr lang="en-US" altLang="en-US">
                <a:latin typeface="Garamond" panose="02020404030301010803" charset="0"/>
                <a:cs typeface="Garamond" panose="02020404030301010803" charset="0"/>
              </a:rPr>
              <a:t>Clarity of roles and responsibilities</a:t>
            </a:r>
            <a:endParaRPr lang="en-US" altLang="en-US">
              <a:latin typeface="Garamond" panose="02020404030301010803" charset="0"/>
              <a:cs typeface="Garamond" panose="02020404030301010803" charset="0"/>
            </a:endParaRPr>
          </a:p>
          <a:p>
            <a:pPr algn="just">
              <a:buFont typeface="Wingdings" panose="05000000000000000000" charset="0"/>
              <a:buChar char="ü"/>
            </a:pPr>
            <a:r>
              <a:rPr lang="en-US" altLang="en-US">
                <a:latin typeface="Garamond" panose="02020404030301010803" charset="0"/>
                <a:cs typeface="Garamond" panose="02020404030301010803" charset="0"/>
              </a:rPr>
              <a:t>Identifying process flow </a:t>
            </a:r>
            <a:endParaRPr lang="en-US" altLang="en-US">
              <a:latin typeface="Garamond" panose="02020404030301010803" charset="0"/>
              <a:cs typeface="Garamond" panose="02020404030301010803" charset="0"/>
            </a:endParaRPr>
          </a:p>
          <a:p>
            <a:pPr algn="just">
              <a:buFont typeface="Wingdings" panose="05000000000000000000" charset="0"/>
              <a:buChar char="ü"/>
            </a:pPr>
            <a:r>
              <a:rPr lang="en-US" altLang="en-US">
                <a:latin typeface="Garamond" panose="02020404030301010803" charset="0"/>
                <a:cs typeface="Garamond" panose="02020404030301010803" charset="0"/>
              </a:rPr>
              <a:t>Handoffs and communication</a:t>
            </a:r>
            <a:endParaRPr lang="en-US" altLang="en-US">
              <a:latin typeface="Garamond" panose="02020404030301010803" charset="0"/>
              <a:cs typeface="Garamond" panose="02020404030301010803" charset="0"/>
            </a:endParaRPr>
          </a:p>
          <a:p>
            <a:pPr algn="just">
              <a:buFont typeface="Wingdings" panose="05000000000000000000" charset="0"/>
              <a:buChar char="ü"/>
            </a:pPr>
            <a:r>
              <a:rPr lang="en-US" altLang="en-US">
                <a:latin typeface="Garamond" panose="02020404030301010803" charset="0"/>
                <a:cs typeface="Garamond" panose="02020404030301010803" charset="0"/>
              </a:rPr>
              <a:t>Discovery of parallel activities</a:t>
            </a:r>
            <a:endParaRPr lang="en-US" altLang="en-US">
              <a:latin typeface="Garamond" panose="02020404030301010803" charset="0"/>
              <a:cs typeface="Garamond" panose="02020404030301010803" charset="0"/>
            </a:endParaRPr>
          </a:p>
          <a:p>
            <a:pPr algn="just">
              <a:buFont typeface="Wingdings" panose="05000000000000000000" charset="0"/>
              <a:buChar char="ü"/>
            </a:pPr>
            <a:r>
              <a:rPr lang="en-US" altLang="en-US">
                <a:latin typeface="Garamond" panose="02020404030301010803" charset="0"/>
                <a:cs typeface="Garamond" panose="02020404030301010803" charset="0"/>
              </a:rPr>
              <a:t>Identifying inefficiencies and improvements</a:t>
            </a:r>
            <a:endParaRPr lang="en-US" altLang="en-US">
              <a:latin typeface="Garamond" panose="02020404030301010803" charset="0"/>
              <a:cs typeface="Garamond" panose="02020404030301010803" charset="0"/>
            </a:endParaRPr>
          </a:p>
          <a:p>
            <a:pPr algn="just">
              <a:buFont typeface="Wingdings" panose="05000000000000000000" charset="0"/>
              <a:buChar char="ü"/>
            </a:pPr>
            <a:r>
              <a:rPr lang="en-US" altLang="en-US">
                <a:latin typeface="Garamond" panose="02020404030301010803" charset="0"/>
                <a:cs typeface="Garamond" panose="02020404030301010803" charset="0"/>
              </a:rPr>
              <a:t>Bottlenecks </a:t>
            </a:r>
            <a:endParaRPr lang="en-US" altLang="en-US">
              <a:latin typeface="Garamond" panose="02020404030301010803" charset="0"/>
              <a:cs typeface="Garamond" panose="02020404030301010803" charset="0"/>
            </a:endParaRPr>
          </a:p>
          <a:p>
            <a:pPr algn="just">
              <a:buFont typeface="Wingdings" panose="05000000000000000000" charset="0"/>
              <a:buChar char="ü"/>
            </a:pPr>
            <a:r>
              <a:rPr lang="en-US" altLang="en-US">
                <a:latin typeface="Garamond" panose="02020404030301010803" charset="0"/>
                <a:cs typeface="Garamond" panose="02020404030301010803" charset="0"/>
              </a:rPr>
              <a:t>Uncovering assumptions</a:t>
            </a:r>
            <a:endParaRPr lang="en-US" altLang="en-US">
              <a:latin typeface="Garamond" panose="02020404030301010803" charset="0"/>
              <a:cs typeface="Garamond" panose="02020404030301010803" charset="0"/>
            </a:endParaRPr>
          </a:p>
          <a:p>
            <a:pPr algn="just">
              <a:buFont typeface="Wingdings" panose="05000000000000000000" charset="0"/>
              <a:buChar char="ü"/>
            </a:pPr>
            <a:r>
              <a:rPr lang="en-US" altLang="en-US">
                <a:latin typeface="Garamond" panose="02020404030301010803" charset="0"/>
                <a:cs typeface="Garamond" panose="02020404030301010803" charset="0"/>
              </a:rPr>
              <a:t>Impact on decision-making</a:t>
            </a:r>
            <a:endParaRPr lang="en-US" altLang="en-US">
              <a:latin typeface="Garamond" panose="02020404030301010803" charset="0"/>
              <a:cs typeface="Garamond" panose="02020404030301010803"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57810" y="205740"/>
            <a:ext cx="11676380" cy="1144905"/>
          </a:xfrm>
        </p:spPr>
        <p:txBody>
          <a:bodyPr/>
          <a:p>
            <a:pPr algn="l"/>
            <a:r>
              <a:rPr lang="en-US" sz="3600" b="1"/>
              <a:t> </a:t>
            </a:r>
            <a:r>
              <a:rPr lang="en-US" sz="3200" b="1"/>
              <a:t>Process Mapping (In the Context of Healthcare Processes)</a:t>
            </a:r>
            <a:br>
              <a:rPr lang="en-US" sz="3200" b="1"/>
            </a:br>
            <a:r>
              <a:rPr lang="en-US" sz="3200" b="1">
                <a:highlight>
                  <a:srgbClr val="FFFF00"/>
                </a:highlight>
                <a:latin typeface="Garamond" panose="02020404030301010803" charset="0"/>
                <a:cs typeface="Garamond" panose="02020404030301010803" charset="0"/>
              </a:rPr>
              <a:t>Example: A Patient Enters A Facility:</a:t>
            </a:r>
            <a:endParaRPr lang="en-US" sz="3200" b="1">
              <a:highlight>
                <a:srgbClr val="FFFF00"/>
              </a:highlight>
              <a:latin typeface="Garamond" panose="02020404030301010803" charset="0"/>
              <a:cs typeface="Garamond" panose="02020404030301010803" charset="0"/>
            </a:endParaRPr>
          </a:p>
        </p:txBody>
      </p:sp>
      <p:sp>
        <p:nvSpPr>
          <p:cNvPr id="4" name="Content Placeholder 3"/>
          <p:cNvSpPr>
            <a:spLocks noGrp="1"/>
          </p:cNvSpPr>
          <p:nvPr>
            <p:ph idx="1"/>
          </p:nvPr>
        </p:nvSpPr>
        <p:spPr>
          <a:xfrm>
            <a:off x="257175" y="1718945"/>
            <a:ext cx="11596370" cy="4852035"/>
          </a:xfrm>
        </p:spPr>
        <p:txBody>
          <a:bodyPr/>
          <a:p>
            <a:pPr marL="0" indent="0">
              <a:buNone/>
            </a:pPr>
            <a:endParaRPr lang="en-US" sz="2800" b="1" dirty="0"/>
          </a:p>
          <a:p>
            <a:pPr marL="0" indent="0" algn="ctr">
              <a:buNone/>
            </a:pPr>
            <a:endParaRPr lang="en-US" b="1" dirty="0" smtClean="0"/>
          </a:p>
          <a:p>
            <a:pPr marL="0" indent="0" algn="ctr">
              <a:buNone/>
            </a:pPr>
            <a:endParaRPr lang="en-US" b="1" dirty="0">
              <a:sym typeface="+mn-ea"/>
            </a:endParaRPr>
          </a:p>
        </p:txBody>
      </p:sp>
      <p:pic>
        <p:nvPicPr>
          <p:cNvPr id="7" name="Picture 6"/>
          <p:cNvPicPr/>
          <p:nvPr/>
        </p:nvPicPr>
        <p:blipFill>
          <a:blip r:embed="rId1"/>
          <a:srcRect t="16253" b="15656"/>
          <a:stretch>
            <a:fillRect/>
          </a:stretch>
        </p:blipFill>
        <p:spPr>
          <a:xfrm>
            <a:off x="502920" y="1499870"/>
            <a:ext cx="11349990" cy="500634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4025" y="274955"/>
            <a:ext cx="11404600" cy="963930"/>
          </a:xfrm>
        </p:spPr>
        <p:txBody>
          <a:bodyPr/>
          <a:p>
            <a:r>
              <a:rPr lang="en-US" sz="2800" b="1">
                <a:highlight>
                  <a:srgbClr val="FFFF00"/>
                </a:highlight>
                <a:sym typeface="+mn-ea"/>
              </a:rPr>
              <a:t>Whole Group “Walk Through” Activity on Process Mapping</a:t>
            </a:r>
            <a:endParaRPr lang="en-US" sz="2800" b="1">
              <a:highlight>
                <a:srgbClr val="FFFF00"/>
              </a:highlight>
              <a:sym typeface="+mn-ea"/>
            </a:endParaRPr>
          </a:p>
        </p:txBody>
      </p:sp>
      <p:sp>
        <p:nvSpPr>
          <p:cNvPr id="3" name="Content Placeholder 2"/>
          <p:cNvSpPr>
            <a:spLocks noGrp="1"/>
          </p:cNvSpPr>
          <p:nvPr>
            <p:ph idx="1"/>
          </p:nvPr>
        </p:nvSpPr>
        <p:spPr>
          <a:xfrm>
            <a:off x="453390" y="1412240"/>
            <a:ext cx="11332210" cy="5121275"/>
          </a:xfrm>
        </p:spPr>
        <p:txBody>
          <a:bodyPr/>
          <a:p>
            <a:r>
              <a:rPr lang="en-US" sz="2800" b="1">
                <a:latin typeface="Garamond" panose="02020404030301010803" charset="0"/>
                <a:cs typeface="Garamond" panose="02020404030301010803" charset="0"/>
              </a:rPr>
              <a:t>PATIENT CARE At Facility Z:</a:t>
            </a:r>
            <a:endParaRPr lang="en-US" sz="2800" b="1">
              <a:latin typeface="Garamond" panose="02020404030301010803" charset="0"/>
              <a:cs typeface="Garamond" panose="02020404030301010803" charset="0"/>
            </a:endParaRPr>
          </a:p>
          <a:p>
            <a:pPr marL="0" indent="0">
              <a:buNone/>
            </a:pPr>
            <a:r>
              <a:rPr lang="en-US" sz="2800" b="1">
                <a:latin typeface="Garamond" panose="02020404030301010803" charset="0"/>
                <a:cs typeface="Garamond" panose="02020404030301010803" charset="0"/>
              </a:rPr>
              <a:t>Instructions:</a:t>
            </a:r>
            <a:endParaRPr lang="en-US" sz="2800" b="1">
              <a:latin typeface="Garamond" panose="02020404030301010803" charset="0"/>
              <a:cs typeface="Garamond" panose="02020404030301010803" charset="0"/>
            </a:endParaRPr>
          </a:p>
          <a:p>
            <a:r>
              <a:rPr lang="en-US" sz="2800">
                <a:latin typeface="Garamond" panose="02020404030301010803" charset="0"/>
                <a:cs typeface="Garamond" panose="02020404030301010803" charset="0"/>
              </a:rPr>
              <a:t>3 groups of 4 persons each. The exercise is for 15 minutes</a:t>
            </a:r>
            <a:endParaRPr lang="en-US" sz="2800">
              <a:latin typeface="Garamond" panose="02020404030301010803" charset="0"/>
              <a:cs typeface="Garamond" panose="02020404030301010803" charset="0"/>
            </a:endParaRPr>
          </a:p>
          <a:p>
            <a:pPr marL="0" indent="0">
              <a:buNone/>
            </a:pPr>
            <a:endParaRPr lang="en-US" sz="2800">
              <a:latin typeface="Garamond" panose="02020404030301010803" charset="0"/>
              <a:cs typeface="Garamond" panose="02020404030301010803" charset="0"/>
            </a:endParaRPr>
          </a:p>
          <a:p>
            <a:r>
              <a:rPr lang="en-US" sz="2800">
                <a:latin typeface="Garamond" panose="02020404030301010803" charset="0"/>
                <a:cs typeface="Garamond" panose="02020404030301010803" charset="0"/>
              </a:rPr>
              <a:t>Using stick-on pads on clipboards, do a process map for a patient who enters facility Z on November 1, 2025 via the OPD</a:t>
            </a:r>
            <a:endParaRPr lang="en-US" sz="2800">
              <a:latin typeface="Garamond" panose="02020404030301010803" charset="0"/>
              <a:cs typeface="Garamond" panose="02020404030301010803" charset="0"/>
            </a:endParaRPr>
          </a:p>
          <a:p>
            <a:pPr marL="0" indent="0">
              <a:buNone/>
            </a:pPr>
            <a:endParaRPr lang="en-US" sz="2800">
              <a:latin typeface="Garamond" panose="02020404030301010803" charset="0"/>
              <a:cs typeface="Garamond" panose="02020404030301010803" charset="0"/>
            </a:endParaRPr>
          </a:p>
          <a:p>
            <a:r>
              <a:rPr lang="en-US" sz="2800">
                <a:latin typeface="Garamond" panose="02020404030301010803" charset="0"/>
                <a:cs typeface="Garamond" panose="02020404030301010803" charset="0"/>
              </a:rPr>
              <a:t>After the excercise, there will be Full Group Review and Discussions on generated process maps</a:t>
            </a:r>
            <a:endParaRPr lang="en-US" sz="2800">
              <a:latin typeface="Garamond" panose="02020404030301010803" charset="0"/>
              <a:cs typeface="Garamond" panose="02020404030301010803"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772160"/>
          </a:xfrm>
        </p:spPr>
        <p:txBody>
          <a:bodyPr/>
          <a:p>
            <a:r>
              <a:rPr lang="en-US" sz="3200" b="1">
                <a:sym typeface="+mn-ea"/>
              </a:rPr>
              <a:t>Group Exercise on Process Mapping Cont’d</a:t>
            </a:r>
            <a:endParaRPr lang="en-US" sz="3200" b="1">
              <a:sym typeface="+mn-ea"/>
            </a:endParaRPr>
          </a:p>
        </p:txBody>
      </p:sp>
      <p:sp>
        <p:nvSpPr>
          <p:cNvPr id="3" name="Content Placeholder 2"/>
          <p:cNvSpPr>
            <a:spLocks noGrp="1"/>
          </p:cNvSpPr>
          <p:nvPr>
            <p:ph idx="1"/>
          </p:nvPr>
        </p:nvSpPr>
        <p:spPr>
          <a:xfrm>
            <a:off x="453390" y="929005"/>
            <a:ext cx="11332210" cy="5604510"/>
          </a:xfrm>
        </p:spPr>
        <p:txBody>
          <a:bodyPr/>
          <a:p>
            <a:pPr marL="0" indent="0">
              <a:buNone/>
            </a:pPr>
            <a:r>
              <a:rPr lang="en-US" sz="2400" b="1">
                <a:highlight>
                  <a:srgbClr val="FFFF00"/>
                </a:highlight>
                <a:latin typeface="Garamond" panose="02020404030301010803" charset="0"/>
                <a:cs typeface="Garamond" panose="02020404030301010803" charset="0"/>
              </a:rPr>
              <a:t>Your Finished Process Map for a Patient at Facility Z should atleast look like this: </a:t>
            </a:r>
            <a:endParaRPr lang="en-US" sz="2400" b="1">
              <a:highlight>
                <a:srgbClr val="FFFF00"/>
              </a:highlight>
              <a:latin typeface="Garamond" panose="02020404030301010803" charset="0"/>
              <a:cs typeface="Garamond" panose="02020404030301010803" charset="0"/>
            </a:endParaRPr>
          </a:p>
        </p:txBody>
      </p:sp>
      <p:pic>
        <p:nvPicPr>
          <p:cNvPr id="8" name="Picture 7"/>
          <p:cNvPicPr>
            <a:picLocks noChangeAspect="1"/>
          </p:cNvPicPr>
          <p:nvPr/>
        </p:nvPicPr>
        <p:blipFill>
          <a:blip r:embed="rId1"/>
          <a:stretch>
            <a:fillRect/>
          </a:stretch>
        </p:blipFill>
        <p:spPr>
          <a:xfrm>
            <a:off x="2094865" y="1449705"/>
            <a:ext cx="8891270" cy="508381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57810" y="349885"/>
            <a:ext cx="11676380" cy="1060450"/>
          </a:xfrm>
        </p:spPr>
        <p:txBody>
          <a:bodyPr>
            <a:normAutofit/>
          </a:bodyPr>
          <a:p>
            <a:r>
              <a:rPr lang="en-US" b="1"/>
              <a:t>Let Us Discuss !</a:t>
            </a:r>
            <a:endParaRPr lang="en-US" b="1"/>
          </a:p>
        </p:txBody>
      </p:sp>
      <p:sp>
        <p:nvSpPr>
          <p:cNvPr id="4" name="Content Placeholder 3"/>
          <p:cNvSpPr>
            <a:spLocks noGrp="1"/>
          </p:cNvSpPr>
          <p:nvPr>
            <p:ph idx="1"/>
          </p:nvPr>
        </p:nvSpPr>
        <p:spPr>
          <a:xfrm>
            <a:off x="595630" y="1504315"/>
            <a:ext cx="11075670" cy="4610735"/>
          </a:xfrm>
        </p:spPr>
        <p:txBody>
          <a:bodyPr/>
          <a:p>
            <a:pPr marL="0" indent="0">
              <a:buNone/>
            </a:pPr>
            <a:endParaRPr lang="en-US" sz="2400" b="1" dirty="0">
              <a:solidFill>
                <a:srgbClr val="0070C0"/>
              </a:solidFill>
            </a:endParaRPr>
          </a:p>
          <a:p>
            <a:pPr marL="0" indent="0" algn="ctr">
              <a:buNone/>
            </a:pPr>
            <a:br>
              <a:rPr lang="en-US" b="1" dirty="0">
                <a:sym typeface="+mn-ea"/>
              </a:rPr>
            </a:br>
            <a:endParaRPr lang="en-US" b="1" dirty="0">
              <a:sym typeface="+mn-ea"/>
            </a:endParaRPr>
          </a:p>
          <a:p>
            <a:pPr marL="0" indent="0" algn="ctr">
              <a:buNone/>
            </a:pPr>
            <a:r>
              <a:rPr lang="en-US" sz="2800" b="1" dirty="0">
                <a:sym typeface="+mn-ea"/>
              </a:rPr>
              <a:t>Now That You Have An Understanding of Process Mapping,</a:t>
            </a:r>
            <a:endParaRPr lang="en-US" sz="2800" b="1" dirty="0">
              <a:sym typeface="+mn-ea"/>
            </a:endParaRPr>
          </a:p>
          <a:p>
            <a:pPr marL="0" indent="0" algn="ctr">
              <a:buNone/>
            </a:pPr>
            <a:r>
              <a:rPr lang="en-US" sz="2800" b="1" dirty="0">
                <a:sym typeface="+mn-ea"/>
              </a:rPr>
              <a:t> </a:t>
            </a:r>
            <a:endParaRPr lang="en-US" sz="2800" b="1" dirty="0">
              <a:sym typeface="+mn-ea"/>
            </a:endParaRPr>
          </a:p>
          <a:p>
            <a:pPr marL="0" indent="0" algn="l">
              <a:buNone/>
            </a:pPr>
            <a:r>
              <a:rPr lang="en-US" dirty="0">
                <a:sym typeface="+mn-ea"/>
              </a:rPr>
              <a:t>1) When was the last time you used it at your facility?</a:t>
            </a:r>
            <a:endParaRPr lang="en-US" dirty="0">
              <a:sym typeface="+mn-ea"/>
            </a:endParaRPr>
          </a:p>
          <a:p>
            <a:pPr marL="0" indent="0" algn="l">
              <a:buNone/>
            </a:pPr>
            <a:endParaRPr lang="en-US" dirty="0">
              <a:sym typeface="+mn-ea"/>
            </a:endParaRPr>
          </a:p>
          <a:p>
            <a:pPr marL="0" indent="0" algn="l">
              <a:buNone/>
            </a:pPr>
            <a:r>
              <a:rPr lang="en-US" dirty="0">
                <a:sym typeface="+mn-ea"/>
              </a:rPr>
              <a:t>2) In which context is it applicable to your daily work?</a:t>
            </a:r>
            <a:endParaRPr lang="en-US" b="1" dirty="0">
              <a:sym typeface="+mn-ea"/>
            </a:endParaRPr>
          </a:p>
          <a:p>
            <a:pPr marL="0" indent="0" algn="ctr">
              <a:buNone/>
            </a:pPr>
            <a:endParaRPr lang="en-US" b="1" dirty="0">
              <a:sym typeface="+mn-ea"/>
            </a:endParaRPr>
          </a:p>
          <a:p>
            <a:pPr marL="0" indent="0" algn="ctr">
              <a:buNone/>
            </a:pPr>
            <a:endParaRPr lang="en-US" dirty="0">
              <a:sym typeface="+mn-ea"/>
            </a:endParaRPr>
          </a:p>
          <a:p>
            <a:pPr marL="0" indent="0" algn="ctr">
              <a:buNone/>
            </a:pPr>
            <a:endParaRPr lang="en-US" dirty="0">
              <a:sym typeface="+mn-ea"/>
            </a:endParaRPr>
          </a:p>
          <a:p>
            <a:pPr marL="0" lvl="0" indent="0">
              <a:buNone/>
            </a:pPr>
            <a:r>
              <a:rPr lang="en-US" dirty="0">
                <a:sym typeface="+mn-ea"/>
              </a:rPr>
              <a:t>                                  </a:t>
            </a:r>
            <a:endParaRPr lang="en-US" dirty="0">
              <a:sym typeface="+mn-ea"/>
            </a:endParaRPr>
          </a:p>
          <a:p>
            <a:pPr marL="0" lvl="0" indent="0">
              <a:buNone/>
            </a:pPr>
            <a:r>
              <a:rPr lang="en-US" dirty="0">
                <a:sym typeface="+mn-ea"/>
              </a:rPr>
              <a:t>                                  </a:t>
            </a:r>
            <a:endParaRPr lang="en-US" b="1" dirty="0"/>
          </a:p>
          <a:p>
            <a:pPr marL="0" indent="0" algn="ctr">
              <a:buNone/>
            </a:pPr>
            <a:endParaRPr lang="en-US" b="1" dirty="0" smtClean="0"/>
          </a:p>
          <a:p>
            <a:pPr marL="0" indent="0" algn="ctr">
              <a:buNone/>
            </a:pPr>
            <a:endParaRPr lang="en-US" b="1" dirty="0">
              <a:sym typeface="+mn-ea"/>
            </a:endParaRPr>
          </a:p>
        </p:txBody>
      </p:sp>
      <p:sp>
        <p:nvSpPr>
          <p:cNvPr id="2" name="Oval Callout 1"/>
          <p:cNvSpPr/>
          <p:nvPr/>
        </p:nvSpPr>
        <p:spPr>
          <a:xfrm>
            <a:off x="5160010" y="1685925"/>
            <a:ext cx="1705610" cy="1191260"/>
          </a:xfrm>
          <a:prstGeom prst="wedgeEllipseCallou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57810" y="349885"/>
            <a:ext cx="11676380" cy="2077085"/>
          </a:xfrm>
        </p:spPr>
        <p:txBody>
          <a:bodyPr/>
          <a:p>
            <a:pPr algn="ctr"/>
            <a:r>
              <a:rPr lang="en-US" sz="3600" b="1">
                <a:latin typeface="Garamond" panose="02020404030301010803" charset="0"/>
                <a:cs typeface="Garamond" panose="02020404030301010803" charset="0"/>
              </a:rPr>
              <a:t>ANY RELATIONSHIP BETWEEN PROCESS MAPPING </a:t>
            </a:r>
            <a:br>
              <a:rPr lang="en-US" sz="3600" b="1">
                <a:latin typeface="Garamond" panose="02020404030301010803" charset="0"/>
                <a:cs typeface="Garamond" panose="02020404030301010803" charset="0"/>
              </a:rPr>
            </a:br>
            <a:r>
              <a:rPr lang="en-US" sz="3600" b="1">
                <a:latin typeface="Garamond" panose="02020404030301010803" charset="0"/>
                <a:cs typeface="Garamond" panose="02020404030301010803" charset="0"/>
              </a:rPr>
              <a:t>&amp; </a:t>
            </a:r>
            <a:br>
              <a:rPr lang="en-US" sz="3600" b="1">
                <a:latin typeface="Garamond" panose="02020404030301010803" charset="0"/>
                <a:cs typeface="Garamond" panose="02020404030301010803" charset="0"/>
              </a:rPr>
            </a:br>
            <a:r>
              <a:rPr lang="en-US" sz="3600" b="1">
                <a:latin typeface="Garamond" panose="02020404030301010803" charset="0"/>
                <a:cs typeface="Garamond" panose="02020404030301010803" charset="0"/>
              </a:rPr>
              <a:t>QI ?</a:t>
            </a:r>
            <a:endParaRPr lang="en-US" sz="3600" b="1">
              <a:latin typeface="Garamond" panose="02020404030301010803" charset="0"/>
              <a:cs typeface="Garamond" panose="02020404030301010803" charset="0"/>
            </a:endParaRPr>
          </a:p>
        </p:txBody>
      </p:sp>
      <p:sp>
        <p:nvSpPr>
          <p:cNvPr id="4" name="Content Placeholder 3"/>
          <p:cNvSpPr>
            <a:spLocks noGrp="1"/>
          </p:cNvSpPr>
          <p:nvPr>
            <p:ph idx="1"/>
          </p:nvPr>
        </p:nvSpPr>
        <p:spPr>
          <a:xfrm>
            <a:off x="257810" y="2734310"/>
            <a:ext cx="11676380" cy="3884930"/>
          </a:xfrm>
        </p:spPr>
        <p:txBody>
          <a:bodyPr/>
          <a:p>
            <a:r>
              <a:rPr lang="en-US" b="1" dirty="0">
                <a:sym typeface="+mn-ea"/>
              </a:rPr>
              <a:t>YES?     Those in favor ........... Raise Your Right Hands!</a:t>
            </a:r>
            <a:endParaRPr lang="en-US" b="1" dirty="0">
              <a:sym typeface="+mn-ea"/>
            </a:endParaRPr>
          </a:p>
          <a:p>
            <a:pPr marL="0" indent="0">
              <a:buNone/>
            </a:pPr>
            <a:endParaRPr lang="en-US" b="1" dirty="0">
              <a:sym typeface="+mn-ea"/>
            </a:endParaRPr>
          </a:p>
          <a:p>
            <a:pPr marL="0" indent="0">
              <a:buNone/>
            </a:pPr>
            <a:endParaRPr lang="en-US" b="1" dirty="0">
              <a:sym typeface="+mn-ea"/>
            </a:endParaRPr>
          </a:p>
          <a:p>
            <a:pPr marL="0" indent="0">
              <a:buNone/>
            </a:pPr>
            <a:endParaRPr lang="en-US" b="1" dirty="0">
              <a:sym typeface="+mn-ea"/>
            </a:endParaRPr>
          </a:p>
          <a:p>
            <a:r>
              <a:rPr lang="en-US" b="1" dirty="0">
                <a:sym typeface="+mn-ea"/>
              </a:rPr>
              <a:t>No ?  Those in favor........ Raise Your Left Hands! </a:t>
            </a:r>
            <a:br>
              <a:rPr lang="en-US" b="1" dirty="0">
                <a:sym typeface="+mn-ea"/>
              </a:rPr>
            </a:br>
            <a:endParaRPr lang="en-US" b="1" dirty="0">
              <a:sym typeface="+mn-ea"/>
            </a:endParaRPr>
          </a:p>
          <a:p>
            <a:pPr marL="0" indent="0" algn="ctr">
              <a:buNone/>
            </a:pPr>
            <a:endParaRPr lang="en-US" b="1" dirty="0">
              <a:sym typeface="+mn-ea"/>
            </a:endParaRPr>
          </a:p>
          <a:p>
            <a:pPr marL="0" indent="0" algn="ctr">
              <a:buNone/>
            </a:pPr>
            <a:endParaRPr lang="en-US" dirty="0">
              <a:sym typeface="+mn-ea"/>
            </a:endParaRPr>
          </a:p>
          <a:p>
            <a:pPr marL="0" indent="0" algn="ctr">
              <a:buNone/>
            </a:pPr>
            <a:endParaRPr lang="en-US" dirty="0">
              <a:sym typeface="+mn-ea"/>
            </a:endParaRPr>
          </a:p>
          <a:p>
            <a:pPr marL="0" lvl="0" indent="0">
              <a:buNone/>
            </a:pPr>
            <a:r>
              <a:rPr lang="en-US" dirty="0">
                <a:sym typeface="+mn-ea"/>
              </a:rPr>
              <a:t>                                  </a:t>
            </a:r>
            <a:endParaRPr lang="en-US" dirty="0">
              <a:sym typeface="+mn-ea"/>
            </a:endParaRPr>
          </a:p>
          <a:p>
            <a:pPr marL="0" lvl="0" indent="0">
              <a:buNone/>
            </a:pPr>
            <a:r>
              <a:rPr lang="en-US" dirty="0">
                <a:sym typeface="+mn-ea"/>
              </a:rPr>
              <a:t>                                  </a:t>
            </a:r>
            <a:endParaRPr lang="en-US" b="1" dirty="0"/>
          </a:p>
          <a:p>
            <a:pPr marL="0" indent="0" algn="ctr">
              <a:buNone/>
            </a:pPr>
            <a:endParaRPr lang="en-US" b="1" dirty="0" smtClean="0"/>
          </a:p>
          <a:p>
            <a:pPr marL="0" indent="0" algn="ctr">
              <a:buNone/>
            </a:pPr>
            <a:endParaRPr lang="en-US" b="1" dirty="0">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57810" y="349885"/>
            <a:ext cx="11676380" cy="1309370"/>
          </a:xfrm>
        </p:spPr>
        <p:txBody>
          <a:bodyPr/>
          <a:p>
            <a:pPr marL="457200" indent="-457200" algn="ctr">
              <a:buFont typeface="Wingdings" panose="05000000000000000000" charset="0"/>
              <a:buChar char="v"/>
            </a:pPr>
            <a:r>
              <a:rPr lang="en-US" sz="3200" b="1">
                <a:latin typeface="Garamond" panose="02020404030301010803" charset="0"/>
                <a:cs typeface="Garamond" panose="02020404030301010803" charset="0"/>
              </a:rPr>
              <a:t>There is a Relationship Between PROCESS MAPPING &amp; QI </a:t>
            </a:r>
            <a:endParaRPr lang="en-US" sz="3200" b="1">
              <a:latin typeface="Garamond" panose="02020404030301010803" charset="0"/>
              <a:cs typeface="Garamond" panose="02020404030301010803" charset="0"/>
            </a:endParaRPr>
          </a:p>
        </p:txBody>
      </p:sp>
      <p:sp>
        <p:nvSpPr>
          <p:cNvPr id="4" name="Content Placeholder 3"/>
          <p:cNvSpPr>
            <a:spLocks noGrp="1"/>
          </p:cNvSpPr>
          <p:nvPr>
            <p:ph idx="1"/>
          </p:nvPr>
        </p:nvSpPr>
        <p:spPr>
          <a:xfrm>
            <a:off x="257810" y="1439545"/>
            <a:ext cx="11676380" cy="5179695"/>
          </a:xfrm>
        </p:spPr>
        <p:txBody>
          <a:bodyPr/>
          <a:p>
            <a:pPr marL="0" indent="0">
              <a:buNone/>
            </a:pPr>
            <a:r>
              <a:rPr lang="en-US" altLang="en-US" b="1" dirty="0">
                <a:latin typeface="Garamond" panose="02020404030301010803" charset="0"/>
                <a:cs typeface="Garamond" panose="02020404030301010803" charset="0"/>
                <a:sym typeface="+mn-ea"/>
              </a:rPr>
              <a:t>Process mapping has multiple uses in QI work. It helps us:</a:t>
            </a:r>
            <a:endParaRPr lang="en-US" altLang="en-US" b="1" dirty="0">
              <a:latin typeface="Garamond" panose="02020404030301010803" charset="0"/>
              <a:cs typeface="Garamond" panose="02020404030301010803" charset="0"/>
              <a:sym typeface="+mn-ea"/>
            </a:endParaRPr>
          </a:p>
          <a:p>
            <a:pPr marL="0" indent="0">
              <a:buNone/>
            </a:pPr>
            <a:endParaRPr lang="en-US" altLang="en-US" b="1" dirty="0">
              <a:latin typeface="Garamond" panose="02020404030301010803" charset="0"/>
              <a:cs typeface="Garamond" panose="02020404030301010803" charset="0"/>
              <a:sym typeface="+mn-ea"/>
            </a:endParaRPr>
          </a:p>
          <a:p>
            <a:pPr>
              <a:buFont typeface="Wingdings" panose="05000000000000000000" charset="0"/>
              <a:buChar char="ü"/>
            </a:pPr>
            <a:r>
              <a:rPr lang="en-US" altLang="en-US" dirty="0">
                <a:latin typeface="Garamond" panose="02020404030301010803" charset="0"/>
                <a:cs typeface="Garamond" panose="02020404030301010803" charset="0"/>
                <a:sym typeface="+mn-ea"/>
              </a:rPr>
              <a:t>Understand how things are currently done</a:t>
            </a:r>
            <a:endParaRPr lang="en-US" altLang="en-US" dirty="0">
              <a:latin typeface="Garamond" panose="02020404030301010803" charset="0"/>
              <a:cs typeface="Garamond" panose="02020404030301010803" charset="0"/>
              <a:sym typeface="+mn-ea"/>
            </a:endParaRPr>
          </a:p>
          <a:p>
            <a:pPr>
              <a:buFont typeface="Wingdings" panose="05000000000000000000" charset="0"/>
              <a:buChar char="ü"/>
            </a:pPr>
            <a:endParaRPr lang="en-US" altLang="en-US" dirty="0">
              <a:latin typeface="Garamond" panose="02020404030301010803" charset="0"/>
              <a:cs typeface="Garamond" panose="02020404030301010803" charset="0"/>
              <a:sym typeface="+mn-ea"/>
            </a:endParaRPr>
          </a:p>
          <a:p>
            <a:pPr>
              <a:buFont typeface="Wingdings" panose="05000000000000000000" charset="0"/>
              <a:buChar char="ü"/>
            </a:pPr>
            <a:r>
              <a:rPr lang="en-US" altLang="en-US" dirty="0">
                <a:latin typeface="Garamond" panose="02020404030301010803" charset="0"/>
                <a:cs typeface="Garamond" panose="02020404030301010803" charset="0"/>
                <a:sym typeface="+mn-ea"/>
              </a:rPr>
              <a:t>Identify where things are going wrong</a:t>
            </a:r>
            <a:endParaRPr lang="en-US" altLang="en-US" dirty="0">
              <a:latin typeface="Garamond" panose="02020404030301010803" charset="0"/>
              <a:cs typeface="Garamond" panose="02020404030301010803" charset="0"/>
              <a:sym typeface="+mn-ea"/>
            </a:endParaRPr>
          </a:p>
          <a:p>
            <a:pPr>
              <a:buFont typeface="Wingdings" panose="05000000000000000000" charset="0"/>
              <a:buChar char="ü"/>
            </a:pPr>
            <a:endParaRPr lang="en-US" altLang="en-US" dirty="0">
              <a:latin typeface="Garamond" panose="02020404030301010803" charset="0"/>
              <a:cs typeface="Garamond" panose="02020404030301010803" charset="0"/>
              <a:sym typeface="+mn-ea"/>
            </a:endParaRPr>
          </a:p>
          <a:p>
            <a:pPr>
              <a:buFont typeface="Wingdings" panose="05000000000000000000" charset="0"/>
              <a:buChar char="ü"/>
            </a:pPr>
            <a:r>
              <a:rPr lang="en-US" altLang="en-US" dirty="0">
                <a:latin typeface="Garamond" panose="02020404030301010803" charset="0"/>
                <a:cs typeface="Garamond" panose="02020404030301010803" charset="0"/>
                <a:sym typeface="+mn-ea"/>
              </a:rPr>
              <a:t>Determine how to make improvements in current  processes.                      </a:t>
            </a:r>
            <a:endParaRPr lang="en-US" altLang="en-US" dirty="0">
              <a:latin typeface="Garamond" panose="02020404030301010803" charset="0"/>
              <a:cs typeface="Garamond" panose="02020404030301010803" charset="0"/>
              <a:sym typeface="+mn-ea"/>
            </a:endParaRPr>
          </a:p>
          <a:p>
            <a:pPr marL="0" indent="0">
              <a:buFont typeface="Wingdings" panose="05000000000000000000" charset="0"/>
              <a:buNone/>
            </a:pPr>
            <a:endParaRPr lang="en-US" b="1" dirty="0">
              <a:sym typeface="+mn-ea"/>
            </a:endParaRPr>
          </a:p>
          <a:p>
            <a:pPr marL="0" indent="0">
              <a:buNone/>
            </a:pPr>
            <a:br>
              <a:rPr lang="en-US" b="1" dirty="0">
                <a:sym typeface="+mn-ea"/>
              </a:rPr>
            </a:br>
            <a:endParaRPr lang="en-US" b="1" dirty="0">
              <a:sym typeface="+mn-ea"/>
            </a:endParaRPr>
          </a:p>
          <a:p>
            <a:pPr marL="0" indent="0" algn="ctr">
              <a:buNone/>
            </a:pPr>
            <a:endParaRPr lang="en-US" b="1" dirty="0">
              <a:sym typeface="+mn-ea"/>
            </a:endParaRPr>
          </a:p>
          <a:p>
            <a:pPr marL="0" indent="0" algn="ctr">
              <a:buNone/>
            </a:pPr>
            <a:endParaRPr lang="en-US" dirty="0">
              <a:sym typeface="+mn-ea"/>
            </a:endParaRPr>
          </a:p>
          <a:p>
            <a:pPr marL="0" indent="0" algn="ctr">
              <a:buNone/>
            </a:pPr>
            <a:endParaRPr lang="en-US" dirty="0">
              <a:sym typeface="+mn-ea"/>
            </a:endParaRPr>
          </a:p>
          <a:p>
            <a:pPr marL="0" lvl="0" indent="0">
              <a:buNone/>
            </a:pPr>
            <a:r>
              <a:rPr lang="en-US" dirty="0">
                <a:sym typeface="+mn-ea"/>
              </a:rPr>
              <a:t>                                  </a:t>
            </a:r>
            <a:endParaRPr lang="en-US" dirty="0">
              <a:sym typeface="+mn-ea"/>
            </a:endParaRPr>
          </a:p>
          <a:p>
            <a:pPr marL="0" lvl="0" indent="0">
              <a:buNone/>
            </a:pPr>
            <a:r>
              <a:rPr lang="en-US" dirty="0">
                <a:sym typeface="+mn-ea"/>
              </a:rPr>
              <a:t>                                  </a:t>
            </a:r>
            <a:endParaRPr lang="en-US" b="1" dirty="0"/>
          </a:p>
          <a:p>
            <a:pPr marL="0" indent="0" algn="ctr">
              <a:buNone/>
            </a:pPr>
            <a:endParaRPr lang="en-US" b="1" dirty="0" smtClean="0"/>
          </a:p>
          <a:p>
            <a:pPr marL="0" indent="0" algn="ctr">
              <a:buNone/>
            </a:pPr>
            <a:endParaRPr lang="en-US" b="1" dirty="0">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57810" y="349885"/>
            <a:ext cx="11676380" cy="1089025"/>
          </a:xfrm>
        </p:spPr>
        <p:txBody>
          <a:bodyPr/>
          <a:p>
            <a:pPr marL="457200" indent="-457200" algn="ctr">
              <a:buFont typeface="Wingdings" panose="05000000000000000000" charset="0"/>
              <a:buChar char="v"/>
            </a:pPr>
            <a:r>
              <a:rPr lang="en-US" sz="3200" b="1">
                <a:latin typeface="Garamond" panose="02020404030301010803" charset="0"/>
                <a:cs typeface="Garamond" panose="02020404030301010803" charset="0"/>
              </a:rPr>
              <a:t>GROUP ACTIVITY 1 : CREATING A PROCESS MAP </a:t>
            </a:r>
            <a:endParaRPr lang="en-US" sz="3200" b="1">
              <a:latin typeface="Garamond" panose="02020404030301010803" charset="0"/>
              <a:cs typeface="Garamond" panose="02020404030301010803" charset="0"/>
            </a:endParaRPr>
          </a:p>
        </p:txBody>
      </p:sp>
      <p:sp>
        <p:nvSpPr>
          <p:cNvPr id="4" name="Content Placeholder 3"/>
          <p:cNvSpPr>
            <a:spLocks noGrp="1"/>
          </p:cNvSpPr>
          <p:nvPr>
            <p:ph idx="1"/>
          </p:nvPr>
        </p:nvSpPr>
        <p:spPr>
          <a:xfrm>
            <a:off x="257810" y="1439545"/>
            <a:ext cx="11676380" cy="5179695"/>
          </a:xfrm>
        </p:spPr>
        <p:txBody>
          <a:bodyPr/>
          <a:p>
            <a:r>
              <a:rPr lang="en-US" altLang="en-US" b="1" dirty="0">
                <a:latin typeface="Garamond" panose="02020404030301010803" charset="0"/>
                <a:cs typeface="Garamond" panose="02020404030301010803" charset="0"/>
                <a:sym typeface="+mn-ea"/>
              </a:rPr>
              <a:t>Instruction to Participants:</a:t>
            </a:r>
            <a:endParaRPr lang="en-US" altLang="en-US" b="1" dirty="0">
              <a:latin typeface="Garamond" panose="02020404030301010803" charset="0"/>
              <a:cs typeface="Garamond" panose="02020404030301010803" charset="0"/>
              <a:sym typeface="+mn-ea"/>
            </a:endParaRPr>
          </a:p>
          <a:p>
            <a:pPr>
              <a:buFont typeface="Wingdings" panose="05000000000000000000" charset="0"/>
              <a:buChar char="ü"/>
            </a:pPr>
            <a:r>
              <a:rPr lang="en-US" altLang="en-US" dirty="0">
                <a:latin typeface="Garamond" panose="02020404030301010803" charset="0"/>
                <a:cs typeface="Garamond" panose="02020404030301010803" charset="0"/>
                <a:sym typeface="+mn-ea"/>
              </a:rPr>
              <a:t> 3 Groups of 4 participants each.</a:t>
            </a:r>
            <a:endParaRPr lang="en-US" altLang="en-US" dirty="0">
              <a:latin typeface="Garamond" panose="02020404030301010803" charset="0"/>
              <a:cs typeface="Garamond" panose="02020404030301010803" charset="0"/>
              <a:sym typeface="+mn-ea"/>
            </a:endParaRPr>
          </a:p>
          <a:p>
            <a:pPr>
              <a:buFont typeface="Wingdings" panose="05000000000000000000" charset="0"/>
              <a:buChar char="ü"/>
            </a:pPr>
            <a:r>
              <a:rPr lang="en-US" altLang="en-US" dirty="0">
                <a:latin typeface="Garamond" panose="02020404030301010803" charset="0"/>
                <a:cs typeface="Garamond" panose="02020404030301010803" charset="0"/>
                <a:sym typeface="+mn-ea"/>
              </a:rPr>
              <a:t>Think of a Clinical or Non-Clinical process you believe is inefficient in the context of PHC, that contricbutes to delays, or is leading to suboptimal outcomes in patient health or satisfaction.</a:t>
            </a:r>
            <a:endParaRPr lang="en-US" altLang="en-US" dirty="0">
              <a:latin typeface="Garamond" panose="02020404030301010803" charset="0"/>
              <a:cs typeface="Garamond" panose="02020404030301010803" charset="0"/>
              <a:sym typeface="+mn-ea"/>
            </a:endParaRPr>
          </a:p>
          <a:p>
            <a:pPr>
              <a:buFont typeface="Wingdings" panose="05000000000000000000" charset="0"/>
              <a:buChar char="ü"/>
            </a:pPr>
            <a:r>
              <a:rPr lang="en-US" altLang="en-US" dirty="0">
                <a:latin typeface="Garamond" panose="02020404030301010803" charset="0"/>
                <a:cs typeface="Garamond" panose="02020404030301010803" charset="0"/>
                <a:sym typeface="+mn-ea"/>
              </a:rPr>
              <a:t>Use the appropriate symbols (presented in the slide on basic elements of process mapping)to represent start/end points, decision points, appropriate sequence, etc. </a:t>
            </a:r>
            <a:r>
              <a:rPr lang="en-US" altLang="en-US" b="1" dirty="0">
                <a:latin typeface="Garamond" panose="02020404030301010803" charset="0"/>
                <a:cs typeface="Garamond" panose="02020404030301010803" charset="0"/>
                <a:sym typeface="+mn-ea"/>
              </a:rPr>
              <a:t>Construct a Process Map and Do a Presentation.</a:t>
            </a:r>
            <a:endParaRPr lang="en-US" altLang="en-US" b="1" dirty="0">
              <a:latin typeface="Garamond" panose="02020404030301010803" charset="0"/>
              <a:cs typeface="Garamond" panose="02020404030301010803" charset="0"/>
              <a:sym typeface="+mn-ea"/>
            </a:endParaRPr>
          </a:p>
          <a:p>
            <a:pPr marL="0" indent="0">
              <a:buFont typeface="Wingdings" panose="05000000000000000000" charset="0"/>
              <a:buNone/>
            </a:pPr>
            <a:endParaRPr lang="en-US" altLang="en-US" dirty="0">
              <a:latin typeface="Garamond" panose="02020404030301010803" charset="0"/>
              <a:cs typeface="Garamond" panose="02020404030301010803" charset="0"/>
              <a:sym typeface="+mn-ea"/>
            </a:endParaRPr>
          </a:p>
          <a:p>
            <a:pPr marL="0" indent="0">
              <a:buFont typeface="Wingdings" panose="05000000000000000000" charset="0"/>
              <a:buNone/>
            </a:pPr>
            <a:r>
              <a:rPr lang="en-US" altLang="en-US" dirty="0">
                <a:latin typeface="Garamond" panose="02020404030301010803" charset="0"/>
                <a:cs typeface="Garamond" panose="02020404030301010803" charset="0"/>
                <a:sym typeface="+mn-ea"/>
              </a:rPr>
              <a:t>          </a:t>
            </a:r>
            <a:endParaRPr lang="en-US" altLang="en-US" dirty="0">
              <a:latin typeface="Garamond" panose="02020404030301010803" charset="0"/>
              <a:cs typeface="Garamond" panose="02020404030301010803" charset="0"/>
              <a:sym typeface="+mn-ea"/>
            </a:endParaRPr>
          </a:p>
          <a:p>
            <a:pPr marL="0" indent="0">
              <a:buFont typeface="Wingdings" panose="05000000000000000000" charset="0"/>
              <a:buNone/>
            </a:pPr>
            <a:endParaRPr lang="en-US" b="1" dirty="0">
              <a:sym typeface="+mn-ea"/>
            </a:endParaRPr>
          </a:p>
          <a:p>
            <a:pPr marL="0" indent="0">
              <a:buNone/>
            </a:pPr>
            <a:br>
              <a:rPr lang="en-US" b="1" dirty="0">
                <a:sym typeface="+mn-ea"/>
              </a:rPr>
            </a:br>
            <a:endParaRPr lang="en-US" b="1" dirty="0">
              <a:sym typeface="+mn-ea"/>
            </a:endParaRPr>
          </a:p>
          <a:p>
            <a:pPr marL="0" indent="0" algn="ctr">
              <a:buNone/>
            </a:pPr>
            <a:endParaRPr lang="en-US" b="1" dirty="0">
              <a:sym typeface="+mn-ea"/>
            </a:endParaRPr>
          </a:p>
          <a:p>
            <a:pPr marL="0" indent="0" algn="ctr">
              <a:buNone/>
            </a:pPr>
            <a:endParaRPr lang="en-US" dirty="0">
              <a:sym typeface="+mn-ea"/>
            </a:endParaRPr>
          </a:p>
          <a:p>
            <a:pPr marL="0" indent="0" algn="ctr">
              <a:buNone/>
            </a:pPr>
            <a:endParaRPr lang="en-US" dirty="0">
              <a:sym typeface="+mn-ea"/>
            </a:endParaRPr>
          </a:p>
          <a:p>
            <a:pPr marL="0" lvl="0" indent="0">
              <a:buNone/>
            </a:pPr>
            <a:r>
              <a:rPr lang="en-US" dirty="0">
                <a:sym typeface="+mn-ea"/>
              </a:rPr>
              <a:t>                                  </a:t>
            </a:r>
            <a:endParaRPr lang="en-US" dirty="0">
              <a:sym typeface="+mn-ea"/>
            </a:endParaRPr>
          </a:p>
          <a:p>
            <a:pPr marL="0" lvl="0" indent="0">
              <a:buNone/>
            </a:pPr>
            <a:r>
              <a:rPr lang="en-US" dirty="0">
                <a:sym typeface="+mn-ea"/>
              </a:rPr>
              <a:t>                                  </a:t>
            </a:r>
            <a:endParaRPr lang="en-US" b="1" dirty="0"/>
          </a:p>
          <a:p>
            <a:pPr marL="0" indent="0" algn="ctr">
              <a:buNone/>
            </a:pPr>
            <a:endParaRPr lang="en-US" b="1" dirty="0" smtClean="0"/>
          </a:p>
          <a:p>
            <a:pPr marL="0" indent="0" algn="ctr">
              <a:buNone/>
            </a:pPr>
            <a:endParaRPr lang="en-US" b="1" dirty="0">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57810" y="349885"/>
            <a:ext cx="11676380" cy="1089025"/>
          </a:xfrm>
        </p:spPr>
        <p:txBody>
          <a:bodyPr/>
          <a:p>
            <a:pPr marL="457200" indent="-457200" algn="ctr">
              <a:buFont typeface="Wingdings" panose="05000000000000000000" charset="0"/>
              <a:buChar char="v"/>
            </a:pPr>
            <a:r>
              <a:rPr lang="en-US" sz="3200" b="1">
                <a:latin typeface="Garamond" panose="02020404030301010803" charset="0"/>
                <a:cs typeface="Garamond" panose="02020404030301010803" charset="0"/>
              </a:rPr>
              <a:t>GROUP ACTIVITY 2 : </a:t>
            </a:r>
            <a:r>
              <a:rPr lang="en-US" sz="3200" b="1">
                <a:latin typeface="Garamond" panose="02020404030301010803" charset="0"/>
                <a:cs typeface="Garamond" panose="02020404030301010803" charset="0"/>
                <a:sym typeface="+mn-ea"/>
              </a:rPr>
              <a:t>Quality Improvement Process Mapping </a:t>
            </a:r>
            <a:endParaRPr lang="en-US" sz="3200" b="1">
              <a:latin typeface="Garamond" panose="02020404030301010803" charset="0"/>
              <a:cs typeface="Garamond" panose="02020404030301010803" charset="0"/>
            </a:endParaRPr>
          </a:p>
        </p:txBody>
      </p:sp>
      <p:sp>
        <p:nvSpPr>
          <p:cNvPr id="4" name="Content Placeholder 3"/>
          <p:cNvSpPr>
            <a:spLocks noGrp="1"/>
          </p:cNvSpPr>
          <p:nvPr>
            <p:ph idx="1"/>
          </p:nvPr>
        </p:nvSpPr>
        <p:spPr>
          <a:xfrm>
            <a:off x="257810" y="1322705"/>
            <a:ext cx="11676380" cy="5296535"/>
          </a:xfrm>
        </p:spPr>
        <p:txBody>
          <a:bodyPr/>
          <a:p>
            <a:r>
              <a:rPr lang="en-US" altLang="en-US" b="1" dirty="0">
                <a:latin typeface="Garamond" panose="02020404030301010803" charset="0"/>
                <a:cs typeface="Garamond" panose="02020404030301010803" charset="0"/>
                <a:sym typeface="+mn-ea"/>
              </a:rPr>
              <a:t>Scenario-Based Activities:</a:t>
            </a:r>
            <a:endParaRPr lang="en-US" altLang="en-US" b="1" dirty="0">
              <a:latin typeface="Garamond" panose="02020404030301010803" charset="0"/>
              <a:cs typeface="Garamond" panose="02020404030301010803" charset="0"/>
              <a:sym typeface="+mn-ea"/>
            </a:endParaRPr>
          </a:p>
          <a:p>
            <a:pPr>
              <a:buFont typeface="Wingdings" panose="05000000000000000000" charset="0"/>
              <a:buChar char="Ø"/>
            </a:pPr>
            <a:r>
              <a:rPr lang="en-US" altLang="en-US">
                <a:latin typeface="Garamond" panose="02020404030301010803" charset="0"/>
                <a:cs typeface="Garamond" panose="02020404030301010803" charset="0"/>
                <a:sym typeface="+mn-ea"/>
              </a:rPr>
              <a:t>3 Groups, 4 participants per group, Create a Process Map for the following: </a:t>
            </a:r>
            <a:endParaRPr lang="en-US" altLang="en-US">
              <a:latin typeface="Garamond" panose="02020404030301010803" charset="0"/>
              <a:cs typeface="Garamond" panose="02020404030301010803" charset="0"/>
              <a:sym typeface="+mn-ea"/>
            </a:endParaRPr>
          </a:p>
          <a:p>
            <a:pPr marL="0" indent="0">
              <a:buNone/>
            </a:pPr>
            <a:r>
              <a:rPr lang="en-US" altLang="en-US" b="1">
                <a:latin typeface="Garamond" panose="02020404030301010803" charset="0"/>
                <a:cs typeface="Garamond" panose="02020404030301010803" charset="0"/>
                <a:sym typeface="+mn-ea"/>
              </a:rPr>
              <a:t>A.</a:t>
            </a:r>
            <a:r>
              <a:rPr lang="en-US" altLang="en-US">
                <a:latin typeface="Garamond" panose="02020404030301010803" charset="0"/>
                <a:cs typeface="Garamond" panose="02020404030301010803" charset="0"/>
                <a:sym typeface="+mn-ea"/>
              </a:rPr>
              <a:t> First ANC Visit for 20y/o Primigravida at 8 weeks Gestational Age. </a:t>
            </a:r>
            <a:r>
              <a:rPr lang="en-US" altLang="en-US" b="1">
                <a:latin typeface="Garamond" panose="02020404030301010803" charset="0"/>
                <a:cs typeface="Garamond" panose="02020404030301010803" charset="0"/>
                <a:sym typeface="+mn-ea"/>
              </a:rPr>
              <a:t>(Group 1).</a:t>
            </a:r>
            <a:br>
              <a:rPr lang="en-US" altLang="en-US">
                <a:latin typeface="Garamond" panose="02020404030301010803" charset="0"/>
                <a:cs typeface="Garamond" panose="02020404030301010803" charset="0"/>
                <a:sym typeface="+mn-ea"/>
              </a:rPr>
            </a:br>
            <a:br>
              <a:rPr lang="en-US" altLang="en-US">
                <a:latin typeface="Garamond" panose="02020404030301010803" charset="0"/>
                <a:cs typeface="Garamond" panose="02020404030301010803" charset="0"/>
                <a:sym typeface="+mn-ea"/>
              </a:rPr>
            </a:br>
            <a:r>
              <a:rPr lang="en-US" altLang="en-US" b="1">
                <a:latin typeface="Garamond" panose="02020404030301010803" charset="0"/>
                <a:cs typeface="Garamond" panose="02020404030301010803" charset="0"/>
                <a:sym typeface="+mn-ea"/>
              </a:rPr>
              <a:t>B</a:t>
            </a:r>
            <a:r>
              <a:rPr lang="en-US" altLang="en-US">
                <a:latin typeface="Garamond" panose="02020404030301010803" charset="0"/>
                <a:cs typeface="Garamond" panose="02020404030301010803" charset="0"/>
                <a:sym typeface="+mn-ea"/>
              </a:rPr>
              <a:t>. A Postpartum Day 5 visit of a 32y/o P</a:t>
            </a:r>
            <a:r>
              <a:rPr lang="en-US" altLang="en-US" baseline="-25000">
                <a:latin typeface="Garamond" panose="02020404030301010803" charset="0"/>
                <a:cs typeface="Garamond" panose="02020404030301010803" charset="0"/>
                <a:sym typeface="+mn-ea"/>
              </a:rPr>
              <a:t>3</a:t>
            </a:r>
            <a:r>
              <a:rPr lang="en-US" altLang="en-US">
                <a:latin typeface="Garamond" panose="02020404030301010803" charset="0"/>
                <a:cs typeface="Garamond" panose="02020404030301010803" charset="0"/>
                <a:sym typeface="+mn-ea"/>
              </a:rPr>
              <a:t>+</a:t>
            </a:r>
            <a:r>
              <a:rPr lang="en-US" altLang="en-US" baseline="30000">
                <a:latin typeface="Garamond" panose="02020404030301010803" charset="0"/>
                <a:cs typeface="Garamond" panose="02020404030301010803" charset="0"/>
                <a:sym typeface="+mn-ea"/>
              </a:rPr>
              <a:t>0</a:t>
            </a:r>
            <a:r>
              <a:rPr lang="en-US" altLang="en-US">
                <a:latin typeface="Garamond" panose="02020404030301010803" charset="0"/>
                <a:cs typeface="Garamond" panose="02020404030301010803" charset="0"/>
                <a:sym typeface="+mn-ea"/>
              </a:rPr>
              <a:t>L</a:t>
            </a:r>
            <a:r>
              <a:rPr lang="en-US" altLang="en-US" baseline="-25000">
                <a:latin typeface="Garamond" panose="02020404030301010803" charset="0"/>
                <a:cs typeface="Garamond" panose="02020404030301010803" charset="0"/>
                <a:sym typeface="+mn-ea"/>
              </a:rPr>
              <a:t>3 </a:t>
            </a:r>
            <a:r>
              <a:rPr lang="en-US" altLang="en-US">
                <a:latin typeface="Garamond" panose="02020404030301010803" charset="0"/>
                <a:cs typeface="Garamond" panose="02020404030301010803" charset="0"/>
                <a:sym typeface="+mn-ea"/>
              </a:rPr>
              <a:t>to your facility. </a:t>
            </a:r>
            <a:r>
              <a:rPr lang="en-US" altLang="en-US" b="1">
                <a:latin typeface="Garamond" panose="02020404030301010803" charset="0"/>
                <a:cs typeface="Garamond" panose="02020404030301010803" charset="0"/>
                <a:sym typeface="+mn-ea"/>
              </a:rPr>
              <a:t>(Group 2)</a:t>
            </a:r>
            <a:r>
              <a:rPr lang="en-US" altLang="en-US">
                <a:latin typeface="Garamond" panose="02020404030301010803" charset="0"/>
                <a:cs typeface="Garamond" panose="02020404030301010803" charset="0"/>
                <a:sym typeface="+mn-ea"/>
              </a:rPr>
              <a:t>.</a:t>
            </a:r>
            <a:br>
              <a:rPr lang="en-US" altLang="en-US">
                <a:latin typeface="Garamond" panose="02020404030301010803" charset="0"/>
                <a:cs typeface="Garamond" panose="02020404030301010803" charset="0"/>
                <a:sym typeface="+mn-ea"/>
              </a:rPr>
            </a:br>
            <a:br>
              <a:rPr lang="en-US" altLang="en-US">
                <a:latin typeface="Garamond" panose="02020404030301010803" charset="0"/>
                <a:cs typeface="Garamond" panose="02020404030301010803" charset="0"/>
                <a:sym typeface="+mn-ea"/>
              </a:rPr>
            </a:br>
            <a:r>
              <a:rPr lang="en-US" altLang="en-US" b="1">
                <a:latin typeface="Garamond" panose="02020404030301010803" charset="0"/>
                <a:cs typeface="Garamond" panose="02020404030301010803" charset="0"/>
                <a:sym typeface="+mn-ea"/>
              </a:rPr>
              <a:t>C. </a:t>
            </a:r>
            <a:r>
              <a:rPr lang="en-US" altLang="en-US">
                <a:latin typeface="Garamond" panose="02020404030301010803" charset="0"/>
                <a:cs typeface="Garamond" panose="02020404030301010803" charset="0"/>
                <a:sym typeface="+mn-ea"/>
              </a:rPr>
              <a:t>Followup Immunization for 3 Months Old Infant. </a:t>
            </a:r>
            <a:r>
              <a:rPr lang="en-US" altLang="en-US" b="1">
                <a:latin typeface="Garamond" panose="02020404030301010803" charset="0"/>
                <a:cs typeface="Garamond" panose="02020404030301010803" charset="0"/>
                <a:sym typeface="+mn-ea"/>
              </a:rPr>
              <a:t>(Group 3)</a:t>
            </a:r>
            <a:br>
              <a:rPr lang="en-US" altLang="en-US">
                <a:latin typeface="Garamond" panose="02020404030301010803" charset="0"/>
                <a:cs typeface="Garamond" panose="02020404030301010803" charset="0"/>
                <a:sym typeface="+mn-ea"/>
              </a:rPr>
            </a:br>
            <a:br>
              <a:rPr lang="en-US" altLang="en-US">
                <a:latin typeface="Garamond" panose="02020404030301010803" charset="0"/>
                <a:cs typeface="Garamond" panose="02020404030301010803" charset="0"/>
                <a:sym typeface="+mn-ea"/>
              </a:rPr>
            </a:br>
            <a:endParaRPr lang="en-US" altLang="en-US" b="1">
              <a:latin typeface="Garamond" panose="02020404030301010803" charset="0"/>
              <a:cs typeface="Garamond" panose="02020404030301010803" charset="0"/>
              <a:sym typeface="+mn-ea"/>
            </a:endParaRPr>
          </a:p>
          <a:p>
            <a:pPr marL="0" indent="0">
              <a:buNone/>
            </a:pPr>
            <a:endParaRPr lang="en-US" altLang="en-US" b="1" dirty="0">
              <a:latin typeface="Garamond" panose="02020404030301010803" charset="0"/>
              <a:cs typeface="Garamond" panose="02020404030301010803" charset="0"/>
              <a:sym typeface="+mn-ea"/>
            </a:endParaRPr>
          </a:p>
          <a:p>
            <a:pPr marL="0" indent="0">
              <a:buFont typeface="Wingdings" panose="05000000000000000000" charset="0"/>
              <a:buNone/>
            </a:pPr>
            <a:endParaRPr lang="en-US" altLang="en-US" b="1" dirty="0">
              <a:latin typeface="Garamond" panose="02020404030301010803" charset="0"/>
              <a:cs typeface="Garamond" panose="02020404030301010803" charset="0"/>
              <a:sym typeface="+mn-ea"/>
            </a:endParaRPr>
          </a:p>
          <a:p>
            <a:pPr marL="0" indent="0">
              <a:buFont typeface="Wingdings" panose="05000000000000000000" charset="0"/>
              <a:buNone/>
            </a:pPr>
            <a:endParaRPr lang="en-US" altLang="en-US" dirty="0">
              <a:latin typeface="Garamond" panose="02020404030301010803" charset="0"/>
              <a:cs typeface="Garamond" panose="02020404030301010803" charset="0"/>
              <a:sym typeface="+mn-ea"/>
            </a:endParaRPr>
          </a:p>
          <a:p>
            <a:pPr marL="0" indent="0">
              <a:buFont typeface="Wingdings" panose="05000000000000000000" charset="0"/>
              <a:buNone/>
            </a:pPr>
            <a:r>
              <a:rPr lang="en-US" altLang="en-US" dirty="0">
                <a:latin typeface="Garamond" panose="02020404030301010803" charset="0"/>
                <a:cs typeface="Garamond" panose="02020404030301010803" charset="0"/>
                <a:sym typeface="+mn-ea"/>
              </a:rPr>
              <a:t>          </a:t>
            </a:r>
            <a:endParaRPr lang="en-US" altLang="en-US" dirty="0">
              <a:latin typeface="Garamond" panose="02020404030301010803" charset="0"/>
              <a:cs typeface="Garamond" panose="02020404030301010803" charset="0"/>
              <a:sym typeface="+mn-ea"/>
            </a:endParaRPr>
          </a:p>
          <a:p>
            <a:pPr marL="0" indent="0">
              <a:buFont typeface="Wingdings" panose="05000000000000000000" charset="0"/>
              <a:buNone/>
            </a:pPr>
            <a:endParaRPr lang="en-US" b="1" dirty="0">
              <a:sym typeface="+mn-ea"/>
            </a:endParaRPr>
          </a:p>
          <a:p>
            <a:pPr marL="0" indent="0">
              <a:buNone/>
            </a:pPr>
            <a:br>
              <a:rPr lang="en-US" b="1" dirty="0">
                <a:sym typeface="+mn-ea"/>
              </a:rPr>
            </a:br>
            <a:endParaRPr lang="en-US" b="1" dirty="0">
              <a:sym typeface="+mn-ea"/>
            </a:endParaRPr>
          </a:p>
          <a:p>
            <a:pPr marL="0" indent="0" algn="ctr">
              <a:buNone/>
            </a:pPr>
            <a:endParaRPr lang="en-US" b="1" dirty="0">
              <a:sym typeface="+mn-ea"/>
            </a:endParaRPr>
          </a:p>
          <a:p>
            <a:pPr marL="0" indent="0" algn="ctr">
              <a:buNone/>
            </a:pPr>
            <a:endParaRPr lang="en-US" dirty="0">
              <a:sym typeface="+mn-ea"/>
            </a:endParaRPr>
          </a:p>
          <a:p>
            <a:pPr marL="0" indent="0" algn="ctr">
              <a:buNone/>
            </a:pPr>
            <a:endParaRPr lang="en-US" dirty="0">
              <a:sym typeface="+mn-ea"/>
            </a:endParaRPr>
          </a:p>
          <a:p>
            <a:pPr marL="0" lvl="0" indent="0">
              <a:buNone/>
            </a:pPr>
            <a:r>
              <a:rPr lang="en-US" dirty="0">
                <a:sym typeface="+mn-ea"/>
              </a:rPr>
              <a:t>                                  </a:t>
            </a:r>
            <a:endParaRPr lang="en-US" dirty="0">
              <a:sym typeface="+mn-ea"/>
            </a:endParaRPr>
          </a:p>
          <a:p>
            <a:pPr marL="0" lvl="0" indent="0">
              <a:buNone/>
            </a:pPr>
            <a:r>
              <a:rPr lang="en-US" dirty="0">
                <a:sym typeface="+mn-ea"/>
              </a:rPr>
              <a:t>                                  </a:t>
            </a:r>
            <a:endParaRPr lang="en-US" b="1" dirty="0"/>
          </a:p>
          <a:p>
            <a:pPr marL="0" indent="0" algn="ctr">
              <a:buNone/>
            </a:pPr>
            <a:endParaRPr lang="en-US" b="1" dirty="0" smtClean="0"/>
          </a:p>
          <a:p>
            <a:pPr marL="0" indent="0" algn="ctr">
              <a:buNone/>
            </a:pPr>
            <a:endParaRPr lang="en-US" b="1" dirty="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274955"/>
            <a:ext cx="10972800" cy="898525"/>
          </a:xfrm>
        </p:spPr>
        <p:txBody>
          <a:bodyPr/>
          <a:p>
            <a:pPr algn="l"/>
            <a:r>
              <a:rPr lang="en-US" sz="3600" b="1"/>
              <a:t>Objectives</a:t>
            </a:r>
            <a:r>
              <a:rPr lang="en-US"/>
              <a:t>	</a:t>
            </a:r>
            <a:endParaRPr lang="en-US"/>
          </a:p>
        </p:txBody>
      </p:sp>
      <p:sp>
        <p:nvSpPr>
          <p:cNvPr id="4" name="Content Placeholder 3"/>
          <p:cNvSpPr>
            <a:spLocks noGrp="1"/>
          </p:cNvSpPr>
          <p:nvPr>
            <p:ph idx="1"/>
          </p:nvPr>
        </p:nvSpPr>
        <p:spPr>
          <a:xfrm>
            <a:off x="301625" y="1174115"/>
            <a:ext cx="11600815" cy="5346065"/>
          </a:xfrm>
        </p:spPr>
        <p:txBody>
          <a:bodyPr/>
          <a:p>
            <a:r>
              <a:rPr lang="en-US" b="1"/>
              <a:t>By the end of this Session, participants will be able to,</a:t>
            </a:r>
            <a:endParaRPr lang="en-US" b="1"/>
          </a:p>
          <a:p>
            <a:pPr algn="just">
              <a:buFont typeface="Wingdings" panose="05000000000000000000" charset="0"/>
              <a:buChar char="ü"/>
            </a:pPr>
            <a:r>
              <a:rPr lang="en-US">
                <a:solidFill>
                  <a:schemeClr val="tx1"/>
                </a:solidFill>
              </a:rPr>
              <a:t>Define Quality and its role in healthcare service delivery.</a:t>
            </a:r>
            <a:endParaRPr lang="en-US">
              <a:solidFill>
                <a:schemeClr val="tx1"/>
              </a:solidFill>
            </a:endParaRPr>
          </a:p>
          <a:p>
            <a:pPr marL="0" indent="0" algn="just">
              <a:buFont typeface="Wingdings" panose="05000000000000000000" charset="0"/>
              <a:buNone/>
            </a:pPr>
            <a:endParaRPr lang="en-US">
              <a:solidFill>
                <a:schemeClr val="tx1"/>
              </a:solidFill>
            </a:endParaRPr>
          </a:p>
          <a:p>
            <a:pPr algn="just">
              <a:buFont typeface="Wingdings" panose="05000000000000000000" charset="0"/>
              <a:buChar char="ü"/>
            </a:pPr>
            <a:r>
              <a:rPr lang="en-US">
                <a:solidFill>
                  <a:schemeClr val="tx1"/>
                </a:solidFill>
              </a:rPr>
              <a:t>Understand basic elements of quality in the context of clinical application, patient satisfaction and Patient safety.</a:t>
            </a:r>
            <a:endParaRPr lang="en-US">
              <a:solidFill>
                <a:schemeClr val="tx1"/>
              </a:solidFill>
            </a:endParaRPr>
          </a:p>
          <a:p>
            <a:pPr algn="just">
              <a:buFont typeface="Wingdings" panose="05000000000000000000" charset="0"/>
              <a:buChar char="ü"/>
            </a:pPr>
            <a:endParaRPr lang="en-US">
              <a:solidFill>
                <a:schemeClr val="tx1"/>
              </a:solidFill>
            </a:endParaRPr>
          </a:p>
          <a:p>
            <a:pPr algn="just">
              <a:buFont typeface="Wingdings" panose="05000000000000000000" charset="0"/>
              <a:buChar char="ü"/>
            </a:pPr>
            <a:r>
              <a:rPr lang="en-US">
                <a:solidFill>
                  <a:schemeClr val="tx1"/>
                </a:solidFill>
              </a:rPr>
              <a:t>Define Quality Improvement (QI) and identify key components of the model for improvement.</a:t>
            </a:r>
            <a:endParaRPr lang="en-US">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688975" y="3091180"/>
            <a:ext cx="10515600" cy="1325563"/>
          </a:xfrm>
        </p:spPr>
        <p:txBody>
          <a:bodyPr/>
          <a:p>
            <a:pPr algn="ctr"/>
            <a:r>
              <a:rPr lang="en-US" b="1"/>
              <a:t>BREAK</a:t>
            </a:r>
            <a:endParaRPr lang="en-US"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2766060"/>
            <a:ext cx="10515600" cy="1325563"/>
          </a:xfrm>
        </p:spPr>
        <p:txBody>
          <a:bodyPr/>
          <a:p>
            <a:r>
              <a:rPr lang="en-US" b="1"/>
              <a:t>Session 4.3 : Root Cause Analysis</a:t>
            </a:r>
            <a:endParaRPr lang="en-US"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274955"/>
            <a:ext cx="10972800" cy="621030"/>
          </a:xfrm>
        </p:spPr>
        <p:txBody>
          <a:bodyPr/>
          <a:p>
            <a:pPr algn="ctr"/>
            <a:r>
              <a:rPr lang="en-US" sz="3600" b="1"/>
              <a:t>Session Content</a:t>
            </a:r>
            <a:endParaRPr lang="en-US" sz="3600" b="1"/>
          </a:p>
        </p:txBody>
      </p:sp>
      <p:sp>
        <p:nvSpPr>
          <p:cNvPr id="4" name="Content Placeholder 3"/>
          <p:cNvSpPr>
            <a:spLocks noGrp="1"/>
          </p:cNvSpPr>
          <p:nvPr>
            <p:ph idx="1"/>
          </p:nvPr>
        </p:nvSpPr>
        <p:spPr>
          <a:xfrm>
            <a:off x="322580" y="895985"/>
            <a:ext cx="11579225" cy="5699125"/>
          </a:xfrm>
        </p:spPr>
        <p:txBody>
          <a:bodyPr/>
          <a:p>
            <a:r>
              <a:rPr lang="en-US" b="1">
                <a:latin typeface="Garamond" panose="02020404030301010803" charset="0"/>
                <a:cs typeface="Garamond" panose="02020404030301010803" charset="0"/>
              </a:rPr>
              <a:t>Presentation</a:t>
            </a:r>
            <a:endParaRPr lang="en-US" b="1">
              <a:latin typeface="Garamond" panose="02020404030301010803" charset="0"/>
              <a:cs typeface="Garamond" panose="02020404030301010803" charset="0"/>
            </a:endParaRPr>
          </a:p>
          <a:p>
            <a:pPr>
              <a:buFont typeface="Wingdings" panose="05000000000000000000" charset="0"/>
              <a:buChar char="ü"/>
            </a:pPr>
            <a:r>
              <a:rPr lang="en-US" altLang="en-US" sz="2400">
                <a:latin typeface="Garamond" panose="02020404030301010803" charset="0"/>
                <a:cs typeface="Garamond" panose="02020404030301010803" charset="0"/>
              </a:rPr>
              <a:t>Root Cause Analysis Defined</a:t>
            </a:r>
            <a:endParaRPr lang="en-US" altLang="en-US" sz="2400">
              <a:latin typeface="Garamond" panose="02020404030301010803" charset="0"/>
              <a:cs typeface="Garamond" panose="02020404030301010803" charset="0"/>
            </a:endParaRPr>
          </a:p>
          <a:p>
            <a:pPr>
              <a:buFont typeface="Wingdings" panose="05000000000000000000" charset="0"/>
              <a:buChar char="ü"/>
            </a:pPr>
            <a:r>
              <a:rPr lang="en-US" altLang="en-US" sz="2400">
                <a:latin typeface="Garamond" panose="02020404030301010803" charset="0"/>
                <a:cs typeface="Garamond" panose="02020404030301010803" charset="0"/>
              </a:rPr>
              <a:t>Steps of RCA</a:t>
            </a:r>
            <a:endParaRPr lang="en-US" altLang="en-US" sz="2400">
              <a:latin typeface="Garamond" panose="02020404030301010803" charset="0"/>
              <a:cs typeface="Garamond" panose="02020404030301010803" charset="0"/>
            </a:endParaRPr>
          </a:p>
          <a:p>
            <a:pPr>
              <a:buFont typeface="Wingdings" panose="05000000000000000000" charset="0"/>
              <a:buChar char="ü"/>
            </a:pPr>
            <a:r>
              <a:rPr lang="en-US" altLang="en-US" sz="2400">
                <a:latin typeface="Garamond" panose="02020404030301010803" charset="0"/>
                <a:cs typeface="Garamond" panose="02020404030301010803" charset="0"/>
              </a:rPr>
              <a:t> 5 Whys Method</a:t>
            </a:r>
            <a:endParaRPr lang="en-US" altLang="en-US" sz="2400">
              <a:latin typeface="Garamond" panose="02020404030301010803" charset="0"/>
              <a:cs typeface="Garamond" panose="02020404030301010803" charset="0"/>
            </a:endParaRPr>
          </a:p>
          <a:p>
            <a:pPr>
              <a:buFont typeface="Wingdings" panose="05000000000000000000" charset="0"/>
              <a:buChar char="ü"/>
            </a:pPr>
            <a:r>
              <a:rPr lang="en-US" altLang="en-US" sz="2400">
                <a:latin typeface="Garamond" panose="02020404030301010803" charset="0"/>
                <a:cs typeface="Garamond" panose="02020404030301010803" charset="0"/>
              </a:rPr>
              <a:t>Cause and Effect (fishbone) Diagrams </a:t>
            </a:r>
            <a:endParaRPr lang="en-US" altLang="en-US" sz="2400">
              <a:latin typeface="Garamond" panose="02020404030301010803" charset="0"/>
              <a:cs typeface="Garamond" panose="02020404030301010803" charset="0"/>
            </a:endParaRPr>
          </a:p>
          <a:p>
            <a:pPr>
              <a:buFont typeface="Wingdings" panose="05000000000000000000" charset="0"/>
              <a:buChar char="ü"/>
            </a:pPr>
            <a:r>
              <a:rPr lang="en-US" altLang="en-US" sz="2400">
                <a:latin typeface="Garamond" panose="02020404030301010803" charset="0"/>
                <a:cs typeface="Garamond" panose="02020404030301010803" charset="0"/>
              </a:rPr>
              <a:t>What is a Cause and Effect Diagram </a:t>
            </a:r>
            <a:endParaRPr lang="en-US" altLang="en-US" sz="2400">
              <a:latin typeface="Garamond" panose="02020404030301010803" charset="0"/>
              <a:cs typeface="Garamond" panose="02020404030301010803" charset="0"/>
            </a:endParaRPr>
          </a:p>
          <a:p>
            <a:pPr>
              <a:buFont typeface="Wingdings" panose="05000000000000000000" charset="0"/>
              <a:buChar char="ü"/>
            </a:pPr>
            <a:r>
              <a:rPr lang="en-US" altLang="en-US" sz="2400">
                <a:latin typeface="Garamond" panose="02020404030301010803" charset="0"/>
                <a:cs typeface="Garamond" panose="02020404030301010803" charset="0"/>
              </a:rPr>
              <a:t>How to use a Cause and Effect Diagram</a:t>
            </a:r>
            <a:endParaRPr lang="en-US" altLang="en-US" sz="2400">
              <a:latin typeface="Garamond" panose="02020404030301010803" charset="0"/>
              <a:cs typeface="Garamond" panose="02020404030301010803" charset="0"/>
            </a:endParaRPr>
          </a:p>
          <a:p>
            <a:pPr>
              <a:buFont typeface="Wingdings" panose="05000000000000000000" charset="0"/>
              <a:buChar char="ü"/>
            </a:pPr>
            <a:r>
              <a:rPr lang="en-US" altLang="en-US" sz="2400">
                <a:latin typeface="Garamond" panose="02020404030301010803" charset="0"/>
                <a:cs typeface="Garamond" panose="02020404030301010803" charset="0"/>
              </a:rPr>
              <a:t>Why are Cause and Effect Diagrams useful?</a:t>
            </a:r>
            <a:endParaRPr lang="en-US"/>
          </a:p>
          <a:p>
            <a:r>
              <a:rPr lang="en-US" b="1">
                <a:latin typeface="Garamond" panose="02020404030301010803" charset="0"/>
                <a:cs typeface="Garamond" panose="02020404030301010803" charset="0"/>
              </a:rPr>
              <a:t>Group Activities</a:t>
            </a:r>
            <a:endParaRPr lang="en-US" b="1">
              <a:latin typeface="Garamond" panose="02020404030301010803" charset="0"/>
              <a:cs typeface="Garamond" panose="02020404030301010803" charset="0"/>
            </a:endParaRPr>
          </a:p>
          <a:p>
            <a:pPr>
              <a:buFont typeface="Wingdings" panose="05000000000000000000" charset="0"/>
              <a:buChar char="o"/>
            </a:pPr>
            <a:r>
              <a:rPr lang="en-US" altLang="en-US" sz="2800">
                <a:latin typeface="Garamond" panose="02020404030301010803" charset="0"/>
                <a:cs typeface="Garamond" panose="02020404030301010803" charset="0"/>
              </a:rPr>
              <a:t>Root Cause Analysis can be used through applying different tools/methods alone and/or in combination. Two will be presented in this session and used for Group Activities: </a:t>
            </a:r>
            <a:r>
              <a:rPr lang="en-US" altLang="en-US" sz="2800" b="1">
                <a:latin typeface="Garamond" panose="02020404030301010803" charset="0"/>
                <a:cs typeface="Garamond" panose="02020404030301010803" charset="0"/>
              </a:rPr>
              <a:t>5 whys</a:t>
            </a:r>
            <a:r>
              <a:rPr lang="en-US" altLang="en-US" sz="2800">
                <a:latin typeface="Garamond" panose="02020404030301010803" charset="0"/>
                <a:cs typeface="Garamond" panose="02020404030301010803" charset="0"/>
              </a:rPr>
              <a:t>, </a:t>
            </a:r>
            <a:r>
              <a:rPr lang="en-US" altLang="en-US" sz="2800" b="1">
                <a:latin typeface="Garamond" panose="02020404030301010803" charset="0"/>
                <a:cs typeface="Garamond" panose="02020404030301010803" charset="0"/>
              </a:rPr>
              <a:t>fishbone/Cause &amp; Effect</a:t>
            </a:r>
            <a:endParaRPr lang="en-US" altLang="en-US" sz="2800" b="1">
              <a:latin typeface="Garamond" panose="02020404030301010803" charset="0"/>
              <a:cs typeface="Garamond" panose="02020404030301010803"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25475" y="349885"/>
            <a:ext cx="11080115" cy="606425"/>
          </a:xfrm>
        </p:spPr>
        <p:txBody>
          <a:bodyPr/>
          <a:p>
            <a:r>
              <a:rPr lang="en-US" sz="3200" b="1"/>
              <a:t>Root Cause Analysis Defined</a:t>
            </a:r>
            <a:endParaRPr lang="en-US" sz="3200" b="1"/>
          </a:p>
        </p:txBody>
      </p:sp>
      <p:sp>
        <p:nvSpPr>
          <p:cNvPr id="4" name="Content Placeholder 3"/>
          <p:cNvSpPr>
            <a:spLocks noGrp="1"/>
          </p:cNvSpPr>
          <p:nvPr>
            <p:ph idx="1"/>
          </p:nvPr>
        </p:nvSpPr>
        <p:spPr>
          <a:xfrm>
            <a:off x="273685" y="956310"/>
            <a:ext cx="11602085" cy="5668010"/>
          </a:xfrm>
        </p:spPr>
        <p:txBody>
          <a:bodyPr/>
          <a:p>
            <a:pPr marL="0" indent="0">
              <a:buNone/>
            </a:pPr>
            <a:endParaRPr lang="en-US" dirty="0">
              <a:sym typeface="+mn-ea"/>
            </a:endParaRPr>
          </a:p>
          <a:p>
            <a:pPr marL="0" indent="0">
              <a:buNone/>
            </a:pPr>
            <a:endParaRPr lang="en-US" dirty="0">
              <a:sym typeface="+mn-ea"/>
            </a:endParaRPr>
          </a:p>
          <a:p>
            <a:pPr marL="0" indent="0">
              <a:buNone/>
            </a:pPr>
            <a:endParaRPr lang="en-US" dirty="0" smtClean="0">
              <a:sym typeface="+mn-ea"/>
            </a:endParaRPr>
          </a:p>
          <a:p>
            <a:pPr marL="0" indent="0">
              <a:buNone/>
            </a:pPr>
            <a:endParaRPr lang="en-US" dirty="0" smtClean="0"/>
          </a:p>
          <a:p>
            <a:pPr marL="0" indent="0">
              <a:buNone/>
            </a:pPr>
            <a:endParaRPr lang="en-US"/>
          </a:p>
        </p:txBody>
      </p:sp>
      <p:pic>
        <p:nvPicPr>
          <p:cNvPr id="2" name="Picture 1"/>
          <p:cNvPicPr/>
          <p:nvPr/>
        </p:nvPicPr>
        <p:blipFill>
          <a:blip r:embed="rId1"/>
          <a:srcRect b="5745"/>
          <a:stretch>
            <a:fillRect/>
          </a:stretch>
        </p:blipFill>
        <p:spPr>
          <a:xfrm>
            <a:off x="2089785" y="1116965"/>
            <a:ext cx="9121775" cy="550799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25475" y="349885"/>
            <a:ext cx="11080115" cy="606425"/>
          </a:xfrm>
        </p:spPr>
        <p:txBody>
          <a:bodyPr/>
          <a:p>
            <a:r>
              <a:rPr lang="en-US" sz="3200" b="1"/>
              <a:t>Root Cause Analysis Defined</a:t>
            </a:r>
            <a:endParaRPr lang="en-US" sz="3200" b="1"/>
          </a:p>
        </p:txBody>
      </p:sp>
      <p:sp>
        <p:nvSpPr>
          <p:cNvPr id="4" name="Content Placeholder 3"/>
          <p:cNvSpPr>
            <a:spLocks noGrp="1"/>
          </p:cNvSpPr>
          <p:nvPr>
            <p:ph idx="1"/>
          </p:nvPr>
        </p:nvSpPr>
        <p:spPr>
          <a:xfrm>
            <a:off x="273685" y="956310"/>
            <a:ext cx="11602085" cy="5668010"/>
          </a:xfrm>
        </p:spPr>
        <p:txBody>
          <a:bodyPr/>
          <a:p>
            <a:endParaRPr lang="en-US" sz="2800" dirty="0">
              <a:latin typeface="Garamond" panose="02020404030301010803" charset="0"/>
              <a:cs typeface="Garamond" panose="02020404030301010803" charset="0"/>
              <a:sym typeface="+mn-ea"/>
            </a:endParaRPr>
          </a:p>
          <a:p>
            <a:r>
              <a:rPr lang="en-US" sz="2800" dirty="0">
                <a:latin typeface="Garamond" panose="02020404030301010803" charset="0"/>
                <a:cs typeface="Garamond" panose="02020404030301010803" charset="0"/>
                <a:sym typeface="+mn-ea"/>
              </a:rPr>
              <a:t>The Collins Dictionary defines </a:t>
            </a:r>
            <a:r>
              <a:rPr lang="en-US" sz="2800" b="1" dirty="0">
                <a:latin typeface="Garamond" panose="02020404030301010803" charset="0"/>
                <a:cs typeface="Garamond" panose="02020404030301010803" charset="0"/>
                <a:sym typeface="+mn-ea"/>
              </a:rPr>
              <a:t>ROOT CAUSE</a:t>
            </a:r>
            <a:r>
              <a:rPr lang="en-US" sz="2800" dirty="0">
                <a:latin typeface="Garamond" panose="02020404030301010803" charset="0"/>
                <a:cs typeface="Garamond" panose="02020404030301010803" charset="0"/>
                <a:sym typeface="+mn-ea"/>
              </a:rPr>
              <a:t> as the fundamental reason for the occurance of a problem.</a:t>
            </a:r>
            <a:endParaRPr lang="en-US" sz="2800" dirty="0">
              <a:latin typeface="Garamond" panose="02020404030301010803" charset="0"/>
              <a:cs typeface="Garamond" panose="02020404030301010803" charset="0"/>
              <a:sym typeface="+mn-ea"/>
            </a:endParaRPr>
          </a:p>
          <a:p>
            <a:pPr marL="0" indent="0">
              <a:buNone/>
            </a:pPr>
            <a:endParaRPr lang="en-US" sz="2800" dirty="0">
              <a:latin typeface="Garamond" panose="02020404030301010803" charset="0"/>
              <a:cs typeface="Garamond" panose="02020404030301010803" charset="0"/>
              <a:sym typeface="+mn-ea"/>
            </a:endParaRPr>
          </a:p>
          <a:p>
            <a:pPr marL="0" indent="0">
              <a:buNone/>
            </a:pPr>
            <a:r>
              <a:rPr lang="en-US" altLang="en-US" sz="2800" dirty="0">
                <a:latin typeface="Garamond" panose="02020404030301010803" charset="0"/>
                <a:cs typeface="Garamond" panose="02020404030301010803" charset="0"/>
                <a:sym typeface="+mn-ea"/>
              </a:rPr>
              <a:t>The </a:t>
            </a:r>
            <a:r>
              <a:rPr lang="en-US" altLang="en-US" sz="2800" b="1" dirty="0">
                <a:latin typeface="Garamond" panose="02020404030301010803" charset="0"/>
                <a:cs typeface="Garamond" panose="02020404030301010803" charset="0"/>
                <a:sym typeface="+mn-ea"/>
              </a:rPr>
              <a:t>National Institute of Health</a:t>
            </a:r>
            <a:r>
              <a:rPr lang="en-US" altLang="en-US" sz="2800" dirty="0">
                <a:latin typeface="Garamond" panose="02020404030301010803" charset="0"/>
                <a:cs typeface="Garamond" panose="02020404030301010803" charset="0"/>
                <a:sym typeface="+mn-ea"/>
              </a:rPr>
              <a:t> (NIH) defines </a:t>
            </a:r>
            <a:r>
              <a:rPr lang="en-US" altLang="en-US" sz="2800" b="1" dirty="0">
                <a:latin typeface="Garamond" panose="02020404030301010803" charset="0"/>
                <a:cs typeface="Garamond" panose="02020404030301010803" charset="0"/>
                <a:sym typeface="+mn-ea"/>
              </a:rPr>
              <a:t>Root Cause Analysis</a:t>
            </a:r>
            <a:r>
              <a:rPr lang="en-US" altLang="en-US" sz="2800" dirty="0">
                <a:latin typeface="Garamond" panose="02020404030301010803" charset="0"/>
                <a:cs typeface="Garamond" panose="02020404030301010803" charset="0"/>
                <a:sym typeface="+mn-ea"/>
              </a:rPr>
              <a:t> </a:t>
            </a:r>
            <a:r>
              <a:rPr lang="en-US" altLang="en-US" sz="2800" b="1" dirty="0">
                <a:latin typeface="Garamond" panose="02020404030301010803" charset="0"/>
                <a:cs typeface="Garamond" panose="02020404030301010803" charset="0"/>
                <a:sym typeface="+mn-ea"/>
              </a:rPr>
              <a:t>(RCA)</a:t>
            </a:r>
            <a:r>
              <a:rPr lang="en-US" altLang="en-US" sz="2800" dirty="0">
                <a:latin typeface="Garamond" panose="02020404030301010803" charset="0"/>
                <a:cs typeface="Garamond" panose="02020404030301010803" charset="0"/>
                <a:sym typeface="+mn-ea"/>
              </a:rPr>
              <a:t> as a method used in healthcare to systematically identify and address underlying causes of adverse or sentinel events to </a:t>
            </a:r>
            <a:r>
              <a:rPr lang="en-US" altLang="en-US" sz="2800" b="1" dirty="0">
                <a:latin typeface="Garamond" panose="02020404030301010803" charset="0"/>
                <a:cs typeface="Garamond" panose="02020404030301010803" charset="0"/>
                <a:sym typeface="+mn-ea"/>
              </a:rPr>
              <a:t>enhance patient safety</a:t>
            </a:r>
            <a:r>
              <a:rPr lang="en-US" altLang="en-US" sz="2800" dirty="0">
                <a:latin typeface="Garamond" panose="02020404030301010803" charset="0"/>
                <a:cs typeface="Garamond" panose="02020404030301010803" charset="0"/>
                <a:sym typeface="+mn-ea"/>
              </a:rPr>
              <a:t> and </a:t>
            </a:r>
            <a:r>
              <a:rPr lang="en-US" altLang="en-US" sz="2800" b="1" dirty="0">
                <a:latin typeface="Garamond" panose="02020404030301010803" charset="0"/>
                <a:cs typeface="Garamond" panose="02020404030301010803" charset="0"/>
                <a:sym typeface="+mn-ea"/>
              </a:rPr>
              <a:t>mitigate risks</a:t>
            </a:r>
            <a:r>
              <a:rPr lang="en-US" altLang="en-US" sz="2800" dirty="0">
                <a:latin typeface="Garamond" panose="02020404030301010803" charset="0"/>
                <a:cs typeface="Garamond" panose="02020404030301010803" charset="0"/>
                <a:sym typeface="+mn-ea"/>
              </a:rPr>
              <a:t>. </a:t>
            </a:r>
            <a:endParaRPr lang="en-US" altLang="en-US" sz="2800" dirty="0">
              <a:latin typeface="Garamond" panose="02020404030301010803" charset="0"/>
              <a:cs typeface="Garamond" panose="02020404030301010803" charset="0"/>
              <a:sym typeface="+mn-ea"/>
            </a:endParaRPr>
          </a:p>
          <a:p>
            <a:pPr marL="0" indent="0">
              <a:buNone/>
            </a:pPr>
            <a:endParaRPr lang="en-US" sz="2800" dirty="0" smtClean="0">
              <a:latin typeface="Garamond" panose="02020404030301010803" charset="0"/>
              <a:cs typeface="Garamond" panose="02020404030301010803" charset="0"/>
              <a:sym typeface="+mn-ea"/>
            </a:endParaRPr>
          </a:p>
          <a:p>
            <a:pPr marL="0" indent="0">
              <a:buNone/>
            </a:pPr>
            <a:endParaRPr lang="en-US" dirty="0" smtClean="0"/>
          </a:p>
          <a:p>
            <a:pPr marL="0" indent="0">
              <a:buNone/>
            </a:pP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25475" y="349885"/>
            <a:ext cx="11080115" cy="893445"/>
          </a:xfrm>
        </p:spPr>
        <p:txBody>
          <a:bodyPr/>
          <a:p>
            <a:r>
              <a:rPr lang="en-US" sz="3200" b="1"/>
              <a:t>When to Use RCA In QI ?</a:t>
            </a:r>
            <a:endParaRPr lang="en-US" sz="3200" b="1"/>
          </a:p>
        </p:txBody>
      </p:sp>
      <p:sp>
        <p:nvSpPr>
          <p:cNvPr id="4" name="Content Placeholder 3"/>
          <p:cNvSpPr>
            <a:spLocks noGrp="1"/>
          </p:cNvSpPr>
          <p:nvPr>
            <p:ph idx="1"/>
          </p:nvPr>
        </p:nvSpPr>
        <p:spPr>
          <a:xfrm>
            <a:off x="273685" y="956310"/>
            <a:ext cx="11602085" cy="5668010"/>
          </a:xfrm>
        </p:spPr>
        <p:txBody>
          <a:bodyPr/>
          <a:p>
            <a:pPr marL="0" indent="0">
              <a:buNone/>
            </a:pPr>
            <a:endParaRPr lang="en-US" altLang="en-US" sz="2800" dirty="0" smtClean="0">
              <a:latin typeface="Garamond" panose="02020404030301010803" charset="0"/>
              <a:cs typeface="Garamond" panose="02020404030301010803" charset="0"/>
              <a:sym typeface="+mn-ea"/>
            </a:endParaRPr>
          </a:p>
          <a:p>
            <a:r>
              <a:rPr lang="en-US" altLang="en-US" sz="2800" dirty="0" smtClean="0">
                <a:latin typeface="Garamond" panose="02020404030301010803" charset="0"/>
                <a:cs typeface="Garamond" panose="02020404030301010803" charset="0"/>
                <a:sym typeface="+mn-ea"/>
              </a:rPr>
              <a:t>Root Cause Analysis can be applied in QI to understand the origin of defects, which is crucial for preventing future occurrences. </a:t>
            </a:r>
            <a:endParaRPr lang="en-US" altLang="en-US" sz="2800" dirty="0" smtClean="0">
              <a:latin typeface="Garamond" panose="02020404030301010803" charset="0"/>
              <a:cs typeface="Garamond" panose="02020404030301010803" charset="0"/>
              <a:sym typeface="+mn-ea"/>
            </a:endParaRPr>
          </a:p>
          <a:p>
            <a:pPr marL="0" indent="0">
              <a:buNone/>
            </a:pPr>
            <a:endParaRPr lang="en-US" altLang="en-US" sz="2800" dirty="0" smtClean="0">
              <a:latin typeface="Garamond" panose="02020404030301010803" charset="0"/>
              <a:cs typeface="Garamond" panose="02020404030301010803" charset="0"/>
              <a:sym typeface="+mn-ea"/>
            </a:endParaRPr>
          </a:p>
          <a:p>
            <a:r>
              <a:rPr lang="en-US" altLang="en-US" sz="2800" b="1" dirty="0" smtClean="0">
                <a:latin typeface="Garamond" panose="02020404030301010803" charset="0"/>
                <a:cs typeface="Garamond" panose="02020404030301010803" charset="0"/>
                <a:sym typeface="+mn-ea"/>
              </a:rPr>
              <a:t>RCA in QI:</a:t>
            </a:r>
            <a:endParaRPr lang="en-US" altLang="en-US" sz="2800" b="1" dirty="0" smtClean="0">
              <a:latin typeface="Garamond" panose="02020404030301010803" charset="0"/>
              <a:cs typeface="Garamond" panose="02020404030301010803" charset="0"/>
              <a:sym typeface="+mn-ea"/>
            </a:endParaRPr>
          </a:p>
          <a:p>
            <a:pPr marL="0" indent="0">
              <a:buNone/>
            </a:pPr>
            <a:endParaRPr lang="en-US" altLang="en-US" sz="2800" b="1" dirty="0" smtClean="0">
              <a:latin typeface="Garamond" panose="02020404030301010803" charset="0"/>
              <a:cs typeface="Garamond" panose="02020404030301010803" charset="0"/>
              <a:sym typeface="+mn-ea"/>
            </a:endParaRPr>
          </a:p>
          <a:p>
            <a:pPr>
              <a:buFont typeface="Wingdings" panose="05000000000000000000" charset="0"/>
              <a:buChar char="ü"/>
            </a:pPr>
            <a:r>
              <a:rPr lang="en-US" altLang="en-US" sz="2800" dirty="0" smtClean="0">
                <a:latin typeface="Garamond" panose="02020404030301010803" charset="0"/>
                <a:cs typeface="Garamond" panose="02020404030301010803" charset="0"/>
                <a:sym typeface="+mn-ea"/>
              </a:rPr>
              <a:t>Prevention of Recurring Issues</a:t>
            </a:r>
            <a:endParaRPr lang="en-US" altLang="en-US" sz="2800" dirty="0" smtClean="0">
              <a:latin typeface="Garamond" panose="02020404030301010803" charset="0"/>
              <a:cs typeface="Garamond" panose="02020404030301010803" charset="0"/>
              <a:sym typeface="+mn-ea"/>
            </a:endParaRPr>
          </a:p>
          <a:p>
            <a:pPr marL="0" indent="0">
              <a:buFont typeface="Wingdings" panose="05000000000000000000" charset="0"/>
              <a:buNone/>
            </a:pPr>
            <a:endParaRPr lang="en-US" altLang="en-US" sz="2800" dirty="0" smtClean="0">
              <a:latin typeface="Garamond" panose="02020404030301010803" charset="0"/>
              <a:cs typeface="Garamond" panose="02020404030301010803" charset="0"/>
              <a:sym typeface="+mn-ea"/>
            </a:endParaRPr>
          </a:p>
          <a:p>
            <a:pPr>
              <a:buFont typeface="Wingdings" panose="05000000000000000000" charset="0"/>
              <a:buChar char="ü"/>
            </a:pPr>
            <a:r>
              <a:rPr lang="en-US" altLang="en-US" sz="2800" dirty="0" smtClean="0">
                <a:latin typeface="Garamond" panose="02020404030301010803" charset="0"/>
                <a:cs typeface="Garamond" panose="02020404030301010803" charset="0"/>
                <a:sym typeface="+mn-ea"/>
              </a:rPr>
              <a:t>Continuous Improvement</a:t>
            </a:r>
            <a:endParaRPr lang="en-US" altLang="en-US" sz="2800" dirty="0" smtClean="0">
              <a:latin typeface="Garamond" panose="02020404030301010803" charset="0"/>
              <a:cs typeface="Garamond" panose="02020404030301010803" charset="0"/>
              <a:sym typeface="+mn-ea"/>
            </a:endParaRPr>
          </a:p>
          <a:p>
            <a:pPr marL="0" indent="0">
              <a:buFont typeface="Wingdings" panose="05000000000000000000" charset="0"/>
              <a:buNone/>
            </a:pPr>
            <a:endParaRPr lang="en-US" altLang="en-US" sz="2800" dirty="0" smtClean="0">
              <a:latin typeface="Garamond" panose="02020404030301010803" charset="0"/>
              <a:cs typeface="Garamond" panose="02020404030301010803" charset="0"/>
              <a:sym typeface="+mn-ea"/>
            </a:endParaRPr>
          </a:p>
          <a:p>
            <a:pPr>
              <a:buFont typeface="Wingdings" panose="05000000000000000000" charset="0"/>
              <a:buChar char="ü"/>
            </a:pPr>
            <a:r>
              <a:rPr lang="en-US" altLang="en-US" sz="2800" dirty="0" smtClean="0">
                <a:latin typeface="Garamond" panose="02020404030301010803" charset="0"/>
                <a:cs typeface="Garamond" panose="02020404030301010803" charset="0"/>
                <a:sym typeface="+mn-ea"/>
              </a:rPr>
              <a:t>Systemic Problem Solving</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73685" y="342265"/>
            <a:ext cx="11080115" cy="614680"/>
          </a:xfrm>
        </p:spPr>
        <p:txBody>
          <a:bodyPr/>
          <a:p>
            <a:r>
              <a:rPr lang="en-US" sz="3600" b="1"/>
              <a:t>Root Cause Analysis Tools</a:t>
            </a:r>
            <a:endParaRPr lang="en-US" sz="3600" b="1"/>
          </a:p>
        </p:txBody>
      </p:sp>
      <p:sp>
        <p:nvSpPr>
          <p:cNvPr id="4" name="Content Placeholder 3"/>
          <p:cNvSpPr>
            <a:spLocks noGrp="1"/>
          </p:cNvSpPr>
          <p:nvPr>
            <p:ph idx="1"/>
          </p:nvPr>
        </p:nvSpPr>
        <p:spPr>
          <a:xfrm>
            <a:off x="273685" y="956310"/>
            <a:ext cx="11602085" cy="5668010"/>
          </a:xfrm>
        </p:spPr>
        <p:txBody>
          <a:bodyPr/>
          <a:p>
            <a:r>
              <a:rPr lang="en-US" b="1">
                <a:latin typeface="Garamond" panose="02020404030301010803" charset="0"/>
                <a:cs typeface="Garamond" panose="02020404030301010803" charset="0"/>
              </a:rPr>
              <a:t>Goal:</a:t>
            </a:r>
            <a:r>
              <a:rPr lang="en-US">
                <a:latin typeface="Garamond" panose="02020404030301010803" charset="0"/>
                <a:cs typeface="Garamond" panose="02020404030301010803" charset="0"/>
              </a:rPr>
              <a:t> </a:t>
            </a:r>
            <a:r>
              <a:rPr lang="en-US" altLang="en-US" dirty="0">
                <a:latin typeface="Garamond" panose="02020404030301010803" charset="0"/>
                <a:cs typeface="Garamond" panose="02020404030301010803" charset="0"/>
                <a:sym typeface="+mn-ea"/>
              </a:rPr>
              <a:t>identify the true reason of a failure. We will consider two (2) of the many tools:</a:t>
            </a:r>
            <a:endParaRPr lang="en-US" altLang="en-US" dirty="0">
              <a:sym typeface="+mn-ea"/>
            </a:endParaRPr>
          </a:p>
          <a:p>
            <a:pPr marL="0" indent="0">
              <a:buFont typeface="Wingdings" panose="05000000000000000000" charset="0"/>
              <a:buNone/>
            </a:pPr>
            <a:r>
              <a:rPr lang="en-US" b="1" dirty="0">
                <a:latin typeface="Garamond" panose="02020404030301010803" charset="0"/>
                <a:cs typeface="Garamond" panose="02020404030301010803" charset="0"/>
                <a:sym typeface="+mn-ea"/>
              </a:rPr>
              <a:t>1) Fishbone (Ishikawa) Diagram </a:t>
            </a:r>
            <a:endParaRPr lang="en-US" b="1" dirty="0">
              <a:latin typeface="Garamond" panose="02020404030301010803" charset="0"/>
              <a:cs typeface="Garamond" panose="02020404030301010803" charset="0"/>
              <a:sym typeface="+mn-ea"/>
            </a:endParaRPr>
          </a:p>
          <a:p>
            <a:pPr marL="0" indent="0">
              <a:buNone/>
            </a:pPr>
            <a:endParaRPr lang="en-US" dirty="0">
              <a:sym typeface="+mn-ea"/>
            </a:endParaRPr>
          </a:p>
          <a:p>
            <a:pPr marL="0" indent="0">
              <a:buNone/>
            </a:pPr>
            <a:endParaRPr lang="en-US" dirty="0">
              <a:sym typeface="+mn-ea"/>
            </a:endParaRPr>
          </a:p>
          <a:p>
            <a:pPr marL="0" indent="0">
              <a:buNone/>
            </a:pPr>
            <a:endParaRPr lang="en-US" dirty="0">
              <a:sym typeface="+mn-ea"/>
            </a:endParaRPr>
          </a:p>
          <a:p>
            <a:pPr marL="0" indent="0">
              <a:buNone/>
            </a:pPr>
            <a:endParaRPr lang="en-US" dirty="0" smtClean="0">
              <a:sym typeface="+mn-ea"/>
            </a:endParaRPr>
          </a:p>
          <a:p>
            <a:pPr marL="0" indent="0">
              <a:buNone/>
            </a:pPr>
            <a:endParaRPr lang="en-US" dirty="0" smtClean="0"/>
          </a:p>
          <a:p>
            <a:pPr marL="0" indent="0">
              <a:buNone/>
            </a:pPr>
            <a:endParaRPr lang="en-US"/>
          </a:p>
        </p:txBody>
      </p:sp>
      <p:pic>
        <p:nvPicPr>
          <p:cNvPr id="8" name="Picture 7"/>
          <p:cNvPicPr/>
          <p:nvPr/>
        </p:nvPicPr>
        <p:blipFill>
          <a:blip r:embed="rId1"/>
          <a:srcRect b="11002"/>
          <a:stretch>
            <a:fillRect/>
          </a:stretch>
        </p:blipFill>
        <p:spPr>
          <a:xfrm>
            <a:off x="618490" y="2683510"/>
            <a:ext cx="5995670" cy="385635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73685" y="342265"/>
            <a:ext cx="11080115" cy="614680"/>
          </a:xfrm>
        </p:spPr>
        <p:txBody>
          <a:bodyPr/>
          <a:p>
            <a:r>
              <a:rPr lang="en-US" sz="3200" b="1"/>
              <a:t>Root Cause Analysis Tools</a:t>
            </a:r>
            <a:endParaRPr lang="en-US" sz="3200" b="1"/>
          </a:p>
        </p:txBody>
      </p:sp>
      <p:sp>
        <p:nvSpPr>
          <p:cNvPr id="4" name="Content Placeholder 3"/>
          <p:cNvSpPr>
            <a:spLocks noGrp="1"/>
          </p:cNvSpPr>
          <p:nvPr>
            <p:ph idx="1"/>
          </p:nvPr>
        </p:nvSpPr>
        <p:spPr>
          <a:xfrm>
            <a:off x="273685" y="956310"/>
            <a:ext cx="11602085" cy="5668010"/>
          </a:xfrm>
        </p:spPr>
        <p:txBody>
          <a:bodyPr/>
          <a:p>
            <a:pPr marL="0" indent="0">
              <a:buFont typeface="Wingdings" panose="05000000000000000000" charset="0"/>
              <a:buNone/>
            </a:pPr>
            <a:r>
              <a:rPr lang="en-US" sz="2800" b="1" dirty="0">
                <a:latin typeface="Garamond" panose="02020404030301010803" charset="0"/>
                <a:cs typeface="Garamond" panose="02020404030301010803" charset="0"/>
                <a:sym typeface="+mn-ea"/>
              </a:rPr>
              <a:t>Fishbone (Ishikawa) Diagram</a:t>
            </a:r>
            <a:endParaRPr lang="en-US" sz="2800" b="1" dirty="0">
              <a:latin typeface="Garamond" panose="02020404030301010803" charset="0"/>
              <a:cs typeface="Garamond" panose="02020404030301010803" charset="0"/>
              <a:sym typeface="+mn-ea"/>
            </a:endParaRPr>
          </a:p>
          <a:p>
            <a:r>
              <a:rPr lang="en-US" altLang="en-US" sz="2400" dirty="0">
                <a:latin typeface="Garamond" panose="02020404030301010803" charset="0"/>
                <a:cs typeface="Garamond" panose="02020404030301010803" charset="0"/>
                <a:sym typeface="+mn-ea"/>
              </a:rPr>
              <a:t>graphically display the relationship of the causes to the effect and to each other</a:t>
            </a:r>
            <a:r>
              <a:rPr lang="en-US" sz="2800" b="1" dirty="0">
                <a:latin typeface="Garamond" panose="02020404030301010803" charset="0"/>
                <a:cs typeface="Garamond" panose="02020404030301010803" charset="0"/>
                <a:sym typeface="+mn-ea"/>
              </a:rPr>
              <a:t> </a:t>
            </a:r>
            <a:r>
              <a:rPr lang="en-US" sz="2800" dirty="0">
                <a:latin typeface="Garamond" panose="02020404030301010803" charset="0"/>
                <a:cs typeface="Garamond" panose="02020404030301010803" charset="0"/>
                <a:sym typeface="+mn-ea"/>
              </a:rPr>
              <a:t>and h</a:t>
            </a:r>
            <a:r>
              <a:rPr lang="en-US" altLang="en-US" sz="2400" dirty="0">
                <a:latin typeface="Garamond" panose="02020404030301010803" charset="0"/>
                <a:cs typeface="Garamond" panose="02020404030301010803" charset="0"/>
                <a:sym typeface="+mn-ea"/>
              </a:rPr>
              <a:t>elps teams identify areas for improvement</a:t>
            </a:r>
            <a:endParaRPr lang="en-US" altLang="en-US" sz="2400" dirty="0">
              <a:latin typeface="Garamond" panose="02020404030301010803" charset="0"/>
              <a:cs typeface="Garamond" panose="02020404030301010803" charset="0"/>
              <a:sym typeface="+mn-ea"/>
            </a:endParaRPr>
          </a:p>
          <a:p>
            <a:endParaRPr lang="en-US" altLang="en-US" sz="2400" dirty="0">
              <a:latin typeface="Garamond" panose="02020404030301010803" charset="0"/>
              <a:cs typeface="Garamond" panose="02020404030301010803" charset="0"/>
              <a:sym typeface="+mn-ea"/>
            </a:endParaRPr>
          </a:p>
          <a:p>
            <a:r>
              <a:rPr lang="en-US" altLang="en-US" sz="2400" dirty="0">
                <a:latin typeface="Garamond" panose="02020404030301010803" charset="0"/>
                <a:cs typeface="Garamond" panose="02020404030301010803" charset="0"/>
                <a:sym typeface="+mn-ea"/>
              </a:rPr>
              <a:t>Named after Japanese engineering professor Kaoru Ishikawa in the 1960s, who helped apply them to manufacturing processes.</a:t>
            </a:r>
            <a:endParaRPr lang="en-US" altLang="en-US" sz="2400" dirty="0">
              <a:latin typeface="Garamond" panose="02020404030301010803" charset="0"/>
              <a:cs typeface="Garamond" panose="02020404030301010803" charset="0"/>
              <a:sym typeface="+mn-ea"/>
            </a:endParaRPr>
          </a:p>
          <a:p>
            <a:pPr marL="0" indent="0">
              <a:buNone/>
            </a:pPr>
            <a:endParaRPr lang="en-US" altLang="en-US" sz="2800" dirty="0">
              <a:sym typeface="+mn-ea"/>
            </a:endParaRPr>
          </a:p>
          <a:p>
            <a:r>
              <a:rPr lang="en-US" altLang="en-US" sz="2400" dirty="0">
                <a:latin typeface="Garamond" panose="02020404030301010803" charset="0"/>
                <a:cs typeface="Garamond" panose="02020404030301010803" charset="0"/>
                <a:sym typeface="+mn-ea"/>
              </a:rPr>
              <a:t>Shaped somewhat like a fish, these charts are sometimes called fishbone or "Fishikawa" diagrams.</a:t>
            </a:r>
            <a:endParaRPr lang="en-US" altLang="en-US" sz="2400" dirty="0">
              <a:latin typeface="Garamond" panose="02020404030301010803" charset="0"/>
              <a:cs typeface="Garamond" panose="02020404030301010803" charset="0"/>
              <a:sym typeface="+mn-ea"/>
            </a:endParaRPr>
          </a:p>
          <a:p>
            <a:pPr marL="0" indent="0">
              <a:buNone/>
            </a:pPr>
            <a:endParaRPr lang="en-US" altLang="en-US" sz="2400" dirty="0">
              <a:latin typeface="Garamond" panose="02020404030301010803" charset="0"/>
              <a:cs typeface="Garamond" panose="02020404030301010803" charset="0"/>
              <a:sym typeface="+mn-ea"/>
            </a:endParaRPr>
          </a:p>
          <a:p>
            <a:r>
              <a:rPr lang="en-US" altLang="en-US" sz="2400" dirty="0">
                <a:latin typeface="Garamond" panose="02020404030301010803" charset="0"/>
                <a:cs typeface="Garamond" panose="02020404030301010803" charset="0"/>
                <a:sym typeface="+mn-ea"/>
              </a:rPr>
              <a:t>Ishikawa diagrams often follow the </a:t>
            </a:r>
            <a:r>
              <a:rPr lang="en-US" altLang="en-US" sz="2400" b="1" dirty="0">
                <a:latin typeface="Garamond" panose="02020404030301010803" charset="0"/>
                <a:cs typeface="Garamond" panose="02020404030301010803" charset="0"/>
                <a:sym typeface="+mn-ea"/>
              </a:rPr>
              <a:t>"Six M's"</a:t>
            </a:r>
            <a:r>
              <a:rPr lang="en-US" altLang="en-US" sz="2400" dirty="0">
                <a:latin typeface="Garamond" panose="02020404030301010803" charset="0"/>
                <a:cs typeface="Garamond" panose="02020404030301010803" charset="0"/>
                <a:sym typeface="+mn-ea"/>
              </a:rPr>
              <a:t>: </a:t>
            </a:r>
            <a:r>
              <a:rPr lang="en-US" altLang="en-US" sz="2400" b="1" dirty="0">
                <a:latin typeface="Garamond" panose="02020404030301010803" charset="0"/>
                <a:cs typeface="Garamond" panose="02020404030301010803" charset="0"/>
                <a:sym typeface="+mn-ea"/>
              </a:rPr>
              <a:t>manpower</a:t>
            </a:r>
            <a:r>
              <a:rPr lang="en-US" altLang="en-US" sz="2400" dirty="0">
                <a:latin typeface="Garamond" panose="02020404030301010803" charset="0"/>
                <a:cs typeface="Garamond" panose="02020404030301010803" charset="0"/>
                <a:sym typeface="+mn-ea"/>
              </a:rPr>
              <a:t>, </a:t>
            </a:r>
            <a:r>
              <a:rPr lang="en-US" altLang="en-US" sz="2400" b="1" dirty="0">
                <a:latin typeface="Garamond" panose="02020404030301010803" charset="0"/>
                <a:cs typeface="Garamond" panose="02020404030301010803" charset="0"/>
                <a:sym typeface="+mn-ea"/>
              </a:rPr>
              <a:t>machinery</a:t>
            </a:r>
            <a:r>
              <a:rPr lang="en-US" altLang="en-US" sz="2400" dirty="0">
                <a:latin typeface="Garamond" panose="02020404030301010803" charset="0"/>
                <a:cs typeface="Garamond" panose="02020404030301010803" charset="0"/>
                <a:sym typeface="+mn-ea"/>
              </a:rPr>
              <a:t>, </a:t>
            </a:r>
            <a:r>
              <a:rPr lang="en-US" altLang="en-US" sz="2400" b="1" dirty="0">
                <a:latin typeface="Garamond" panose="02020404030301010803" charset="0"/>
                <a:cs typeface="Garamond" panose="02020404030301010803" charset="0"/>
                <a:sym typeface="+mn-ea"/>
              </a:rPr>
              <a:t>methods</a:t>
            </a:r>
            <a:r>
              <a:rPr lang="en-US" altLang="en-US" sz="2400" dirty="0">
                <a:latin typeface="Garamond" panose="02020404030301010803" charset="0"/>
                <a:cs typeface="Garamond" panose="02020404030301010803" charset="0"/>
                <a:sym typeface="+mn-ea"/>
              </a:rPr>
              <a:t>, </a:t>
            </a:r>
            <a:r>
              <a:rPr lang="en-US" altLang="en-US" sz="2400" b="1" dirty="0">
                <a:latin typeface="Garamond" panose="02020404030301010803" charset="0"/>
                <a:cs typeface="Garamond" panose="02020404030301010803" charset="0"/>
                <a:sym typeface="+mn-ea"/>
              </a:rPr>
              <a:t>materials</a:t>
            </a:r>
            <a:r>
              <a:rPr lang="en-US" altLang="en-US" sz="2400" dirty="0">
                <a:latin typeface="Garamond" panose="02020404030301010803" charset="0"/>
                <a:cs typeface="Garamond" panose="02020404030301010803" charset="0"/>
                <a:sym typeface="+mn-ea"/>
              </a:rPr>
              <a:t>, </a:t>
            </a:r>
            <a:r>
              <a:rPr lang="en-US" altLang="en-US" sz="2400" b="1" dirty="0">
                <a:latin typeface="Garamond" panose="02020404030301010803" charset="0"/>
                <a:cs typeface="Garamond" panose="02020404030301010803" charset="0"/>
                <a:sym typeface="+mn-ea"/>
              </a:rPr>
              <a:t>measurement</a:t>
            </a:r>
            <a:r>
              <a:rPr lang="en-US" altLang="en-US" sz="2400" dirty="0">
                <a:latin typeface="Garamond" panose="02020404030301010803" charset="0"/>
                <a:cs typeface="Garamond" panose="02020404030301010803" charset="0"/>
                <a:sym typeface="+mn-ea"/>
              </a:rPr>
              <a:t>, and</a:t>
            </a:r>
            <a:r>
              <a:rPr lang="en-US" altLang="en-US" sz="2400" b="1" dirty="0">
                <a:latin typeface="Garamond" panose="02020404030301010803" charset="0"/>
                <a:cs typeface="Garamond" panose="02020404030301010803" charset="0"/>
                <a:sym typeface="+mn-ea"/>
              </a:rPr>
              <a:t> mother nature</a:t>
            </a:r>
            <a:r>
              <a:rPr lang="en-US" altLang="en-US" sz="2400" dirty="0">
                <a:latin typeface="Garamond" panose="02020404030301010803" charset="0"/>
                <a:cs typeface="Garamond" panose="02020404030301010803" charset="0"/>
                <a:sym typeface="+mn-ea"/>
              </a:rPr>
              <a:t>.</a:t>
            </a:r>
            <a:endParaRPr lang="en-US" altLang="en-US" sz="2400" dirty="0">
              <a:latin typeface="Garamond" panose="02020404030301010803" charset="0"/>
              <a:cs typeface="Garamond" panose="02020404030301010803" charset="0"/>
              <a:sym typeface="+mn-ea"/>
            </a:endParaRPr>
          </a:p>
          <a:p>
            <a:pPr marL="0" indent="0">
              <a:buNone/>
            </a:pPr>
            <a:endParaRPr lang="en-US" sz="2800" dirty="0">
              <a:sym typeface="+mn-ea"/>
            </a:endParaRPr>
          </a:p>
          <a:p>
            <a:pPr marL="0" indent="0">
              <a:buNone/>
            </a:pPr>
            <a:endParaRPr lang="en-US" sz="2800" dirty="0">
              <a:sym typeface="+mn-ea"/>
            </a:endParaRPr>
          </a:p>
          <a:p>
            <a:pPr marL="0" indent="0">
              <a:buNone/>
            </a:pPr>
            <a:endParaRPr lang="en-US" sz="2800" dirty="0" smtClean="0">
              <a:sym typeface="+mn-ea"/>
            </a:endParaRPr>
          </a:p>
          <a:p>
            <a:pPr marL="0" indent="0">
              <a:buNone/>
            </a:pPr>
            <a:endParaRPr lang="en-US" dirty="0" smtClean="0"/>
          </a:p>
          <a:p>
            <a:pPr marL="0" indent="0">
              <a:buNone/>
            </a:pP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73685" y="342265"/>
            <a:ext cx="11080115" cy="614680"/>
          </a:xfrm>
        </p:spPr>
        <p:txBody>
          <a:bodyPr/>
          <a:p>
            <a:r>
              <a:rPr lang="en-US" sz="3200" b="1"/>
              <a:t>Root Cause Analysis Tools</a:t>
            </a:r>
            <a:endParaRPr lang="en-US" sz="3200" b="1"/>
          </a:p>
        </p:txBody>
      </p:sp>
      <p:sp>
        <p:nvSpPr>
          <p:cNvPr id="4" name="Content Placeholder 3"/>
          <p:cNvSpPr>
            <a:spLocks noGrp="1"/>
          </p:cNvSpPr>
          <p:nvPr>
            <p:ph idx="1"/>
          </p:nvPr>
        </p:nvSpPr>
        <p:spPr>
          <a:xfrm>
            <a:off x="273685" y="956310"/>
            <a:ext cx="11602085" cy="5668010"/>
          </a:xfrm>
        </p:spPr>
        <p:txBody>
          <a:bodyPr/>
          <a:p>
            <a:pPr marL="0" indent="0">
              <a:buFont typeface="Wingdings" panose="05000000000000000000" charset="0"/>
              <a:buNone/>
            </a:pPr>
            <a:r>
              <a:rPr lang="en-US" sz="2800" b="1" dirty="0">
                <a:latin typeface="Garamond" panose="02020404030301010803" charset="0"/>
                <a:cs typeface="Garamond" panose="02020404030301010803" charset="0"/>
                <a:sym typeface="+mn-ea"/>
              </a:rPr>
              <a:t>Fishbone (Ishikawa) Diagram</a:t>
            </a:r>
            <a:endParaRPr lang="en-US" sz="2800" b="1" dirty="0">
              <a:latin typeface="Garamond" panose="02020404030301010803" charset="0"/>
              <a:cs typeface="Garamond" panose="02020404030301010803" charset="0"/>
              <a:sym typeface="+mn-ea"/>
            </a:endParaRPr>
          </a:p>
          <a:p>
            <a:pPr marL="0" indent="0">
              <a:buNone/>
            </a:pPr>
            <a:endParaRPr lang="en-US" sz="2800" dirty="0">
              <a:sym typeface="+mn-ea"/>
            </a:endParaRPr>
          </a:p>
          <a:p>
            <a:pPr marL="0" indent="0">
              <a:buNone/>
            </a:pPr>
            <a:endParaRPr lang="en-US" sz="2800" dirty="0" smtClean="0">
              <a:sym typeface="+mn-ea"/>
            </a:endParaRPr>
          </a:p>
          <a:p>
            <a:pPr marL="0" indent="0">
              <a:buNone/>
            </a:pPr>
            <a:endParaRPr lang="en-US" dirty="0" smtClean="0"/>
          </a:p>
          <a:p>
            <a:pPr marL="0" indent="0">
              <a:buNone/>
            </a:pPr>
            <a:endParaRPr lang="en-US"/>
          </a:p>
        </p:txBody>
      </p:sp>
      <p:pic>
        <p:nvPicPr>
          <p:cNvPr id="2" name="Picture 1"/>
          <p:cNvPicPr/>
          <p:nvPr/>
        </p:nvPicPr>
        <p:blipFill>
          <a:blip r:embed="rId1"/>
          <a:stretch>
            <a:fillRect/>
          </a:stretch>
        </p:blipFill>
        <p:spPr>
          <a:xfrm>
            <a:off x="1417320" y="1480185"/>
            <a:ext cx="9668510" cy="520827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73685" y="342265"/>
            <a:ext cx="11080115" cy="614680"/>
          </a:xfrm>
        </p:spPr>
        <p:txBody>
          <a:bodyPr/>
          <a:p>
            <a:r>
              <a:rPr lang="en-US" sz="3200" b="1"/>
              <a:t>Apllication of a Fishbone Diagram (A Walk Through)</a:t>
            </a:r>
            <a:endParaRPr lang="en-US" sz="3200" b="1"/>
          </a:p>
        </p:txBody>
      </p:sp>
      <p:sp>
        <p:nvSpPr>
          <p:cNvPr id="4" name="Content Placeholder 3"/>
          <p:cNvSpPr>
            <a:spLocks noGrp="1"/>
          </p:cNvSpPr>
          <p:nvPr>
            <p:ph idx="1"/>
          </p:nvPr>
        </p:nvSpPr>
        <p:spPr>
          <a:xfrm>
            <a:off x="273685" y="956945"/>
            <a:ext cx="11602085" cy="5667375"/>
          </a:xfrm>
        </p:spPr>
        <p:txBody>
          <a:bodyPr/>
          <a:p>
            <a:pPr marL="0" indent="0">
              <a:buFont typeface="Wingdings" panose="05000000000000000000" charset="0"/>
              <a:buNone/>
            </a:pPr>
            <a:r>
              <a:rPr lang="en-US" b="1" dirty="0">
                <a:highlight>
                  <a:srgbClr val="FFFF00"/>
                </a:highlight>
                <a:latin typeface="Garamond" panose="02020404030301010803" charset="0"/>
                <a:cs typeface="Garamond" panose="02020404030301010803" charset="0"/>
                <a:sym typeface="+mn-ea"/>
              </a:rPr>
              <a:t>Example: Laboratory Results Got Delayed (Suggest Causes)</a:t>
            </a:r>
            <a:endParaRPr lang="en-US" dirty="0" smtClean="0"/>
          </a:p>
          <a:p>
            <a:pPr marL="0" indent="0">
              <a:buNone/>
            </a:pPr>
            <a:endParaRPr lang="en-US"/>
          </a:p>
        </p:txBody>
      </p:sp>
      <p:pic>
        <p:nvPicPr>
          <p:cNvPr id="6" name="Picture 5"/>
          <p:cNvPicPr/>
          <p:nvPr/>
        </p:nvPicPr>
        <p:blipFill>
          <a:blip r:embed="rId1"/>
          <a:stretch>
            <a:fillRect/>
          </a:stretch>
        </p:blipFill>
        <p:spPr>
          <a:xfrm>
            <a:off x="546735" y="1617980"/>
            <a:ext cx="11206480" cy="5072380"/>
          </a:xfrm>
          <a:prstGeom prst="rect">
            <a:avLst/>
          </a:prstGeom>
        </p:spPr>
      </p:pic>
      <p:sp>
        <p:nvSpPr>
          <p:cNvPr id="2" name="Rectangles 1"/>
          <p:cNvSpPr/>
          <p:nvPr/>
        </p:nvSpPr>
        <p:spPr>
          <a:xfrm>
            <a:off x="1699260" y="2789555"/>
            <a:ext cx="1166495"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Rectangles 4"/>
          <p:cNvSpPr/>
          <p:nvPr/>
        </p:nvSpPr>
        <p:spPr>
          <a:xfrm>
            <a:off x="1952625" y="3277235"/>
            <a:ext cx="1166495"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Rectangles 6"/>
          <p:cNvSpPr/>
          <p:nvPr/>
        </p:nvSpPr>
        <p:spPr>
          <a:xfrm>
            <a:off x="2036445" y="3764915"/>
            <a:ext cx="1450340"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Rectangles 7"/>
          <p:cNvSpPr/>
          <p:nvPr/>
        </p:nvSpPr>
        <p:spPr>
          <a:xfrm>
            <a:off x="2036445" y="4252595"/>
            <a:ext cx="1450975"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Rectangles 8"/>
          <p:cNvSpPr/>
          <p:nvPr/>
        </p:nvSpPr>
        <p:spPr>
          <a:xfrm>
            <a:off x="1952625" y="4799330"/>
            <a:ext cx="1166495"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Rectangles 9"/>
          <p:cNvSpPr/>
          <p:nvPr/>
        </p:nvSpPr>
        <p:spPr>
          <a:xfrm>
            <a:off x="1699260" y="5227955"/>
            <a:ext cx="1166495"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Rectangles 10"/>
          <p:cNvSpPr/>
          <p:nvPr/>
        </p:nvSpPr>
        <p:spPr>
          <a:xfrm>
            <a:off x="4572000" y="2853690"/>
            <a:ext cx="1166495"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Rectangles 11"/>
          <p:cNvSpPr/>
          <p:nvPr/>
        </p:nvSpPr>
        <p:spPr>
          <a:xfrm>
            <a:off x="4572635" y="3581400"/>
            <a:ext cx="1711960"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Rectangles 12"/>
          <p:cNvSpPr/>
          <p:nvPr/>
        </p:nvSpPr>
        <p:spPr>
          <a:xfrm>
            <a:off x="4719320" y="4378960"/>
            <a:ext cx="1166495"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Rectangles 13"/>
          <p:cNvSpPr/>
          <p:nvPr/>
        </p:nvSpPr>
        <p:spPr>
          <a:xfrm>
            <a:off x="4213860" y="5176520"/>
            <a:ext cx="1672590"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Rectangles 14"/>
          <p:cNvSpPr/>
          <p:nvPr/>
        </p:nvSpPr>
        <p:spPr>
          <a:xfrm>
            <a:off x="7032625" y="2853690"/>
            <a:ext cx="1492250"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Rectangles 15"/>
          <p:cNvSpPr/>
          <p:nvPr/>
        </p:nvSpPr>
        <p:spPr>
          <a:xfrm>
            <a:off x="7516495" y="3638550"/>
            <a:ext cx="1166495"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Rectangles 16"/>
          <p:cNvSpPr/>
          <p:nvPr/>
        </p:nvSpPr>
        <p:spPr>
          <a:xfrm>
            <a:off x="7516495" y="4378960"/>
            <a:ext cx="1166495" cy="30416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Rectangles 17"/>
          <p:cNvSpPr/>
          <p:nvPr/>
        </p:nvSpPr>
        <p:spPr>
          <a:xfrm>
            <a:off x="7179945" y="5176520"/>
            <a:ext cx="1166495" cy="247015"/>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274955"/>
            <a:ext cx="10972800" cy="898525"/>
          </a:xfrm>
        </p:spPr>
        <p:txBody>
          <a:bodyPr/>
          <a:p>
            <a:pPr algn="ctr"/>
            <a:r>
              <a:rPr lang="en-US" b="1"/>
              <a:t>Brain Teaser</a:t>
            </a:r>
            <a:endParaRPr lang="en-US" b="1"/>
          </a:p>
        </p:txBody>
      </p:sp>
      <p:sp>
        <p:nvSpPr>
          <p:cNvPr id="4" name="Content Placeholder 3"/>
          <p:cNvSpPr>
            <a:spLocks noGrp="1"/>
          </p:cNvSpPr>
          <p:nvPr>
            <p:ph idx="1"/>
          </p:nvPr>
        </p:nvSpPr>
        <p:spPr>
          <a:xfrm>
            <a:off x="301625" y="2157095"/>
            <a:ext cx="11600815" cy="4363085"/>
          </a:xfrm>
        </p:spPr>
        <p:txBody>
          <a:bodyPr/>
          <a:p>
            <a:r>
              <a:rPr lang="en-US"/>
              <a:t>What is Quality and Quality Improvement In Health Care??</a:t>
            </a:r>
            <a:endParaRPr lang="en-US"/>
          </a:p>
          <a:p>
            <a:endParaRPr lang="en-US"/>
          </a:p>
          <a:p>
            <a:r>
              <a:rPr lang="en-US"/>
              <a:t>Response from 3 Participants, each from a participating county (total of 12 participants per training region-Southeastern and Western Liberia)</a:t>
            </a:r>
            <a:endParaRPr lang="en-US"/>
          </a:p>
          <a:p>
            <a:pPr marL="0" indent="0">
              <a:buNone/>
            </a:pP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73685" y="342265"/>
            <a:ext cx="11080115" cy="614680"/>
          </a:xfrm>
        </p:spPr>
        <p:txBody>
          <a:bodyPr/>
          <a:p>
            <a:r>
              <a:rPr lang="en-US" sz="3200" b="1"/>
              <a:t>Apllication of a Fishbone Diagram (A Walk Through)</a:t>
            </a:r>
            <a:endParaRPr lang="en-US" sz="3200" b="1"/>
          </a:p>
        </p:txBody>
      </p:sp>
      <p:sp>
        <p:nvSpPr>
          <p:cNvPr id="4" name="Content Placeholder 3"/>
          <p:cNvSpPr>
            <a:spLocks noGrp="1"/>
          </p:cNvSpPr>
          <p:nvPr>
            <p:ph idx="1"/>
          </p:nvPr>
        </p:nvSpPr>
        <p:spPr>
          <a:xfrm>
            <a:off x="273685" y="956945"/>
            <a:ext cx="11602085" cy="5667375"/>
          </a:xfrm>
        </p:spPr>
        <p:txBody>
          <a:bodyPr/>
          <a:p>
            <a:pPr marL="0" indent="0">
              <a:buFont typeface="Wingdings" panose="05000000000000000000" charset="0"/>
              <a:buNone/>
            </a:pPr>
            <a:r>
              <a:rPr lang="en-US" b="1" dirty="0">
                <a:highlight>
                  <a:srgbClr val="FFFF00"/>
                </a:highlight>
                <a:latin typeface="Garamond" panose="02020404030301010803" charset="0"/>
                <a:cs typeface="Garamond" panose="02020404030301010803" charset="0"/>
                <a:sym typeface="+mn-ea"/>
              </a:rPr>
              <a:t>Example: Laboratory Results Got Delayed (Completed Diagram)</a:t>
            </a:r>
            <a:endParaRPr lang="en-US" dirty="0" smtClean="0"/>
          </a:p>
          <a:p>
            <a:pPr marL="0" indent="0">
              <a:buNone/>
            </a:pPr>
            <a:endParaRPr lang="en-US"/>
          </a:p>
        </p:txBody>
      </p:sp>
      <p:pic>
        <p:nvPicPr>
          <p:cNvPr id="6" name="Picture 5"/>
          <p:cNvPicPr/>
          <p:nvPr/>
        </p:nvPicPr>
        <p:blipFill>
          <a:blip r:embed="rId1"/>
          <a:stretch>
            <a:fillRect/>
          </a:stretch>
        </p:blipFill>
        <p:spPr>
          <a:xfrm>
            <a:off x="546735" y="1617980"/>
            <a:ext cx="11206480" cy="507238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73685" y="342265"/>
            <a:ext cx="11080115" cy="614680"/>
          </a:xfrm>
        </p:spPr>
        <p:txBody>
          <a:bodyPr/>
          <a:p>
            <a:r>
              <a:rPr lang="en-US" sz="3200" b="1"/>
              <a:t>Root Cause Analysis Tools</a:t>
            </a:r>
            <a:endParaRPr lang="en-US" sz="3200" b="1"/>
          </a:p>
        </p:txBody>
      </p:sp>
      <p:sp>
        <p:nvSpPr>
          <p:cNvPr id="4" name="Content Placeholder 3"/>
          <p:cNvSpPr>
            <a:spLocks noGrp="1"/>
          </p:cNvSpPr>
          <p:nvPr>
            <p:ph idx="1"/>
          </p:nvPr>
        </p:nvSpPr>
        <p:spPr>
          <a:xfrm>
            <a:off x="273685" y="956310"/>
            <a:ext cx="11602085" cy="5668010"/>
          </a:xfrm>
        </p:spPr>
        <p:txBody>
          <a:bodyPr/>
          <a:p>
            <a:pPr marL="0" indent="0">
              <a:buFont typeface="Wingdings" panose="05000000000000000000" charset="0"/>
              <a:buNone/>
            </a:pPr>
            <a:r>
              <a:rPr lang="en-US" b="1" dirty="0">
                <a:latin typeface="Garamond" panose="02020404030301010803" charset="0"/>
                <a:cs typeface="Garamond" panose="02020404030301010803" charset="0"/>
                <a:sym typeface="+mn-ea"/>
              </a:rPr>
              <a:t>Fishbone (Ishikawa) Diagram -- </a:t>
            </a:r>
            <a:r>
              <a:rPr lang="en-US" b="1" dirty="0">
                <a:highlight>
                  <a:srgbClr val="FFFF00"/>
                </a:highlight>
                <a:latin typeface="Garamond" panose="02020404030301010803" charset="0"/>
                <a:cs typeface="Garamond" panose="02020404030301010803" charset="0"/>
                <a:sym typeface="+mn-ea"/>
              </a:rPr>
              <a:t>Group Exercise (3 groups)</a:t>
            </a:r>
            <a:endParaRPr lang="en-US" b="1" dirty="0">
              <a:highlight>
                <a:srgbClr val="FFFF00"/>
              </a:highlight>
              <a:latin typeface="Garamond" panose="02020404030301010803" charset="0"/>
              <a:cs typeface="Garamond" panose="02020404030301010803" charset="0"/>
              <a:sym typeface="+mn-ea"/>
            </a:endParaRPr>
          </a:p>
          <a:p>
            <a:r>
              <a:rPr lang="en-US" altLang="en-US" sz="2800" b="1" dirty="0">
                <a:latin typeface="Garamond" panose="02020404030301010803" charset="0"/>
                <a:cs typeface="Garamond" panose="02020404030301010803" charset="0"/>
                <a:sym typeface="+mn-ea"/>
              </a:rPr>
              <a:t>Problem Statement: </a:t>
            </a:r>
            <a:r>
              <a:rPr lang="en-US" altLang="en-US" sz="2800" dirty="0">
                <a:latin typeface="Garamond" panose="02020404030301010803" charset="0"/>
                <a:cs typeface="Garamond" panose="02020404030301010803" charset="0"/>
                <a:sym typeface="+mn-ea"/>
              </a:rPr>
              <a:t>High incidence of patient falls during the night shift, compromising patient safety and care quality.</a:t>
            </a:r>
            <a:endParaRPr lang="en-US" altLang="en-US" sz="2800" dirty="0">
              <a:latin typeface="Garamond" panose="02020404030301010803" charset="0"/>
              <a:cs typeface="Garamond" panose="02020404030301010803" charset="0"/>
              <a:sym typeface="+mn-ea"/>
            </a:endParaRPr>
          </a:p>
          <a:p>
            <a:pPr marL="0" indent="0">
              <a:buNone/>
            </a:pPr>
            <a:r>
              <a:rPr lang="en-US" altLang="en-US" sz="2800" b="1" dirty="0">
                <a:latin typeface="Garamond" panose="02020404030301010803" charset="0"/>
                <a:cs typeface="Garamond" panose="02020404030301010803" charset="0"/>
                <a:sym typeface="+mn-ea"/>
              </a:rPr>
              <a:t>Facts gathered during a preliminary investigation of a patient fall:</a:t>
            </a:r>
            <a:endParaRPr lang="en-US" altLang="en-US" sz="2800" b="1" dirty="0">
              <a:latin typeface="Garamond" panose="02020404030301010803" charset="0"/>
              <a:cs typeface="Garamond" panose="02020404030301010803" charset="0"/>
              <a:sym typeface="+mn-ea"/>
            </a:endParaRPr>
          </a:p>
          <a:p>
            <a:r>
              <a:rPr lang="en-US" altLang="en-US" sz="2800" b="1" dirty="0">
                <a:latin typeface="Garamond" panose="02020404030301010803" charset="0"/>
                <a:cs typeface="Garamond" panose="02020404030301010803" charset="0"/>
                <a:sym typeface="+mn-ea"/>
              </a:rPr>
              <a:t>Time of fall:</a:t>
            </a:r>
            <a:r>
              <a:rPr lang="en-US" altLang="en-US" sz="2800" dirty="0">
                <a:latin typeface="Garamond" panose="02020404030301010803" charset="0"/>
                <a:cs typeface="Garamond" panose="02020404030301010803" charset="0"/>
                <a:sym typeface="+mn-ea"/>
              </a:rPr>
              <a:t> During the night shift</a:t>
            </a:r>
            <a:endParaRPr lang="en-US" altLang="en-US" sz="2800" dirty="0">
              <a:latin typeface="Garamond" panose="02020404030301010803" charset="0"/>
              <a:cs typeface="Garamond" panose="02020404030301010803" charset="0"/>
              <a:sym typeface="+mn-ea"/>
            </a:endParaRPr>
          </a:p>
          <a:p>
            <a:r>
              <a:rPr lang="en-US" altLang="en-US" sz="2800" b="1" dirty="0">
                <a:latin typeface="Garamond" panose="02020404030301010803" charset="0"/>
                <a:cs typeface="Garamond" panose="02020404030301010803" charset="0"/>
                <a:sym typeface="+mn-ea"/>
              </a:rPr>
              <a:t>Location of fal</a:t>
            </a:r>
            <a:r>
              <a:rPr lang="en-US" altLang="en-US" sz="2800" dirty="0">
                <a:latin typeface="Garamond" panose="02020404030301010803" charset="0"/>
                <a:cs typeface="Garamond" panose="02020404030301010803" charset="0"/>
                <a:sym typeface="+mn-ea"/>
              </a:rPr>
              <a:t>l: Patient’s room, near the bed</a:t>
            </a:r>
            <a:endParaRPr lang="en-US" altLang="en-US" sz="2800" dirty="0">
              <a:latin typeface="Garamond" panose="02020404030301010803" charset="0"/>
              <a:cs typeface="Garamond" panose="02020404030301010803" charset="0"/>
              <a:sym typeface="+mn-ea"/>
            </a:endParaRPr>
          </a:p>
          <a:p>
            <a:r>
              <a:rPr lang="en-US" altLang="en-US" sz="2800" b="1" dirty="0">
                <a:latin typeface="Garamond" panose="02020404030301010803" charset="0"/>
                <a:cs typeface="Garamond" panose="02020404030301010803" charset="0"/>
                <a:sym typeface="+mn-ea"/>
              </a:rPr>
              <a:t>Staff on duty</a:t>
            </a:r>
            <a:r>
              <a:rPr lang="en-US" altLang="en-US" sz="2800" dirty="0">
                <a:latin typeface="Garamond" panose="02020404030301010803" charset="0"/>
                <a:cs typeface="Garamond" panose="02020404030301010803" charset="0"/>
                <a:sym typeface="+mn-ea"/>
              </a:rPr>
              <a:t>: One nurse and one aide for the entire floor</a:t>
            </a:r>
            <a:endParaRPr lang="en-US" altLang="en-US" sz="2800" dirty="0">
              <a:latin typeface="Garamond" panose="02020404030301010803" charset="0"/>
              <a:cs typeface="Garamond" panose="02020404030301010803" charset="0"/>
              <a:sym typeface="+mn-ea"/>
            </a:endParaRPr>
          </a:p>
          <a:p>
            <a:r>
              <a:rPr lang="en-US" altLang="en-US" sz="2800" b="1" dirty="0">
                <a:latin typeface="Garamond" panose="02020404030301010803" charset="0"/>
                <a:cs typeface="Garamond" panose="02020404030301010803" charset="0"/>
                <a:sym typeface="+mn-ea"/>
              </a:rPr>
              <a:t>Equipment status:</a:t>
            </a:r>
            <a:r>
              <a:rPr lang="en-US" altLang="en-US" sz="2800" dirty="0">
                <a:latin typeface="Garamond" panose="02020404030301010803" charset="0"/>
                <a:cs typeface="Garamond" panose="02020404030301010803" charset="0"/>
                <a:sym typeface="+mn-ea"/>
              </a:rPr>
              <a:t> Bedside rails were not raised, and the call button was out of reach</a:t>
            </a:r>
            <a:endParaRPr lang="en-US" altLang="en-US" sz="2800" dirty="0">
              <a:latin typeface="Garamond" panose="02020404030301010803" charset="0"/>
              <a:cs typeface="Garamond" panose="02020404030301010803" charset="0"/>
              <a:sym typeface="+mn-ea"/>
            </a:endParaRPr>
          </a:p>
          <a:p>
            <a:r>
              <a:rPr lang="en-US" altLang="en-US" sz="2800" b="1" dirty="0">
                <a:latin typeface="Garamond" panose="02020404030301010803" charset="0"/>
                <a:cs typeface="Garamond" panose="02020404030301010803" charset="0"/>
                <a:sym typeface="+mn-ea"/>
              </a:rPr>
              <a:t>Patient condition:</a:t>
            </a:r>
            <a:r>
              <a:rPr lang="en-US" altLang="en-US" sz="2800" dirty="0">
                <a:latin typeface="Garamond" panose="02020404030301010803" charset="0"/>
                <a:cs typeface="Garamond" panose="02020404030301010803" charset="0"/>
                <a:sym typeface="+mn-ea"/>
              </a:rPr>
              <a:t> Elderly with a history of falls, on medication that affects balance</a:t>
            </a:r>
            <a:endParaRPr lang="en-US" altLang="en-US" sz="2800" dirty="0">
              <a:latin typeface="Garamond" panose="02020404030301010803" charset="0"/>
              <a:cs typeface="Garamond" panose="02020404030301010803" charset="0"/>
              <a:sym typeface="+mn-ea"/>
            </a:endParaRPr>
          </a:p>
          <a:p>
            <a:endParaRPr lang="en-US" sz="2800" dirty="0" smtClean="0">
              <a:sym typeface="+mn-ea"/>
            </a:endParaRPr>
          </a:p>
          <a:p>
            <a:pPr marL="0" indent="0">
              <a:buNone/>
            </a:pPr>
            <a:endParaRPr lang="en-US" dirty="0" smtClean="0"/>
          </a:p>
          <a:p>
            <a:pPr marL="0" indent="0">
              <a:buNone/>
            </a:pP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73685" y="342265"/>
            <a:ext cx="11080115" cy="614680"/>
          </a:xfrm>
        </p:spPr>
        <p:txBody>
          <a:bodyPr/>
          <a:p>
            <a:r>
              <a:rPr lang="en-US" sz="3200" b="1"/>
              <a:t>Root Cause Analysis Tools</a:t>
            </a:r>
            <a:endParaRPr lang="en-US" sz="3200" b="1"/>
          </a:p>
        </p:txBody>
      </p:sp>
      <p:sp>
        <p:nvSpPr>
          <p:cNvPr id="4" name="Content Placeholder 3"/>
          <p:cNvSpPr>
            <a:spLocks noGrp="1"/>
          </p:cNvSpPr>
          <p:nvPr>
            <p:ph idx="1"/>
          </p:nvPr>
        </p:nvSpPr>
        <p:spPr>
          <a:xfrm>
            <a:off x="273685" y="1339215"/>
            <a:ext cx="11602085" cy="5337810"/>
          </a:xfrm>
        </p:spPr>
        <p:txBody>
          <a:bodyPr/>
          <a:p>
            <a:pPr marL="0" indent="0">
              <a:buFont typeface="Wingdings" panose="05000000000000000000" charset="0"/>
              <a:buNone/>
            </a:pPr>
            <a:endParaRPr lang="en-US" b="1" dirty="0">
              <a:latin typeface="Garamond" panose="02020404030301010803" charset="0"/>
              <a:cs typeface="Garamond" panose="02020404030301010803" charset="0"/>
              <a:sym typeface="+mn-ea"/>
            </a:endParaRPr>
          </a:p>
          <a:p>
            <a:pPr marL="0" indent="0">
              <a:buFont typeface="Wingdings" panose="05000000000000000000" charset="0"/>
              <a:buNone/>
            </a:pPr>
            <a:r>
              <a:rPr lang="en-US" b="1" dirty="0">
                <a:latin typeface="Garamond" panose="02020404030301010803" charset="0"/>
                <a:cs typeface="Garamond" panose="02020404030301010803" charset="0"/>
                <a:sym typeface="+mn-ea"/>
              </a:rPr>
              <a:t>Fishbone (Ishikawa) Diagram -- </a:t>
            </a:r>
            <a:r>
              <a:rPr lang="en-US" b="1" dirty="0">
                <a:highlight>
                  <a:srgbClr val="FFFF00"/>
                </a:highlight>
                <a:latin typeface="Garamond" panose="02020404030301010803" charset="0"/>
                <a:cs typeface="Garamond" panose="02020404030301010803" charset="0"/>
                <a:sym typeface="+mn-ea"/>
              </a:rPr>
              <a:t>Group Exercise </a:t>
            </a:r>
            <a:endParaRPr lang="en-US" b="1" dirty="0">
              <a:highlight>
                <a:srgbClr val="FFFF00"/>
              </a:highlight>
              <a:latin typeface="Garamond" panose="02020404030301010803" charset="0"/>
              <a:cs typeface="Garamond" panose="02020404030301010803" charset="0"/>
              <a:sym typeface="+mn-ea"/>
            </a:endParaRPr>
          </a:p>
          <a:p>
            <a:pPr marL="0" indent="0">
              <a:buFont typeface="Wingdings" panose="05000000000000000000" charset="0"/>
              <a:buNone/>
            </a:pPr>
            <a:endParaRPr lang="en-US" b="1" dirty="0">
              <a:highlight>
                <a:srgbClr val="FFFF00"/>
              </a:highlight>
              <a:latin typeface="Garamond" panose="02020404030301010803" charset="0"/>
              <a:cs typeface="Garamond" panose="02020404030301010803" charset="0"/>
              <a:sym typeface="+mn-ea"/>
            </a:endParaRPr>
          </a:p>
          <a:p>
            <a:r>
              <a:rPr lang="en-US" altLang="en-US" sz="2800" b="1" dirty="0">
                <a:latin typeface="Garamond" panose="02020404030301010803" charset="0"/>
                <a:cs typeface="Garamond" panose="02020404030301010803" charset="0"/>
                <a:sym typeface="+mn-ea"/>
              </a:rPr>
              <a:t>Problem Statement: </a:t>
            </a:r>
            <a:r>
              <a:rPr lang="en-US" altLang="en-US" sz="2800" dirty="0">
                <a:latin typeface="Garamond" panose="02020404030301010803" charset="0"/>
                <a:cs typeface="Garamond" panose="02020404030301010803" charset="0"/>
                <a:sym typeface="+mn-ea"/>
              </a:rPr>
              <a:t>High incidence of patient falls during the night shift, compromising patient safety and care quality.</a:t>
            </a:r>
            <a:endParaRPr lang="en-US" altLang="en-US" sz="2800" dirty="0">
              <a:latin typeface="Garamond" panose="02020404030301010803" charset="0"/>
              <a:cs typeface="Garamond" panose="02020404030301010803" charset="0"/>
              <a:sym typeface="+mn-ea"/>
            </a:endParaRPr>
          </a:p>
          <a:p>
            <a:pPr marL="0" indent="0">
              <a:buNone/>
            </a:pPr>
            <a:endParaRPr lang="en-US" sz="2800" dirty="0" smtClean="0">
              <a:sym typeface="+mn-ea"/>
            </a:endParaRPr>
          </a:p>
          <a:p>
            <a:pPr marL="0" indent="0" algn="ctr">
              <a:buNone/>
            </a:pPr>
            <a:r>
              <a:rPr lang="en-US" sz="2800" b="1" dirty="0" smtClean="0">
                <a:highlight>
                  <a:srgbClr val="FFFF00"/>
                </a:highlight>
                <a:sym typeface="+mn-ea"/>
              </a:rPr>
              <a:t>DEVELOP A FISHBONE DIAGRAM</a:t>
            </a:r>
            <a:r>
              <a:rPr lang="en-US" sz="2800" b="1" dirty="0" smtClean="0">
                <a:sym typeface="+mn-ea"/>
              </a:rPr>
              <a:t> </a:t>
            </a:r>
            <a:endParaRPr lang="en-US" sz="2800" b="1" dirty="0" smtClean="0">
              <a:sym typeface="+mn-ea"/>
            </a:endParaRPr>
          </a:p>
          <a:p>
            <a:pPr marL="0" indent="0" algn="ctr">
              <a:buNone/>
            </a:pPr>
            <a:r>
              <a:rPr lang="en-US" sz="2800" b="1" dirty="0" smtClean="0">
                <a:sym typeface="+mn-ea"/>
              </a:rPr>
              <a:t>(</a:t>
            </a:r>
            <a:r>
              <a:rPr lang="en-US" sz="2800" b="1" dirty="0" smtClean="0">
                <a:highlight>
                  <a:srgbClr val="FFFF00"/>
                </a:highlight>
                <a:sym typeface="+mn-ea"/>
              </a:rPr>
              <a:t>Referencing Fishbone Diagram in previous slides </a:t>
            </a:r>
            <a:r>
              <a:rPr lang="en-US" sz="2800" b="1" dirty="0" smtClean="0">
                <a:sym typeface="+mn-ea"/>
              </a:rPr>
              <a:t>)</a:t>
            </a:r>
            <a:endParaRPr lang="en-US" sz="2800" b="1" dirty="0" smtClean="0">
              <a:sym typeface="+mn-ea"/>
            </a:endParaRPr>
          </a:p>
          <a:p>
            <a:pPr marL="0" indent="0">
              <a:buNone/>
            </a:pPr>
            <a:endParaRPr lang="en-US" dirty="0" smtClean="0"/>
          </a:p>
          <a:p>
            <a:pPr marL="0" indent="0">
              <a:buNone/>
            </a:pPr>
            <a:endParaRPr lang="en-US"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73685" y="342265"/>
            <a:ext cx="11080115" cy="614680"/>
          </a:xfrm>
        </p:spPr>
        <p:txBody>
          <a:bodyPr/>
          <a:p>
            <a:r>
              <a:rPr lang="en-US" sz="3200" b="1"/>
              <a:t>Root Cause Analysis Tools</a:t>
            </a:r>
            <a:endParaRPr lang="en-US" sz="3200" b="1"/>
          </a:p>
        </p:txBody>
      </p:sp>
      <p:sp>
        <p:nvSpPr>
          <p:cNvPr id="4" name="Content Placeholder 3"/>
          <p:cNvSpPr>
            <a:spLocks noGrp="1"/>
          </p:cNvSpPr>
          <p:nvPr>
            <p:ph idx="1"/>
          </p:nvPr>
        </p:nvSpPr>
        <p:spPr>
          <a:xfrm>
            <a:off x="273685" y="1098550"/>
            <a:ext cx="11602085" cy="5578475"/>
          </a:xfrm>
        </p:spPr>
        <p:txBody>
          <a:bodyPr/>
          <a:p>
            <a:pPr marL="0" indent="0">
              <a:buFont typeface="Wingdings" panose="05000000000000000000" charset="0"/>
              <a:buNone/>
            </a:pPr>
            <a:r>
              <a:rPr lang="en-US" sz="2800" b="1" dirty="0">
                <a:latin typeface="Garamond" panose="02020404030301010803" charset="0"/>
                <a:cs typeface="Garamond" panose="02020404030301010803" charset="0"/>
                <a:sym typeface="+mn-ea"/>
              </a:rPr>
              <a:t>Fishbone (Ishikawa) Diagram -- </a:t>
            </a:r>
            <a:r>
              <a:rPr lang="en-US" sz="2800" b="1" dirty="0">
                <a:highlight>
                  <a:srgbClr val="FFFF00"/>
                </a:highlight>
                <a:latin typeface="Garamond" panose="02020404030301010803" charset="0"/>
                <a:cs typeface="Garamond" panose="02020404030301010803" charset="0"/>
                <a:sym typeface="+mn-ea"/>
              </a:rPr>
              <a:t>Group Exercise (FINISHED DIAGRAM SHOULD LOOK LIKE THIS)</a:t>
            </a:r>
            <a:endParaRPr lang="en-US" sz="2800" b="1" dirty="0">
              <a:highlight>
                <a:srgbClr val="FFFF00"/>
              </a:highlight>
              <a:latin typeface="Garamond" panose="02020404030301010803" charset="0"/>
              <a:cs typeface="Garamond" panose="02020404030301010803" charset="0"/>
              <a:sym typeface="+mn-ea"/>
            </a:endParaRPr>
          </a:p>
          <a:p>
            <a:pPr marL="0" indent="0">
              <a:buNone/>
            </a:pPr>
            <a:endParaRPr lang="en-US" dirty="0" smtClean="0"/>
          </a:p>
          <a:p>
            <a:pPr marL="0" indent="0">
              <a:buNone/>
            </a:pPr>
            <a:endParaRPr lang="en-US"/>
          </a:p>
        </p:txBody>
      </p:sp>
      <p:pic>
        <p:nvPicPr>
          <p:cNvPr id="2" name="Picture 1"/>
          <p:cNvPicPr/>
          <p:nvPr/>
        </p:nvPicPr>
        <p:blipFill>
          <a:blip r:embed="rId1"/>
          <a:stretch>
            <a:fillRect/>
          </a:stretch>
        </p:blipFill>
        <p:spPr>
          <a:xfrm>
            <a:off x="1553845" y="2101850"/>
            <a:ext cx="9339580" cy="457517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73685" y="342265"/>
            <a:ext cx="11080115" cy="614680"/>
          </a:xfrm>
        </p:spPr>
        <p:txBody>
          <a:bodyPr/>
          <a:p>
            <a:r>
              <a:rPr lang="en-US" sz="3600" b="1"/>
              <a:t>Root Cause Analysis Tools</a:t>
            </a:r>
            <a:endParaRPr lang="en-US" sz="3600" b="1"/>
          </a:p>
        </p:txBody>
      </p:sp>
      <p:sp>
        <p:nvSpPr>
          <p:cNvPr id="4" name="Content Placeholder 3"/>
          <p:cNvSpPr>
            <a:spLocks noGrp="1"/>
          </p:cNvSpPr>
          <p:nvPr>
            <p:ph idx="1"/>
          </p:nvPr>
        </p:nvSpPr>
        <p:spPr>
          <a:xfrm>
            <a:off x="273685" y="956310"/>
            <a:ext cx="11602085" cy="5668010"/>
          </a:xfrm>
        </p:spPr>
        <p:txBody>
          <a:bodyPr/>
          <a:p>
            <a:pPr marL="0" indent="0">
              <a:buNone/>
            </a:pPr>
            <a:r>
              <a:rPr lang="en-US" dirty="0">
                <a:sym typeface="+mn-ea"/>
              </a:rPr>
              <a:t>2)</a:t>
            </a:r>
            <a:r>
              <a:rPr lang="en-US" b="1" dirty="0">
                <a:sym typeface="+mn-ea"/>
              </a:rPr>
              <a:t> 5 Whys </a:t>
            </a:r>
            <a:r>
              <a:rPr lang="en-US" b="1" dirty="0" smtClean="0">
                <a:sym typeface="+mn-ea"/>
              </a:rPr>
              <a:t>Technique</a:t>
            </a:r>
            <a:endParaRPr lang="en-US" dirty="0" smtClean="0">
              <a:sym typeface="+mn-ea"/>
            </a:endParaRPr>
          </a:p>
          <a:p>
            <a:r>
              <a:rPr lang="en-US" sz="2800">
                <a:sym typeface="+mn-ea"/>
              </a:rPr>
              <a:t>For an</a:t>
            </a:r>
            <a:r>
              <a:rPr sz="2800">
                <a:sym typeface="+mn-ea"/>
              </a:rPr>
              <a:t> Effective Root Cause Analysis</a:t>
            </a:r>
            <a:r>
              <a:rPr lang="en-US" sz="2800">
                <a:sym typeface="+mn-ea"/>
              </a:rPr>
              <a:t>.</a:t>
            </a:r>
            <a:endParaRPr lang="en-US" sz="2800">
              <a:sym typeface="+mn-ea"/>
            </a:endParaRPr>
          </a:p>
          <a:p>
            <a:pPr marL="0" indent="0">
              <a:buNone/>
            </a:pPr>
            <a:endParaRPr lang="en-US" sz="2800">
              <a:sym typeface="+mn-ea"/>
            </a:endParaRPr>
          </a:p>
          <a:p>
            <a:r>
              <a:rPr sz="2800" b="1">
                <a:sym typeface="+mn-ea"/>
              </a:rPr>
              <a:t>When to Use 5 Why</a:t>
            </a:r>
            <a:r>
              <a:rPr lang="en-US" sz="2800" b="1">
                <a:sym typeface="+mn-ea"/>
              </a:rPr>
              <a:t>? </a:t>
            </a:r>
            <a:endParaRPr lang="en-US" sz="2800" b="1">
              <a:sym typeface="+mn-ea"/>
            </a:endParaRPr>
          </a:p>
          <a:p>
            <a:pPr marL="0" indent="0">
              <a:buNone/>
            </a:pPr>
            <a:endParaRPr sz="2800" b="1">
              <a:sym typeface="+mn-ea"/>
            </a:endParaRPr>
          </a:p>
          <a:p>
            <a:pPr>
              <a:buFont typeface="Wingdings" panose="05000000000000000000" charset="0"/>
              <a:buChar char="ü"/>
            </a:pPr>
            <a:r>
              <a:rPr lang="en-US" sz="2800" b="1" i="1">
                <a:solidFill>
                  <a:srgbClr val="FF0000"/>
                </a:solidFill>
                <a:sym typeface="+mn-ea"/>
              </a:rPr>
              <a:t>Service Delivery</a:t>
            </a:r>
            <a:r>
              <a:rPr sz="2800" b="1" i="1">
                <a:solidFill>
                  <a:srgbClr val="FF0000"/>
                </a:solidFill>
                <a:sym typeface="+mn-ea"/>
              </a:rPr>
              <a:t> Issues</a:t>
            </a:r>
            <a:endParaRPr sz="2800" b="1" i="1">
              <a:solidFill>
                <a:srgbClr val="FF0000"/>
              </a:solidFill>
              <a:sym typeface="+mn-ea"/>
            </a:endParaRPr>
          </a:p>
          <a:p>
            <a:pPr>
              <a:buFont typeface="Wingdings" panose="05000000000000000000" charset="0"/>
              <a:buChar char="ü"/>
            </a:pPr>
            <a:r>
              <a:rPr sz="2800" b="1" i="1">
                <a:solidFill>
                  <a:srgbClr val="FF0000"/>
                </a:solidFill>
                <a:sym typeface="+mn-ea"/>
              </a:rPr>
              <a:t>Internal Issues (optional)</a:t>
            </a:r>
            <a:endParaRPr sz="2800" b="1" i="1">
              <a:solidFill>
                <a:srgbClr val="FF0000"/>
              </a:solidFill>
              <a:sym typeface="+mn-ea"/>
            </a:endParaRPr>
          </a:p>
          <a:p>
            <a:pPr>
              <a:buFont typeface="Wingdings" panose="05000000000000000000" charset="0"/>
              <a:buChar char="q"/>
            </a:pPr>
            <a:r>
              <a:rPr sz="2800">
                <a:sym typeface="+mn-ea"/>
              </a:rPr>
              <a:t>Quality</a:t>
            </a:r>
            <a:r>
              <a:rPr lang="en-US" sz="2800">
                <a:sym typeface="+mn-ea"/>
              </a:rPr>
              <a:t> and</a:t>
            </a:r>
            <a:r>
              <a:rPr sz="2800">
                <a:sym typeface="+mn-ea"/>
              </a:rPr>
              <a:t> System </a:t>
            </a:r>
            <a:r>
              <a:rPr lang="en-US" sz="2800">
                <a:sym typeface="+mn-ea"/>
              </a:rPr>
              <a:t>control issues</a:t>
            </a:r>
            <a:endParaRPr lang="en-US"/>
          </a:p>
        </p:txBody>
      </p:sp>
      <p:pic>
        <p:nvPicPr>
          <p:cNvPr id="5" name="Picture 4"/>
          <p:cNvPicPr>
            <a:picLocks noChangeAspect="1"/>
          </p:cNvPicPr>
          <p:nvPr/>
        </p:nvPicPr>
        <p:blipFill>
          <a:blip r:embed="rId1"/>
          <a:stretch>
            <a:fillRect/>
          </a:stretch>
        </p:blipFill>
        <p:spPr>
          <a:xfrm>
            <a:off x="7382510" y="1457325"/>
            <a:ext cx="3251835" cy="426212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273685" y="342265"/>
            <a:ext cx="11080115" cy="614680"/>
          </a:xfrm>
        </p:spPr>
        <p:txBody>
          <a:bodyPr/>
          <a:p>
            <a:r>
              <a:rPr lang="en-US" sz="3600" b="1"/>
              <a:t>Root Cause Analysis Tools</a:t>
            </a:r>
            <a:endParaRPr lang="en-US" sz="3600" b="1"/>
          </a:p>
        </p:txBody>
      </p:sp>
      <p:sp>
        <p:nvSpPr>
          <p:cNvPr id="4" name="Content Placeholder 3"/>
          <p:cNvSpPr>
            <a:spLocks noGrp="1"/>
          </p:cNvSpPr>
          <p:nvPr>
            <p:ph idx="1"/>
          </p:nvPr>
        </p:nvSpPr>
        <p:spPr>
          <a:xfrm>
            <a:off x="273685" y="956310"/>
            <a:ext cx="11602085" cy="5668010"/>
          </a:xfrm>
        </p:spPr>
        <p:txBody>
          <a:bodyPr/>
          <a:p>
            <a:pPr marL="0" indent="0">
              <a:buNone/>
            </a:pPr>
            <a:r>
              <a:rPr lang="en-US" dirty="0">
                <a:sym typeface="+mn-ea"/>
              </a:rPr>
              <a:t>2)</a:t>
            </a:r>
            <a:r>
              <a:rPr lang="en-US" b="1" dirty="0">
                <a:sym typeface="+mn-ea"/>
              </a:rPr>
              <a:t> </a:t>
            </a:r>
            <a:r>
              <a:rPr lang="en-US" b="1" dirty="0">
                <a:latin typeface="Garamond" panose="02020404030301010803" charset="0"/>
                <a:cs typeface="Garamond" panose="02020404030301010803" charset="0"/>
                <a:sym typeface="+mn-ea"/>
              </a:rPr>
              <a:t>5 Whys </a:t>
            </a:r>
            <a:r>
              <a:rPr lang="en-US" b="1" dirty="0" smtClean="0">
                <a:latin typeface="Garamond" panose="02020404030301010803" charset="0"/>
                <a:cs typeface="Garamond" panose="02020404030301010803" charset="0"/>
                <a:sym typeface="+mn-ea"/>
              </a:rPr>
              <a:t>Technique</a:t>
            </a:r>
            <a:endParaRPr lang="en-US" dirty="0" smtClean="0">
              <a:latin typeface="Garamond" panose="02020404030301010803" charset="0"/>
              <a:cs typeface="Garamond" panose="02020404030301010803" charset="0"/>
              <a:sym typeface="+mn-ea"/>
            </a:endParaRPr>
          </a:p>
          <a:p>
            <a:r>
              <a:rPr lang="en-US" sz="2800" b="1">
                <a:latin typeface="Garamond" panose="02020404030301010803" charset="0"/>
                <a:cs typeface="Garamond" panose="02020404030301010803" charset="0"/>
              </a:rPr>
              <a:t>EXAMPLE</a:t>
            </a:r>
            <a:endParaRPr lang="en-US" sz="2800" b="1">
              <a:latin typeface="Garamond" panose="02020404030301010803" charset="0"/>
              <a:cs typeface="Garamond" panose="02020404030301010803" charset="0"/>
            </a:endParaRPr>
          </a:p>
        </p:txBody>
      </p:sp>
      <p:pic>
        <p:nvPicPr>
          <p:cNvPr id="2" name="Picture 1"/>
          <p:cNvPicPr>
            <a:picLocks noChangeAspect="1"/>
          </p:cNvPicPr>
          <p:nvPr/>
        </p:nvPicPr>
        <p:blipFill>
          <a:blip r:embed="rId1"/>
          <a:srcRect l="50089" t="11827" b="15656"/>
          <a:stretch>
            <a:fillRect/>
          </a:stretch>
        </p:blipFill>
        <p:spPr>
          <a:xfrm>
            <a:off x="2677795" y="1704340"/>
            <a:ext cx="7825740" cy="491998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361950" y="216535"/>
            <a:ext cx="10991850" cy="548640"/>
          </a:xfrm>
        </p:spPr>
        <p:txBody>
          <a:bodyPr/>
          <a:p>
            <a:r>
              <a:rPr lang="en-US" sz="2800" b="1">
                <a:latin typeface="Garamond" panose="02020404030301010803" charset="0"/>
                <a:cs typeface="Garamond" panose="02020404030301010803" charset="0"/>
              </a:rPr>
              <a:t>Root Cause Analysis: Scenario-Based Group Activity</a:t>
            </a:r>
            <a:endParaRPr lang="en-US" sz="2800" b="1">
              <a:latin typeface="Garamond" panose="02020404030301010803" charset="0"/>
              <a:cs typeface="Garamond" panose="02020404030301010803" charset="0"/>
            </a:endParaRPr>
          </a:p>
        </p:txBody>
      </p:sp>
      <p:sp>
        <p:nvSpPr>
          <p:cNvPr id="4" name="Content Placeholder 3"/>
          <p:cNvSpPr>
            <a:spLocks noGrp="1"/>
          </p:cNvSpPr>
          <p:nvPr>
            <p:ph idx="1"/>
          </p:nvPr>
        </p:nvSpPr>
        <p:spPr>
          <a:xfrm>
            <a:off x="210820" y="765810"/>
            <a:ext cx="11759565" cy="5869305"/>
          </a:xfrm>
        </p:spPr>
        <p:txBody>
          <a:bodyPr>
            <a:noAutofit/>
          </a:bodyPr>
          <a:p>
            <a:pPr marL="0" indent="0">
              <a:buNone/>
            </a:pPr>
            <a:r>
              <a:rPr lang="en-US" altLang="en-US" sz="2800" b="1">
                <a:latin typeface="Garamond" panose="02020404030301010803" charset="0"/>
                <a:cs typeface="Garamond" panose="02020404030301010803" charset="0"/>
              </a:rPr>
              <a:t>Instruction:</a:t>
            </a:r>
            <a:r>
              <a:rPr lang="en-US" altLang="en-US" sz="2800">
                <a:latin typeface="Garamond" panose="02020404030301010803" charset="0"/>
                <a:cs typeface="Garamond" panose="02020404030301010803" charset="0"/>
              </a:rPr>
              <a:t> In 4 groups of 3 persons, review the Postpartum Hemorrhage  Management scenario and create a Cause-and-Effect Diagram. </a:t>
            </a:r>
            <a:endParaRPr lang="en-US" altLang="en-US" sz="2800">
              <a:latin typeface="Garamond" panose="02020404030301010803" charset="0"/>
              <a:cs typeface="Garamond" panose="02020404030301010803" charset="0"/>
            </a:endParaRPr>
          </a:p>
          <a:p>
            <a:pPr marL="0" indent="0">
              <a:buNone/>
            </a:pPr>
            <a:r>
              <a:rPr lang="en-US" altLang="en-US" sz="2800" b="1">
                <a:latin typeface="Garamond" panose="02020404030301010803" charset="0"/>
                <a:cs typeface="Garamond" panose="02020404030301010803" charset="0"/>
              </a:rPr>
              <a:t>Time:</a:t>
            </a:r>
            <a:r>
              <a:rPr lang="en-US" altLang="en-US" sz="2800">
                <a:latin typeface="Garamond" panose="02020404030301010803" charset="0"/>
                <a:cs typeface="Garamond" panose="02020404030301010803" charset="0"/>
              </a:rPr>
              <a:t> 45 minutes</a:t>
            </a:r>
            <a:endParaRPr lang="en-US" altLang="en-US" sz="2800">
              <a:latin typeface="Garamond" panose="02020404030301010803" charset="0"/>
              <a:cs typeface="Garamond" panose="02020404030301010803" charset="0"/>
            </a:endParaRPr>
          </a:p>
          <a:p>
            <a:pPr marL="0" indent="0">
              <a:buNone/>
            </a:pPr>
            <a:r>
              <a:rPr lang="en-US" altLang="en-US" sz="2800" b="1">
                <a:latin typeface="Garamond" panose="02020404030301010803" charset="0"/>
                <a:cs typeface="Garamond" panose="02020404030301010803" charset="0"/>
              </a:rPr>
              <a:t>Materials:</a:t>
            </a:r>
            <a:r>
              <a:rPr lang="en-US" altLang="en-US" sz="2800">
                <a:latin typeface="Garamond" panose="02020404030301010803" charset="0"/>
                <a:cs typeface="Garamond" panose="02020404030301010803" charset="0"/>
              </a:rPr>
              <a:t> Flipchart paper, markers, Cause &amp; Effect handout</a:t>
            </a:r>
            <a:endParaRPr lang="en-US" altLang="en-US" sz="2800" b="1">
              <a:latin typeface="Garamond" panose="02020404030301010803" charset="0"/>
              <a:cs typeface="Garamond" panose="02020404030301010803" charset="0"/>
            </a:endParaRPr>
          </a:p>
          <a:p>
            <a:pPr marL="0" indent="0">
              <a:buNone/>
            </a:pPr>
            <a:r>
              <a:rPr lang="en-US" altLang="en-US" sz="2800" b="1">
                <a:latin typeface="Garamond" panose="02020404030301010803" charset="0"/>
                <a:cs typeface="Garamond" panose="02020404030301010803" charset="0"/>
              </a:rPr>
              <a:t>Scenario: </a:t>
            </a:r>
            <a:endParaRPr lang="en-US" altLang="en-US" sz="2800" b="1">
              <a:latin typeface="Garamond" panose="02020404030301010803" charset="0"/>
              <a:cs typeface="Garamond" panose="02020404030301010803" charset="0"/>
            </a:endParaRPr>
          </a:p>
          <a:p>
            <a:pPr marL="0" indent="0" algn="just">
              <a:buNone/>
            </a:pPr>
            <a:r>
              <a:rPr lang="en-US" altLang="en-US" sz="2800">
                <a:latin typeface="Garamond" panose="02020404030301010803" charset="0"/>
                <a:cs typeface="Garamond" panose="02020404030301010803" charset="0"/>
              </a:rPr>
              <a:t>In facility A, postpartum hemorrhage accounts for most of the maternal referrals and mortalities. Management of postpartum hemorrhage is very important in the reduction of marternal morbidity and mortality. As part of management, timely referral of hemorrhaging mothers is key, yet there is delay in the referral of patients, and it usually takes up to 8hours on foot for patients to reach the nearest health facility which has comprehensive obstetric and newborn care.</a:t>
            </a:r>
            <a:endParaRPr lang="en-US" altLang="en-US" sz="2800">
              <a:latin typeface="Garamond" panose="02020404030301010803" charset="0"/>
              <a:cs typeface="Garamond" panose="02020404030301010803" charset="0"/>
            </a:endParaRPr>
          </a:p>
          <a:p>
            <a:pPr marL="0" indent="0" algn="just">
              <a:buNone/>
            </a:pPr>
            <a:r>
              <a:rPr lang="en-US" altLang="en-US" sz="2800">
                <a:latin typeface="Garamond" panose="02020404030301010803" charset="0"/>
                <a:cs typeface="Garamond" panose="02020404030301010803" charset="0"/>
              </a:rPr>
              <a:t> A County Level Team is tasked with identifying root causes and proposing actionable solutions to improve quality of care.</a:t>
            </a:r>
            <a:endParaRPr lang="en-US" altLang="en-US" sz="2800">
              <a:latin typeface="Garamond" panose="02020404030301010803" charset="0"/>
              <a:cs typeface="Garamond" panose="02020404030301010803"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361950" y="216535"/>
            <a:ext cx="10991850" cy="782320"/>
          </a:xfrm>
        </p:spPr>
        <p:txBody>
          <a:bodyPr/>
          <a:p>
            <a:r>
              <a:rPr lang="en-US" sz="2800" b="1">
                <a:latin typeface="Garamond" panose="02020404030301010803" charset="0"/>
                <a:cs typeface="Garamond" panose="02020404030301010803" charset="0"/>
              </a:rPr>
              <a:t>Root Cause Analysis Group Activity Cont’d</a:t>
            </a:r>
            <a:endParaRPr lang="en-US" sz="2800" b="1">
              <a:latin typeface="Garamond" panose="02020404030301010803" charset="0"/>
              <a:cs typeface="Garamond" panose="02020404030301010803" charset="0"/>
            </a:endParaRPr>
          </a:p>
        </p:txBody>
      </p:sp>
      <p:sp>
        <p:nvSpPr>
          <p:cNvPr id="4" name="Content Placeholder 3"/>
          <p:cNvSpPr>
            <a:spLocks noGrp="1"/>
          </p:cNvSpPr>
          <p:nvPr>
            <p:ph idx="1"/>
          </p:nvPr>
        </p:nvSpPr>
        <p:spPr>
          <a:xfrm>
            <a:off x="306070" y="998855"/>
            <a:ext cx="11569700" cy="5718175"/>
          </a:xfrm>
        </p:spPr>
        <p:txBody>
          <a:bodyPr>
            <a:noAutofit/>
          </a:bodyPr>
          <a:p>
            <a:pPr marL="0" indent="0">
              <a:buNone/>
            </a:pPr>
            <a:r>
              <a:rPr lang="en-US" altLang="en-US" sz="2400" b="1">
                <a:latin typeface="Garamond" panose="02020404030301010803" charset="0"/>
                <a:cs typeface="Garamond" panose="02020404030301010803" charset="0"/>
              </a:rPr>
              <a:t>Exercise Steps: </a:t>
            </a:r>
            <a:endParaRPr lang="en-US" altLang="en-US" sz="2400" b="1">
              <a:latin typeface="Garamond" panose="02020404030301010803" charset="0"/>
              <a:cs typeface="Garamond" panose="02020404030301010803" charset="0"/>
            </a:endParaRPr>
          </a:p>
          <a:p>
            <a:pPr marL="0" indent="0">
              <a:buNone/>
            </a:pPr>
            <a:r>
              <a:rPr lang="en-US" altLang="en-US" sz="2400">
                <a:latin typeface="Garamond" panose="02020404030301010803" charset="0"/>
                <a:cs typeface="Garamond" panose="02020404030301010803" charset="0"/>
              </a:rPr>
              <a:t>1. Create a Cause and Effect Diagram categorizing reasons for </a:t>
            </a:r>
            <a:endParaRPr lang="en-US" altLang="en-US" sz="2400">
              <a:latin typeface="Garamond" panose="02020404030301010803" charset="0"/>
              <a:cs typeface="Garamond" panose="02020404030301010803" charset="0"/>
            </a:endParaRPr>
          </a:p>
          <a:p>
            <a:pPr marL="0" indent="0">
              <a:buNone/>
            </a:pPr>
            <a:r>
              <a:rPr lang="en-US" altLang="en-US" sz="2400">
                <a:latin typeface="Garamond" panose="02020404030301010803" charset="0"/>
                <a:cs typeface="Garamond" panose="02020404030301010803" charset="0"/>
              </a:rPr>
              <a:t>delay in referral (</a:t>
            </a:r>
            <a:r>
              <a:rPr lang="en-US" altLang="en-US" sz="2400" b="1">
                <a:latin typeface="Garamond" panose="02020404030301010803" charset="0"/>
                <a:cs typeface="Garamond" panose="02020404030301010803" charset="0"/>
                <a:sym typeface="+mn-ea"/>
              </a:rPr>
              <a:t>TEMPLATE TO BE COMPLETED BY PARTICIPANTS)</a:t>
            </a:r>
            <a:endParaRPr lang="en-US" altLang="en-US" sz="2400">
              <a:latin typeface="Garamond" panose="02020404030301010803" charset="0"/>
              <a:cs typeface="Garamond" panose="02020404030301010803" charset="0"/>
            </a:endParaRPr>
          </a:p>
          <a:p>
            <a:pPr>
              <a:buFont typeface="Arial" panose="020B0604020202020204" pitchFamily="34" charset="0"/>
              <a:buChar char="•"/>
            </a:pPr>
            <a:r>
              <a:rPr lang="en-US" altLang="en-US" sz="2400" b="1">
                <a:latin typeface="Garamond" panose="02020404030301010803" charset="0"/>
                <a:cs typeface="Garamond" panose="02020404030301010803" charset="0"/>
              </a:rPr>
              <a:t>Methods</a:t>
            </a:r>
            <a:r>
              <a:rPr lang="en-US" altLang="en-US" sz="2400">
                <a:latin typeface="Garamond" panose="02020404030301010803" charset="0"/>
                <a:cs typeface="Garamond" panose="02020404030301010803" charset="0"/>
              </a:rPr>
              <a:t> (of Referral)</a:t>
            </a:r>
            <a:endParaRPr lang="en-US" altLang="en-US" sz="2400">
              <a:latin typeface="Garamond" panose="02020404030301010803" charset="0"/>
              <a:cs typeface="Garamond" panose="02020404030301010803" charset="0"/>
            </a:endParaRPr>
          </a:p>
          <a:p>
            <a:pPr>
              <a:buFont typeface="Arial" panose="020B0604020202020204" pitchFamily="34" charset="0"/>
              <a:buChar char="•"/>
            </a:pPr>
            <a:endParaRPr lang="en-US" altLang="en-US" sz="2400">
              <a:latin typeface="Garamond" panose="02020404030301010803" charset="0"/>
              <a:cs typeface="Garamond" panose="02020404030301010803" charset="0"/>
            </a:endParaRPr>
          </a:p>
          <a:p>
            <a:pPr>
              <a:buFont typeface="Arial" panose="020B0604020202020204" pitchFamily="34" charset="0"/>
              <a:buChar char="•"/>
            </a:pPr>
            <a:r>
              <a:rPr lang="en-US" altLang="en-US" sz="2400" b="1">
                <a:latin typeface="Garamond" panose="02020404030301010803" charset="0"/>
                <a:cs typeface="Garamond" panose="02020404030301010803" charset="0"/>
              </a:rPr>
              <a:t>Machinery</a:t>
            </a:r>
            <a:r>
              <a:rPr lang="en-US" altLang="en-US" sz="2400">
                <a:latin typeface="Garamond" panose="02020404030301010803" charset="0"/>
                <a:cs typeface="Garamond" panose="02020404030301010803" charset="0"/>
              </a:rPr>
              <a:t> (Modes of Patient Transportation)</a:t>
            </a:r>
            <a:endParaRPr lang="en-US" altLang="en-US" sz="2400">
              <a:latin typeface="Garamond" panose="02020404030301010803" charset="0"/>
              <a:cs typeface="Garamond" panose="02020404030301010803" charset="0"/>
            </a:endParaRPr>
          </a:p>
          <a:p>
            <a:pPr>
              <a:buFont typeface="Arial" panose="020B0604020202020204" pitchFamily="34" charset="0"/>
              <a:buChar char="•"/>
            </a:pPr>
            <a:endParaRPr lang="en-US" altLang="en-US" sz="2400">
              <a:latin typeface="Garamond" panose="02020404030301010803" charset="0"/>
              <a:cs typeface="Garamond" panose="02020404030301010803" charset="0"/>
            </a:endParaRPr>
          </a:p>
          <a:p>
            <a:pPr>
              <a:buFont typeface="Arial" panose="020B0604020202020204" pitchFamily="34" charset="0"/>
              <a:buChar char="•"/>
            </a:pPr>
            <a:r>
              <a:rPr lang="en-US" altLang="en-US" sz="2400" b="1">
                <a:latin typeface="Garamond" panose="02020404030301010803" charset="0"/>
                <a:cs typeface="Garamond" panose="02020404030301010803" charset="0"/>
              </a:rPr>
              <a:t>Management</a:t>
            </a:r>
            <a:r>
              <a:rPr lang="en-US" altLang="en-US" sz="2400">
                <a:latin typeface="Garamond" panose="02020404030301010803" charset="0"/>
                <a:cs typeface="Garamond" panose="02020404030301010803" charset="0"/>
              </a:rPr>
              <a:t> (Prior to and during Referral)</a:t>
            </a:r>
            <a:endParaRPr lang="en-US" altLang="en-US" sz="2400">
              <a:latin typeface="Garamond" panose="02020404030301010803" charset="0"/>
              <a:cs typeface="Garamond" panose="02020404030301010803" charset="0"/>
            </a:endParaRPr>
          </a:p>
          <a:p>
            <a:pPr>
              <a:buFont typeface="Arial" panose="020B0604020202020204" pitchFamily="34" charset="0"/>
              <a:buChar char="•"/>
            </a:pPr>
            <a:endParaRPr lang="en-US" altLang="en-US" sz="2400">
              <a:latin typeface="Garamond" panose="02020404030301010803" charset="0"/>
              <a:cs typeface="Garamond" panose="02020404030301010803" charset="0"/>
            </a:endParaRPr>
          </a:p>
          <a:p>
            <a:pPr>
              <a:buFont typeface="Arial" panose="020B0604020202020204" pitchFamily="34" charset="0"/>
              <a:buChar char="•"/>
            </a:pPr>
            <a:r>
              <a:rPr lang="en-US" altLang="en-US" sz="2400" b="1">
                <a:latin typeface="Garamond" panose="02020404030301010803" charset="0"/>
                <a:cs typeface="Garamond" panose="02020404030301010803" charset="0"/>
              </a:rPr>
              <a:t>Materials</a:t>
            </a:r>
            <a:r>
              <a:rPr lang="en-US" altLang="en-US" sz="2400">
                <a:latin typeface="Garamond" panose="02020404030301010803" charset="0"/>
                <a:cs typeface="Garamond" panose="02020404030301010803" charset="0"/>
              </a:rPr>
              <a:t> (Medicines, and Medical Consumables used during Referral)</a:t>
            </a:r>
            <a:endParaRPr lang="en-US" altLang="en-US" sz="2400">
              <a:latin typeface="Garamond" panose="02020404030301010803" charset="0"/>
              <a:cs typeface="Garamond" panose="02020404030301010803" charset="0"/>
            </a:endParaRPr>
          </a:p>
          <a:p>
            <a:pPr>
              <a:buFont typeface="Arial" panose="020B0604020202020204" pitchFamily="34" charset="0"/>
              <a:buChar char="•"/>
            </a:pPr>
            <a:endParaRPr lang="en-US" altLang="en-US" sz="2400">
              <a:latin typeface="Garamond" panose="02020404030301010803" charset="0"/>
              <a:cs typeface="Garamond" panose="02020404030301010803" charset="0"/>
            </a:endParaRPr>
          </a:p>
          <a:p>
            <a:pPr>
              <a:buFont typeface="Arial" panose="020B0604020202020204" pitchFamily="34" charset="0"/>
              <a:buChar char="•"/>
            </a:pPr>
            <a:r>
              <a:rPr lang="en-US" altLang="en-US" sz="2400" b="1">
                <a:latin typeface="Garamond" panose="02020404030301010803" charset="0"/>
                <a:cs typeface="Garamond" panose="02020404030301010803" charset="0"/>
              </a:rPr>
              <a:t>Manpower</a:t>
            </a:r>
            <a:r>
              <a:rPr lang="en-US" altLang="en-US" sz="2400">
                <a:latin typeface="Garamond" panose="02020404030301010803" charset="0"/>
                <a:cs typeface="Garamond" panose="02020404030301010803" charset="0"/>
              </a:rPr>
              <a:t> (Healthcare Providers and Patient Care-givers)</a:t>
            </a:r>
            <a:endParaRPr lang="en-US" altLang="en-US" sz="2400">
              <a:latin typeface="Garamond" panose="02020404030301010803" charset="0"/>
              <a:cs typeface="Garamond" panose="02020404030301010803" charset="0"/>
            </a:endParaRPr>
          </a:p>
          <a:p>
            <a:pPr algn="ctr">
              <a:buFont typeface="Arial" panose="020B0604020202020204" pitchFamily="34" charset="0"/>
              <a:buChar char="•"/>
            </a:pPr>
            <a:endParaRPr lang="en-US" altLang="en-US" sz="2400" b="1">
              <a:latin typeface="Garamond" panose="02020404030301010803" charset="0"/>
              <a:cs typeface="Garamond" panose="02020404030301010803"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361950" y="216535"/>
            <a:ext cx="10991850" cy="782320"/>
          </a:xfrm>
        </p:spPr>
        <p:txBody>
          <a:bodyPr/>
          <a:p>
            <a:r>
              <a:rPr lang="en-US" sz="2800" b="1">
                <a:latin typeface="Garamond" panose="02020404030301010803" charset="0"/>
                <a:cs typeface="Garamond" panose="02020404030301010803" charset="0"/>
              </a:rPr>
              <a:t>Root Cause Analysis Group Activity Cont’d</a:t>
            </a:r>
            <a:endParaRPr lang="en-US" sz="2800" b="1">
              <a:latin typeface="Garamond" panose="02020404030301010803" charset="0"/>
              <a:cs typeface="Garamond" panose="02020404030301010803" charset="0"/>
            </a:endParaRPr>
          </a:p>
        </p:txBody>
      </p:sp>
      <p:sp>
        <p:nvSpPr>
          <p:cNvPr id="4" name="Content Placeholder 3"/>
          <p:cNvSpPr>
            <a:spLocks noGrp="1"/>
          </p:cNvSpPr>
          <p:nvPr>
            <p:ph idx="1"/>
          </p:nvPr>
        </p:nvSpPr>
        <p:spPr>
          <a:xfrm>
            <a:off x="306070" y="998855"/>
            <a:ext cx="11569700" cy="5508625"/>
          </a:xfrm>
        </p:spPr>
        <p:txBody>
          <a:bodyPr>
            <a:noAutofit/>
          </a:bodyPr>
          <a:p>
            <a:pPr marL="0" indent="0">
              <a:buNone/>
            </a:pPr>
            <a:r>
              <a:rPr lang="en-US" altLang="en-US" sz="2400" b="1">
                <a:latin typeface="Garamond" panose="02020404030301010803" charset="0"/>
                <a:cs typeface="Garamond" panose="02020404030301010803" charset="0"/>
              </a:rPr>
              <a:t>Exercise Steps: </a:t>
            </a:r>
            <a:endParaRPr lang="en-US" altLang="en-US" sz="2400" b="1">
              <a:latin typeface="Garamond" panose="02020404030301010803" charset="0"/>
              <a:cs typeface="Garamond" panose="02020404030301010803" charset="0"/>
            </a:endParaRPr>
          </a:p>
          <a:p>
            <a:pPr marL="0" indent="0">
              <a:buNone/>
            </a:pPr>
            <a:r>
              <a:rPr lang="en-US" altLang="en-US" sz="2400">
                <a:latin typeface="Garamond" panose="02020404030301010803" charset="0"/>
                <a:cs typeface="Garamond" panose="02020404030301010803" charset="0"/>
              </a:rPr>
              <a:t>1. Create a Cause and Effect Diagram categorizing reasons for </a:t>
            </a:r>
            <a:endParaRPr lang="en-US" altLang="en-US" sz="2400">
              <a:latin typeface="Garamond" panose="02020404030301010803" charset="0"/>
              <a:cs typeface="Garamond" panose="02020404030301010803" charset="0"/>
            </a:endParaRPr>
          </a:p>
          <a:p>
            <a:pPr marL="0" indent="0">
              <a:buNone/>
            </a:pPr>
            <a:r>
              <a:rPr lang="en-US" altLang="en-US" sz="2400">
                <a:latin typeface="Garamond" panose="02020404030301010803" charset="0"/>
                <a:cs typeface="Garamond" panose="02020404030301010803" charset="0"/>
              </a:rPr>
              <a:t>delay in referral</a:t>
            </a:r>
            <a:endParaRPr lang="en-US" altLang="en-US" sz="2400">
              <a:latin typeface="Garamond" panose="02020404030301010803" charset="0"/>
              <a:cs typeface="Garamond" panose="02020404030301010803" charset="0"/>
            </a:endParaRPr>
          </a:p>
          <a:p>
            <a:pPr marL="0" indent="0" algn="ctr">
              <a:buNone/>
            </a:pPr>
            <a:r>
              <a:rPr lang="en-US" altLang="en-US" sz="2400" b="1">
                <a:latin typeface="Garamond" panose="02020404030301010803" charset="0"/>
                <a:cs typeface="Garamond" panose="02020404030301010803" charset="0"/>
              </a:rPr>
              <a:t>TEMPLATE TO BE COMPLETED BY PARTICIPANTS</a:t>
            </a:r>
            <a:endParaRPr lang="en-US" altLang="en-US" sz="2400" b="1">
              <a:latin typeface="Garamond" panose="02020404030301010803" charset="0"/>
              <a:cs typeface="Garamond" panose="02020404030301010803" charset="0"/>
            </a:endParaRPr>
          </a:p>
        </p:txBody>
      </p:sp>
      <p:sp>
        <p:nvSpPr>
          <p:cNvPr id="2" name="Flowchart: Process 1"/>
          <p:cNvSpPr/>
          <p:nvPr/>
        </p:nvSpPr>
        <p:spPr>
          <a:xfrm>
            <a:off x="2274570" y="2907030"/>
            <a:ext cx="1955165" cy="611505"/>
          </a:xfrm>
          <a:prstGeom prst="flowChart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METHODS</a:t>
            </a:r>
            <a:endPar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cxnSp>
        <p:nvCxnSpPr>
          <p:cNvPr id="5" name="Straight Arrow Connector 4"/>
          <p:cNvCxnSpPr/>
          <p:nvPr/>
        </p:nvCxnSpPr>
        <p:spPr>
          <a:xfrm>
            <a:off x="4055745" y="3576955"/>
            <a:ext cx="998220" cy="1092835"/>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cxnSp>
        <p:nvCxnSpPr>
          <p:cNvPr id="6" name="Straight Arrow Connector 5"/>
          <p:cNvCxnSpPr/>
          <p:nvPr/>
        </p:nvCxnSpPr>
        <p:spPr>
          <a:xfrm flipV="1">
            <a:off x="2041525" y="4658995"/>
            <a:ext cx="8166735" cy="34925"/>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sp>
        <p:nvSpPr>
          <p:cNvPr id="7" name="Flowchart: Alternate Process 6"/>
          <p:cNvSpPr/>
          <p:nvPr/>
        </p:nvSpPr>
        <p:spPr>
          <a:xfrm>
            <a:off x="10353675" y="4388485"/>
            <a:ext cx="1350010" cy="611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EFFECT</a:t>
            </a:r>
            <a:endPar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Flowchart: Process 7"/>
          <p:cNvSpPr/>
          <p:nvPr/>
        </p:nvSpPr>
        <p:spPr>
          <a:xfrm>
            <a:off x="7118985" y="2907030"/>
            <a:ext cx="1627505" cy="611505"/>
          </a:xfrm>
          <a:prstGeom prst="flowChart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MACHINERY</a:t>
            </a:r>
            <a:endPar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cxnSp>
        <p:nvCxnSpPr>
          <p:cNvPr id="9" name="Straight Arrow Connector 8"/>
          <p:cNvCxnSpPr/>
          <p:nvPr/>
        </p:nvCxnSpPr>
        <p:spPr>
          <a:xfrm>
            <a:off x="8077835" y="3587750"/>
            <a:ext cx="1017270" cy="102870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sp>
        <p:nvSpPr>
          <p:cNvPr id="10" name="Flowchart: Process 9"/>
          <p:cNvSpPr/>
          <p:nvPr/>
        </p:nvSpPr>
        <p:spPr>
          <a:xfrm>
            <a:off x="2274570" y="5680710"/>
            <a:ext cx="1955165" cy="611505"/>
          </a:xfrm>
          <a:prstGeom prst="flowChart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MANAGEMENT</a:t>
            </a:r>
            <a:endPar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cxnSp>
        <p:nvCxnSpPr>
          <p:cNvPr id="11" name="Straight Arrow Connector 10"/>
          <p:cNvCxnSpPr/>
          <p:nvPr/>
        </p:nvCxnSpPr>
        <p:spPr>
          <a:xfrm flipV="1">
            <a:off x="2571750" y="4736465"/>
            <a:ext cx="1756410" cy="841375"/>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sp>
        <p:nvSpPr>
          <p:cNvPr id="13" name="Flowchart: Process 12"/>
          <p:cNvSpPr/>
          <p:nvPr/>
        </p:nvSpPr>
        <p:spPr>
          <a:xfrm>
            <a:off x="5262880" y="5680710"/>
            <a:ext cx="1955165" cy="611505"/>
          </a:xfrm>
          <a:prstGeom prst="flowChart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MATERIALS</a:t>
            </a:r>
            <a:endPar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cxnSp>
        <p:nvCxnSpPr>
          <p:cNvPr id="14" name="Straight Arrow Connector 13"/>
          <p:cNvCxnSpPr/>
          <p:nvPr/>
        </p:nvCxnSpPr>
        <p:spPr>
          <a:xfrm flipV="1">
            <a:off x="5537835" y="4732655"/>
            <a:ext cx="1546225" cy="841375"/>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sp>
        <p:nvSpPr>
          <p:cNvPr id="15" name="Flowchart: Process 14"/>
          <p:cNvSpPr/>
          <p:nvPr/>
        </p:nvSpPr>
        <p:spPr>
          <a:xfrm>
            <a:off x="8077835" y="5680710"/>
            <a:ext cx="1955165" cy="611505"/>
          </a:xfrm>
          <a:prstGeom prst="flowChart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MANPOWER</a:t>
            </a:r>
            <a:endParaRPr kumimoji="0" lang="en-US" altLang="zh-CN"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cxnSp>
        <p:nvCxnSpPr>
          <p:cNvPr id="16" name="Straight Arrow Connector 15"/>
          <p:cNvCxnSpPr/>
          <p:nvPr/>
        </p:nvCxnSpPr>
        <p:spPr>
          <a:xfrm flipV="1">
            <a:off x="8651240" y="4700905"/>
            <a:ext cx="1073150" cy="89408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sp>
        <p:nvSpPr>
          <p:cNvPr id="17" name="Half Frame 16"/>
          <p:cNvSpPr/>
          <p:nvPr/>
        </p:nvSpPr>
        <p:spPr>
          <a:xfrm rot="8400000">
            <a:off x="794385" y="4148455"/>
            <a:ext cx="914400" cy="914400"/>
          </a:xfrm>
          <a:prstGeom prst="halfFram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361950" y="216535"/>
            <a:ext cx="10991850" cy="993140"/>
          </a:xfrm>
        </p:spPr>
        <p:txBody>
          <a:bodyPr/>
          <a:p>
            <a:r>
              <a:rPr lang="en-US" sz="3200" b="1">
                <a:latin typeface="Garamond" panose="02020404030301010803" charset="0"/>
                <a:cs typeface="Garamond" panose="02020404030301010803" charset="0"/>
              </a:rPr>
              <a:t>Root Cause Analysis Group Activity Cont’d</a:t>
            </a:r>
            <a:endParaRPr lang="en-US" sz="3200" b="1">
              <a:latin typeface="Garamond" panose="02020404030301010803" charset="0"/>
              <a:cs typeface="Garamond" panose="02020404030301010803" charset="0"/>
            </a:endParaRPr>
          </a:p>
        </p:txBody>
      </p:sp>
      <p:sp>
        <p:nvSpPr>
          <p:cNvPr id="4" name="Content Placeholder 3"/>
          <p:cNvSpPr>
            <a:spLocks noGrp="1"/>
          </p:cNvSpPr>
          <p:nvPr>
            <p:ph idx="1"/>
          </p:nvPr>
        </p:nvSpPr>
        <p:spPr>
          <a:xfrm>
            <a:off x="306070" y="1524000"/>
            <a:ext cx="11569700" cy="4983480"/>
          </a:xfrm>
        </p:spPr>
        <p:txBody>
          <a:bodyPr>
            <a:noAutofit/>
          </a:bodyPr>
          <a:p>
            <a:pPr marL="0" indent="0">
              <a:buNone/>
            </a:pPr>
            <a:r>
              <a:rPr lang="en-US" altLang="en-US" sz="2800" b="1">
                <a:latin typeface="Garamond" panose="02020404030301010803" charset="0"/>
                <a:cs typeface="Garamond" panose="02020404030301010803" charset="0"/>
              </a:rPr>
              <a:t>Exercise Steps: </a:t>
            </a:r>
            <a:endParaRPr lang="en-US" altLang="en-US" sz="2800" b="1">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rPr>
              <a:t>2. Prioritize causes and apply the 5 Whys technique</a:t>
            </a:r>
            <a:endParaRPr lang="en-US" altLang="en-US" sz="2800">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rPr>
              <a:t>3. Identify potential solutions to root causes</a:t>
            </a:r>
            <a:endParaRPr lang="en-US" altLang="en-US" sz="2800">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rPr>
              <a:t>4. Choose one solution to test, and describe how you'd measure impact</a:t>
            </a:r>
            <a:endParaRPr lang="en-US" altLang="en-US" sz="2800">
              <a:latin typeface="Garamond" panose="02020404030301010803" charset="0"/>
              <a:cs typeface="Garamond" panose="02020404030301010803" charset="0"/>
            </a:endParaRPr>
          </a:p>
          <a:p>
            <a:pPr marL="0" indent="0">
              <a:buNone/>
            </a:pPr>
            <a:endParaRPr lang="en-US" altLang="en-US" sz="2800">
              <a:latin typeface="Garamond" panose="02020404030301010803" charset="0"/>
              <a:cs typeface="Garamond" panose="02020404030301010803" charset="0"/>
            </a:endParaRPr>
          </a:p>
          <a:p>
            <a:pPr marL="0" indent="0">
              <a:buNone/>
            </a:pPr>
            <a:r>
              <a:rPr lang="en-US" altLang="en-US" sz="2800" b="1">
                <a:latin typeface="Garamond" panose="02020404030301010803" charset="0"/>
                <a:cs typeface="Garamond" panose="02020404030301010803" charset="0"/>
              </a:rPr>
              <a:t>Final Outputs: </a:t>
            </a:r>
            <a:endParaRPr lang="en-US" altLang="en-US" sz="2800" b="1">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rPr>
              <a:t>• Completed Cause and Effect Diagram</a:t>
            </a:r>
            <a:endParaRPr lang="en-US" altLang="en-US" sz="2800">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rPr>
              <a:t>• Prioritized list of root causes</a:t>
            </a:r>
            <a:endParaRPr lang="en-US" altLang="en-US" sz="2800">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rPr>
              <a:t>• Improvement idea with a brief implementation/testing plan</a:t>
            </a:r>
            <a:endParaRPr lang="en-US" altLang="en-US" sz="2800">
              <a:latin typeface="Garamond" panose="02020404030301010803" charset="0"/>
              <a:cs typeface="Garamond" panose="02020404030301010803"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94335" y="274955"/>
            <a:ext cx="11559540" cy="1143000"/>
          </a:xfrm>
        </p:spPr>
        <p:txBody>
          <a:bodyPr/>
          <a:p>
            <a:r>
              <a:rPr lang="en-US" b="1">
                <a:solidFill>
                  <a:schemeClr val="tx1"/>
                </a:solidFill>
              </a:rPr>
              <a:t>Definition of Quality &amp; Role In Health Care</a:t>
            </a:r>
            <a:endParaRPr lang="en-US" b="1">
              <a:solidFill>
                <a:schemeClr val="tx1"/>
              </a:solidFill>
            </a:endParaRPr>
          </a:p>
        </p:txBody>
      </p:sp>
      <p:sp>
        <p:nvSpPr>
          <p:cNvPr id="3" name="Content Placeholder 2"/>
          <p:cNvSpPr>
            <a:spLocks noGrp="1"/>
          </p:cNvSpPr>
          <p:nvPr>
            <p:ph idx="1"/>
          </p:nvPr>
        </p:nvSpPr>
        <p:spPr>
          <a:xfrm>
            <a:off x="609600" y="1600200"/>
            <a:ext cx="10972800" cy="4921250"/>
          </a:xfrm>
        </p:spPr>
        <p:txBody>
          <a:bodyPr/>
          <a:p>
            <a:r>
              <a:rPr lang="en-US"/>
              <a:t>Quality, what does it means?</a:t>
            </a:r>
            <a:endParaRPr lang="en-US"/>
          </a:p>
          <a:p>
            <a:pPr marL="0" indent="0">
              <a:buNone/>
            </a:pPr>
            <a:endParaRPr lang="en-US"/>
          </a:p>
          <a:p>
            <a:pPr marL="0" indent="0">
              <a:buNone/>
            </a:pPr>
            <a:r>
              <a:rPr lang="en-US">
                <a:highlight>
                  <a:srgbClr val="FFFF00"/>
                </a:highlight>
              </a:rPr>
              <a:t>SYNONYMS from the Mariam Webster Dictionary:</a:t>
            </a:r>
            <a:r>
              <a:rPr lang="en-US" b="1"/>
              <a:t> </a:t>
            </a:r>
            <a:endParaRPr lang="en-US" b="1"/>
          </a:p>
          <a:p>
            <a:pPr>
              <a:buFont typeface="Wingdings" panose="05000000000000000000" charset="0"/>
              <a:buChar char="ü"/>
            </a:pPr>
            <a:r>
              <a:rPr lang="en-US"/>
              <a:t>Standard</a:t>
            </a:r>
            <a:endParaRPr lang="en-US"/>
          </a:p>
          <a:p>
            <a:pPr>
              <a:buFont typeface="Wingdings" panose="05000000000000000000" charset="0"/>
              <a:buChar char="ü"/>
            </a:pPr>
            <a:r>
              <a:rPr lang="en-US"/>
              <a:t>Grade</a:t>
            </a:r>
            <a:endParaRPr lang="en-US"/>
          </a:p>
          <a:p>
            <a:pPr>
              <a:buFont typeface="Wingdings" panose="05000000000000000000" charset="0"/>
              <a:buChar char="ü"/>
            </a:pPr>
            <a:r>
              <a:rPr lang="en-US"/>
              <a:t>Yardstick</a:t>
            </a:r>
            <a:endParaRPr lang="en-US"/>
          </a:p>
          <a:p>
            <a:pPr>
              <a:buFont typeface="Wingdings" panose="05000000000000000000" charset="0"/>
              <a:buChar char="ü"/>
            </a:pPr>
            <a:r>
              <a:rPr lang="en-US"/>
              <a:t>Hallmark</a:t>
            </a:r>
            <a:endParaRPr lang="en-US"/>
          </a:p>
          <a:p>
            <a:pPr>
              <a:buFont typeface="Wingdings" panose="05000000000000000000" charset="0"/>
              <a:buChar char="ü"/>
            </a:pPr>
            <a:r>
              <a:rPr lang="en-US"/>
              <a:t>Preferment....etc....</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4648835" y="3159125"/>
            <a:ext cx="3295015" cy="269875"/>
          </a:xfrm>
        </p:spPr>
        <p:txBody>
          <a:bodyPr>
            <a:normAutofit fontScale="90000"/>
          </a:bodyPr>
          <a:p>
            <a:endParaRPr lang="en-US"/>
          </a:p>
        </p:txBody>
      </p:sp>
      <p:pic>
        <p:nvPicPr>
          <p:cNvPr id="9" name="Picture 8"/>
          <p:cNvPicPr>
            <a:picLocks noChangeAspect="1"/>
          </p:cNvPicPr>
          <p:nvPr/>
        </p:nvPicPr>
        <p:blipFill>
          <a:blip r:embed="rId1"/>
          <a:srcRect l="19648" r="13542"/>
          <a:stretch>
            <a:fillRect/>
          </a:stretch>
        </p:blipFill>
        <p:spPr>
          <a:xfrm>
            <a:off x="2715895" y="654050"/>
            <a:ext cx="6957060" cy="497014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19125" y="2675255"/>
            <a:ext cx="10657840" cy="1325880"/>
          </a:xfrm>
        </p:spPr>
        <p:txBody>
          <a:bodyPr/>
          <a:p>
            <a:pPr algn="ctr"/>
            <a:r>
              <a:rPr lang="en-US" b="1">
                <a:sym typeface="+mn-ea"/>
              </a:rPr>
              <a:t>Session 4.4 : PDSA Cycle (Part I)</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r>
              <a:rPr lang="en-US" altLang="en-US" sz="3200" b="1"/>
              <a:t>Quality Improvement and the Improvement Cycle in Retrospect</a:t>
            </a:r>
            <a:endParaRPr lang="en-US" altLang="en-US" sz="3200" b="1"/>
          </a:p>
        </p:txBody>
      </p:sp>
      <p:sp>
        <p:nvSpPr>
          <p:cNvPr id="4" name="Content Placeholder 3"/>
          <p:cNvSpPr>
            <a:spLocks noGrp="1"/>
          </p:cNvSpPr>
          <p:nvPr>
            <p:ph idx="1"/>
          </p:nvPr>
        </p:nvSpPr>
        <p:spPr>
          <a:xfrm>
            <a:off x="335915" y="1558925"/>
            <a:ext cx="11487785" cy="5009515"/>
          </a:xfrm>
        </p:spPr>
        <p:txBody>
          <a:bodyPr/>
          <a:p>
            <a:r>
              <a:rPr lang="en-US" altLang="en-US" b="1">
                <a:sym typeface="+mn-ea"/>
              </a:rPr>
              <a:t>In Primary Health Care (PHC)</a:t>
            </a:r>
            <a:r>
              <a:rPr lang="en-US" altLang="en-US">
                <a:sym typeface="+mn-ea"/>
              </a:rPr>
              <a:t>, </a:t>
            </a:r>
            <a:r>
              <a:rPr lang="en-US" altLang="en-US" b="1">
                <a:sym typeface="+mn-ea"/>
              </a:rPr>
              <a:t>quality </a:t>
            </a:r>
            <a:r>
              <a:rPr lang="en-US" altLang="en-US">
                <a:sym typeface="+mn-ea"/>
              </a:rPr>
              <a:t>is defined by the extent to which </a:t>
            </a:r>
            <a:r>
              <a:rPr lang="en-US" altLang="en-US" b="1">
                <a:sym typeface="+mn-ea"/>
              </a:rPr>
              <a:t>services are safe</a:t>
            </a:r>
            <a:r>
              <a:rPr lang="en-US" altLang="en-US">
                <a:sym typeface="+mn-ea"/>
              </a:rPr>
              <a:t>, </a:t>
            </a:r>
            <a:r>
              <a:rPr lang="en-US" altLang="en-US" b="1">
                <a:sym typeface="+mn-ea"/>
              </a:rPr>
              <a:t>effective</a:t>
            </a:r>
            <a:r>
              <a:rPr lang="en-US" altLang="en-US">
                <a:sym typeface="+mn-ea"/>
              </a:rPr>
              <a:t>, and </a:t>
            </a:r>
            <a:r>
              <a:rPr lang="en-US" altLang="en-US" b="1">
                <a:sym typeface="+mn-ea"/>
              </a:rPr>
              <a:t>people-centered</a:t>
            </a:r>
            <a:r>
              <a:rPr lang="en-US" altLang="en-US">
                <a:sym typeface="+mn-ea"/>
              </a:rPr>
              <a:t>,</a:t>
            </a:r>
            <a:r>
              <a:rPr lang="en-US" altLang="en-US" b="1">
                <a:sym typeface="+mn-ea"/>
              </a:rPr>
              <a:t> delivered in a way that achieves desired health outcomes </a:t>
            </a:r>
            <a:r>
              <a:rPr lang="en-US" altLang="en-US">
                <a:sym typeface="+mn-ea"/>
              </a:rPr>
              <a:t>while balancing efficiency, equity, and timeliness.</a:t>
            </a:r>
            <a:endParaRPr lang="en-US" altLang="en-US">
              <a:sym typeface="+mn-ea"/>
            </a:endParaRPr>
          </a:p>
          <a:p>
            <a:endParaRPr lang="en-US" altLang="en-US">
              <a:sym typeface="+mn-ea"/>
            </a:endParaRPr>
          </a:p>
          <a:p>
            <a:r>
              <a:rPr>
                <a:solidFill>
                  <a:srgbClr val="001D35"/>
                </a:solidFill>
                <a:latin typeface="Garamond" panose="02020404030301010803" charset="0"/>
                <a:ea typeface="Google Sans"/>
                <a:cs typeface="Garamond" panose="02020404030301010803" charset="0"/>
                <a:sym typeface="+mn-ea"/>
              </a:rPr>
              <a:t>The </a:t>
            </a:r>
            <a:r>
              <a:rPr b="1">
                <a:solidFill>
                  <a:srgbClr val="001D35"/>
                </a:solidFill>
                <a:latin typeface="Garamond" panose="02020404030301010803" charset="0"/>
                <a:ea typeface="Google Sans"/>
                <a:cs typeface="Garamond" panose="02020404030301010803" charset="0"/>
                <a:sym typeface="+mn-ea"/>
              </a:rPr>
              <a:t>ultimate goal is to support universal health coverage</a:t>
            </a:r>
            <a:r>
              <a:rPr>
                <a:solidFill>
                  <a:srgbClr val="001D35"/>
                </a:solidFill>
                <a:latin typeface="Garamond" panose="02020404030301010803" charset="0"/>
                <a:ea typeface="Google Sans"/>
                <a:cs typeface="Garamond" panose="02020404030301010803" charset="0"/>
                <a:sym typeface="+mn-ea"/>
              </a:rPr>
              <a:t> by making sure that essential care is accessible, high-quality, and meets individuals' needs and values. </a:t>
            </a:r>
            <a:endParaRPr b="0" i="0">
              <a:solidFill>
                <a:srgbClr val="001D35"/>
              </a:solidFill>
              <a:latin typeface="Garamond" panose="02020404030301010803" charset="0"/>
              <a:ea typeface="Google Sans"/>
              <a:cs typeface="Garamond" panose="02020404030301010803" charset="0"/>
            </a:endParaRPr>
          </a:p>
          <a:p>
            <a:pPr marL="0" indent="0">
              <a:buNone/>
            </a:pPr>
            <a:r>
              <a:rPr lang="en-US" altLang="en-US">
                <a:sym typeface="+mn-ea"/>
              </a:rPr>
              <a:t> </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r>
              <a:rPr lang="en-US" altLang="en-US" sz="3200" b="1"/>
              <a:t>Quality Improvement and the Improvement Cycle in Retrospect</a:t>
            </a:r>
            <a:endParaRPr lang="en-US" altLang="en-US" sz="3200" b="1"/>
          </a:p>
        </p:txBody>
      </p:sp>
      <p:sp>
        <p:nvSpPr>
          <p:cNvPr id="4" name="Content Placeholder 3"/>
          <p:cNvSpPr>
            <a:spLocks noGrp="1"/>
          </p:cNvSpPr>
          <p:nvPr>
            <p:ph idx="1"/>
          </p:nvPr>
        </p:nvSpPr>
        <p:spPr>
          <a:xfrm>
            <a:off x="335915" y="1633220"/>
            <a:ext cx="11487785" cy="4935220"/>
          </a:xfrm>
        </p:spPr>
        <p:txBody>
          <a:bodyPr/>
          <a:p>
            <a:pPr>
              <a:buFont typeface="Arial" panose="020B0604020202020204" pitchFamily="34" charset="0"/>
              <a:buChar char="•"/>
            </a:pPr>
            <a:r>
              <a:rPr lang="en-US" altLang="en-US" sz="2800" b="1">
                <a:latin typeface="Garamond" panose="02020404030301010803" charset="0"/>
                <a:cs typeface="Garamond" panose="02020404030301010803" charset="0"/>
                <a:sym typeface="+mn-ea"/>
              </a:rPr>
              <a:t>Models for Quantifying or Measuring Quality:</a:t>
            </a:r>
            <a:endParaRPr lang="en-US" altLang="en-US" sz="2800" b="1">
              <a:latin typeface="Garamond" panose="02020404030301010803" charset="0"/>
              <a:cs typeface="Garamond" panose="02020404030301010803" charset="0"/>
              <a:sym typeface="+mn-ea"/>
            </a:endParaRPr>
          </a:p>
          <a:p>
            <a:pPr marL="0" indent="0">
              <a:buFont typeface="Arial" panose="020B0604020202020204" pitchFamily="34" charset="0"/>
              <a:buNone/>
            </a:pPr>
            <a:endParaRPr lang="en-US" altLang="en-US" sz="2800" b="1">
              <a:latin typeface="Garamond" panose="02020404030301010803" charset="0"/>
              <a:cs typeface="Garamond" panose="02020404030301010803" charset="0"/>
              <a:sym typeface="+mn-ea"/>
            </a:endParaRPr>
          </a:p>
          <a:p>
            <a:pPr marL="0" indent="0">
              <a:buNone/>
            </a:pPr>
            <a:r>
              <a:rPr lang="en-US" altLang="en-US" sz="2800">
                <a:latin typeface="Garamond" panose="02020404030301010803" charset="0"/>
                <a:cs typeface="Garamond" panose="02020404030301010803" charset="0"/>
                <a:sym typeface="+mn-ea"/>
              </a:rPr>
              <a:t>1) </a:t>
            </a:r>
            <a:r>
              <a:rPr sz="2800">
                <a:latin typeface="Garamond" panose="02020404030301010803" charset="0"/>
                <a:ea typeface="Google Sans"/>
                <a:cs typeface="Garamond" panose="02020404030301010803" charset="0"/>
                <a:sym typeface="+mn-ea"/>
              </a:rPr>
              <a:t>SERVQUAL model</a:t>
            </a:r>
            <a:r>
              <a:rPr lang="en-US" sz="2800">
                <a:latin typeface="Garamond" panose="02020404030301010803" charset="0"/>
                <a:ea typeface="Google Sans"/>
                <a:cs typeface="Garamond" panose="02020404030301010803" charset="0"/>
                <a:sym typeface="+mn-ea"/>
              </a:rPr>
              <a:t> (the gap model of service quality)</a:t>
            </a:r>
            <a:endParaRPr lang="en-US" sz="2800">
              <a:latin typeface="Garamond" panose="02020404030301010803" charset="0"/>
              <a:ea typeface="Google Sans"/>
              <a:cs typeface="Garamond" panose="02020404030301010803" charset="0"/>
              <a:sym typeface="+mn-ea"/>
            </a:endParaRPr>
          </a:p>
          <a:p>
            <a:pPr marL="0" indent="0">
              <a:buNone/>
            </a:pPr>
            <a:endParaRPr lang="en-US" sz="2800">
              <a:latin typeface="Garamond" panose="02020404030301010803" charset="0"/>
              <a:ea typeface="Google Sans"/>
              <a:cs typeface="Garamond" panose="02020404030301010803" charset="0"/>
              <a:sym typeface="+mn-ea"/>
            </a:endParaRPr>
          </a:p>
          <a:p>
            <a:pPr marL="0" indent="0">
              <a:buNone/>
            </a:pPr>
            <a:r>
              <a:rPr lang="en-US" sz="2800">
                <a:latin typeface="Garamond" panose="02020404030301010803" charset="0"/>
                <a:ea typeface="Google Sans"/>
                <a:cs typeface="Garamond" panose="02020404030301010803" charset="0"/>
                <a:sym typeface="+mn-ea"/>
              </a:rPr>
              <a:t>2) CIPP</a:t>
            </a:r>
            <a:r>
              <a:rPr sz="2800">
                <a:latin typeface="Garamond" panose="02020404030301010803" charset="0"/>
                <a:ea typeface="Google Sans"/>
                <a:cs typeface="Garamond" panose="02020404030301010803" charset="0"/>
                <a:sym typeface="+mn-ea"/>
              </a:rPr>
              <a:t> model</a:t>
            </a:r>
            <a:r>
              <a:rPr lang="en-US" sz="2800">
                <a:latin typeface="Garamond" panose="02020404030301010803" charset="0"/>
                <a:ea typeface="Google Sans"/>
                <a:cs typeface="Garamond" panose="02020404030301010803" charset="0"/>
                <a:sym typeface="+mn-ea"/>
              </a:rPr>
              <a:t> (</a:t>
            </a:r>
            <a:r>
              <a:rPr lang="en-US" altLang="en-US" sz="2800">
                <a:latin typeface="Garamond" panose="02020404030301010803" charset="0"/>
                <a:ea typeface="Google Sans"/>
                <a:cs typeface="Garamond" panose="02020404030301010803" charset="0"/>
                <a:sym typeface="+mn-ea"/>
              </a:rPr>
              <a:t>Context Inputs Processes and Products</a:t>
            </a:r>
            <a:r>
              <a:rPr lang="en-US" sz="2800">
                <a:latin typeface="Garamond" panose="02020404030301010803" charset="0"/>
                <a:ea typeface="Google Sans"/>
                <a:cs typeface="Garamond" panose="02020404030301010803" charset="0"/>
                <a:sym typeface="+mn-ea"/>
              </a:rPr>
              <a:t>)</a:t>
            </a:r>
            <a:endParaRPr lang="en-US" sz="2800">
              <a:latin typeface="Garamond" panose="02020404030301010803" charset="0"/>
              <a:ea typeface="Google Sans"/>
              <a:cs typeface="Garamond" panose="02020404030301010803" charset="0"/>
              <a:sym typeface="+mn-ea"/>
            </a:endParaRPr>
          </a:p>
          <a:p>
            <a:pPr marL="0" indent="0">
              <a:buNone/>
            </a:pPr>
            <a:endParaRPr lang="en-US" sz="2800">
              <a:latin typeface="Garamond" panose="02020404030301010803" charset="0"/>
              <a:ea typeface="Google Sans"/>
              <a:cs typeface="Garamond" panose="02020404030301010803" charset="0"/>
              <a:sym typeface="+mn-ea"/>
            </a:endParaRPr>
          </a:p>
          <a:p>
            <a:pPr marL="0" indent="0">
              <a:buNone/>
            </a:pPr>
            <a:r>
              <a:rPr lang="en-US" sz="2800">
                <a:latin typeface="Garamond" panose="02020404030301010803" charset="0"/>
                <a:ea typeface="Google Sans"/>
                <a:cs typeface="Garamond" panose="02020404030301010803" charset="0"/>
                <a:sym typeface="+mn-ea"/>
              </a:rPr>
              <a:t>3) Logic</a:t>
            </a:r>
            <a:r>
              <a:rPr sz="2800">
                <a:latin typeface="Garamond" panose="02020404030301010803" charset="0"/>
                <a:ea typeface="Google Sans"/>
                <a:cs typeface="Garamond" panose="02020404030301010803" charset="0"/>
                <a:sym typeface="+mn-ea"/>
              </a:rPr>
              <a:t> model</a:t>
            </a:r>
            <a:r>
              <a:rPr lang="en-US" sz="2800">
                <a:latin typeface="Garamond" panose="02020404030301010803" charset="0"/>
                <a:ea typeface="Google Sans"/>
                <a:cs typeface="Garamond" panose="02020404030301010803" charset="0"/>
                <a:sym typeface="+mn-ea"/>
              </a:rPr>
              <a:t> (Reflect...what is it?)</a:t>
            </a:r>
            <a:endParaRPr lang="en-US" sz="2800">
              <a:latin typeface="Garamond" panose="02020404030301010803" charset="0"/>
              <a:ea typeface="Google Sans"/>
              <a:cs typeface="Garamond" panose="02020404030301010803" charset="0"/>
              <a:sym typeface="+mn-ea"/>
            </a:endParaRPr>
          </a:p>
          <a:p>
            <a:pPr marL="0" indent="0">
              <a:buNone/>
            </a:pPr>
            <a:endParaRPr sz="2800" i="0">
              <a:solidFill>
                <a:schemeClr val="tx1"/>
              </a:solidFill>
              <a:latin typeface="Garamond" panose="02020404030301010803" charset="0"/>
              <a:ea typeface="Google Sans"/>
              <a:cs typeface="Garamond" panose="02020404030301010803" charset="0"/>
            </a:endParaRPr>
          </a:p>
          <a:p>
            <a:pPr marL="0" indent="0">
              <a:buNone/>
            </a:pPr>
            <a:r>
              <a:rPr lang="en-US" sz="2800">
                <a:latin typeface="Garamond" panose="02020404030301010803" charset="0"/>
                <a:ea typeface="Google Sans"/>
                <a:cs typeface="Garamond" panose="02020404030301010803" charset="0"/>
                <a:sym typeface="+mn-ea"/>
              </a:rPr>
              <a:t>4) </a:t>
            </a:r>
            <a:r>
              <a:rPr lang="en-US" altLang="en-US" sz="2800">
                <a:latin typeface="Garamond" panose="02020404030301010803" charset="0"/>
                <a:ea typeface="Google Sans"/>
                <a:cs typeface="Garamond" panose="02020404030301010803" charset="0"/>
                <a:sym typeface="+mn-ea"/>
              </a:rPr>
              <a:t>Donabedian</a:t>
            </a:r>
            <a:r>
              <a:rPr sz="2800">
                <a:latin typeface="Garamond" panose="02020404030301010803" charset="0"/>
                <a:ea typeface="Google Sans"/>
                <a:cs typeface="Garamond" panose="02020404030301010803" charset="0"/>
                <a:sym typeface="+mn-ea"/>
              </a:rPr>
              <a:t> model</a:t>
            </a:r>
            <a:r>
              <a:rPr lang="en-US" sz="2800">
                <a:latin typeface="Garamond" panose="02020404030301010803" charset="0"/>
                <a:ea typeface="Google Sans"/>
                <a:cs typeface="Garamond" panose="02020404030301010803" charset="0"/>
                <a:sym typeface="+mn-ea"/>
              </a:rPr>
              <a:t> </a:t>
            </a:r>
            <a:r>
              <a:rPr lang="en-US" sz="2800">
                <a:latin typeface="Garamond" panose="02020404030301010803" charset="0"/>
                <a:ea typeface="Google Sans"/>
                <a:cs typeface="Garamond" panose="02020404030301010803" charset="0"/>
                <a:sym typeface="+mn-ea"/>
              </a:rPr>
              <a:t>(Reflect...what is it?)</a:t>
            </a:r>
            <a:endParaRPr lang="en-US" sz="2800">
              <a:latin typeface="Garamond" panose="02020404030301010803" charset="0"/>
              <a:ea typeface="Google Sans"/>
              <a:cs typeface="Garamond" panose="02020404030301010803" charset="0"/>
              <a:sym typeface="+mn-ea"/>
            </a:endParaRPr>
          </a:p>
          <a:p>
            <a:pPr marL="0" indent="0">
              <a:buNone/>
            </a:pPr>
            <a:endParaRPr sz="2800" b="1" i="0">
              <a:solidFill>
                <a:schemeClr val="tx1"/>
              </a:solidFill>
              <a:latin typeface="Garamond" panose="02020404030301010803" charset="0"/>
              <a:ea typeface="Google Sans"/>
              <a:cs typeface="Garamond" panose="02020404030301010803" charset="0"/>
            </a:endParaRPr>
          </a:p>
          <a:p>
            <a:pPr marL="0" indent="0">
              <a:buNone/>
            </a:pPr>
            <a:endParaRPr lang="en-US" sz="28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sz="2800" b="1" i="0">
              <a:solidFill>
                <a:schemeClr val="tx1"/>
              </a:solidFill>
              <a:latin typeface="Garamond" panose="02020404030301010803" charset="0"/>
              <a:ea typeface="Google Sans"/>
              <a:cs typeface="Garamond" panose="02020404030301010803" charset="0"/>
            </a:endParaRPr>
          </a:p>
          <a:p>
            <a:pPr marL="0" indent="0">
              <a:buNone/>
            </a:pPr>
            <a:r>
              <a:rPr lang="en-US" altLang="en-US" sz="2800" b="1">
                <a:latin typeface="Garamond" panose="02020404030301010803" charset="0"/>
                <a:cs typeface="Garamond" panose="02020404030301010803" charset="0"/>
                <a:sym typeface="+mn-ea"/>
              </a:rPr>
              <a:t> </a:t>
            </a:r>
            <a:endParaRPr lang="en-US" altLang="en-US" sz="2800" b="1">
              <a:latin typeface="Garamond" panose="02020404030301010803" charset="0"/>
              <a:cs typeface="Garamond" panose="02020404030301010803" charset="0"/>
              <a:sym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r>
              <a:rPr lang="en-US" altLang="en-US" sz="3200" b="1"/>
              <a:t>Quality Improvement and the Improvement Cycle in Retrospect</a:t>
            </a:r>
            <a:endParaRPr lang="en-US" altLang="en-US" sz="3200" b="1"/>
          </a:p>
        </p:txBody>
      </p:sp>
      <p:sp>
        <p:nvSpPr>
          <p:cNvPr id="4" name="Content Placeholder 3"/>
          <p:cNvSpPr>
            <a:spLocks noGrp="1"/>
          </p:cNvSpPr>
          <p:nvPr>
            <p:ph idx="1"/>
          </p:nvPr>
        </p:nvSpPr>
        <p:spPr>
          <a:xfrm>
            <a:off x="335915" y="1349375"/>
            <a:ext cx="11487785" cy="5219065"/>
          </a:xfrm>
        </p:spPr>
        <p:txBody>
          <a:bodyPr/>
          <a:p>
            <a:r>
              <a:rPr lang="en-US" sz="2800" b="1">
                <a:latin typeface="Garamond" panose="02020404030301010803" charset="0"/>
                <a:ea typeface="Google Sans"/>
                <a:cs typeface="Garamond" panose="02020404030301010803" charset="0"/>
                <a:sym typeface="+mn-ea"/>
              </a:rPr>
              <a:t>Basic Elements of Quality:</a:t>
            </a:r>
            <a:endParaRPr lang="en-US" sz="2800" b="1">
              <a:latin typeface="Garamond" panose="02020404030301010803" charset="0"/>
              <a:ea typeface="Google Sans"/>
              <a:cs typeface="Garamond" panose="02020404030301010803" charset="0"/>
              <a:sym typeface="+mn-ea"/>
            </a:endParaRPr>
          </a:p>
          <a:p>
            <a:pPr marL="0" indent="0">
              <a:buNone/>
            </a:pPr>
            <a:r>
              <a:rPr lang="en-US" altLang="en-US" sz="2800">
                <a:latin typeface="Garamond" panose="02020404030301010803" charset="0"/>
                <a:cs typeface="Garamond" panose="02020404030301010803" charset="0"/>
                <a:sym typeface="+mn-ea"/>
              </a:rPr>
              <a:t>1) Safety</a:t>
            </a:r>
            <a:endParaRPr lang="en-US" altLang="en-US" sz="2800">
              <a:solidFill>
                <a:schemeClr val="tx1"/>
              </a:solidFill>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sym typeface="+mn-ea"/>
              </a:rPr>
              <a:t>2) Effectiveness</a:t>
            </a:r>
            <a:endParaRPr lang="en-US" altLang="en-US" sz="2800">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sym typeface="+mn-ea"/>
              </a:rPr>
              <a:t>3) Patient-Centeredness</a:t>
            </a:r>
            <a:endParaRPr lang="en-US" altLang="en-US" sz="2800">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sym typeface="+mn-ea"/>
              </a:rPr>
              <a:t>4) Timeliness</a:t>
            </a:r>
            <a:endParaRPr lang="en-US" altLang="en-US" sz="2800">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sym typeface="+mn-ea"/>
              </a:rPr>
              <a:t>5) Efficiency</a:t>
            </a:r>
            <a:endParaRPr lang="en-US" altLang="en-US" sz="2800">
              <a:latin typeface="Garamond" panose="02020404030301010803" charset="0"/>
              <a:cs typeface="Garamond" panose="02020404030301010803" charset="0"/>
            </a:endParaRPr>
          </a:p>
          <a:p>
            <a:pPr marL="0" indent="0">
              <a:buNone/>
            </a:pPr>
            <a:r>
              <a:rPr lang="en-US" altLang="en-US" sz="2800">
                <a:latin typeface="Garamond" panose="02020404030301010803" charset="0"/>
                <a:cs typeface="Garamond" panose="02020404030301010803" charset="0"/>
                <a:sym typeface="+mn-ea"/>
              </a:rPr>
              <a:t>6) Equity</a:t>
            </a:r>
            <a:endParaRPr lang="en-US" altLang="en-US" sz="2800">
              <a:latin typeface="Garamond" panose="02020404030301010803" charset="0"/>
              <a:cs typeface="Garamond" panose="02020404030301010803" charset="0"/>
            </a:endParaRPr>
          </a:p>
          <a:p>
            <a:r>
              <a:rPr lang="en-US" altLang="en-US" sz="2800" b="1">
                <a:solidFill>
                  <a:schemeClr val="tx1"/>
                </a:solidFill>
                <a:latin typeface="Garamond" panose="02020404030301010803" charset="0"/>
                <a:cs typeface="Garamond" panose="02020404030301010803" charset="0"/>
                <a:sym typeface="+mn-ea"/>
              </a:rPr>
              <a:t>Quality Improvement : </a:t>
            </a:r>
            <a:r>
              <a:rPr lang="en-US" altLang="en-US" sz="2800">
                <a:solidFill>
                  <a:schemeClr val="tx1"/>
                </a:solidFill>
                <a:latin typeface="Garamond" panose="02020404030301010803" charset="0"/>
                <a:cs typeface="Garamond" panose="02020404030301010803" charset="0"/>
                <a:sym typeface="+mn-ea"/>
              </a:rPr>
              <a:t>Systematic and continuous actions that lead to measurable improvement in healthcare services and the  health status of targeted patient groups.</a:t>
            </a:r>
            <a:endParaRPr lang="en-US" altLang="en-US" sz="2800" b="1">
              <a:solidFill>
                <a:schemeClr val="tx1"/>
              </a:solidFill>
              <a:latin typeface="Garamond" panose="02020404030301010803" charset="0"/>
              <a:cs typeface="Garamond" panose="02020404030301010803" charset="0"/>
            </a:endParaRPr>
          </a:p>
          <a:p>
            <a:pPr marL="0" indent="0">
              <a:buNone/>
            </a:pPr>
            <a:endParaRPr lang="en-US" altLang="en-US" sz="2800">
              <a:solidFill>
                <a:schemeClr val="tx1"/>
              </a:solidFill>
              <a:latin typeface="Garamond" panose="02020404030301010803" charset="0"/>
              <a:cs typeface="Garamond" panose="02020404030301010803" charset="0"/>
            </a:endParaRPr>
          </a:p>
          <a:p>
            <a:pPr marL="0" indent="0">
              <a:buNone/>
            </a:pPr>
            <a:endParaRPr sz="2800" b="1" i="0">
              <a:solidFill>
                <a:schemeClr val="tx1"/>
              </a:solidFill>
              <a:latin typeface="Garamond" panose="02020404030301010803" charset="0"/>
              <a:ea typeface="Google Sans"/>
              <a:cs typeface="Garamond" panose="02020404030301010803" charset="0"/>
            </a:endParaRPr>
          </a:p>
          <a:p>
            <a:pPr marL="0" indent="0">
              <a:buNone/>
            </a:pPr>
            <a:endParaRPr lang="en-US" sz="28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sz="2800" b="1" i="0">
              <a:solidFill>
                <a:schemeClr val="tx1"/>
              </a:solidFill>
              <a:latin typeface="Garamond" panose="02020404030301010803" charset="0"/>
              <a:ea typeface="Google Sans"/>
              <a:cs typeface="Garamond" panose="02020404030301010803" charset="0"/>
            </a:endParaRPr>
          </a:p>
          <a:p>
            <a:pPr marL="0" indent="0">
              <a:buNone/>
            </a:pPr>
            <a:r>
              <a:rPr lang="en-US" altLang="en-US" sz="2800" b="1">
                <a:latin typeface="Garamond" panose="02020404030301010803" charset="0"/>
                <a:cs typeface="Garamond" panose="02020404030301010803" charset="0"/>
                <a:sym typeface="+mn-ea"/>
              </a:rPr>
              <a:t> </a:t>
            </a:r>
            <a:endParaRPr lang="en-US" altLang="en-US" sz="2800" b="1">
              <a:latin typeface="Garamond" panose="02020404030301010803" charset="0"/>
              <a:cs typeface="Garamond" panose="02020404030301010803" charset="0"/>
              <a:sym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r>
              <a:rPr lang="en-US" altLang="en-US" sz="3200" b="1"/>
              <a:t>Quality Improvement and the Improvement Cycle in Retrospect</a:t>
            </a:r>
            <a:endParaRPr lang="en-US" altLang="en-US" sz="3200" b="1"/>
          </a:p>
        </p:txBody>
      </p:sp>
      <p:sp>
        <p:nvSpPr>
          <p:cNvPr id="4" name="Content Placeholder 3"/>
          <p:cNvSpPr>
            <a:spLocks noGrp="1"/>
          </p:cNvSpPr>
          <p:nvPr>
            <p:ph idx="1"/>
          </p:nvPr>
        </p:nvSpPr>
        <p:spPr>
          <a:xfrm>
            <a:off x="335915" y="1349375"/>
            <a:ext cx="11487785" cy="5219065"/>
          </a:xfrm>
        </p:spPr>
        <p:txBody>
          <a:bodyPr/>
          <a:p>
            <a:r>
              <a:rPr lang="en-US" sz="2800" b="1">
                <a:latin typeface="Garamond" panose="02020404030301010803" charset="0"/>
                <a:ea typeface="Google Sans"/>
                <a:cs typeface="Garamond" panose="02020404030301010803" charset="0"/>
                <a:sym typeface="+mn-ea"/>
              </a:rPr>
              <a:t>The Improvement Cycle:</a:t>
            </a:r>
            <a:endParaRPr lang="en-US" sz="2800" b="1">
              <a:latin typeface="Garamond" panose="02020404030301010803" charset="0"/>
              <a:ea typeface="Google Sans"/>
              <a:cs typeface="Garamond" panose="02020404030301010803" charset="0"/>
              <a:sym typeface="+mn-ea"/>
            </a:endParaRPr>
          </a:p>
          <a:p>
            <a:pPr marL="0" indent="0">
              <a:buNone/>
            </a:pPr>
            <a:endParaRPr lang="en-US" altLang="en-US" sz="2800">
              <a:solidFill>
                <a:schemeClr val="tx1"/>
              </a:solidFill>
              <a:latin typeface="Garamond" panose="02020404030301010803" charset="0"/>
              <a:cs typeface="Garamond" panose="02020404030301010803" charset="0"/>
            </a:endParaRPr>
          </a:p>
          <a:p>
            <a:pPr marL="0" indent="0">
              <a:buNone/>
            </a:pPr>
            <a:endParaRPr sz="2800" b="1" i="0">
              <a:solidFill>
                <a:schemeClr val="tx1"/>
              </a:solidFill>
              <a:latin typeface="Garamond" panose="02020404030301010803" charset="0"/>
              <a:ea typeface="Google Sans"/>
              <a:cs typeface="Garamond" panose="02020404030301010803" charset="0"/>
            </a:endParaRPr>
          </a:p>
          <a:p>
            <a:pPr marL="0" indent="0">
              <a:buNone/>
            </a:pPr>
            <a:endParaRPr lang="en-US" sz="2800" b="1" i="0">
              <a:solidFill>
                <a:schemeClr val="tx1"/>
              </a:solidFill>
              <a:latin typeface="Garamond" panose="02020404030301010803" charset="0"/>
              <a:ea typeface="Google Sans"/>
              <a:cs typeface="Garamond" panose="02020404030301010803" charset="0"/>
            </a:endParaRPr>
          </a:p>
          <a:p>
            <a:pPr indent="0">
              <a:buFont typeface="Arial" panose="020B0604020202020204" pitchFamily="34" charset="0"/>
              <a:buNone/>
            </a:pPr>
            <a:endParaRPr lang="en-US" sz="2800" b="1" i="0">
              <a:solidFill>
                <a:schemeClr val="tx1"/>
              </a:solidFill>
              <a:latin typeface="Garamond" panose="02020404030301010803" charset="0"/>
              <a:ea typeface="Google Sans"/>
              <a:cs typeface="Garamond" panose="02020404030301010803" charset="0"/>
            </a:endParaRPr>
          </a:p>
          <a:p>
            <a:pPr marL="0" indent="0">
              <a:buNone/>
            </a:pPr>
            <a:r>
              <a:rPr lang="en-US" altLang="en-US" sz="2800" b="1">
                <a:latin typeface="Garamond" panose="02020404030301010803" charset="0"/>
                <a:cs typeface="Garamond" panose="02020404030301010803" charset="0"/>
                <a:sym typeface="+mn-ea"/>
              </a:rPr>
              <a:t> </a:t>
            </a:r>
            <a:endParaRPr lang="en-US" altLang="en-US" sz="2800" b="1">
              <a:latin typeface="Garamond" panose="02020404030301010803" charset="0"/>
              <a:cs typeface="Garamond" panose="02020404030301010803" charset="0"/>
              <a:sym typeface="+mn-ea"/>
            </a:endParaRPr>
          </a:p>
        </p:txBody>
      </p:sp>
      <p:pic>
        <p:nvPicPr>
          <p:cNvPr id="2" name="Picture 1"/>
          <p:cNvPicPr>
            <a:picLocks noChangeAspect="1"/>
          </p:cNvPicPr>
          <p:nvPr/>
        </p:nvPicPr>
        <p:blipFill>
          <a:blip r:embed="rId1"/>
          <a:stretch>
            <a:fillRect/>
          </a:stretch>
        </p:blipFill>
        <p:spPr>
          <a:xfrm>
            <a:off x="2242185" y="2026920"/>
            <a:ext cx="8239760" cy="4168775"/>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3200" b="1">
                <a:sym typeface="+mn-ea"/>
              </a:rPr>
              <a:t>Quality Improvement and the Improvement Cycle in Retrospect</a:t>
            </a:r>
            <a:endParaRPr lang="en-US" altLang="en-US" sz="3200" b="1">
              <a:sym typeface="+mn-ea"/>
            </a:endParaRPr>
          </a:p>
        </p:txBody>
      </p:sp>
      <p:sp>
        <p:nvSpPr>
          <p:cNvPr id="5" name="Content Placeholder 4"/>
          <p:cNvSpPr>
            <a:spLocks noGrp="1"/>
          </p:cNvSpPr>
          <p:nvPr>
            <p:ph sz="half" idx="1"/>
          </p:nvPr>
        </p:nvSpPr>
        <p:spPr>
          <a:xfrm>
            <a:off x="314960" y="1600200"/>
            <a:ext cx="5679440" cy="4820920"/>
          </a:xfrm>
        </p:spPr>
        <p:txBody>
          <a:bodyPr/>
          <a:p>
            <a:r>
              <a:rPr lang="en-US" b="1"/>
              <a:t>QI Tools:</a:t>
            </a:r>
            <a:endParaRPr lang="en-US" b="1"/>
          </a:p>
          <a:p>
            <a:pPr marL="0" indent="0">
              <a:buNone/>
            </a:pPr>
            <a:r>
              <a:rPr lang="en-US" altLang="en-US">
                <a:latin typeface="Garamond" panose="02020404030301010803" charset="0"/>
                <a:cs typeface="Garamond" panose="02020404030301010803" charset="0"/>
                <a:sym typeface="+mn-ea"/>
              </a:rPr>
              <a:t>1) Brainstorming </a:t>
            </a:r>
            <a:endParaRPr lang="en-US" altLang="en-US">
              <a:latin typeface="Garamond" panose="02020404030301010803" charset="0"/>
              <a:cs typeface="Garamond" panose="02020404030301010803" charset="0"/>
            </a:endParaRPr>
          </a:p>
          <a:p>
            <a:pPr marL="0" indent="0">
              <a:buNone/>
            </a:pPr>
            <a:r>
              <a:rPr lang="en-US" altLang="en-US">
                <a:latin typeface="Garamond" panose="02020404030301010803" charset="0"/>
                <a:cs typeface="Garamond" panose="02020404030301010803" charset="0"/>
                <a:sym typeface="+mn-ea"/>
              </a:rPr>
              <a:t>2) Nominal group technique </a:t>
            </a:r>
            <a:endParaRPr lang="en-US" altLang="en-US">
              <a:latin typeface="Garamond" panose="02020404030301010803" charset="0"/>
              <a:cs typeface="Garamond" panose="02020404030301010803" charset="0"/>
            </a:endParaRPr>
          </a:p>
          <a:p>
            <a:pPr marL="0" indent="0">
              <a:buNone/>
            </a:pPr>
            <a:r>
              <a:rPr lang="en-US" altLang="en-US">
                <a:latin typeface="Garamond" panose="02020404030301010803" charset="0"/>
                <a:cs typeface="Garamond" panose="02020404030301010803" charset="0"/>
                <a:sym typeface="+mn-ea"/>
              </a:rPr>
              <a:t>3) Affinity Diagrams </a:t>
            </a:r>
            <a:endParaRPr lang="en-US" altLang="en-US">
              <a:latin typeface="Garamond" panose="02020404030301010803" charset="0"/>
              <a:cs typeface="Garamond" panose="02020404030301010803" charset="0"/>
            </a:endParaRPr>
          </a:p>
          <a:p>
            <a:pPr marL="0" indent="0">
              <a:buNone/>
            </a:pPr>
            <a:r>
              <a:rPr lang="en-US" altLang="en-US">
                <a:latin typeface="Garamond" panose="02020404030301010803" charset="0"/>
                <a:cs typeface="Garamond" panose="02020404030301010803" charset="0"/>
                <a:sym typeface="+mn-ea"/>
              </a:rPr>
              <a:t>4) Five Whys</a:t>
            </a:r>
            <a:endParaRPr lang="en-US" altLang="en-US">
              <a:latin typeface="Garamond" panose="02020404030301010803" charset="0"/>
              <a:cs typeface="Garamond" panose="02020404030301010803" charset="0"/>
            </a:endParaRPr>
          </a:p>
          <a:p>
            <a:pPr marL="0" indent="0">
              <a:buNone/>
            </a:pPr>
            <a:r>
              <a:rPr lang="en-US" altLang="en-US">
                <a:latin typeface="Garamond" panose="02020404030301010803" charset="0"/>
                <a:cs typeface="Garamond" panose="02020404030301010803" charset="0"/>
                <a:sym typeface="+mn-ea"/>
              </a:rPr>
              <a:t>5) Fishbone (Ishikawa)</a:t>
            </a:r>
            <a:r>
              <a:rPr lang="en-US" altLang="en-US" b="1">
                <a:latin typeface="Garamond" panose="02020404030301010803" charset="0"/>
                <a:cs typeface="Garamond" panose="02020404030301010803" charset="0"/>
                <a:sym typeface="+mn-ea"/>
              </a:rPr>
              <a:t> </a:t>
            </a:r>
            <a:endParaRPr lang="en-US" altLang="en-US" b="1">
              <a:latin typeface="Garamond" panose="02020404030301010803" charset="0"/>
              <a:cs typeface="Garamond" panose="02020404030301010803" charset="0"/>
              <a:sym typeface="+mn-ea"/>
            </a:endParaRPr>
          </a:p>
          <a:p>
            <a:pPr marL="0" indent="0">
              <a:buNone/>
            </a:pPr>
            <a:r>
              <a:rPr lang="en-US" altLang="en-US">
                <a:latin typeface="Garamond" panose="02020404030301010803" charset="0"/>
                <a:cs typeface="Garamond" panose="02020404030301010803" charset="0"/>
                <a:sym typeface="+mn-ea"/>
              </a:rPr>
              <a:t>6) Pareto</a:t>
            </a:r>
            <a:endParaRPr lang="en-US" altLang="en-US">
              <a:latin typeface="Garamond" panose="02020404030301010803" charset="0"/>
              <a:cs typeface="Garamond" panose="02020404030301010803" charset="0"/>
            </a:endParaRPr>
          </a:p>
          <a:p>
            <a:pPr marL="0" indent="0">
              <a:buNone/>
            </a:pPr>
            <a:endParaRPr lang="en-US" altLang="en-US" b="1">
              <a:latin typeface="Garamond" panose="02020404030301010803" charset="0"/>
              <a:cs typeface="Garamond" panose="02020404030301010803" charset="0"/>
            </a:endParaRPr>
          </a:p>
          <a:p>
            <a:pPr marL="0" indent="0">
              <a:buNone/>
            </a:pPr>
            <a:r>
              <a:rPr lang="en-US" b="1"/>
              <a:t> </a:t>
            </a:r>
            <a:endParaRPr lang="en-US" b="1"/>
          </a:p>
          <a:p>
            <a:pPr marL="0" indent="0">
              <a:buNone/>
            </a:pPr>
            <a:endParaRPr lang="en-US" b="1"/>
          </a:p>
        </p:txBody>
      </p:sp>
      <p:sp>
        <p:nvSpPr>
          <p:cNvPr id="6" name="Content Placeholder 5"/>
          <p:cNvSpPr>
            <a:spLocks noGrp="1"/>
          </p:cNvSpPr>
          <p:nvPr>
            <p:ph sz="half" idx="2"/>
          </p:nvPr>
        </p:nvSpPr>
        <p:spPr>
          <a:xfrm>
            <a:off x="6313805" y="1600200"/>
            <a:ext cx="5574030" cy="4820920"/>
          </a:xfrm>
        </p:spPr>
        <p:txBody>
          <a:bodyPr/>
          <a:p>
            <a:r>
              <a:rPr lang="en-US" b="1"/>
              <a:t>QI Tools:</a:t>
            </a:r>
            <a:endParaRPr lang="en-US" b="1"/>
          </a:p>
          <a:p>
            <a:pPr marL="0" indent="0">
              <a:buNone/>
            </a:pPr>
            <a:r>
              <a:rPr lang="en-US" altLang="en-US">
                <a:latin typeface="Garamond" panose="02020404030301010803" charset="0"/>
                <a:cs typeface="Garamond" panose="02020404030301010803" charset="0"/>
                <a:sym typeface="+mn-ea"/>
              </a:rPr>
              <a:t>7) Process Mapping </a:t>
            </a:r>
            <a:endParaRPr lang="en-US" altLang="en-US">
              <a:latin typeface="Garamond" panose="02020404030301010803" charset="0"/>
              <a:cs typeface="Garamond" panose="02020404030301010803" charset="0"/>
            </a:endParaRPr>
          </a:p>
          <a:p>
            <a:pPr marL="0" indent="0">
              <a:buNone/>
            </a:pPr>
            <a:r>
              <a:rPr lang="en-US" altLang="en-US">
                <a:latin typeface="Garamond" panose="02020404030301010803" charset="0"/>
                <a:cs typeface="Garamond" panose="02020404030301010803" charset="0"/>
                <a:sym typeface="+mn-ea"/>
              </a:rPr>
              <a:t>8) Force Field Analysis </a:t>
            </a:r>
            <a:endParaRPr lang="en-US" altLang="en-US">
              <a:latin typeface="Garamond" panose="02020404030301010803" charset="0"/>
              <a:cs typeface="Garamond" panose="02020404030301010803" charset="0"/>
            </a:endParaRPr>
          </a:p>
          <a:p>
            <a:pPr>
              <a:buNone/>
            </a:pPr>
            <a:r>
              <a:rPr lang="en-US" altLang="en-US">
                <a:latin typeface="Garamond" panose="02020404030301010803" charset="0"/>
                <a:cs typeface="Garamond" panose="02020404030301010803" charset="0"/>
                <a:sym typeface="+mn-ea"/>
              </a:rPr>
              <a:t>9) Cause &amp; Effect </a:t>
            </a:r>
            <a:endParaRPr lang="en-US" altLang="en-US">
              <a:latin typeface="Garamond" panose="02020404030301010803" charset="0"/>
              <a:cs typeface="Garamond" panose="02020404030301010803" charset="0"/>
            </a:endParaRPr>
          </a:p>
          <a:p>
            <a:pPr>
              <a:buNone/>
            </a:pPr>
            <a:r>
              <a:rPr lang="en-US" altLang="en-US">
                <a:latin typeface="Garamond" panose="02020404030301010803" charset="0"/>
                <a:cs typeface="Garamond" panose="02020404030301010803" charset="0"/>
                <a:sym typeface="+mn-ea"/>
              </a:rPr>
              <a:t>10) Diagrams</a:t>
            </a:r>
            <a:endParaRPr lang="en-US" altLang="en-US">
              <a:latin typeface="Garamond" panose="02020404030301010803" charset="0"/>
              <a:cs typeface="Garamond" panose="02020404030301010803" charset="0"/>
            </a:endParaRPr>
          </a:p>
          <a:p>
            <a:pPr marL="0" indent="0">
              <a:buNone/>
            </a:pPr>
            <a:r>
              <a:rPr lang="en-US" altLang="en-US" sz="3600" b="1">
                <a:highlight>
                  <a:srgbClr val="FFFF00"/>
                </a:highlight>
                <a:latin typeface="Garamond" panose="02020404030301010803" charset="0"/>
                <a:cs typeface="Garamond" panose="02020404030301010803" charset="0"/>
                <a:sym typeface="+mn-ea"/>
              </a:rPr>
              <a:t>11) PDSA Cycle </a:t>
            </a:r>
            <a:r>
              <a:rPr lang="en-US" altLang="en-US" sz="3600" b="1">
                <a:highlight>
                  <a:srgbClr val="FFFF00"/>
                </a:highlight>
                <a:latin typeface="Arial" panose="020B0604020202020204" pitchFamily="34" charset="0"/>
                <a:cs typeface="Arial" panose="020B0604020202020204" pitchFamily="34" charset="0"/>
                <a:sym typeface="+mn-ea"/>
              </a:rPr>
              <a:t>√</a:t>
            </a:r>
            <a:endParaRPr lang="en-US" altLang="en-US" sz="3600" b="1">
              <a:highlight>
                <a:srgbClr val="FFFF00"/>
              </a:highlight>
              <a:latin typeface="Garamond" panose="02020404030301010803" charset="0"/>
              <a:cs typeface="Garamond" panose="02020404030301010803" charset="0"/>
            </a:endParaRPr>
          </a:p>
          <a:p>
            <a:pPr marL="0" indent="0">
              <a:buNone/>
            </a:pPr>
            <a:endParaRPr lang="en-US" altLang="en-US" sz="3600" b="1">
              <a:highlight>
                <a:srgbClr val="FFFF00"/>
              </a:highlight>
              <a:latin typeface="Garamond" panose="02020404030301010803" charset="0"/>
              <a:cs typeface="Garamond" panose="02020404030301010803"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725805" y="2420303"/>
            <a:ext cx="10972800" cy="1143000"/>
          </a:xfrm>
        </p:spPr>
        <p:txBody>
          <a:bodyPr/>
          <a:p>
            <a:r>
              <a:rPr lang="en-US" b="1">
                <a:latin typeface="Garamond" panose="02020404030301010803" charset="0"/>
                <a:cs typeface="Garamond" panose="02020404030301010803" charset="0"/>
              </a:rPr>
              <a:t>The PDSA CYCLE </a:t>
            </a:r>
            <a:endParaRPr lang="en-US" b="1">
              <a:latin typeface="Garamond" panose="02020404030301010803" charset="0"/>
              <a:cs typeface="Garamond" panose="02020404030301010803"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How Can We Improve?</a:t>
            </a:r>
            <a:endParaRPr lang="en-US" sz="3600" b="1" dirty="0">
              <a:latin typeface="Garamond" panose="02020404030301010803" charset="0"/>
              <a:cs typeface="Garamond" panose="02020404030301010803" charset="0"/>
              <a:sym typeface="+mn-ea"/>
            </a:endParaRPr>
          </a:p>
        </p:txBody>
      </p:sp>
      <p:pic>
        <p:nvPicPr>
          <p:cNvPr id="16" name="Picture 15"/>
          <p:cNvPicPr>
            <a:picLocks noChangeAspect="1"/>
          </p:cNvPicPr>
          <p:nvPr/>
        </p:nvPicPr>
        <p:blipFill>
          <a:blip r:embed="rId1"/>
          <a:stretch>
            <a:fillRect/>
          </a:stretch>
        </p:blipFill>
        <p:spPr>
          <a:xfrm>
            <a:off x="4266850" y="2057364"/>
            <a:ext cx="4571429" cy="3428571"/>
          </a:xfrm>
          <a:prstGeom prst="rect">
            <a:avLst/>
          </a:prstGeom>
        </p:spPr>
      </p:pic>
      <p:sp>
        <p:nvSpPr>
          <p:cNvPr id="7" name="TextBox 6"/>
          <p:cNvSpPr txBox="1"/>
          <p:nvPr/>
        </p:nvSpPr>
        <p:spPr>
          <a:xfrm>
            <a:off x="3766820" y="1434540"/>
            <a:ext cx="5571744" cy="400110"/>
          </a:xfrm>
          <a:prstGeom prst="rect">
            <a:avLst/>
          </a:prstGeom>
          <a:noFill/>
        </p:spPr>
        <p:txBody>
          <a:bodyPr wrap="square" rtlCol="0">
            <a:spAutoFit/>
          </a:bodyPr>
          <a:lstStyle/>
          <a:p>
            <a:pPr>
              <a:spcBef>
                <a:spcPts val="575"/>
              </a:spcBef>
            </a:pPr>
            <a:r>
              <a:rPr lang="en-US" sz="2000" b="1" dirty="0" smtClean="0"/>
              <a:t>1. Will. </a:t>
            </a:r>
            <a:r>
              <a:rPr lang="en-US" sz="2000" dirty="0" smtClean="0"/>
              <a:t>You must have the will to improve</a:t>
            </a:r>
            <a:endParaRPr lang="en-US" sz="2000" dirty="0" smtClean="0"/>
          </a:p>
        </p:txBody>
      </p:sp>
      <p:sp>
        <p:nvSpPr>
          <p:cNvPr id="8" name="TextBox 7"/>
          <p:cNvSpPr txBox="1"/>
          <p:nvPr/>
        </p:nvSpPr>
        <p:spPr>
          <a:xfrm>
            <a:off x="7172960" y="5708650"/>
            <a:ext cx="4609465" cy="889000"/>
          </a:xfrm>
          <a:prstGeom prst="rect">
            <a:avLst/>
          </a:prstGeom>
          <a:noFill/>
        </p:spPr>
        <p:txBody>
          <a:bodyPr wrap="square" rtlCol="0">
            <a:noAutofit/>
          </a:bodyPr>
          <a:lstStyle/>
          <a:p>
            <a:pPr>
              <a:spcBef>
                <a:spcPts val="575"/>
              </a:spcBef>
            </a:pPr>
            <a:r>
              <a:rPr lang="en-US" sz="2000" b="1" dirty="0" smtClean="0"/>
              <a:t>2. Ideas. </a:t>
            </a:r>
            <a:r>
              <a:rPr lang="en-US" sz="2000" dirty="0" smtClean="0"/>
              <a:t>You must have ideas about alternatives to the status quo.</a:t>
            </a:r>
            <a:endParaRPr lang="en-US" sz="2000" dirty="0" smtClean="0"/>
          </a:p>
        </p:txBody>
      </p:sp>
      <p:sp>
        <p:nvSpPr>
          <p:cNvPr id="14" name="TextBox 13"/>
          <p:cNvSpPr txBox="1"/>
          <p:nvPr/>
        </p:nvSpPr>
        <p:spPr>
          <a:xfrm>
            <a:off x="767080" y="5485559"/>
            <a:ext cx="2791968" cy="707886"/>
          </a:xfrm>
          <a:prstGeom prst="rect">
            <a:avLst/>
          </a:prstGeom>
          <a:noFill/>
        </p:spPr>
        <p:txBody>
          <a:bodyPr wrap="square" rtlCol="0">
            <a:spAutoFit/>
          </a:bodyPr>
          <a:lstStyle/>
          <a:p>
            <a:pPr>
              <a:spcBef>
                <a:spcPts val="575"/>
              </a:spcBef>
            </a:pPr>
            <a:r>
              <a:rPr lang="en-US" sz="2000" b="1" dirty="0" smtClean="0"/>
              <a:t>3. Execution. </a:t>
            </a:r>
            <a:r>
              <a:rPr lang="en-US" sz="2000" dirty="0" smtClean="0"/>
              <a:t>You must make it real.</a:t>
            </a:r>
            <a:endParaRPr lang="en-US" sz="2000" dirty="0" smtClean="0"/>
          </a:p>
        </p:txBody>
      </p:sp>
      <p:pic>
        <p:nvPicPr>
          <p:cNvPr id="12" name="Picture 11"/>
          <p:cNvPicPr>
            <a:picLocks noChangeAspect="1"/>
          </p:cNvPicPr>
          <p:nvPr/>
        </p:nvPicPr>
        <p:blipFill>
          <a:blip r:embed="rId2"/>
          <a:stretch>
            <a:fillRect/>
          </a:stretch>
        </p:blipFill>
        <p:spPr>
          <a:xfrm>
            <a:off x="538480" y="2256155"/>
            <a:ext cx="2666365" cy="310261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Steps In A PDSA Cycles</a:t>
            </a:r>
            <a:endParaRPr lang="en-US" sz="3600" b="1" dirty="0">
              <a:latin typeface="Garamond" panose="02020404030301010803" charset="0"/>
              <a:cs typeface="Garamond" panose="02020404030301010803" charset="0"/>
              <a:sym typeface="+mn-ea"/>
            </a:endParaRPr>
          </a:p>
        </p:txBody>
      </p:sp>
      <p:sp>
        <p:nvSpPr>
          <p:cNvPr id="3" name="Text Box 2"/>
          <p:cNvSpPr txBox="1"/>
          <p:nvPr/>
        </p:nvSpPr>
        <p:spPr>
          <a:xfrm>
            <a:off x="439420" y="1359535"/>
            <a:ext cx="6096000" cy="460375"/>
          </a:xfrm>
          <a:prstGeom prst="rect">
            <a:avLst/>
          </a:prstGeom>
          <a:noFill/>
        </p:spPr>
        <p:txBody>
          <a:bodyPr wrap="square" rtlCol="0" anchor="t">
            <a:spAutoFit/>
          </a:bodyPr>
          <a:p>
            <a:r>
              <a:rPr lang="en-US" sz="2400" b="1" dirty="0" smtClean="0">
                <a:sym typeface="+mn-ea"/>
              </a:rPr>
              <a:t>Step 1: Set an Aim</a:t>
            </a:r>
            <a:endParaRPr lang="en-US" sz="2400" b="1" dirty="0" smtClean="0">
              <a:sym typeface="+mn-ea"/>
            </a:endParaRPr>
          </a:p>
        </p:txBody>
      </p:sp>
      <p:sp>
        <p:nvSpPr>
          <p:cNvPr id="9" name="Content Placeholder 8"/>
          <p:cNvSpPr>
            <a:spLocks noGrp="1"/>
          </p:cNvSpPr>
          <p:nvPr>
            <p:ph idx="1"/>
          </p:nvPr>
        </p:nvSpPr>
        <p:spPr>
          <a:xfrm>
            <a:off x="300990" y="1966595"/>
            <a:ext cx="11281410" cy="4650105"/>
          </a:xfrm>
        </p:spPr>
        <p:txBody>
          <a:bodyPr/>
          <a:lstStyle/>
          <a:p>
            <a:r>
              <a:rPr lang="en-US" sz="2800" b="1" dirty="0" smtClean="0">
                <a:latin typeface="Garamond" panose="02020404030301010803" charset="0"/>
                <a:cs typeface="Garamond" panose="02020404030301010803" charset="0"/>
              </a:rPr>
              <a:t>How good?</a:t>
            </a:r>
            <a:endParaRPr lang="en-US" sz="2800" b="1" dirty="0" smtClean="0">
              <a:latin typeface="Garamond" panose="02020404030301010803" charset="0"/>
              <a:cs typeface="Garamond" panose="02020404030301010803" charset="0"/>
            </a:endParaRPr>
          </a:p>
          <a:p>
            <a:r>
              <a:rPr lang="en-US" sz="2800" b="1" dirty="0" smtClean="0">
                <a:latin typeface="Garamond" panose="02020404030301010803" charset="0"/>
                <a:cs typeface="Garamond" panose="02020404030301010803" charset="0"/>
              </a:rPr>
              <a:t>For whom?</a:t>
            </a:r>
            <a:endParaRPr lang="en-US" sz="2800" b="1" dirty="0" smtClean="0">
              <a:latin typeface="Garamond" panose="02020404030301010803" charset="0"/>
              <a:cs typeface="Garamond" panose="02020404030301010803" charset="0"/>
            </a:endParaRPr>
          </a:p>
          <a:p>
            <a:r>
              <a:rPr lang="en-US" sz="2800" b="1" dirty="0" smtClean="0">
                <a:latin typeface="Garamond" panose="02020404030301010803" charset="0"/>
                <a:cs typeface="Garamond" panose="02020404030301010803" charset="0"/>
              </a:rPr>
              <a:t>By when?</a:t>
            </a:r>
            <a:endParaRPr lang="en-US" sz="2800" b="1" dirty="0" smtClean="0">
              <a:latin typeface="Garamond" panose="02020404030301010803" charset="0"/>
              <a:cs typeface="Garamond" panose="02020404030301010803" charset="0"/>
            </a:endParaRPr>
          </a:p>
          <a:p>
            <a:pPr marL="0" indent="0">
              <a:buNone/>
            </a:pPr>
            <a:r>
              <a:rPr lang="en-US" dirty="0"/>
              <a:t>...............................................</a:t>
            </a:r>
            <a:endParaRPr lang="en-US" dirty="0"/>
          </a:p>
          <a:p>
            <a:pPr>
              <a:buFont typeface="Arial" panose="020B0604020202020204" pitchFamily="34" charset="0"/>
              <a:buChar char="•"/>
            </a:pPr>
            <a:r>
              <a:rPr lang="en-US" sz="2400" b="1" dirty="0">
                <a:latin typeface="Garamond" panose="02020404030301010803" charset="0"/>
                <a:cs typeface="Garamond" panose="02020404030301010803" charset="0"/>
                <a:sym typeface="+mn-ea"/>
              </a:rPr>
              <a:t>Bold </a:t>
            </a:r>
            <a:endParaRPr lang="en-US" sz="2400" b="1" dirty="0" smtClean="0">
              <a:latin typeface="Garamond" panose="02020404030301010803" charset="0"/>
              <a:cs typeface="Garamond" panose="02020404030301010803" charset="0"/>
            </a:endParaRPr>
          </a:p>
          <a:p>
            <a:pPr>
              <a:buFont typeface="Arial" panose="020B0604020202020204" pitchFamily="34" charset="0"/>
              <a:buChar char="•"/>
            </a:pPr>
            <a:r>
              <a:rPr lang="en-US" sz="2400" b="1" dirty="0">
                <a:latin typeface="Garamond" panose="02020404030301010803" charset="0"/>
                <a:cs typeface="Garamond" panose="02020404030301010803" charset="0"/>
                <a:sym typeface="+mn-ea"/>
              </a:rPr>
              <a:t>R</a:t>
            </a:r>
            <a:r>
              <a:rPr lang="en-US" sz="2400" b="1" dirty="0" smtClean="0">
                <a:latin typeface="Garamond" panose="02020404030301010803" charset="0"/>
                <a:cs typeface="Garamond" panose="02020404030301010803" charset="0"/>
                <a:sym typeface="+mn-ea"/>
              </a:rPr>
              <a:t>ealistic</a:t>
            </a:r>
            <a:endParaRPr lang="en-US" sz="2400" b="1" dirty="0">
              <a:latin typeface="Garamond" panose="02020404030301010803" charset="0"/>
              <a:cs typeface="Garamond" panose="02020404030301010803" charset="0"/>
            </a:endParaRPr>
          </a:p>
          <a:p>
            <a:pPr>
              <a:buFont typeface="Arial" panose="020B0604020202020204" pitchFamily="34" charset="0"/>
              <a:buChar char="•"/>
            </a:pPr>
            <a:r>
              <a:rPr lang="en-US" sz="2400" b="1" dirty="0">
                <a:latin typeface="Garamond" panose="02020404030301010803" charset="0"/>
                <a:cs typeface="Garamond" panose="02020404030301010803" charset="0"/>
                <a:sym typeface="+mn-ea"/>
              </a:rPr>
              <a:t>Clear </a:t>
            </a:r>
            <a:endParaRPr lang="en-US" sz="2400" b="1" dirty="0" smtClean="0">
              <a:latin typeface="Garamond" panose="02020404030301010803" charset="0"/>
              <a:cs typeface="Garamond" panose="02020404030301010803" charset="0"/>
            </a:endParaRPr>
          </a:p>
          <a:p>
            <a:pPr>
              <a:buFont typeface="Arial" panose="020B0604020202020204" pitchFamily="34" charset="0"/>
              <a:buChar char="•"/>
            </a:pPr>
            <a:r>
              <a:rPr lang="en-US" sz="2400" b="1" dirty="0" smtClean="0">
                <a:latin typeface="Garamond" panose="02020404030301010803" charset="0"/>
                <a:cs typeface="Garamond" panose="02020404030301010803" charset="0"/>
                <a:sym typeface="+mn-ea"/>
              </a:rPr>
              <a:t>Concise</a:t>
            </a:r>
            <a:endParaRPr lang="en-US" sz="2400" b="1" dirty="0">
              <a:latin typeface="Garamond" panose="02020404030301010803" charset="0"/>
              <a:cs typeface="Garamond" panose="02020404030301010803" charset="0"/>
            </a:endParaRPr>
          </a:p>
          <a:p>
            <a:pPr>
              <a:buFont typeface="Arial" panose="020B0604020202020204" pitchFamily="34" charset="0"/>
              <a:buChar char="•"/>
            </a:pPr>
            <a:r>
              <a:rPr lang="en-US" sz="2400" b="1" dirty="0">
                <a:latin typeface="Garamond" panose="02020404030301010803" charset="0"/>
                <a:cs typeface="Garamond" panose="02020404030301010803" charset="0"/>
                <a:sym typeface="+mn-ea"/>
              </a:rPr>
              <a:t>Measureable</a:t>
            </a:r>
            <a:endParaRPr lang="en-US" sz="2400" b="1" dirty="0">
              <a:latin typeface="Garamond" panose="02020404030301010803" charset="0"/>
              <a:cs typeface="Garamond" panose="02020404030301010803" charset="0"/>
            </a:endParaRPr>
          </a:p>
          <a:p>
            <a:pPr>
              <a:buFont typeface="Arial" panose="020B0604020202020204" pitchFamily="34" charset="0"/>
              <a:buChar char="•"/>
            </a:pPr>
            <a:r>
              <a:rPr lang="en-US" sz="2400" b="1" dirty="0" smtClean="0">
                <a:latin typeface="Garamond" panose="02020404030301010803" charset="0"/>
                <a:cs typeface="Garamond" panose="02020404030301010803" charset="0"/>
                <a:sym typeface="+mn-ea"/>
              </a:rPr>
              <a:t>Meaningful</a:t>
            </a:r>
            <a:endParaRPr lang="en-US" sz="2400" b="1" dirty="0">
              <a:latin typeface="Garamond" panose="02020404030301010803" charset="0"/>
              <a:cs typeface="Garamond" panose="02020404030301010803" charset="0"/>
            </a:endParaRPr>
          </a:p>
          <a:p>
            <a:pPr marL="0" indent="0">
              <a:buNone/>
            </a:pPr>
            <a:endParaRPr lang="en-US" sz="2400" b="1" dirty="0">
              <a:latin typeface="Garamond" panose="02020404030301010803" charset="0"/>
              <a:cs typeface="Garamond" panose="02020404030301010803" charset="0"/>
            </a:endParaRPr>
          </a:p>
        </p:txBody>
      </p:sp>
      <p:pic>
        <p:nvPicPr>
          <p:cNvPr id="17" name="Picture 2" descr="http://app.ihi.org/LMS/Content/8129f750-1e6a-4830-a953-73acae8d064a/Upload/MFI_wid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35420" y="1423670"/>
            <a:ext cx="3695369" cy="4334953"/>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6535420" y="1868994"/>
            <a:ext cx="894304" cy="562707"/>
          </a:xfrm>
          <a:prstGeom prst="rightArrow">
            <a:avLst/>
          </a:prstGeom>
          <a:solidFill>
            <a:srgbClr val="F58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600" b="1"/>
              <a:t>Definition of Quality &amp; Role In Health Care Cont’d </a:t>
            </a:r>
            <a:endParaRPr lang="en-US" sz="3600" b="1"/>
          </a:p>
        </p:txBody>
      </p:sp>
      <p:sp>
        <p:nvSpPr>
          <p:cNvPr id="3" name="Content Placeholder 2"/>
          <p:cNvSpPr>
            <a:spLocks noGrp="1"/>
          </p:cNvSpPr>
          <p:nvPr>
            <p:ph idx="1"/>
          </p:nvPr>
        </p:nvSpPr>
        <p:spPr>
          <a:xfrm>
            <a:off x="309880" y="1600200"/>
            <a:ext cx="11524615" cy="4921250"/>
          </a:xfrm>
        </p:spPr>
        <p:txBody>
          <a:bodyPr/>
          <a:p>
            <a:pPr marL="0" indent="0">
              <a:buNone/>
            </a:pPr>
            <a:r>
              <a:rPr lang="en-US"/>
              <a:t>For the purpose of this session, we will consider the following defininition of </a:t>
            </a:r>
            <a:r>
              <a:rPr lang="en-US" b="1"/>
              <a:t>QUALITY</a:t>
            </a:r>
            <a:endParaRPr lang="en-US" b="1"/>
          </a:p>
          <a:p>
            <a:pPr marL="0" indent="0">
              <a:buNone/>
            </a:pPr>
            <a:endParaRPr lang="en-US" b="1"/>
          </a:p>
          <a:p>
            <a:pPr algn="just"/>
            <a:r>
              <a:rPr lang="en-US" altLang="en-US" b="1"/>
              <a:t>In Primary Health Care (PHC)</a:t>
            </a:r>
            <a:r>
              <a:rPr lang="en-US" altLang="en-US"/>
              <a:t>, </a:t>
            </a:r>
            <a:r>
              <a:rPr lang="en-US" altLang="en-US" b="1"/>
              <a:t>quality </a:t>
            </a:r>
            <a:r>
              <a:rPr lang="en-US" altLang="en-US"/>
              <a:t>is defined by the extent to which </a:t>
            </a:r>
            <a:r>
              <a:rPr lang="en-US" altLang="en-US" b="1"/>
              <a:t>services are safe</a:t>
            </a:r>
            <a:r>
              <a:rPr lang="en-US" altLang="en-US"/>
              <a:t>, </a:t>
            </a:r>
            <a:r>
              <a:rPr lang="en-US" altLang="en-US" b="1"/>
              <a:t>effective</a:t>
            </a:r>
            <a:r>
              <a:rPr lang="en-US" altLang="en-US"/>
              <a:t>, and </a:t>
            </a:r>
            <a:r>
              <a:rPr lang="en-US" altLang="en-US" b="1"/>
              <a:t>people-centered</a:t>
            </a:r>
            <a:r>
              <a:rPr lang="en-US" altLang="en-US"/>
              <a:t>,</a:t>
            </a:r>
            <a:r>
              <a:rPr lang="en-US" altLang="en-US" b="1"/>
              <a:t> delivered in a way that achieves desired health outcomes </a:t>
            </a:r>
            <a:r>
              <a:rPr lang="en-US" altLang="en-US"/>
              <a:t>while balancing efficiency, equity, and timeliness. </a:t>
            </a:r>
            <a:endParaRPr lang="en-US"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784225"/>
          </a:xfrm>
        </p:spPr>
        <p:txBody>
          <a:bodyPr/>
          <a:p>
            <a:pPr algn="ctr"/>
            <a:r>
              <a:rPr lang="en-US" sz="3600" b="1" dirty="0">
                <a:latin typeface="Garamond" panose="02020404030301010803" charset="0"/>
                <a:cs typeface="Garamond" panose="02020404030301010803" charset="0"/>
                <a:sym typeface="+mn-ea"/>
              </a:rPr>
              <a:t>Steps In A PDSA Cycles</a:t>
            </a:r>
            <a:endParaRPr lang="en-US" sz="3600" b="1" dirty="0">
              <a:latin typeface="Garamond" panose="02020404030301010803" charset="0"/>
              <a:cs typeface="Garamond" panose="02020404030301010803" charset="0"/>
              <a:sym typeface="+mn-ea"/>
            </a:endParaRPr>
          </a:p>
        </p:txBody>
      </p:sp>
      <p:sp>
        <p:nvSpPr>
          <p:cNvPr id="4" name="Text Box 3"/>
          <p:cNvSpPr txBox="1"/>
          <p:nvPr/>
        </p:nvSpPr>
        <p:spPr>
          <a:xfrm>
            <a:off x="375285" y="1106170"/>
            <a:ext cx="6096000" cy="583565"/>
          </a:xfrm>
          <a:prstGeom prst="rect">
            <a:avLst/>
          </a:prstGeom>
          <a:noFill/>
        </p:spPr>
        <p:txBody>
          <a:bodyPr wrap="square" rtlCol="0" anchor="t">
            <a:spAutoFit/>
          </a:bodyPr>
          <a:p>
            <a:r>
              <a:rPr lang="en-US" sz="3200" b="1" dirty="0" smtClean="0">
                <a:solidFill>
                  <a:schemeClr val="tx1"/>
                </a:solidFill>
                <a:highlight>
                  <a:srgbClr val="FFFF00"/>
                </a:highlight>
                <a:latin typeface="Garamond" panose="02020404030301010803" charset="0"/>
                <a:cs typeface="Garamond" panose="02020404030301010803" charset="0"/>
                <a:sym typeface="+mn-ea"/>
              </a:rPr>
              <a:t>Which is the better aim statement?</a:t>
            </a:r>
            <a:endParaRPr lang="en-US" sz="3200" b="1" dirty="0" smtClean="0">
              <a:solidFill>
                <a:schemeClr val="tx1"/>
              </a:solidFill>
              <a:highlight>
                <a:srgbClr val="FFFF00"/>
              </a:highlight>
              <a:latin typeface="Garamond" panose="02020404030301010803" charset="0"/>
              <a:cs typeface="Garamond" panose="02020404030301010803" charset="0"/>
              <a:sym typeface="+mn-ea"/>
            </a:endParaRPr>
          </a:p>
        </p:txBody>
      </p:sp>
      <p:sp>
        <p:nvSpPr>
          <p:cNvPr id="5" name="Text Box 4"/>
          <p:cNvSpPr txBox="1"/>
          <p:nvPr/>
        </p:nvSpPr>
        <p:spPr>
          <a:xfrm>
            <a:off x="375285" y="2169160"/>
            <a:ext cx="11356340" cy="1061085"/>
          </a:xfrm>
          <a:prstGeom prst="rect">
            <a:avLst/>
          </a:prstGeom>
          <a:noFill/>
        </p:spPr>
        <p:txBody>
          <a:bodyPr wrap="square" rtlCol="0" anchor="t">
            <a:noAutofit/>
          </a:bodyPr>
          <a:p>
            <a:pPr marL="342900" indent="-342900">
              <a:buFont typeface="Arial" panose="020B0604020202020204" pitchFamily="34" charset="0"/>
              <a:buChar char="•"/>
            </a:pPr>
            <a:r>
              <a:rPr lang="en-US" sz="3200" b="1" dirty="0">
                <a:latin typeface="Garamond" panose="02020404030301010803" charset="0"/>
                <a:cs typeface="Garamond" panose="02020404030301010803" charset="0"/>
                <a:sym typeface="+mn-ea"/>
              </a:rPr>
              <a:t>R</a:t>
            </a:r>
            <a:r>
              <a:rPr lang="en-US" sz="3200" b="1" dirty="0" smtClean="0">
                <a:latin typeface="Garamond" panose="02020404030301010803" charset="0"/>
                <a:cs typeface="Garamond" panose="02020404030301010803" charset="0"/>
                <a:sym typeface="+mn-ea"/>
              </a:rPr>
              <a:t>educe all types of hospital-acquired infections by as much as possible, as quickly as possible.</a:t>
            </a:r>
            <a:endParaRPr lang="en-US" sz="3200" b="1" dirty="0" smtClean="0">
              <a:latin typeface="Garamond" panose="02020404030301010803" charset="0"/>
              <a:cs typeface="Garamond" panose="02020404030301010803" charset="0"/>
              <a:sym typeface="+mn-ea"/>
            </a:endParaRPr>
          </a:p>
        </p:txBody>
      </p:sp>
      <p:sp>
        <p:nvSpPr>
          <p:cNvPr id="6" name="Text Box 5"/>
          <p:cNvSpPr txBox="1"/>
          <p:nvPr/>
        </p:nvSpPr>
        <p:spPr>
          <a:xfrm>
            <a:off x="566420" y="4022090"/>
            <a:ext cx="11261090" cy="1252220"/>
          </a:xfrm>
          <a:prstGeom prst="rect">
            <a:avLst/>
          </a:prstGeom>
          <a:noFill/>
        </p:spPr>
        <p:txBody>
          <a:bodyPr wrap="square" rtlCol="0" anchor="t">
            <a:noAutofit/>
          </a:bodyPr>
          <a:p>
            <a:pPr marL="342900" indent="-342900">
              <a:buFont typeface="Arial" panose="020B0604020202020204" pitchFamily="34" charset="0"/>
              <a:buChar char="•"/>
            </a:pPr>
            <a:r>
              <a:rPr lang="en-US" sz="2800" b="1" dirty="0" smtClean="0">
                <a:solidFill>
                  <a:schemeClr val="tx1"/>
                </a:solidFill>
                <a:latin typeface="Garamond" panose="02020404030301010803" charset="0"/>
                <a:cs typeface="Garamond" panose="02020404030301010803" charset="0"/>
                <a:sym typeface="+mn-ea"/>
              </a:rPr>
              <a:t>Decrease the rate of </a:t>
            </a:r>
            <a:r>
              <a:rPr lang="en-US" sz="2800" b="1" dirty="0">
                <a:solidFill>
                  <a:schemeClr val="tx1"/>
                </a:solidFill>
                <a:latin typeface="Garamond" panose="02020404030301010803" charset="0"/>
                <a:cs typeface="Garamond" panose="02020404030301010803" charset="0"/>
                <a:sym typeface="+mn-ea"/>
              </a:rPr>
              <a:t>hospital-acquired </a:t>
            </a:r>
            <a:r>
              <a:rPr lang="en-US" sz="2800" b="1" dirty="0" smtClean="0">
                <a:solidFill>
                  <a:schemeClr val="tx1"/>
                </a:solidFill>
                <a:latin typeface="Garamond" panose="02020404030301010803" charset="0"/>
                <a:cs typeface="Garamond" panose="02020404030301010803" charset="0"/>
                <a:sym typeface="+mn-ea"/>
              </a:rPr>
              <a:t>pneumonia for patients in the ICU from 23 </a:t>
            </a:r>
            <a:r>
              <a:rPr lang="en-US" sz="2800" b="1" dirty="0">
                <a:solidFill>
                  <a:schemeClr val="tx1"/>
                </a:solidFill>
                <a:latin typeface="Garamond" panose="02020404030301010803" charset="0"/>
                <a:cs typeface="Garamond" panose="02020404030301010803" charset="0"/>
                <a:sym typeface="+mn-ea"/>
              </a:rPr>
              <a:t>infections per 1,000 catheter days to </a:t>
            </a:r>
            <a:r>
              <a:rPr lang="en-US" sz="2800" b="1" dirty="0" smtClean="0">
                <a:solidFill>
                  <a:schemeClr val="tx1"/>
                </a:solidFill>
                <a:latin typeface="Garamond" panose="02020404030301010803" charset="0"/>
                <a:cs typeface="Garamond" panose="02020404030301010803" charset="0"/>
                <a:sym typeface="+mn-ea"/>
              </a:rPr>
              <a:t>less than 5 </a:t>
            </a:r>
            <a:r>
              <a:rPr lang="en-US" sz="2800" b="1" dirty="0">
                <a:solidFill>
                  <a:schemeClr val="tx1"/>
                </a:solidFill>
                <a:latin typeface="Garamond" panose="02020404030301010803" charset="0"/>
                <a:cs typeface="Garamond" panose="02020404030301010803" charset="0"/>
                <a:sym typeface="+mn-ea"/>
              </a:rPr>
              <a:t>infections per 1,000 catheter days </a:t>
            </a:r>
            <a:r>
              <a:rPr lang="en-US" sz="2800" b="1" dirty="0" smtClean="0">
                <a:solidFill>
                  <a:schemeClr val="tx1"/>
                </a:solidFill>
                <a:latin typeface="Garamond" panose="02020404030301010803" charset="0"/>
                <a:cs typeface="Garamond" panose="02020404030301010803" charset="0"/>
                <a:sym typeface="+mn-ea"/>
              </a:rPr>
              <a:t>by December 31.</a:t>
            </a:r>
            <a:endParaRPr lang="en-US" sz="2800" b="1" dirty="0" smtClean="0">
              <a:solidFill>
                <a:schemeClr val="tx1"/>
              </a:solidFill>
              <a:latin typeface="Garamond" panose="02020404030301010803" charset="0"/>
              <a:cs typeface="Garamond" panose="02020404030301010803" charset="0"/>
              <a:sym typeface="+mn-e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Steps In A PDSA Cycles</a:t>
            </a:r>
            <a:endParaRPr lang="en-US" sz="3600" b="1" dirty="0">
              <a:latin typeface="Garamond" panose="02020404030301010803" charset="0"/>
              <a:cs typeface="Garamond" panose="02020404030301010803" charset="0"/>
              <a:sym typeface="+mn-ea"/>
            </a:endParaRPr>
          </a:p>
        </p:txBody>
      </p:sp>
      <p:sp>
        <p:nvSpPr>
          <p:cNvPr id="9" name="Content Placeholder 8"/>
          <p:cNvSpPr>
            <a:spLocks noGrp="1"/>
          </p:cNvSpPr>
          <p:nvPr>
            <p:ph idx="1"/>
          </p:nvPr>
        </p:nvSpPr>
        <p:spPr>
          <a:xfrm>
            <a:off x="300990" y="1614805"/>
            <a:ext cx="11281410" cy="5001895"/>
          </a:xfrm>
        </p:spPr>
        <p:txBody>
          <a:bodyPr/>
          <a:lstStyle/>
          <a:p>
            <a:r>
              <a:rPr lang="en-US" sz="2800" dirty="0" smtClean="0">
                <a:latin typeface="Garamond" panose="02020404030301010803" charset="0"/>
                <a:cs typeface="Garamond" panose="02020404030301010803" charset="0"/>
                <a:sym typeface="+mn-ea"/>
              </a:rPr>
              <a:t>Outcome measures</a:t>
            </a:r>
            <a:endParaRPr lang="en-US" sz="2800" dirty="0" smtClean="0">
              <a:latin typeface="Garamond" panose="02020404030301010803" charset="0"/>
              <a:cs typeface="Garamond" panose="02020404030301010803" charset="0"/>
            </a:endParaRPr>
          </a:p>
          <a:p>
            <a:r>
              <a:rPr lang="en-US" sz="2800" dirty="0" smtClean="0">
                <a:latin typeface="Garamond" panose="02020404030301010803" charset="0"/>
                <a:cs typeface="Garamond" panose="02020404030301010803" charset="0"/>
                <a:sym typeface="+mn-ea"/>
              </a:rPr>
              <a:t>Process measures</a:t>
            </a:r>
            <a:endParaRPr lang="en-US" sz="2800" dirty="0" smtClean="0">
              <a:latin typeface="Garamond" panose="02020404030301010803" charset="0"/>
              <a:cs typeface="Garamond" panose="02020404030301010803" charset="0"/>
            </a:endParaRPr>
          </a:p>
          <a:p>
            <a:r>
              <a:rPr lang="en-US" sz="2800" dirty="0" smtClean="0">
                <a:latin typeface="Garamond" panose="02020404030301010803" charset="0"/>
                <a:cs typeface="Garamond" panose="02020404030301010803" charset="0"/>
                <a:sym typeface="+mn-ea"/>
              </a:rPr>
              <a:t>Balancing measures</a:t>
            </a:r>
            <a:endParaRPr lang="en-US" sz="2800" dirty="0" smtClean="0">
              <a:latin typeface="Garamond" panose="02020404030301010803" charset="0"/>
              <a:cs typeface="Garamond" panose="02020404030301010803" charset="0"/>
              <a:sym typeface="+mn-ea"/>
            </a:endParaRPr>
          </a:p>
          <a:p>
            <a:pPr marL="0" indent="0">
              <a:buNone/>
            </a:pPr>
            <a:r>
              <a:rPr lang="en-US" dirty="0"/>
              <a:t>...............................................</a:t>
            </a:r>
            <a:endParaRPr lang="en-US" dirty="0"/>
          </a:p>
          <a:p>
            <a:r>
              <a:rPr lang="en-US" i="1" dirty="0">
                <a:latin typeface="Garamond" panose="02020404030301010803" charset="0"/>
                <a:cs typeface="Garamond" panose="02020404030301010803" charset="0"/>
                <a:sym typeface="+mn-ea"/>
              </a:rPr>
              <a:t>Where are we </a:t>
            </a:r>
            <a:r>
              <a:rPr lang="en-US" i="1" dirty="0" smtClean="0">
                <a:latin typeface="Garamond" panose="02020404030301010803" charset="0"/>
                <a:cs typeface="Garamond" panose="02020404030301010803" charset="0"/>
                <a:sym typeface="+mn-ea"/>
              </a:rPr>
              <a:t>going?</a:t>
            </a:r>
            <a:endParaRPr lang="en-US" i="1" dirty="0" smtClean="0">
              <a:latin typeface="Garamond" panose="02020404030301010803" charset="0"/>
              <a:cs typeface="Garamond" panose="02020404030301010803" charset="0"/>
            </a:endParaRPr>
          </a:p>
          <a:p>
            <a:r>
              <a:rPr lang="en-US" i="1" dirty="0">
                <a:latin typeface="Garamond" panose="02020404030301010803" charset="0"/>
                <a:cs typeface="Garamond" panose="02020404030301010803" charset="0"/>
                <a:sym typeface="+mn-ea"/>
              </a:rPr>
              <a:t>What are we </a:t>
            </a:r>
            <a:r>
              <a:rPr lang="en-US" i="1" dirty="0" smtClean="0">
                <a:latin typeface="Garamond" panose="02020404030301010803" charset="0"/>
                <a:cs typeface="Garamond" panose="02020404030301010803" charset="0"/>
                <a:sym typeface="+mn-ea"/>
              </a:rPr>
              <a:t>doing?</a:t>
            </a:r>
            <a:endParaRPr lang="en-US" i="1" dirty="0">
              <a:latin typeface="Garamond" panose="02020404030301010803" charset="0"/>
              <a:cs typeface="Garamond" panose="02020404030301010803" charset="0"/>
            </a:endParaRPr>
          </a:p>
          <a:p>
            <a:r>
              <a:rPr lang="en-US" i="1" dirty="0">
                <a:latin typeface="Garamond" panose="02020404030301010803" charset="0"/>
                <a:cs typeface="Garamond" panose="02020404030301010803" charset="0"/>
                <a:sym typeface="+mn-ea"/>
              </a:rPr>
              <a:t>What else is </a:t>
            </a:r>
            <a:r>
              <a:rPr lang="en-US" i="1" dirty="0" smtClean="0">
                <a:latin typeface="Garamond" panose="02020404030301010803" charset="0"/>
                <a:cs typeface="Garamond" panose="02020404030301010803" charset="0"/>
                <a:sym typeface="+mn-ea"/>
              </a:rPr>
              <a:t>happening?</a:t>
            </a:r>
            <a:endParaRPr lang="en-US" i="1" dirty="0">
              <a:latin typeface="Garamond" panose="02020404030301010803" charset="0"/>
              <a:cs typeface="Garamond" panose="02020404030301010803" charset="0"/>
            </a:endParaRPr>
          </a:p>
          <a:p>
            <a:pPr marL="0" indent="0">
              <a:buNone/>
            </a:pPr>
            <a:endParaRPr lang="en-US" b="1" i="1" dirty="0">
              <a:latin typeface="Garamond" panose="02020404030301010803" charset="0"/>
              <a:cs typeface="Garamond" panose="02020404030301010803" charset="0"/>
            </a:endParaRPr>
          </a:p>
        </p:txBody>
      </p:sp>
      <p:pic>
        <p:nvPicPr>
          <p:cNvPr id="17" name="Picture 2" descr="http://app.ihi.org/LMS/Content/8129f750-1e6a-4830-a953-73acae8d064a/Upload/MFI_wid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35420" y="1423670"/>
            <a:ext cx="3695369" cy="4334953"/>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6219825" y="2552889"/>
            <a:ext cx="894304" cy="562707"/>
          </a:xfrm>
          <a:prstGeom prst="rightArrow">
            <a:avLst/>
          </a:prstGeom>
          <a:solidFill>
            <a:srgbClr val="F58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300990" y="1054100"/>
            <a:ext cx="6096000" cy="561340"/>
          </a:xfrm>
          <a:prstGeom prst="rect">
            <a:avLst/>
          </a:prstGeom>
          <a:noFill/>
        </p:spPr>
        <p:txBody>
          <a:bodyPr wrap="square" rtlCol="0" anchor="t">
            <a:noAutofit/>
          </a:bodyPr>
          <a:p>
            <a:r>
              <a:rPr lang="en-US" sz="2800" b="1" dirty="0" smtClean="0">
                <a:latin typeface="Garamond" panose="02020404030301010803" charset="0"/>
                <a:cs typeface="Garamond" panose="02020404030301010803" charset="0"/>
                <a:sym typeface="+mn-ea"/>
              </a:rPr>
              <a:t>Step 2: Establish Measures</a:t>
            </a:r>
            <a:endParaRPr lang="en-US" sz="2800" b="1" dirty="0" smtClean="0">
              <a:latin typeface="Garamond" panose="02020404030301010803" charset="0"/>
              <a:cs typeface="Garamond" panose="02020404030301010803" charset="0"/>
              <a:sym typeface="+mn-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Steps In A PDSA Cycles</a:t>
            </a:r>
            <a:endParaRPr lang="en-US" sz="3600" b="1" dirty="0">
              <a:latin typeface="Garamond" panose="02020404030301010803" charset="0"/>
              <a:cs typeface="Garamond" panose="02020404030301010803" charset="0"/>
              <a:sym typeface="+mn-ea"/>
            </a:endParaRPr>
          </a:p>
        </p:txBody>
      </p:sp>
      <p:sp>
        <p:nvSpPr>
          <p:cNvPr id="9" name="Content Placeholder 8"/>
          <p:cNvSpPr>
            <a:spLocks noGrp="1"/>
          </p:cNvSpPr>
          <p:nvPr>
            <p:ph idx="1"/>
          </p:nvPr>
        </p:nvSpPr>
        <p:spPr>
          <a:xfrm>
            <a:off x="300990" y="1614805"/>
            <a:ext cx="11281410" cy="5001895"/>
          </a:xfrm>
        </p:spPr>
        <p:txBody>
          <a:bodyPr/>
          <a:lstStyle/>
          <a:p>
            <a:pPr marL="0" indent="0">
              <a:buNone/>
            </a:pPr>
            <a:r>
              <a:rPr lang="en-US" b="1" dirty="0" smtClean="0">
                <a:solidFill>
                  <a:schemeClr val="tx1"/>
                </a:solidFill>
                <a:highlight>
                  <a:srgbClr val="FFFF00"/>
                </a:highlight>
                <a:latin typeface="Garamond" panose="02020404030301010803" charset="0"/>
                <a:cs typeface="Garamond" panose="02020404030301010803" charset="0"/>
                <a:sym typeface="+mn-ea"/>
              </a:rPr>
              <a:t>Which measure is which?</a:t>
            </a:r>
            <a:endParaRPr lang="en-US" b="1" dirty="0" smtClean="0">
              <a:solidFill>
                <a:schemeClr val="tx1"/>
              </a:solidFill>
              <a:highlight>
                <a:srgbClr val="FFFF00"/>
              </a:highlight>
              <a:latin typeface="Garamond" panose="02020404030301010803" charset="0"/>
              <a:cs typeface="Garamond" panose="02020404030301010803" charset="0"/>
              <a:sym typeface="+mn-ea"/>
            </a:endParaRPr>
          </a:p>
          <a:p>
            <a:r>
              <a:rPr lang="en-US" dirty="0" smtClean="0">
                <a:latin typeface="Garamond" panose="02020404030301010803" charset="0"/>
                <a:cs typeface="Garamond" panose="02020404030301010803" charset="0"/>
                <a:sym typeface="+mn-ea"/>
              </a:rPr>
              <a:t>Average number of times patients receive recommended oral care in 24 hours </a:t>
            </a:r>
            <a:r>
              <a:rPr lang="en-US" dirty="0" smtClean="0">
                <a:solidFill>
                  <a:srgbClr val="F58025"/>
                </a:solidFill>
                <a:sym typeface="+mn-ea"/>
              </a:rPr>
              <a:t>process</a:t>
            </a:r>
            <a:endParaRPr lang="en-US" dirty="0" smtClean="0">
              <a:solidFill>
                <a:srgbClr val="F58025"/>
              </a:solidFill>
              <a:sym typeface="+mn-ea"/>
            </a:endParaRPr>
          </a:p>
          <a:p>
            <a:pPr marL="0" indent="0">
              <a:buNone/>
            </a:pPr>
            <a:endParaRPr lang="en-US" dirty="0" smtClean="0">
              <a:latin typeface="Garamond" panose="02020404030301010803" charset="0"/>
              <a:cs typeface="Garamond" panose="02020404030301010803" charset="0"/>
            </a:endParaRPr>
          </a:p>
          <a:p>
            <a:r>
              <a:rPr lang="en-US" dirty="0" smtClean="0">
                <a:latin typeface="Garamond" panose="02020404030301010803" charset="0"/>
                <a:cs typeface="Garamond" panose="02020404030301010803" charset="0"/>
                <a:sym typeface="+mn-ea"/>
              </a:rPr>
              <a:t>Patient and staff satisfaction scores </a:t>
            </a:r>
            <a:r>
              <a:rPr lang="en-US" dirty="0" smtClean="0">
                <a:solidFill>
                  <a:srgbClr val="F58025"/>
                </a:solidFill>
                <a:sym typeface="+mn-ea"/>
              </a:rPr>
              <a:t>balancing</a:t>
            </a:r>
            <a:endParaRPr lang="en-US" dirty="0" smtClean="0">
              <a:latin typeface="Garamond" panose="02020404030301010803" charset="0"/>
              <a:cs typeface="Garamond" panose="02020404030301010803" charset="0"/>
              <a:sym typeface="+mn-ea"/>
            </a:endParaRPr>
          </a:p>
          <a:p>
            <a:pPr marL="0" indent="0">
              <a:buNone/>
            </a:pPr>
            <a:endParaRPr lang="en-US" dirty="0" smtClean="0">
              <a:latin typeface="Garamond" panose="02020404030301010803" charset="0"/>
              <a:cs typeface="Garamond" panose="02020404030301010803" charset="0"/>
            </a:endParaRPr>
          </a:p>
          <a:p>
            <a:r>
              <a:rPr lang="en-US" dirty="0">
                <a:latin typeface="Garamond" panose="02020404030301010803" charset="0"/>
                <a:cs typeface="Garamond" panose="02020404030301010803" charset="0"/>
                <a:sym typeface="+mn-ea"/>
              </a:rPr>
              <a:t>Rate of hospital-acquired pneumonia per 1,000 catheter days </a:t>
            </a:r>
            <a:r>
              <a:rPr lang="en-US" dirty="0" smtClean="0">
                <a:latin typeface="Garamond" panose="02020404030301010803" charset="0"/>
                <a:cs typeface="Garamond" panose="02020404030301010803" charset="0"/>
                <a:sym typeface="+mn-ea"/>
              </a:rPr>
              <a:t>in </a:t>
            </a:r>
            <a:r>
              <a:rPr lang="en-US" dirty="0">
                <a:latin typeface="Garamond" panose="02020404030301010803" charset="0"/>
                <a:cs typeface="Garamond" panose="02020404030301010803" charset="0"/>
                <a:sym typeface="+mn-ea"/>
              </a:rPr>
              <a:t>the </a:t>
            </a:r>
            <a:r>
              <a:rPr lang="en-US" dirty="0" smtClean="0">
                <a:latin typeface="Garamond" panose="02020404030301010803" charset="0"/>
                <a:cs typeface="Garamond" panose="02020404030301010803" charset="0"/>
                <a:sym typeface="+mn-ea"/>
              </a:rPr>
              <a:t>ICU </a:t>
            </a:r>
            <a:r>
              <a:rPr lang="en-US" dirty="0" smtClean="0">
                <a:solidFill>
                  <a:srgbClr val="F58025"/>
                </a:solidFill>
                <a:sym typeface="+mn-ea"/>
              </a:rPr>
              <a:t>outcome</a:t>
            </a:r>
            <a:endParaRPr lang="en-US" dirty="0" smtClean="0">
              <a:solidFill>
                <a:srgbClr val="F58025"/>
              </a:solidFill>
            </a:endParaRPr>
          </a:p>
          <a:p>
            <a:endParaRPr lang="en-US" dirty="0" smtClean="0">
              <a:latin typeface="Garamond" panose="02020404030301010803" charset="0"/>
              <a:cs typeface="Garamond" panose="02020404030301010803" charset="0"/>
            </a:endParaRPr>
          </a:p>
          <a:p>
            <a:pPr marL="0" indent="0">
              <a:buNone/>
            </a:pPr>
            <a:endParaRPr lang="en-US" dirty="0">
              <a:solidFill>
                <a:schemeClr val="tx1"/>
              </a:solidFill>
              <a:latin typeface="Garamond" panose="02020404030301010803" charset="0"/>
              <a:cs typeface="Garamond" panose="02020404030301010803" charset="0"/>
            </a:endParaRPr>
          </a:p>
          <a:p>
            <a:pPr marL="0" indent="0">
              <a:buNone/>
            </a:pPr>
            <a:endParaRPr lang="en-US" i="1" dirty="0">
              <a:solidFill>
                <a:schemeClr val="tx1"/>
              </a:solidFill>
              <a:latin typeface="Garamond" panose="02020404030301010803" charset="0"/>
              <a:cs typeface="Garamond" panose="02020404030301010803" charset="0"/>
            </a:endParaRPr>
          </a:p>
        </p:txBody>
      </p:sp>
      <p:sp>
        <p:nvSpPr>
          <p:cNvPr id="4" name="Text Box 3"/>
          <p:cNvSpPr txBox="1"/>
          <p:nvPr/>
        </p:nvSpPr>
        <p:spPr>
          <a:xfrm>
            <a:off x="300990" y="1054100"/>
            <a:ext cx="6096000" cy="561340"/>
          </a:xfrm>
          <a:prstGeom prst="rect">
            <a:avLst/>
          </a:prstGeom>
          <a:noFill/>
        </p:spPr>
        <p:txBody>
          <a:bodyPr wrap="square" rtlCol="0" anchor="t">
            <a:noAutofit/>
          </a:bodyPr>
          <a:p>
            <a:r>
              <a:rPr lang="en-US" sz="2800" b="1" dirty="0" smtClean="0">
                <a:latin typeface="Garamond" panose="02020404030301010803" charset="0"/>
                <a:cs typeface="Garamond" panose="02020404030301010803" charset="0"/>
                <a:sym typeface="+mn-ea"/>
              </a:rPr>
              <a:t>Step 2: Establish Measures</a:t>
            </a:r>
            <a:endParaRPr lang="en-US" sz="2800" b="1" dirty="0" smtClean="0">
              <a:latin typeface="Garamond" panose="02020404030301010803" charset="0"/>
              <a:cs typeface="Garamond" panose="02020404030301010803" charset="0"/>
              <a:sym typeface="+mn-e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Steps In A PDSA Cycles</a:t>
            </a:r>
            <a:endParaRPr lang="en-US" sz="3600" b="1" dirty="0">
              <a:latin typeface="Garamond" panose="02020404030301010803" charset="0"/>
              <a:cs typeface="Garamond" panose="02020404030301010803" charset="0"/>
              <a:sym typeface="+mn-ea"/>
            </a:endParaRPr>
          </a:p>
        </p:txBody>
      </p:sp>
      <p:sp>
        <p:nvSpPr>
          <p:cNvPr id="9" name="Content Placeholder 8"/>
          <p:cNvSpPr>
            <a:spLocks noGrp="1"/>
          </p:cNvSpPr>
          <p:nvPr>
            <p:ph idx="1"/>
          </p:nvPr>
        </p:nvSpPr>
        <p:spPr>
          <a:xfrm>
            <a:off x="300990" y="1614805"/>
            <a:ext cx="11281410" cy="5001895"/>
          </a:xfrm>
        </p:spPr>
        <p:txBody>
          <a:bodyPr/>
          <a:lstStyle/>
          <a:p>
            <a:r>
              <a:rPr lang="en-US" sz="2800" dirty="0" smtClean="0">
                <a:latin typeface="Garamond" panose="02020404030301010803" charset="0"/>
                <a:cs typeface="Garamond" panose="02020404030301010803" charset="0"/>
                <a:sym typeface="+mn-ea"/>
              </a:rPr>
              <a:t>Process analysis tools</a:t>
            </a:r>
            <a:endParaRPr lang="en-US" sz="2800" dirty="0" smtClean="0">
              <a:latin typeface="Garamond" panose="02020404030301010803" charset="0"/>
              <a:cs typeface="Garamond" panose="02020404030301010803" charset="0"/>
            </a:endParaRPr>
          </a:p>
          <a:p>
            <a:r>
              <a:rPr lang="en-US" sz="2800" dirty="0" smtClean="0">
                <a:latin typeface="Garamond" panose="02020404030301010803" charset="0"/>
                <a:cs typeface="Garamond" panose="02020404030301010803" charset="0"/>
                <a:sym typeface="+mn-ea"/>
              </a:rPr>
              <a:t>Benchmarking</a:t>
            </a:r>
            <a:endParaRPr lang="en-US" sz="2800" dirty="0" smtClean="0">
              <a:latin typeface="Garamond" panose="02020404030301010803" charset="0"/>
              <a:cs typeface="Garamond" panose="02020404030301010803" charset="0"/>
            </a:endParaRPr>
          </a:p>
          <a:p>
            <a:r>
              <a:rPr lang="en-US" sz="2800" dirty="0" smtClean="0">
                <a:latin typeface="Garamond" panose="02020404030301010803" charset="0"/>
                <a:cs typeface="Garamond" panose="02020404030301010803" charset="0"/>
                <a:sym typeface="+mn-ea"/>
              </a:rPr>
              <a:t>Technological solutions</a:t>
            </a:r>
            <a:endParaRPr lang="en-US" sz="2800" dirty="0" smtClean="0">
              <a:latin typeface="Garamond" panose="02020404030301010803" charset="0"/>
              <a:cs typeface="Garamond" panose="02020404030301010803" charset="0"/>
            </a:endParaRPr>
          </a:p>
          <a:p>
            <a:r>
              <a:rPr lang="en-US" sz="2800" dirty="0" smtClean="0">
                <a:latin typeface="Garamond" panose="02020404030301010803" charset="0"/>
                <a:cs typeface="Garamond" panose="02020404030301010803" charset="0"/>
                <a:sym typeface="+mn-ea"/>
              </a:rPr>
              <a:t>Creative thinking</a:t>
            </a:r>
            <a:endParaRPr lang="en-US" sz="2800" dirty="0" smtClean="0">
              <a:latin typeface="Garamond" panose="02020404030301010803" charset="0"/>
              <a:cs typeface="Garamond" panose="02020404030301010803" charset="0"/>
            </a:endParaRPr>
          </a:p>
          <a:p>
            <a:r>
              <a:rPr lang="en-US" sz="2800" dirty="0" smtClean="0">
                <a:latin typeface="Garamond" panose="02020404030301010803" charset="0"/>
                <a:cs typeface="Garamond" panose="02020404030301010803" charset="0"/>
                <a:sym typeface="+mn-ea"/>
              </a:rPr>
              <a:t>Change concepts</a:t>
            </a:r>
            <a:endParaRPr lang="en-US" sz="2800" dirty="0" smtClean="0">
              <a:latin typeface="Garamond" panose="02020404030301010803" charset="0"/>
              <a:cs typeface="Garamond" panose="02020404030301010803" charset="0"/>
            </a:endParaRPr>
          </a:p>
          <a:p>
            <a:pPr marL="0" indent="0">
              <a:buNone/>
            </a:pPr>
            <a:endParaRPr lang="en-US" dirty="0">
              <a:solidFill>
                <a:schemeClr val="tx1"/>
              </a:solidFill>
              <a:latin typeface="Garamond" panose="02020404030301010803" charset="0"/>
              <a:cs typeface="Garamond" panose="02020404030301010803" charset="0"/>
            </a:endParaRPr>
          </a:p>
          <a:p>
            <a:pPr marL="0" indent="0">
              <a:buNone/>
            </a:pPr>
            <a:endParaRPr lang="en-US" i="1" dirty="0">
              <a:solidFill>
                <a:schemeClr val="tx1"/>
              </a:solidFill>
              <a:latin typeface="Garamond" panose="02020404030301010803" charset="0"/>
              <a:cs typeface="Garamond" panose="02020404030301010803" charset="0"/>
            </a:endParaRPr>
          </a:p>
        </p:txBody>
      </p:sp>
      <p:sp>
        <p:nvSpPr>
          <p:cNvPr id="4" name="Text Box 3"/>
          <p:cNvSpPr txBox="1"/>
          <p:nvPr/>
        </p:nvSpPr>
        <p:spPr>
          <a:xfrm>
            <a:off x="300990" y="1054100"/>
            <a:ext cx="6096000" cy="561340"/>
          </a:xfrm>
          <a:prstGeom prst="rect">
            <a:avLst/>
          </a:prstGeom>
          <a:noFill/>
        </p:spPr>
        <p:txBody>
          <a:bodyPr wrap="square" rtlCol="0" anchor="t">
            <a:noAutofit/>
          </a:bodyPr>
          <a:p>
            <a:r>
              <a:rPr lang="en-US" sz="2800" b="1" dirty="0" smtClean="0">
                <a:latin typeface="Garamond" panose="02020404030301010803" charset="0"/>
                <a:cs typeface="Garamond" panose="02020404030301010803" charset="0"/>
                <a:sym typeface="+mn-ea"/>
              </a:rPr>
              <a:t>Step 3: Developing Changes</a:t>
            </a:r>
            <a:endParaRPr lang="en-US" sz="2800" b="1" dirty="0" smtClean="0">
              <a:latin typeface="Garamond" panose="02020404030301010803" charset="0"/>
              <a:cs typeface="Garamond" panose="02020404030301010803" charset="0"/>
              <a:sym typeface="+mn-ea"/>
            </a:endParaRPr>
          </a:p>
        </p:txBody>
      </p:sp>
      <p:pic>
        <p:nvPicPr>
          <p:cNvPr id="5" name="Picture 2" descr="http://app.ihi.org/LMS/Content/8129f750-1e6a-4830-a953-73acae8d064a/Upload/MFI_wid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33920" y="1614805"/>
            <a:ext cx="3695369" cy="4334953"/>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6787403" y="3265073"/>
            <a:ext cx="894304" cy="562707"/>
          </a:xfrm>
          <a:prstGeom prst="rightArrow">
            <a:avLst/>
          </a:prstGeom>
          <a:solidFill>
            <a:srgbClr val="F58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Steps In A PDSA Cycles: Change Concepts</a:t>
            </a:r>
            <a:endParaRPr lang="en-US" sz="3600" b="1" dirty="0">
              <a:latin typeface="Garamond" panose="02020404030301010803" charset="0"/>
              <a:cs typeface="Garamond" panose="02020404030301010803" charset="0"/>
              <a:sym typeface="+mn-ea"/>
            </a:endParaRPr>
          </a:p>
        </p:txBody>
      </p:sp>
      <p:sp>
        <p:nvSpPr>
          <p:cNvPr id="9" name="Content Placeholder 8"/>
          <p:cNvSpPr>
            <a:spLocks noGrp="1"/>
          </p:cNvSpPr>
          <p:nvPr>
            <p:ph idx="1"/>
          </p:nvPr>
        </p:nvSpPr>
        <p:spPr>
          <a:xfrm>
            <a:off x="300990" y="1380490"/>
            <a:ext cx="11653520" cy="5236210"/>
          </a:xfrm>
        </p:spPr>
        <p:txBody>
          <a:bodyPr/>
          <a:lstStyle/>
          <a:p>
            <a:pPr marL="0" indent="0">
              <a:buNone/>
            </a:pPr>
            <a:endParaRPr lang="en-US" dirty="0">
              <a:solidFill>
                <a:schemeClr val="tx1"/>
              </a:solidFill>
              <a:latin typeface="Garamond" panose="02020404030301010803" charset="0"/>
              <a:cs typeface="Garamond" panose="02020404030301010803" charset="0"/>
            </a:endParaRPr>
          </a:p>
          <a:p>
            <a:pPr marL="0" indent="0">
              <a:buNone/>
            </a:pPr>
            <a:endParaRPr lang="en-US" i="1" dirty="0">
              <a:solidFill>
                <a:schemeClr val="tx1"/>
              </a:solidFill>
              <a:latin typeface="Garamond" panose="02020404030301010803" charset="0"/>
              <a:cs typeface="Garamond" panose="02020404030301010803" charset="0"/>
            </a:endParaRPr>
          </a:p>
        </p:txBody>
      </p:sp>
      <p:sp>
        <p:nvSpPr>
          <p:cNvPr id="3" name="Text Box 2"/>
          <p:cNvSpPr txBox="1"/>
          <p:nvPr/>
        </p:nvSpPr>
        <p:spPr>
          <a:xfrm>
            <a:off x="471805" y="1380490"/>
            <a:ext cx="11301730" cy="4937760"/>
          </a:xfrm>
          <a:prstGeom prst="rect">
            <a:avLst/>
          </a:prstGeom>
          <a:noFill/>
        </p:spPr>
        <p:txBody>
          <a:bodyPr wrap="square" rtlCol="0" anchor="t">
            <a:noAutofit/>
          </a:bodyPr>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Eliminate waste</a:t>
            </a:r>
            <a:endParaRPr lang="en-US" sz="3200" dirty="0" smtClean="0">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Improve </a:t>
            </a:r>
            <a:r>
              <a:rPr lang="en-US" sz="3200" dirty="0">
                <a:latin typeface="Garamond" panose="02020404030301010803" charset="0"/>
                <a:cs typeface="Garamond" panose="02020404030301010803" charset="0"/>
                <a:sym typeface="+mn-ea"/>
              </a:rPr>
              <a:t>workflow</a:t>
            </a:r>
            <a:endParaRPr lang="en-US" sz="3200" dirty="0">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Optimize </a:t>
            </a:r>
            <a:r>
              <a:rPr lang="en-US" sz="3200" dirty="0">
                <a:latin typeface="Garamond" panose="02020404030301010803" charset="0"/>
                <a:cs typeface="Garamond" panose="02020404030301010803" charset="0"/>
                <a:sym typeface="+mn-ea"/>
              </a:rPr>
              <a:t>inventory</a:t>
            </a:r>
            <a:endParaRPr lang="en-US" sz="3200" dirty="0">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Enhance </a:t>
            </a:r>
            <a:r>
              <a:rPr lang="en-US" sz="3200" dirty="0">
                <a:latin typeface="Garamond" panose="02020404030301010803" charset="0"/>
                <a:cs typeface="Garamond" panose="02020404030301010803" charset="0"/>
                <a:sym typeface="+mn-ea"/>
              </a:rPr>
              <a:t>the producer-customer relationship</a:t>
            </a:r>
            <a:endParaRPr lang="en-US" sz="3200" dirty="0">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Change </a:t>
            </a:r>
            <a:r>
              <a:rPr lang="en-US" sz="3200" dirty="0">
                <a:latin typeface="Garamond" panose="02020404030301010803" charset="0"/>
                <a:cs typeface="Garamond" panose="02020404030301010803" charset="0"/>
                <a:sym typeface="+mn-ea"/>
              </a:rPr>
              <a:t>the work environment</a:t>
            </a:r>
            <a:endParaRPr lang="en-US" sz="3200" dirty="0">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Manage </a:t>
            </a:r>
            <a:r>
              <a:rPr lang="en-US" sz="3200" dirty="0">
                <a:latin typeface="Garamond" panose="02020404030301010803" charset="0"/>
                <a:cs typeface="Garamond" panose="02020404030301010803" charset="0"/>
                <a:sym typeface="+mn-ea"/>
              </a:rPr>
              <a:t>time</a:t>
            </a:r>
            <a:endParaRPr lang="en-US" sz="3200" dirty="0">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Manage </a:t>
            </a:r>
            <a:r>
              <a:rPr lang="en-US" sz="3200" dirty="0">
                <a:latin typeface="Garamond" panose="02020404030301010803" charset="0"/>
                <a:cs typeface="Garamond" panose="02020404030301010803" charset="0"/>
                <a:sym typeface="+mn-ea"/>
              </a:rPr>
              <a:t>variation</a:t>
            </a:r>
            <a:endParaRPr lang="en-US" sz="3200" dirty="0">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Design </a:t>
            </a:r>
            <a:r>
              <a:rPr lang="en-US" sz="3200" dirty="0">
                <a:latin typeface="Garamond" panose="02020404030301010803" charset="0"/>
                <a:cs typeface="Garamond" panose="02020404030301010803" charset="0"/>
                <a:sym typeface="+mn-ea"/>
              </a:rPr>
              <a:t>systems to prevent errors</a:t>
            </a:r>
            <a:endParaRPr lang="en-US" sz="3200" dirty="0">
              <a:latin typeface="Garamond" panose="02020404030301010803" charset="0"/>
              <a:cs typeface="Garamond" panose="02020404030301010803" charset="0"/>
              <a:sym typeface="+mn-ea"/>
            </a:endParaRPr>
          </a:p>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Focus </a:t>
            </a:r>
            <a:r>
              <a:rPr lang="en-US" sz="3200" dirty="0">
                <a:latin typeface="Garamond" panose="02020404030301010803" charset="0"/>
                <a:cs typeface="Garamond" panose="02020404030301010803" charset="0"/>
                <a:sym typeface="+mn-ea"/>
              </a:rPr>
              <a:t>on the design of products and </a:t>
            </a:r>
            <a:r>
              <a:rPr lang="en-US" sz="3200" dirty="0" smtClean="0">
                <a:latin typeface="Garamond" panose="02020404030301010803" charset="0"/>
                <a:cs typeface="Garamond" panose="02020404030301010803" charset="0"/>
                <a:sym typeface="+mn-ea"/>
              </a:rPr>
              <a:t>services</a:t>
            </a:r>
            <a:endParaRPr lang="en-US" sz="3200" dirty="0" smtClean="0">
              <a:latin typeface="Garamond" panose="02020404030301010803" charset="0"/>
              <a:cs typeface="Garamond" panose="02020404030301010803" charset="0"/>
              <a:sym typeface="+mn-e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Steps In A PDSA Cycles: Change Concepts</a:t>
            </a:r>
            <a:endParaRPr lang="en-US" sz="3600" b="1" dirty="0">
              <a:latin typeface="Garamond" panose="02020404030301010803" charset="0"/>
              <a:cs typeface="Garamond" panose="02020404030301010803" charset="0"/>
              <a:sym typeface="+mn-ea"/>
            </a:endParaRPr>
          </a:p>
        </p:txBody>
      </p:sp>
      <p:sp>
        <p:nvSpPr>
          <p:cNvPr id="9" name="Content Placeholder 8"/>
          <p:cNvSpPr>
            <a:spLocks noGrp="1"/>
          </p:cNvSpPr>
          <p:nvPr>
            <p:ph idx="1"/>
          </p:nvPr>
        </p:nvSpPr>
        <p:spPr>
          <a:xfrm>
            <a:off x="300990" y="1380490"/>
            <a:ext cx="11653520" cy="5236210"/>
          </a:xfrm>
        </p:spPr>
        <p:txBody>
          <a:bodyPr/>
          <a:lstStyle/>
          <a:p>
            <a:pPr marL="0" indent="0">
              <a:buNone/>
            </a:pPr>
            <a:endParaRPr lang="en-US" dirty="0">
              <a:solidFill>
                <a:schemeClr val="tx1"/>
              </a:solidFill>
              <a:latin typeface="Garamond" panose="02020404030301010803" charset="0"/>
              <a:cs typeface="Garamond" panose="02020404030301010803" charset="0"/>
            </a:endParaRPr>
          </a:p>
          <a:p>
            <a:pPr marL="0" indent="0">
              <a:buNone/>
            </a:pPr>
            <a:endParaRPr lang="en-US" i="1" dirty="0">
              <a:solidFill>
                <a:schemeClr val="tx1"/>
              </a:solidFill>
              <a:latin typeface="Garamond" panose="02020404030301010803" charset="0"/>
              <a:cs typeface="Garamond" panose="02020404030301010803" charset="0"/>
            </a:endParaRPr>
          </a:p>
        </p:txBody>
      </p:sp>
      <p:sp>
        <p:nvSpPr>
          <p:cNvPr id="3" name="Text Box 2"/>
          <p:cNvSpPr txBox="1"/>
          <p:nvPr/>
        </p:nvSpPr>
        <p:spPr>
          <a:xfrm>
            <a:off x="471805" y="1380490"/>
            <a:ext cx="11301730" cy="4937760"/>
          </a:xfrm>
          <a:prstGeom prst="rect">
            <a:avLst/>
          </a:prstGeom>
          <a:noFill/>
        </p:spPr>
        <p:txBody>
          <a:bodyPr wrap="square" rtlCol="0" anchor="t">
            <a:noAutofit/>
          </a:bodyPr>
          <a:p>
            <a:pPr marL="457200" indent="-457200">
              <a:buFont typeface="Arial" panose="020B0604020202020204" pitchFamily="34" charset="0"/>
              <a:buChar char="•"/>
            </a:pPr>
            <a:r>
              <a:rPr lang="en-US" sz="3200" dirty="0">
                <a:solidFill>
                  <a:schemeClr val="tx1"/>
                </a:solidFill>
                <a:highlight>
                  <a:srgbClr val="FFFF00"/>
                </a:highlight>
                <a:sym typeface="+mn-ea"/>
              </a:rPr>
              <a:t>What changes could improve oral </a:t>
            </a:r>
            <a:r>
              <a:rPr lang="en-US" sz="3200" dirty="0" smtClean="0">
                <a:solidFill>
                  <a:schemeClr val="tx1"/>
                </a:solidFill>
                <a:highlight>
                  <a:srgbClr val="FFFF00"/>
                </a:highlight>
                <a:sym typeface="+mn-ea"/>
              </a:rPr>
              <a:t>care in the ICU?</a:t>
            </a:r>
            <a:endParaRPr lang="en-US" sz="3200" dirty="0" smtClean="0">
              <a:solidFill>
                <a:schemeClr val="tx1"/>
              </a:solidFill>
              <a:highlight>
                <a:srgbClr val="FFFF00"/>
              </a:highlight>
              <a:sym typeface="+mn-ea"/>
            </a:endParaRPr>
          </a:p>
          <a:p>
            <a:pPr indent="0">
              <a:buFont typeface="Arial" panose="020B0604020202020204" pitchFamily="34" charset="0"/>
              <a:buNone/>
            </a:pPr>
            <a:endParaRPr lang="en-US" sz="3200" dirty="0" smtClean="0">
              <a:solidFill>
                <a:schemeClr val="tx1"/>
              </a:solidFill>
              <a:highlight>
                <a:srgbClr val="FFFF00"/>
              </a:highlight>
              <a:sym typeface="+mn-ea"/>
            </a:endParaRPr>
          </a:p>
          <a:p>
            <a:pPr marL="457200" indent="-457200">
              <a:buFont typeface="Arial" panose="020B0604020202020204" pitchFamily="34" charset="0"/>
              <a:buChar char="•"/>
            </a:pPr>
            <a:r>
              <a:rPr lang="en-US" sz="3200" dirty="0" smtClean="0">
                <a:solidFill>
                  <a:schemeClr val="tx1"/>
                </a:solidFill>
                <a:latin typeface="Garamond" panose="02020404030301010803" charset="0"/>
                <a:cs typeface="Garamond" panose="02020404030301010803" charset="0"/>
                <a:sym typeface="+mn-ea"/>
              </a:rPr>
              <a:t>Improve workflow  </a:t>
            </a:r>
            <a:endParaRPr lang="en-US" sz="3200" dirty="0" smtClean="0">
              <a:solidFill>
                <a:schemeClr val="tx1"/>
              </a:solidFill>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solidFill>
                  <a:schemeClr val="tx1"/>
                </a:solidFill>
                <a:latin typeface="Garamond" panose="02020404030301010803" charset="0"/>
                <a:cs typeface="Garamond" panose="02020404030301010803" charset="0"/>
                <a:sym typeface="+mn-ea"/>
              </a:rPr>
              <a:t>Optimize inventory  </a:t>
            </a:r>
            <a:endParaRPr lang="en-US" sz="3200" dirty="0" smtClean="0">
              <a:solidFill>
                <a:schemeClr val="tx1"/>
              </a:solidFill>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solidFill>
                  <a:schemeClr val="tx1"/>
                </a:solidFill>
                <a:latin typeface="Garamond" panose="02020404030301010803" charset="0"/>
                <a:cs typeface="Garamond" panose="02020404030301010803" charset="0"/>
                <a:sym typeface="+mn-ea"/>
              </a:rPr>
              <a:t>Change </a:t>
            </a:r>
            <a:r>
              <a:rPr lang="en-US" sz="3200" dirty="0">
                <a:solidFill>
                  <a:schemeClr val="tx1"/>
                </a:solidFill>
                <a:latin typeface="Garamond" panose="02020404030301010803" charset="0"/>
                <a:cs typeface="Garamond" panose="02020404030301010803" charset="0"/>
                <a:sym typeface="+mn-ea"/>
              </a:rPr>
              <a:t>the work </a:t>
            </a:r>
            <a:r>
              <a:rPr lang="en-US" sz="3200" dirty="0" smtClean="0">
                <a:solidFill>
                  <a:schemeClr val="tx1"/>
                </a:solidFill>
                <a:latin typeface="Garamond" panose="02020404030301010803" charset="0"/>
                <a:cs typeface="Garamond" panose="02020404030301010803" charset="0"/>
                <a:sym typeface="+mn-ea"/>
              </a:rPr>
              <a:t>environment  </a:t>
            </a:r>
            <a:endParaRPr lang="en-US" sz="3200" dirty="0" smtClean="0">
              <a:solidFill>
                <a:schemeClr val="tx1"/>
              </a:solidFill>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solidFill>
                  <a:schemeClr val="tx1"/>
                </a:solidFill>
                <a:latin typeface="Garamond" panose="02020404030301010803" charset="0"/>
                <a:cs typeface="Garamond" panose="02020404030301010803" charset="0"/>
                <a:sym typeface="+mn-ea"/>
              </a:rPr>
              <a:t>Manage variation  </a:t>
            </a:r>
            <a:endParaRPr lang="en-US" sz="3200" dirty="0" smtClean="0">
              <a:solidFill>
                <a:schemeClr val="tx1"/>
              </a:solidFill>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solidFill>
                  <a:schemeClr val="tx1"/>
                </a:solidFill>
                <a:latin typeface="Garamond" panose="02020404030301010803" charset="0"/>
                <a:cs typeface="Garamond" panose="02020404030301010803" charset="0"/>
                <a:sym typeface="+mn-ea"/>
              </a:rPr>
              <a:t>Design </a:t>
            </a:r>
            <a:r>
              <a:rPr lang="en-US" sz="3200" dirty="0">
                <a:solidFill>
                  <a:schemeClr val="tx1"/>
                </a:solidFill>
                <a:latin typeface="Garamond" panose="02020404030301010803" charset="0"/>
                <a:cs typeface="Garamond" panose="02020404030301010803" charset="0"/>
                <a:sym typeface="+mn-ea"/>
              </a:rPr>
              <a:t>systems to prevent </a:t>
            </a:r>
            <a:r>
              <a:rPr lang="en-US" sz="3200" dirty="0" smtClean="0">
                <a:solidFill>
                  <a:schemeClr val="tx1"/>
                </a:solidFill>
                <a:latin typeface="Garamond" panose="02020404030301010803" charset="0"/>
                <a:cs typeface="Garamond" panose="02020404030301010803" charset="0"/>
                <a:sym typeface="+mn-ea"/>
              </a:rPr>
              <a:t>errors</a:t>
            </a:r>
            <a:endParaRPr lang="en-US" sz="3200" dirty="0" smtClean="0">
              <a:solidFill>
                <a:schemeClr val="tx1"/>
              </a:solidFill>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solidFill>
                  <a:schemeClr val="tx1"/>
                </a:solidFill>
                <a:highlight>
                  <a:srgbClr val="FFFF00"/>
                </a:highlight>
                <a:latin typeface="Garamond" panose="02020404030301010803" charset="0"/>
                <a:cs typeface="Garamond" panose="02020404030301010803" charset="0"/>
                <a:sym typeface="+mn-ea"/>
              </a:rPr>
              <a:t>Other ideas?</a:t>
            </a:r>
            <a:endParaRPr lang="en-US" sz="3200" dirty="0" smtClean="0">
              <a:solidFill>
                <a:schemeClr val="tx1"/>
              </a:solidFill>
              <a:highlight>
                <a:srgbClr val="FFFF00"/>
              </a:highlight>
              <a:latin typeface="Garamond" panose="02020404030301010803" charset="0"/>
              <a:cs typeface="Garamond" panose="02020404030301010803" charset="0"/>
            </a:endParaRPr>
          </a:p>
          <a:p>
            <a:pPr marL="457200" indent="-457200">
              <a:buFont typeface="Arial" panose="020B0604020202020204" pitchFamily="34" charset="0"/>
              <a:buChar char="•"/>
            </a:pPr>
            <a:endParaRPr lang="en-US" sz="3200" dirty="0" smtClean="0">
              <a:solidFill>
                <a:schemeClr val="tx1"/>
              </a:solidFill>
              <a:highlight>
                <a:srgbClr val="FFFF00"/>
              </a:highlight>
              <a:latin typeface="Garamond" panose="02020404030301010803" charset="0"/>
              <a:cs typeface="Garamond" panose="02020404030301010803" charset="0"/>
              <a:sym typeface="+mn-e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593090"/>
          </a:xfrm>
        </p:spPr>
        <p:txBody>
          <a:bodyPr/>
          <a:p>
            <a:pPr algn="ctr"/>
            <a:r>
              <a:rPr lang="en-US" sz="3600" b="1" dirty="0">
                <a:latin typeface="Garamond" panose="02020404030301010803" charset="0"/>
                <a:cs typeface="Garamond" panose="02020404030301010803" charset="0"/>
                <a:sym typeface="+mn-ea"/>
              </a:rPr>
              <a:t>Steps In A PDSA Cycles: Change Concepts</a:t>
            </a:r>
            <a:endParaRPr lang="en-US" sz="3600" b="1" dirty="0">
              <a:latin typeface="Garamond" panose="02020404030301010803" charset="0"/>
              <a:cs typeface="Garamond" panose="02020404030301010803" charset="0"/>
              <a:sym typeface="+mn-ea"/>
            </a:endParaRPr>
          </a:p>
        </p:txBody>
      </p:sp>
      <p:sp>
        <p:nvSpPr>
          <p:cNvPr id="9" name="Content Placeholder 8"/>
          <p:cNvSpPr>
            <a:spLocks noGrp="1"/>
          </p:cNvSpPr>
          <p:nvPr>
            <p:ph idx="1"/>
          </p:nvPr>
        </p:nvSpPr>
        <p:spPr>
          <a:xfrm>
            <a:off x="300990" y="1380490"/>
            <a:ext cx="11653520" cy="5236210"/>
          </a:xfrm>
        </p:spPr>
        <p:txBody>
          <a:bodyPr/>
          <a:lstStyle/>
          <a:p>
            <a:pPr marL="0" indent="0">
              <a:buNone/>
            </a:pPr>
            <a:endParaRPr lang="en-US" dirty="0">
              <a:solidFill>
                <a:schemeClr val="tx1"/>
              </a:solidFill>
              <a:latin typeface="Garamond" panose="02020404030301010803" charset="0"/>
              <a:cs typeface="Garamond" panose="02020404030301010803" charset="0"/>
            </a:endParaRPr>
          </a:p>
          <a:p>
            <a:pPr marL="0" indent="0">
              <a:buNone/>
            </a:pPr>
            <a:endParaRPr lang="en-US" i="1" dirty="0">
              <a:solidFill>
                <a:schemeClr val="tx1"/>
              </a:solidFill>
              <a:latin typeface="Garamond" panose="02020404030301010803" charset="0"/>
              <a:cs typeface="Garamond" panose="02020404030301010803" charset="0"/>
            </a:endParaRPr>
          </a:p>
        </p:txBody>
      </p:sp>
      <p:sp>
        <p:nvSpPr>
          <p:cNvPr id="3" name="Text Box 2"/>
          <p:cNvSpPr txBox="1"/>
          <p:nvPr/>
        </p:nvSpPr>
        <p:spPr>
          <a:xfrm>
            <a:off x="471805" y="1019175"/>
            <a:ext cx="11301730" cy="5597525"/>
          </a:xfrm>
          <a:prstGeom prst="rect">
            <a:avLst/>
          </a:prstGeom>
          <a:noFill/>
        </p:spPr>
        <p:txBody>
          <a:bodyPr wrap="square" rtlCol="0" anchor="t">
            <a:noAutofit/>
          </a:bodyPr>
          <a:p>
            <a:pPr marL="457200" indent="-457200">
              <a:buFont typeface="Arial" panose="020B0604020202020204" pitchFamily="34" charset="0"/>
              <a:buChar char="•"/>
            </a:pPr>
            <a:r>
              <a:rPr lang="en-US" sz="3200" dirty="0">
                <a:solidFill>
                  <a:schemeClr val="tx1"/>
                </a:solidFill>
                <a:highlight>
                  <a:srgbClr val="FFFF00"/>
                </a:highlight>
                <a:sym typeface="+mn-ea"/>
              </a:rPr>
              <a:t>What changes could improve oral </a:t>
            </a:r>
            <a:r>
              <a:rPr lang="en-US" sz="3200" dirty="0" smtClean="0">
                <a:solidFill>
                  <a:schemeClr val="tx1"/>
                </a:solidFill>
                <a:highlight>
                  <a:srgbClr val="FFFF00"/>
                </a:highlight>
                <a:sym typeface="+mn-ea"/>
              </a:rPr>
              <a:t>care in the ICU?</a:t>
            </a:r>
            <a:endParaRPr lang="en-US" sz="3600" dirty="0" smtClean="0">
              <a:solidFill>
                <a:schemeClr val="tx1"/>
              </a:solidFill>
              <a:highlight>
                <a:srgbClr val="FFFF00"/>
              </a:highlight>
              <a:sym typeface="+mn-ea"/>
            </a:endParaRPr>
          </a:p>
          <a:p>
            <a:pPr indent="0">
              <a:buFont typeface="Arial" panose="020B0604020202020204" pitchFamily="34" charset="0"/>
              <a:buNone/>
            </a:pPr>
            <a:r>
              <a:rPr lang="en-US" sz="2800" b="1" dirty="0" smtClean="0">
                <a:latin typeface="Garamond" panose="02020404030301010803" charset="0"/>
                <a:cs typeface="Garamond" panose="02020404030301010803" charset="0"/>
                <a:sym typeface="+mn-ea"/>
              </a:rPr>
              <a:t>Improve workflow</a:t>
            </a:r>
            <a:r>
              <a:rPr lang="en-US" sz="3200" dirty="0" smtClean="0">
                <a:latin typeface="Garamond" panose="02020404030301010803" charset="0"/>
                <a:cs typeface="Garamond" panose="02020404030301010803" charset="0"/>
                <a:sym typeface="+mn-ea"/>
              </a:rPr>
              <a:t>  </a:t>
            </a:r>
            <a:r>
              <a:rPr lang="en-US" sz="3200" dirty="0" smtClean="0">
                <a:solidFill>
                  <a:schemeClr val="accent2">
                    <a:lumMod val="75000"/>
                  </a:schemeClr>
                </a:solidFill>
                <a:latin typeface="Garamond" panose="02020404030301010803" charset="0"/>
                <a:cs typeface="Garamond" panose="02020404030301010803" charset="0"/>
                <a:sym typeface="+mn-ea"/>
              </a:rPr>
              <a:t>Ensure mouth-cleaning supplies are kept in ready-to-go state</a:t>
            </a:r>
            <a:endParaRPr lang="en-US" sz="3200" dirty="0" smtClean="0">
              <a:solidFill>
                <a:schemeClr val="accent2">
                  <a:lumMod val="75000"/>
                </a:schemeClr>
              </a:solidFill>
              <a:latin typeface="Garamond" panose="02020404030301010803" charset="0"/>
              <a:cs typeface="Garamond" panose="02020404030301010803" charset="0"/>
            </a:endParaRPr>
          </a:p>
          <a:p>
            <a:pPr indent="0">
              <a:buFont typeface="Arial" panose="020B0604020202020204" pitchFamily="34" charset="0"/>
              <a:buNone/>
            </a:pPr>
            <a:r>
              <a:rPr lang="en-US" sz="2800" b="1" dirty="0" smtClean="0">
                <a:latin typeface="Garamond" panose="02020404030301010803" charset="0"/>
                <a:cs typeface="Garamond" panose="02020404030301010803" charset="0"/>
                <a:sym typeface="+mn-ea"/>
              </a:rPr>
              <a:t>Optimize inventory</a:t>
            </a:r>
            <a:r>
              <a:rPr lang="en-US" sz="3200" dirty="0" smtClean="0">
                <a:latin typeface="Garamond" panose="02020404030301010803" charset="0"/>
                <a:cs typeface="Garamond" panose="02020404030301010803" charset="0"/>
                <a:sym typeface="+mn-ea"/>
              </a:rPr>
              <a:t>  </a:t>
            </a:r>
            <a:r>
              <a:rPr lang="en-US" sz="3200" dirty="0" smtClean="0">
                <a:solidFill>
                  <a:schemeClr val="accent2">
                    <a:lumMod val="75000"/>
                  </a:schemeClr>
                </a:solidFill>
                <a:latin typeface="Garamond" panose="02020404030301010803" charset="0"/>
                <a:cs typeface="Garamond" panose="02020404030301010803" charset="0"/>
                <a:sym typeface="+mn-ea"/>
              </a:rPr>
              <a:t>Ensure toothbrushes, mouthwash, etc. are consistently available</a:t>
            </a:r>
            <a:endParaRPr lang="en-US" sz="3200" dirty="0">
              <a:solidFill>
                <a:srgbClr val="F58025"/>
              </a:solidFill>
              <a:latin typeface="Garamond" panose="02020404030301010803" charset="0"/>
              <a:cs typeface="Garamond" panose="02020404030301010803" charset="0"/>
            </a:endParaRPr>
          </a:p>
          <a:p>
            <a:pPr indent="0">
              <a:buFont typeface="Arial" panose="020B0604020202020204" pitchFamily="34" charset="0"/>
              <a:buNone/>
            </a:pPr>
            <a:r>
              <a:rPr lang="en-US" sz="2800" b="1" dirty="0" smtClean="0">
                <a:latin typeface="Garamond" panose="02020404030301010803" charset="0"/>
                <a:cs typeface="Garamond" panose="02020404030301010803" charset="0"/>
                <a:sym typeface="+mn-ea"/>
              </a:rPr>
              <a:t>Change </a:t>
            </a:r>
            <a:r>
              <a:rPr lang="en-US" sz="2800" b="1" dirty="0">
                <a:latin typeface="Garamond" panose="02020404030301010803" charset="0"/>
                <a:cs typeface="Garamond" panose="02020404030301010803" charset="0"/>
                <a:sym typeface="+mn-ea"/>
              </a:rPr>
              <a:t>the work </a:t>
            </a:r>
            <a:r>
              <a:rPr lang="en-US" sz="2800" b="1" dirty="0" smtClean="0">
                <a:latin typeface="Garamond" panose="02020404030301010803" charset="0"/>
                <a:cs typeface="Garamond" panose="02020404030301010803" charset="0"/>
                <a:sym typeface="+mn-ea"/>
              </a:rPr>
              <a:t>environment</a:t>
            </a:r>
            <a:r>
              <a:rPr lang="en-US" sz="2800" dirty="0" smtClean="0">
                <a:latin typeface="Garamond" panose="02020404030301010803" charset="0"/>
                <a:cs typeface="Garamond" panose="02020404030301010803" charset="0"/>
                <a:sym typeface="+mn-ea"/>
              </a:rPr>
              <a:t>  </a:t>
            </a:r>
            <a:r>
              <a:rPr lang="en-US" sz="3200" dirty="0" smtClean="0">
                <a:solidFill>
                  <a:schemeClr val="accent2">
                    <a:lumMod val="75000"/>
                  </a:schemeClr>
                </a:solidFill>
                <a:latin typeface="Garamond" panose="02020404030301010803" charset="0"/>
                <a:cs typeface="Garamond" panose="02020404030301010803" charset="0"/>
                <a:sym typeface="+mn-ea"/>
              </a:rPr>
              <a:t>Train </a:t>
            </a:r>
            <a:r>
              <a:rPr lang="en-US" sz="3200" dirty="0">
                <a:solidFill>
                  <a:schemeClr val="accent2">
                    <a:lumMod val="75000"/>
                  </a:schemeClr>
                </a:solidFill>
                <a:latin typeface="Garamond" panose="02020404030301010803" charset="0"/>
                <a:cs typeface="Garamond" panose="02020404030301010803" charset="0"/>
                <a:sym typeface="+mn-ea"/>
              </a:rPr>
              <a:t>hospital staff on proper </a:t>
            </a:r>
            <a:r>
              <a:rPr lang="en-US" sz="3200" dirty="0" smtClean="0">
                <a:solidFill>
                  <a:schemeClr val="accent2">
                    <a:lumMod val="75000"/>
                  </a:schemeClr>
                </a:solidFill>
                <a:latin typeface="Garamond" panose="02020404030301010803" charset="0"/>
                <a:cs typeface="Garamond" panose="02020404030301010803" charset="0"/>
                <a:sym typeface="+mn-ea"/>
              </a:rPr>
              <a:t>mouth-cleaning technique and importance</a:t>
            </a:r>
            <a:endParaRPr lang="en-US" sz="3200" dirty="0">
              <a:solidFill>
                <a:schemeClr val="accent2">
                  <a:lumMod val="75000"/>
                </a:schemeClr>
              </a:solidFill>
              <a:latin typeface="Garamond" panose="02020404030301010803" charset="0"/>
              <a:cs typeface="Garamond" panose="02020404030301010803" charset="0"/>
            </a:endParaRPr>
          </a:p>
          <a:p>
            <a:pPr indent="0">
              <a:buFont typeface="Arial" panose="020B0604020202020204" pitchFamily="34" charset="0"/>
              <a:buNone/>
            </a:pPr>
            <a:r>
              <a:rPr lang="en-US" sz="2800" b="1" dirty="0" smtClean="0">
                <a:latin typeface="Garamond" panose="02020404030301010803" charset="0"/>
                <a:cs typeface="Garamond" panose="02020404030301010803" charset="0"/>
                <a:sym typeface="+mn-ea"/>
              </a:rPr>
              <a:t>Manage variation </a:t>
            </a:r>
            <a:r>
              <a:rPr lang="en-US" sz="3200" dirty="0" smtClean="0">
                <a:latin typeface="Garamond" panose="02020404030301010803" charset="0"/>
                <a:cs typeface="Garamond" panose="02020404030301010803" charset="0"/>
                <a:sym typeface="+mn-ea"/>
              </a:rPr>
              <a:t> </a:t>
            </a:r>
            <a:r>
              <a:rPr lang="en-US" sz="3200" dirty="0" smtClean="0">
                <a:solidFill>
                  <a:schemeClr val="accent2">
                    <a:lumMod val="75000"/>
                  </a:schemeClr>
                </a:solidFill>
                <a:latin typeface="Garamond" panose="02020404030301010803" charset="0"/>
                <a:cs typeface="Garamond" panose="02020404030301010803" charset="0"/>
                <a:sym typeface="+mn-ea"/>
              </a:rPr>
              <a:t>Update oral care policy to be consistent with International guidelines for all patients</a:t>
            </a:r>
            <a:endParaRPr lang="en-US" sz="3200" dirty="0" smtClean="0">
              <a:solidFill>
                <a:srgbClr val="F58025"/>
              </a:solidFill>
              <a:latin typeface="Garamond" panose="02020404030301010803" charset="0"/>
              <a:cs typeface="Garamond" panose="02020404030301010803" charset="0"/>
            </a:endParaRPr>
          </a:p>
          <a:p>
            <a:pPr indent="0">
              <a:buFont typeface="Arial" panose="020B0604020202020204" pitchFamily="34" charset="0"/>
              <a:buNone/>
            </a:pPr>
            <a:r>
              <a:rPr lang="en-US" sz="2800" b="1" dirty="0" smtClean="0">
                <a:latin typeface="Garamond" panose="02020404030301010803" charset="0"/>
                <a:cs typeface="Garamond" panose="02020404030301010803" charset="0"/>
                <a:sym typeface="+mn-ea"/>
              </a:rPr>
              <a:t>Design </a:t>
            </a:r>
            <a:r>
              <a:rPr lang="en-US" sz="2800" b="1" dirty="0">
                <a:latin typeface="Garamond" panose="02020404030301010803" charset="0"/>
                <a:cs typeface="Garamond" panose="02020404030301010803" charset="0"/>
                <a:sym typeface="+mn-ea"/>
              </a:rPr>
              <a:t>systems to prevent </a:t>
            </a:r>
            <a:r>
              <a:rPr lang="en-US" sz="2800" b="1" dirty="0" smtClean="0">
                <a:latin typeface="Garamond" panose="02020404030301010803" charset="0"/>
                <a:cs typeface="Garamond" panose="02020404030301010803" charset="0"/>
                <a:sym typeface="+mn-ea"/>
              </a:rPr>
              <a:t>errors</a:t>
            </a:r>
            <a:r>
              <a:rPr lang="en-US" sz="3200" dirty="0" smtClean="0">
                <a:latin typeface="Garamond" panose="02020404030301010803" charset="0"/>
                <a:cs typeface="Garamond" panose="02020404030301010803" charset="0"/>
                <a:sym typeface="+mn-ea"/>
              </a:rPr>
              <a:t>  </a:t>
            </a:r>
            <a:r>
              <a:rPr lang="en-US" sz="3200" dirty="0" smtClean="0">
                <a:solidFill>
                  <a:schemeClr val="accent2">
                    <a:lumMod val="75000"/>
                  </a:schemeClr>
                </a:solidFill>
                <a:latin typeface="Garamond" panose="02020404030301010803" charset="0"/>
                <a:cs typeface="Garamond" panose="02020404030301010803" charset="0"/>
                <a:sym typeface="+mn-ea"/>
              </a:rPr>
              <a:t>Post </a:t>
            </a:r>
            <a:r>
              <a:rPr lang="en-US" sz="3200" dirty="0">
                <a:solidFill>
                  <a:schemeClr val="accent2">
                    <a:lumMod val="75000"/>
                  </a:schemeClr>
                </a:solidFill>
                <a:latin typeface="Garamond" panose="02020404030301010803" charset="0"/>
                <a:cs typeface="Garamond" panose="02020404030301010803" charset="0"/>
                <a:sym typeface="+mn-ea"/>
              </a:rPr>
              <a:t>the oral-care protocol in visible </a:t>
            </a:r>
            <a:r>
              <a:rPr lang="en-US" sz="3200" dirty="0" smtClean="0">
                <a:solidFill>
                  <a:schemeClr val="accent2">
                    <a:lumMod val="75000"/>
                  </a:schemeClr>
                </a:solidFill>
                <a:latin typeface="Garamond" panose="02020404030301010803" charset="0"/>
                <a:cs typeface="Garamond" panose="02020404030301010803" charset="0"/>
                <a:sym typeface="+mn-ea"/>
              </a:rPr>
              <a:t>places</a:t>
            </a:r>
            <a:endParaRPr lang="en-US" sz="3200" dirty="0" smtClean="0">
              <a:solidFill>
                <a:schemeClr val="accent2">
                  <a:lumMod val="75000"/>
                </a:schemeClr>
              </a:solidFill>
              <a:latin typeface="Garamond" panose="02020404030301010803" charset="0"/>
              <a:cs typeface="Garamond" panose="02020404030301010803" charset="0"/>
            </a:endParaRPr>
          </a:p>
          <a:p>
            <a:pPr indent="0">
              <a:buFont typeface="Arial" panose="020B0604020202020204" pitchFamily="34" charset="0"/>
              <a:buNone/>
            </a:pPr>
            <a:endParaRPr lang="en-US" sz="3200" dirty="0" smtClean="0">
              <a:solidFill>
                <a:schemeClr val="accent2">
                  <a:lumMod val="75000"/>
                </a:schemeClr>
              </a:solidFill>
              <a:latin typeface="Garamond" panose="02020404030301010803" charset="0"/>
              <a:cs typeface="Garamond" panose="02020404030301010803" charset="0"/>
              <a:sym typeface="+mn-e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Steps In A PDSA Cycles</a:t>
            </a:r>
            <a:endParaRPr lang="en-US" sz="3600" b="1" dirty="0">
              <a:latin typeface="Garamond" panose="02020404030301010803" charset="0"/>
              <a:cs typeface="Garamond" panose="02020404030301010803" charset="0"/>
              <a:sym typeface="+mn-ea"/>
            </a:endParaRPr>
          </a:p>
        </p:txBody>
      </p:sp>
      <p:sp>
        <p:nvSpPr>
          <p:cNvPr id="9" name="Content Placeholder 8"/>
          <p:cNvSpPr>
            <a:spLocks noGrp="1"/>
          </p:cNvSpPr>
          <p:nvPr>
            <p:ph idx="1"/>
          </p:nvPr>
        </p:nvSpPr>
        <p:spPr>
          <a:xfrm>
            <a:off x="300990" y="1614805"/>
            <a:ext cx="11281410" cy="5001895"/>
          </a:xfrm>
        </p:spPr>
        <p:txBody>
          <a:bodyPr/>
          <a:lstStyle/>
          <a:p>
            <a:pPr marL="0" indent="0">
              <a:buNone/>
            </a:pPr>
            <a:endParaRPr lang="en-US" dirty="0">
              <a:solidFill>
                <a:schemeClr val="tx1"/>
              </a:solidFill>
              <a:latin typeface="Garamond" panose="02020404030301010803" charset="0"/>
              <a:cs typeface="Garamond" panose="02020404030301010803" charset="0"/>
            </a:endParaRPr>
          </a:p>
          <a:p>
            <a:pPr marL="0" indent="0">
              <a:buNone/>
            </a:pPr>
            <a:endParaRPr lang="en-US" i="1" dirty="0">
              <a:solidFill>
                <a:schemeClr val="tx1"/>
              </a:solidFill>
              <a:latin typeface="Garamond" panose="02020404030301010803" charset="0"/>
              <a:cs typeface="Garamond" panose="02020404030301010803" charset="0"/>
            </a:endParaRPr>
          </a:p>
        </p:txBody>
      </p:sp>
      <p:sp>
        <p:nvSpPr>
          <p:cNvPr id="4" name="Text Box 3"/>
          <p:cNvSpPr txBox="1"/>
          <p:nvPr/>
        </p:nvSpPr>
        <p:spPr>
          <a:xfrm>
            <a:off x="300990" y="1054100"/>
            <a:ext cx="6096000" cy="561340"/>
          </a:xfrm>
          <a:prstGeom prst="rect">
            <a:avLst/>
          </a:prstGeom>
          <a:noFill/>
        </p:spPr>
        <p:txBody>
          <a:bodyPr wrap="square" rtlCol="0" anchor="t">
            <a:noAutofit/>
          </a:bodyPr>
          <a:p>
            <a:r>
              <a:rPr lang="en-US" sz="2800" b="1" dirty="0" smtClean="0">
                <a:latin typeface="Garamond" panose="02020404030301010803" charset="0"/>
                <a:cs typeface="Garamond" panose="02020404030301010803" charset="0"/>
                <a:sym typeface="+mn-ea"/>
              </a:rPr>
              <a:t>Step 4: Testing Changes</a:t>
            </a:r>
            <a:endParaRPr lang="en-US" sz="2800" b="1" dirty="0" smtClean="0">
              <a:latin typeface="Garamond" panose="02020404030301010803" charset="0"/>
              <a:cs typeface="Garamond" panose="02020404030301010803" charset="0"/>
              <a:sym typeface="+mn-ea"/>
            </a:endParaRPr>
          </a:p>
        </p:txBody>
      </p:sp>
      <p:pic>
        <p:nvPicPr>
          <p:cNvPr id="5" name="Picture 2" descr="http://app.ihi.org/LMS/Content/8129f750-1e6a-4830-a953-73acae8d064a/Upload/MFI_wid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33920" y="1614805"/>
            <a:ext cx="3695369" cy="4334953"/>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7605918" y="4787168"/>
            <a:ext cx="894304" cy="562707"/>
          </a:xfrm>
          <a:prstGeom prst="rightArrow">
            <a:avLst/>
          </a:prstGeom>
          <a:solidFill>
            <a:srgbClr val="F58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830" y="1989455"/>
            <a:ext cx="3728085" cy="2944495"/>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Steps In A PDSA Cycles</a:t>
            </a:r>
            <a:endParaRPr lang="en-US" sz="3600" b="1" dirty="0">
              <a:latin typeface="Garamond" panose="02020404030301010803" charset="0"/>
              <a:cs typeface="Garamond" panose="02020404030301010803" charset="0"/>
              <a:sym typeface="+mn-ea"/>
            </a:endParaRPr>
          </a:p>
        </p:txBody>
      </p:sp>
      <p:sp>
        <p:nvSpPr>
          <p:cNvPr id="9" name="Content Placeholder 8"/>
          <p:cNvSpPr>
            <a:spLocks noGrp="1"/>
          </p:cNvSpPr>
          <p:nvPr>
            <p:ph idx="1"/>
          </p:nvPr>
        </p:nvSpPr>
        <p:spPr>
          <a:xfrm>
            <a:off x="300990" y="1614805"/>
            <a:ext cx="11281410" cy="5001895"/>
          </a:xfrm>
        </p:spPr>
        <p:txBody>
          <a:bodyPr/>
          <a:lstStyle/>
          <a:p>
            <a:pPr marL="0" indent="0">
              <a:buNone/>
            </a:pPr>
            <a:endParaRPr lang="en-US" dirty="0">
              <a:solidFill>
                <a:schemeClr val="tx1"/>
              </a:solidFill>
              <a:latin typeface="Garamond" panose="02020404030301010803" charset="0"/>
              <a:cs typeface="Garamond" panose="02020404030301010803" charset="0"/>
            </a:endParaRPr>
          </a:p>
          <a:p>
            <a:pPr marL="0" indent="0">
              <a:buNone/>
            </a:pPr>
            <a:endParaRPr lang="en-US" i="1" dirty="0">
              <a:solidFill>
                <a:schemeClr val="tx1"/>
              </a:solidFill>
              <a:latin typeface="Garamond" panose="02020404030301010803" charset="0"/>
              <a:cs typeface="Garamond" panose="02020404030301010803" charset="0"/>
            </a:endParaRPr>
          </a:p>
        </p:txBody>
      </p:sp>
      <p:sp>
        <p:nvSpPr>
          <p:cNvPr id="4" name="Text Box 3"/>
          <p:cNvSpPr txBox="1"/>
          <p:nvPr/>
        </p:nvSpPr>
        <p:spPr>
          <a:xfrm>
            <a:off x="300990" y="1054100"/>
            <a:ext cx="6096000" cy="561340"/>
          </a:xfrm>
          <a:prstGeom prst="rect">
            <a:avLst/>
          </a:prstGeom>
          <a:noFill/>
        </p:spPr>
        <p:txBody>
          <a:bodyPr wrap="square" rtlCol="0" anchor="t">
            <a:noAutofit/>
          </a:bodyPr>
          <a:p>
            <a:r>
              <a:rPr lang="en-US" sz="2800" b="1" dirty="0" smtClean="0">
                <a:latin typeface="Garamond" panose="02020404030301010803" charset="0"/>
                <a:cs typeface="Garamond" panose="02020404030301010803" charset="0"/>
                <a:sym typeface="+mn-ea"/>
              </a:rPr>
              <a:t>Step 4: Testing Changes</a:t>
            </a:r>
            <a:endParaRPr lang="en-US" sz="2800" b="1" dirty="0" smtClean="0">
              <a:latin typeface="Garamond" panose="02020404030301010803" charset="0"/>
              <a:cs typeface="Garamond" panose="02020404030301010803" charset="0"/>
              <a:sym typeface="+mn-ea"/>
            </a:endParaRPr>
          </a:p>
        </p:txBody>
      </p:sp>
      <p:sp>
        <p:nvSpPr>
          <p:cNvPr id="7" name="Text Box 6"/>
          <p:cNvSpPr txBox="1"/>
          <p:nvPr/>
        </p:nvSpPr>
        <p:spPr>
          <a:xfrm>
            <a:off x="514350" y="1614805"/>
            <a:ext cx="11227435" cy="5001895"/>
          </a:xfrm>
          <a:prstGeom prst="rect">
            <a:avLst/>
          </a:prstGeom>
          <a:noFill/>
        </p:spPr>
        <p:txBody>
          <a:bodyPr wrap="square" rtlCol="0" anchor="t">
            <a:noAutofit/>
          </a:bodyPr>
          <a:p>
            <a:pPr marL="457200" indent="-457200">
              <a:buFont typeface="Arial" panose="020B0604020202020204" pitchFamily="34" charset="0"/>
              <a:buChar char="•"/>
            </a:pPr>
            <a:r>
              <a:rPr lang="en-US" sz="2800" b="1" dirty="0" smtClean="0">
                <a:latin typeface="Garamond" panose="02020404030301010803" charset="0"/>
                <a:cs typeface="Garamond" panose="02020404030301010803" charset="0"/>
                <a:sym typeface="+mn-ea"/>
              </a:rPr>
              <a:t>Plan</a:t>
            </a:r>
            <a:endParaRPr lang="en-US" sz="2800" b="1" dirty="0" smtClean="0">
              <a:latin typeface="Garamond" panose="02020404030301010803" charset="0"/>
              <a:cs typeface="Garamond" panose="02020404030301010803" charset="0"/>
            </a:endParaRPr>
          </a:p>
          <a:p>
            <a:pPr marL="914400" lvl="1" indent="-457200">
              <a:buFont typeface="Wingdings" panose="05000000000000000000" charset="0"/>
              <a:buChar char="ü"/>
            </a:pPr>
            <a:r>
              <a:rPr lang="en-US" sz="2800" dirty="0" smtClean="0">
                <a:latin typeface="Garamond" panose="02020404030301010803" charset="0"/>
                <a:cs typeface="Garamond" panose="02020404030301010803" charset="0"/>
                <a:sym typeface="+mn-ea"/>
              </a:rPr>
              <a:t>Questions &amp; predictions </a:t>
            </a:r>
            <a:endParaRPr lang="en-US" sz="2800" dirty="0" smtClean="0">
              <a:latin typeface="Garamond" panose="02020404030301010803" charset="0"/>
              <a:cs typeface="Garamond" panose="02020404030301010803" charset="0"/>
            </a:endParaRPr>
          </a:p>
          <a:p>
            <a:pPr marL="914400" lvl="1" indent="-457200">
              <a:buFont typeface="Wingdings" panose="05000000000000000000" charset="0"/>
              <a:buChar char="ü"/>
            </a:pPr>
            <a:r>
              <a:rPr lang="en-US" sz="2800" dirty="0" smtClean="0">
                <a:latin typeface="Garamond" panose="02020404030301010803" charset="0"/>
                <a:cs typeface="Garamond" panose="02020404030301010803" charset="0"/>
                <a:sym typeface="+mn-ea"/>
              </a:rPr>
              <a:t>Who/what/where/when?</a:t>
            </a:r>
            <a:endParaRPr lang="en-US" sz="2800" dirty="0" smtClean="0">
              <a:latin typeface="Garamond" panose="02020404030301010803" charset="0"/>
              <a:cs typeface="Garamond" panose="02020404030301010803" charset="0"/>
            </a:endParaRPr>
          </a:p>
          <a:p>
            <a:pPr marL="457200" indent="-457200">
              <a:buFont typeface="Arial" panose="020B0604020202020204" pitchFamily="34" charset="0"/>
              <a:buChar char="•"/>
            </a:pPr>
            <a:r>
              <a:rPr lang="en-US" sz="2800" b="1" dirty="0" smtClean="0">
                <a:latin typeface="Garamond" panose="02020404030301010803" charset="0"/>
                <a:cs typeface="Garamond" panose="02020404030301010803" charset="0"/>
                <a:sym typeface="+mn-ea"/>
              </a:rPr>
              <a:t>Do</a:t>
            </a:r>
            <a:endParaRPr lang="en-US" sz="2800" b="1" dirty="0" smtClean="0">
              <a:latin typeface="Garamond" panose="02020404030301010803" charset="0"/>
              <a:cs typeface="Garamond" panose="02020404030301010803" charset="0"/>
            </a:endParaRPr>
          </a:p>
          <a:p>
            <a:pPr marL="914400" lvl="1" indent="-457200">
              <a:buFont typeface="Wingdings" panose="05000000000000000000" charset="0"/>
              <a:buChar char="ü"/>
            </a:pPr>
            <a:r>
              <a:rPr lang="en-US" sz="2800" dirty="0" smtClean="0">
                <a:latin typeface="Garamond" panose="02020404030301010803" charset="0"/>
                <a:cs typeface="Garamond" panose="02020404030301010803" charset="0"/>
                <a:sym typeface="+mn-ea"/>
              </a:rPr>
              <a:t>Observe the test</a:t>
            </a:r>
            <a:endParaRPr lang="en-US" sz="2800" dirty="0" smtClean="0">
              <a:latin typeface="Garamond" panose="02020404030301010803" charset="0"/>
              <a:cs typeface="Garamond" panose="02020404030301010803" charset="0"/>
            </a:endParaRPr>
          </a:p>
          <a:p>
            <a:pPr marL="914400" lvl="1" indent="-457200">
              <a:buFont typeface="Wingdings" panose="05000000000000000000" charset="0"/>
              <a:buChar char="ü"/>
            </a:pPr>
            <a:r>
              <a:rPr lang="en-US" sz="2800" dirty="0" smtClean="0">
                <a:latin typeface="Garamond" panose="02020404030301010803" charset="0"/>
                <a:cs typeface="Garamond" panose="02020404030301010803" charset="0"/>
                <a:sym typeface="+mn-ea"/>
              </a:rPr>
              <a:t>Document results</a:t>
            </a:r>
            <a:endParaRPr lang="en-US" sz="2800" dirty="0" smtClean="0">
              <a:latin typeface="Garamond" panose="02020404030301010803" charset="0"/>
              <a:cs typeface="Garamond" panose="02020404030301010803" charset="0"/>
            </a:endParaRPr>
          </a:p>
          <a:p>
            <a:pPr marL="457200" indent="-457200">
              <a:buFont typeface="Arial" panose="020B0604020202020204" pitchFamily="34" charset="0"/>
              <a:buChar char="•"/>
            </a:pPr>
            <a:r>
              <a:rPr lang="en-US" sz="2800" b="1" dirty="0" smtClean="0">
                <a:latin typeface="Garamond" panose="02020404030301010803" charset="0"/>
                <a:cs typeface="Garamond" panose="02020404030301010803" charset="0"/>
                <a:sym typeface="+mn-ea"/>
              </a:rPr>
              <a:t>Study</a:t>
            </a:r>
            <a:endParaRPr lang="en-US" sz="2800" b="1" dirty="0" smtClean="0">
              <a:latin typeface="Garamond" panose="02020404030301010803" charset="0"/>
              <a:cs typeface="Garamond" panose="02020404030301010803" charset="0"/>
            </a:endParaRPr>
          </a:p>
          <a:p>
            <a:pPr marL="914400" lvl="1" indent="-457200">
              <a:buFont typeface="Wingdings" panose="05000000000000000000" charset="0"/>
              <a:buChar char="ü"/>
            </a:pPr>
            <a:r>
              <a:rPr lang="en-US" sz="2800" dirty="0" smtClean="0">
                <a:latin typeface="Garamond" panose="02020404030301010803" charset="0"/>
                <a:cs typeface="Garamond" panose="02020404030301010803" charset="0"/>
                <a:sym typeface="+mn-ea"/>
              </a:rPr>
              <a:t>Draw run charts</a:t>
            </a:r>
            <a:endParaRPr lang="en-US" sz="2800" dirty="0" smtClean="0">
              <a:latin typeface="Garamond" panose="02020404030301010803" charset="0"/>
              <a:cs typeface="Garamond" panose="02020404030301010803" charset="0"/>
            </a:endParaRPr>
          </a:p>
          <a:p>
            <a:pPr marL="914400" lvl="1" indent="-457200">
              <a:buFont typeface="Wingdings" panose="05000000000000000000" charset="0"/>
              <a:buChar char="ü"/>
            </a:pPr>
            <a:r>
              <a:rPr lang="en-US" sz="2800" dirty="0" smtClean="0">
                <a:latin typeface="Garamond" panose="02020404030301010803" charset="0"/>
                <a:cs typeface="Garamond" panose="02020404030301010803" charset="0"/>
                <a:sym typeface="+mn-ea"/>
              </a:rPr>
              <a:t>Analyze the data</a:t>
            </a:r>
            <a:endParaRPr lang="en-US" sz="2800" dirty="0" smtClean="0">
              <a:latin typeface="Garamond" panose="02020404030301010803" charset="0"/>
              <a:cs typeface="Garamond" panose="02020404030301010803" charset="0"/>
            </a:endParaRPr>
          </a:p>
          <a:p>
            <a:pPr marL="457200" indent="-457200">
              <a:buFont typeface="Arial" panose="020B0604020202020204" pitchFamily="34" charset="0"/>
              <a:buChar char="•"/>
            </a:pPr>
            <a:r>
              <a:rPr lang="en-US" sz="2800" b="1" dirty="0" smtClean="0">
                <a:latin typeface="Garamond" panose="02020404030301010803" charset="0"/>
                <a:cs typeface="Garamond" panose="02020404030301010803" charset="0"/>
                <a:sym typeface="+mn-ea"/>
              </a:rPr>
              <a:t>Act</a:t>
            </a:r>
            <a:endParaRPr lang="en-US" sz="2800" b="1" dirty="0" smtClean="0">
              <a:latin typeface="Garamond" panose="02020404030301010803" charset="0"/>
              <a:cs typeface="Garamond" panose="02020404030301010803" charset="0"/>
            </a:endParaRPr>
          </a:p>
          <a:p>
            <a:pPr marL="914400" lvl="1" indent="-457200">
              <a:buFont typeface="Wingdings" panose="05000000000000000000" charset="0"/>
              <a:buChar char="ü"/>
            </a:pPr>
            <a:r>
              <a:rPr lang="en-US" sz="2800" dirty="0" smtClean="0">
                <a:latin typeface="Garamond" panose="02020404030301010803" charset="0"/>
                <a:cs typeface="Garamond" panose="02020404030301010803" charset="0"/>
                <a:sym typeface="+mn-ea"/>
              </a:rPr>
              <a:t>Refine the change and plan for the next cycle</a:t>
            </a:r>
            <a:endParaRPr lang="en-US" sz="2800" dirty="0" smtClean="0">
              <a:latin typeface="Garamond" panose="02020404030301010803" charset="0"/>
              <a:cs typeface="Garamond" panose="02020404030301010803" charset="0"/>
              <a:sym typeface="+mn-ea"/>
            </a:endParaRPr>
          </a:p>
        </p:txBody>
      </p:sp>
      <p:pic>
        <p:nvPicPr>
          <p:cNvPr id="19" name="Picture 18"/>
          <p:cNvPicPr>
            <a:picLocks noChangeAspect="1"/>
          </p:cNvPicPr>
          <p:nvPr/>
        </p:nvPicPr>
        <p:blipFill>
          <a:blip r:embed="rId1"/>
          <a:stretch>
            <a:fillRect/>
          </a:stretch>
        </p:blipFill>
        <p:spPr>
          <a:xfrm>
            <a:off x="6877643" y="1395737"/>
            <a:ext cx="3768132" cy="3721380"/>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945" y="5052791"/>
            <a:ext cx="2192918" cy="1187831"/>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Linking PDSA Test Cycles</a:t>
            </a:r>
            <a:endParaRPr lang="en-US" sz="3600" b="1" dirty="0">
              <a:latin typeface="Garamond" panose="02020404030301010803" charset="0"/>
              <a:cs typeface="Garamond" panose="02020404030301010803" charset="0"/>
              <a:sym typeface="+mn-ea"/>
            </a:endParaRPr>
          </a:p>
        </p:txBody>
      </p:sp>
      <p:sp>
        <p:nvSpPr>
          <p:cNvPr id="9" name="Content Placeholder 8"/>
          <p:cNvSpPr>
            <a:spLocks noGrp="1"/>
          </p:cNvSpPr>
          <p:nvPr>
            <p:ph idx="1"/>
          </p:nvPr>
        </p:nvSpPr>
        <p:spPr>
          <a:xfrm>
            <a:off x="300990" y="1614805"/>
            <a:ext cx="11281410" cy="5001895"/>
          </a:xfrm>
        </p:spPr>
        <p:txBody>
          <a:bodyPr/>
          <a:lstStyle/>
          <a:p>
            <a:pPr marL="0" indent="0">
              <a:buNone/>
            </a:pPr>
            <a:endParaRPr lang="en-US" dirty="0">
              <a:solidFill>
                <a:schemeClr val="tx1"/>
              </a:solidFill>
              <a:latin typeface="Garamond" panose="02020404030301010803" charset="0"/>
              <a:cs typeface="Garamond" panose="02020404030301010803" charset="0"/>
            </a:endParaRPr>
          </a:p>
          <a:p>
            <a:pPr marL="0" indent="0">
              <a:buNone/>
            </a:pPr>
            <a:endParaRPr lang="en-US" i="1" dirty="0">
              <a:solidFill>
                <a:schemeClr val="tx1"/>
              </a:solidFill>
              <a:latin typeface="Garamond" panose="02020404030301010803" charset="0"/>
              <a:cs typeface="Garamond" panose="02020404030301010803" charset="0"/>
            </a:endParaRPr>
          </a:p>
        </p:txBody>
      </p:sp>
      <p:sp>
        <p:nvSpPr>
          <p:cNvPr id="3" name="Text Box 2"/>
          <p:cNvSpPr txBox="1"/>
          <p:nvPr/>
        </p:nvSpPr>
        <p:spPr>
          <a:xfrm>
            <a:off x="375285" y="1212215"/>
            <a:ext cx="11483975" cy="5404485"/>
          </a:xfrm>
          <a:prstGeom prst="rect">
            <a:avLst/>
          </a:prstGeom>
          <a:noFill/>
        </p:spPr>
        <p:txBody>
          <a:bodyPr wrap="square" rtlCol="0" anchor="t">
            <a:noAutofit/>
          </a:bodyPr>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Start small</a:t>
            </a:r>
            <a:endParaRPr lang="en-US" sz="3200" dirty="0" smtClean="0">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Think ahead</a:t>
            </a:r>
            <a:endParaRPr lang="en-US" sz="3200" dirty="0" smtClean="0">
              <a:latin typeface="Garamond" panose="02020404030301010803" charset="0"/>
              <a:cs typeface="Garamond" panose="02020404030301010803" charset="0"/>
            </a:endParaRPr>
          </a:p>
          <a:p>
            <a:pPr marL="457200" indent="-457200">
              <a:buFont typeface="Arial" panose="020B0604020202020204" pitchFamily="34" charset="0"/>
              <a:buChar char="•"/>
            </a:pPr>
            <a:r>
              <a:rPr lang="en-US" sz="3200" dirty="0" smtClean="0">
                <a:latin typeface="Garamond" panose="02020404030301010803" charset="0"/>
                <a:cs typeface="Garamond" panose="02020404030301010803" charset="0"/>
                <a:sym typeface="+mn-ea"/>
              </a:rPr>
              <a:t>Don’t wait to begin!</a:t>
            </a:r>
            <a:endParaRPr lang="en-US" sz="3200" dirty="0" smtClean="0">
              <a:latin typeface="Garamond" panose="02020404030301010803" charset="0"/>
              <a:cs typeface="Garamond" panose="02020404030301010803" charset="0"/>
              <a:sym typeface="+mn-ea"/>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0985" y="5109845"/>
            <a:ext cx="1728470" cy="1011555"/>
          </a:xfrm>
          <a:prstGeom prst="rect">
            <a:avLst/>
          </a:prstGeom>
        </p:spPr>
      </p:pic>
      <p:pic>
        <p:nvPicPr>
          <p:cNvPr id="10246" name="Picture 6" descr="http://app.ihi.org/LMS/Content/ec6fc08a-35c2-4f79-a135-b7054f046cfd/Upload/NewPDSAWhe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455" y="2979420"/>
            <a:ext cx="6764020" cy="31419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448" y="3107858"/>
            <a:ext cx="1607127" cy="12053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426720"/>
            <a:ext cx="10972800" cy="735965"/>
          </a:xfrm>
        </p:spPr>
        <p:txBody>
          <a:bodyPr/>
          <a:p>
            <a:r>
              <a:rPr lang="en-US" sz="3600" b="1"/>
              <a:t>Definition of Quality &amp; Role In Health Care Cont’d </a:t>
            </a:r>
            <a:endParaRPr lang="en-US" sz="3600" b="1"/>
          </a:p>
        </p:txBody>
      </p:sp>
      <p:sp>
        <p:nvSpPr>
          <p:cNvPr id="3" name="Content Placeholder 2"/>
          <p:cNvSpPr>
            <a:spLocks noGrp="1"/>
          </p:cNvSpPr>
          <p:nvPr>
            <p:ph idx="1"/>
          </p:nvPr>
        </p:nvSpPr>
        <p:spPr>
          <a:xfrm>
            <a:off x="309880" y="1162685"/>
            <a:ext cx="11524615" cy="5358765"/>
          </a:xfrm>
        </p:spPr>
        <p:txBody>
          <a:bodyPr/>
          <a:p>
            <a:pPr marL="0" indent="0">
              <a:buNone/>
            </a:pPr>
            <a:r>
              <a:rPr lang="en-US" altLang="en-US"/>
              <a:t>. </a:t>
            </a:r>
            <a:endParaRPr lang="en-US" altLang="en-US"/>
          </a:p>
        </p:txBody>
      </p:sp>
      <p:sp>
        <p:nvSpPr>
          <p:cNvPr id="4" name="Text Box 3"/>
          <p:cNvSpPr txBox="1"/>
          <p:nvPr/>
        </p:nvSpPr>
        <p:spPr>
          <a:xfrm>
            <a:off x="402590" y="1978025"/>
            <a:ext cx="11431270" cy="2936875"/>
          </a:xfrm>
          <a:prstGeom prst="rect">
            <a:avLst/>
          </a:prstGeom>
        </p:spPr>
        <p:txBody>
          <a:bodyPr>
            <a:noAutofit/>
          </a:bodyPr>
          <a:p>
            <a:pPr marL="457200" indent="-457200" algn="just">
              <a:buFont typeface="Arial" panose="020B0604020202020204" pitchFamily="34" charset="0"/>
              <a:buChar char="•"/>
            </a:pPr>
            <a:r>
              <a:rPr sz="3600" b="0" i="0">
                <a:solidFill>
                  <a:srgbClr val="001D35"/>
                </a:solidFill>
                <a:latin typeface="Garamond" panose="02020404030301010803" charset="0"/>
                <a:ea typeface="Google Sans"/>
                <a:cs typeface="Garamond" panose="02020404030301010803" charset="0"/>
              </a:rPr>
              <a:t>The </a:t>
            </a:r>
            <a:r>
              <a:rPr sz="3600" b="1" i="0">
                <a:solidFill>
                  <a:srgbClr val="001D35"/>
                </a:solidFill>
                <a:latin typeface="Garamond" panose="02020404030301010803" charset="0"/>
                <a:ea typeface="Google Sans"/>
                <a:cs typeface="Garamond" panose="02020404030301010803" charset="0"/>
              </a:rPr>
              <a:t>ultimate goal is to support universal health coverage</a:t>
            </a:r>
            <a:r>
              <a:rPr sz="3600" b="0" i="0">
                <a:solidFill>
                  <a:srgbClr val="001D35"/>
                </a:solidFill>
                <a:latin typeface="Garamond" panose="02020404030301010803" charset="0"/>
                <a:ea typeface="Google Sans"/>
                <a:cs typeface="Garamond" panose="02020404030301010803" charset="0"/>
              </a:rPr>
              <a:t> by making sure that essential care is accessible, high-quality, and meets individuals' needs and values. </a:t>
            </a:r>
            <a:endParaRPr sz="3600" b="0" i="0">
              <a:solidFill>
                <a:srgbClr val="001D35"/>
              </a:solidFill>
              <a:latin typeface="Garamond" panose="02020404030301010803" charset="0"/>
              <a:ea typeface="Google Sans"/>
              <a:cs typeface="Garamond" panose="02020404030301010803"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7080" y="321945"/>
            <a:ext cx="10657840" cy="890270"/>
          </a:xfrm>
        </p:spPr>
        <p:txBody>
          <a:bodyPr/>
          <a:p>
            <a:pPr algn="ctr"/>
            <a:r>
              <a:rPr lang="en-US" sz="3600" b="1" dirty="0">
                <a:latin typeface="Garamond" panose="02020404030301010803" charset="0"/>
                <a:cs typeface="Garamond" panose="02020404030301010803" charset="0"/>
                <a:sym typeface="+mn-ea"/>
              </a:rPr>
              <a:t>PDSA Test Cycles: End of Lectures Discussion</a:t>
            </a:r>
            <a:endParaRPr lang="en-US" sz="3600" b="1" dirty="0">
              <a:latin typeface="Garamond" panose="02020404030301010803" charset="0"/>
              <a:cs typeface="Garamond" panose="02020404030301010803" charset="0"/>
              <a:sym typeface="+mn-ea"/>
            </a:endParaRPr>
          </a:p>
        </p:txBody>
      </p:sp>
      <p:sp>
        <p:nvSpPr>
          <p:cNvPr id="9" name="Content Placeholder 8"/>
          <p:cNvSpPr>
            <a:spLocks noGrp="1"/>
          </p:cNvSpPr>
          <p:nvPr>
            <p:ph idx="1"/>
          </p:nvPr>
        </p:nvSpPr>
        <p:spPr>
          <a:xfrm>
            <a:off x="300990" y="1614805"/>
            <a:ext cx="11281410" cy="5001895"/>
          </a:xfrm>
        </p:spPr>
        <p:txBody>
          <a:bodyPr/>
          <a:lstStyle/>
          <a:p>
            <a:pPr marL="0" indent="0">
              <a:buNone/>
            </a:pPr>
            <a:endParaRPr lang="en-US" dirty="0">
              <a:solidFill>
                <a:schemeClr val="tx1"/>
              </a:solidFill>
              <a:latin typeface="Garamond" panose="02020404030301010803" charset="0"/>
              <a:cs typeface="Garamond" panose="02020404030301010803" charset="0"/>
            </a:endParaRPr>
          </a:p>
          <a:p>
            <a:pPr marL="0" indent="0">
              <a:buNone/>
            </a:pPr>
            <a:endParaRPr lang="en-US" i="1" dirty="0">
              <a:solidFill>
                <a:schemeClr val="tx1"/>
              </a:solidFill>
              <a:latin typeface="Garamond" panose="02020404030301010803" charset="0"/>
              <a:cs typeface="Garamond" panose="02020404030301010803" charset="0"/>
            </a:endParaRPr>
          </a:p>
        </p:txBody>
      </p:sp>
      <p:sp>
        <p:nvSpPr>
          <p:cNvPr id="3" name="Text Box 2"/>
          <p:cNvSpPr txBox="1"/>
          <p:nvPr/>
        </p:nvSpPr>
        <p:spPr>
          <a:xfrm>
            <a:off x="375285" y="1615440"/>
            <a:ext cx="11483975" cy="5001260"/>
          </a:xfrm>
          <a:prstGeom prst="rect">
            <a:avLst/>
          </a:prstGeom>
          <a:noFill/>
        </p:spPr>
        <p:txBody>
          <a:bodyPr wrap="square" rtlCol="0" anchor="t">
            <a:noAutofit/>
          </a:bodyPr>
          <a:p>
            <a:pPr marL="457200" indent="-457200" algn="just">
              <a:buFont typeface="Arial" panose="020B0604020202020204" pitchFamily="34" charset="0"/>
              <a:buChar char="•"/>
            </a:pPr>
            <a:r>
              <a:rPr lang="en-US" sz="3200" dirty="0">
                <a:latin typeface="Garamond" panose="02020404030301010803" charset="0"/>
                <a:cs typeface="Garamond" panose="02020404030301010803" charset="0"/>
                <a:sym typeface="+mn-ea"/>
              </a:rPr>
              <a:t>What PDSA cycles do you use in your daily work, even if that’s not the name you use for them?</a:t>
            </a:r>
            <a:endParaRPr lang="en-US" sz="3200" dirty="0">
              <a:latin typeface="Garamond" panose="02020404030301010803" charset="0"/>
              <a:cs typeface="Garamond" panose="02020404030301010803" charset="0"/>
              <a:sym typeface="+mn-ea"/>
            </a:endParaRPr>
          </a:p>
          <a:p>
            <a:pPr marL="457200" indent="-457200" algn="just">
              <a:buFont typeface="Arial" panose="020B0604020202020204" pitchFamily="34" charset="0"/>
              <a:buChar char="•"/>
            </a:pPr>
            <a:endParaRPr lang="en-US" sz="3200" dirty="0">
              <a:latin typeface="Garamond" panose="02020404030301010803" charset="0"/>
              <a:cs typeface="Garamond" panose="02020404030301010803" charset="0"/>
            </a:endParaRPr>
          </a:p>
          <a:p>
            <a:pPr marL="457200" indent="-457200" algn="just">
              <a:buFont typeface="Arial" panose="020B0604020202020204" pitchFamily="34" charset="0"/>
              <a:buChar char="•"/>
            </a:pPr>
            <a:r>
              <a:rPr lang="en-US" sz="3200" dirty="0">
                <a:latin typeface="Garamond" panose="02020404030301010803" charset="0"/>
                <a:cs typeface="Garamond" panose="02020404030301010803" charset="0"/>
                <a:sym typeface="+mn-ea"/>
              </a:rPr>
              <a:t>What’s the value of a failed PDSA cycle?</a:t>
            </a:r>
            <a:endParaRPr lang="en-US" sz="3200" dirty="0">
              <a:latin typeface="Garamond" panose="02020404030301010803" charset="0"/>
              <a:cs typeface="Garamond" panose="02020404030301010803" charset="0"/>
              <a:sym typeface="+mn-ea"/>
            </a:endParaRPr>
          </a:p>
          <a:p>
            <a:pPr marL="457200" indent="-457200" algn="just">
              <a:buFont typeface="Arial" panose="020B0604020202020204" pitchFamily="34" charset="0"/>
              <a:buChar char="•"/>
            </a:pPr>
            <a:endParaRPr lang="en-US" sz="3200" dirty="0">
              <a:latin typeface="Garamond" panose="02020404030301010803" charset="0"/>
              <a:cs typeface="Garamond" panose="02020404030301010803" charset="0"/>
            </a:endParaRPr>
          </a:p>
          <a:p>
            <a:pPr marL="457200" indent="-457200" algn="just">
              <a:buFont typeface="Arial" panose="020B0604020202020204" pitchFamily="34" charset="0"/>
              <a:buChar char="•"/>
            </a:pPr>
            <a:r>
              <a:rPr lang="en-US" sz="3200" dirty="0">
                <a:latin typeface="Garamond" panose="02020404030301010803" charset="0"/>
                <a:cs typeface="Garamond" panose="02020404030301010803" charset="0"/>
                <a:sym typeface="+mn-ea"/>
              </a:rPr>
              <a:t>Think about the last PDSA cycle you ran in your personal life — even if you didn't know it was a PDSA cycle at the time. Was it successful? Why or why not</a:t>
            </a:r>
            <a:r>
              <a:rPr lang="en-US" sz="3200" dirty="0" smtClean="0">
                <a:latin typeface="Garamond" panose="02020404030301010803" charset="0"/>
                <a:cs typeface="Garamond" panose="02020404030301010803" charset="0"/>
                <a:sym typeface="+mn-ea"/>
              </a:rPr>
              <a:t>?</a:t>
            </a:r>
            <a:endParaRPr lang="en-US" sz="3200" dirty="0" smtClean="0">
              <a:latin typeface="Garamond" panose="02020404030301010803" charset="0"/>
              <a:cs typeface="Garamond" panose="02020404030301010803" charset="0"/>
              <a:sym typeface="+mn-e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513715" y="2857183"/>
            <a:ext cx="10972800" cy="1143000"/>
          </a:xfrm>
        </p:spPr>
        <p:txBody>
          <a:bodyPr/>
          <a:p>
            <a:r>
              <a:rPr lang="en-US" sz="5400" b="1">
                <a:latin typeface="Garamond" panose="02020404030301010803" charset="0"/>
                <a:cs typeface="Garamond" panose="02020404030301010803" charset="0"/>
              </a:rPr>
              <a:t>BREAK</a:t>
            </a:r>
            <a:endParaRPr lang="en-US" sz="5400" b="1">
              <a:latin typeface="Garamond" panose="02020404030301010803" charset="0"/>
              <a:cs typeface="Garamond" panose="02020404030301010803"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379220"/>
            <a:ext cx="11550015" cy="5135880"/>
          </a:xfrm>
        </p:spPr>
        <p:txBody>
          <a:bodyPr/>
          <a:p>
            <a:pPr algn="just">
              <a:buFont typeface="Wingdings" panose="05000000000000000000" charset="0"/>
              <a:buChar char="v"/>
            </a:pPr>
            <a:r>
              <a:rPr lang="en-US"/>
              <a:t> </a:t>
            </a:r>
            <a:r>
              <a:rPr lang="en-US" altLang="en-US" b="1">
                <a:highlight>
                  <a:srgbClr val="FFFF00"/>
                </a:highlight>
                <a:latin typeface="Garamond" panose="02020404030301010803" charset="0"/>
                <a:cs typeface="Garamond" panose="02020404030301010803" charset="0"/>
              </a:rPr>
              <a:t>The Scenario: </a:t>
            </a:r>
            <a:endParaRPr lang="en-US" altLang="en-US">
              <a:latin typeface="Garamond" panose="02020404030301010803" charset="0"/>
              <a:cs typeface="Garamond" panose="02020404030301010803" charset="0"/>
            </a:endParaRPr>
          </a:p>
          <a:p>
            <a:pPr algn="just">
              <a:buFont typeface="Arial" panose="020B0604020202020204" pitchFamily="34" charset="0"/>
              <a:buChar char="•"/>
            </a:pPr>
            <a:r>
              <a:rPr lang="en-US" altLang="en-US" b="1">
                <a:latin typeface="Garamond" panose="02020404030301010803" charset="0"/>
                <a:cs typeface="Garamond" panose="02020404030301010803" charset="0"/>
              </a:rPr>
              <a:t>Facility:</a:t>
            </a:r>
            <a:r>
              <a:rPr lang="en-US" altLang="en-US">
                <a:latin typeface="Garamond" panose="02020404030301010803" charset="0"/>
                <a:cs typeface="Garamond" panose="02020404030301010803" charset="0"/>
              </a:rPr>
              <a:t> Teyah’s Community Clinic</a:t>
            </a:r>
            <a:endParaRPr lang="en-US" altLang="en-US">
              <a:latin typeface="Garamond" panose="02020404030301010803" charset="0"/>
              <a:cs typeface="Garamond" panose="02020404030301010803" charset="0"/>
            </a:endParaRPr>
          </a:p>
          <a:p>
            <a:pPr algn="just">
              <a:buFont typeface="Arial" panose="020B0604020202020204" pitchFamily="34" charset="0"/>
              <a:buChar char="•"/>
            </a:pPr>
            <a:r>
              <a:rPr lang="en-US" altLang="en-US" b="1">
                <a:latin typeface="Garamond" panose="02020404030301010803" charset="0"/>
                <a:cs typeface="Garamond" panose="02020404030301010803" charset="0"/>
              </a:rPr>
              <a:t>Problem:</a:t>
            </a:r>
            <a:r>
              <a:rPr lang="en-US" altLang="en-US">
                <a:latin typeface="Garamond" panose="02020404030301010803" charset="0"/>
                <a:cs typeface="Garamond" panose="02020404030301010803" charset="0"/>
              </a:rPr>
              <a:t> The average patient wait time is 45 minutes.</a:t>
            </a:r>
            <a:endParaRPr lang="en-US" altLang="en-US">
              <a:latin typeface="Garamond" panose="02020404030301010803" charset="0"/>
              <a:cs typeface="Garamond" panose="02020404030301010803" charset="0"/>
            </a:endParaRPr>
          </a:p>
          <a:p>
            <a:pPr algn="just">
              <a:buFont typeface="Arial" panose="020B0604020202020204" pitchFamily="34" charset="0"/>
              <a:buChar char="•"/>
            </a:pPr>
            <a:r>
              <a:rPr lang="en-US" altLang="en-US" b="1">
                <a:latin typeface="Garamond" panose="02020404030301010803" charset="0"/>
                <a:cs typeface="Garamond" panose="02020404030301010803" charset="0"/>
              </a:rPr>
              <a:t>Goal: </a:t>
            </a:r>
            <a:r>
              <a:rPr lang="en-US" altLang="en-US">
                <a:latin typeface="Garamond" panose="02020404030301010803" charset="0"/>
                <a:cs typeface="Garamond" panose="02020404030301010803" charset="0"/>
              </a:rPr>
              <a:t>Reduce the average patient wait time to ≤15 minutes within one month.</a:t>
            </a:r>
            <a:endParaRPr lang="en-US" altLang="en-US">
              <a:latin typeface="Garamond" panose="02020404030301010803" charset="0"/>
              <a:cs typeface="Garamond" panose="02020404030301010803" charset="0"/>
            </a:endParaRPr>
          </a:p>
          <a:p>
            <a:pPr algn="just">
              <a:buFont typeface="Arial" panose="020B0604020202020204" pitchFamily="34" charset="0"/>
              <a:buChar char="•"/>
            </a:pPr>
            <a:r>
              <a:rPr lang="en-US" altLang="en-US" b="1">
                <a:latin typeface="Garamond" panose="02020404030301010803" charset="0"/>
                <a:cs typeface="Garamond" panose="02020404030301010803" charset="0"/>
              </a:rPr>
              <a:t>Hypothetical Intervention:</a:t>
            </a:r>
            <a:r>
              <a:rPr lang="en-US" altLang="en-US">
                <a:latin typeface="Garamond" panose="02020404030301010803" charset="0"/>
                <a:cs typeface="Garamond" panose="02020404030301010803" charset="0"/>
              </a:rPr>
              <a:t> Implementing a new patient triage system where a nurse conducts a brief assessment upon arrival to better prioritize and direct patients. </a:t>
            </a:r>
            <a:endParaRPr lang="en-US" altLang="en-US">
              <a:latin typeface="Garamond" panose="02020404030301010803" charset="0"/>
              <a:cs typeface="Garamond" panose="02020404030301010803" charset="0"/>
            </a:endParaRPr>
          </a:p>
          <a:p>
            <a:pPr marL="0" indent="0" algn="just">
              <a:buNone/>
            </a:pPr>
            <a:endParaRPr lang="en-US" altLang="en-US">
              <a:latin typeface="Garamond" panose="02020404030301010803" charset="0"/>
              <a:cs typeface="Garamond" panose="02020404030301010803"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134110"/>
            <a:ext cx="11550015" cy="5380990"/>
          </a:xfrm>
        </p:spPr>
        <p:txBody>
          <a:bodyPr/>
          <a:p>
            <a:pPr algn="just">
              <a:buFont typeface="Wingdings" panose="05000000000000000000" charset="0"/>
              <a:buChar char="v"/>
            </a:pPr>
            <a:r>
              <a:rPr lang="en-US"/>
              <a:t> </a:t>
            </a:r>
            <a:r>
              <a:rPr lang="en-US" altLang="en-US" b="1">
                <a:highlight>
                  <a:srgbClr val="FFFF00"/>
                </a:highlight>
                <a:latin typeface="Garamond" panose="02020404030301010803" charset="0"/>
                <a:cs typeface="Garamond" panose="02020404030301010803" charset="0"/>
              </a:rPr>
              <a:t>Plan: Develop a Hypothesis and Test Plan</a:t>
            </a:r>
            <a:endParaRPr lang="en-US" altLang="en-US" b="1">
              <a:highlight>
                <a:srgbClr val="FFFF00"/>
              </a:highlight>
              <a:latin typeface="Garamond" panose="02020404030301010803" charset="0"/>
              <a:cs typeface="Garamond" panose="02020404030301010803" charset="0"/>
            </a:endParaRPr>
          </a:p>
          <a:p>
            <a:pPr algn="just">
              <a:buFont typeface="Arial" panose="020B0604020202020204" pitchFamily="34" charset="0"/>
              <a:buChar char="•"/>
            </a:pPr>
            <a:r>
              <a:rPr lang="en-US" altLang="en-US">
                <a:latin typeface="Garamond" panose="02020404030301010803" charset="0"/>
                <a:cs typeface="Garamond" panose="02020404030301010803" charset="0"/>
              </a:rPr>
              <a:t>The "Plan" stage involves defining the objective, predicting the outcomes, and outlining the specifics of the small-scale test  </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Steps:</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1) Define the Objective: </a:t>
            </a:r>
            <a:r>
              <a:rPr lang="en-US" altLang="en-US">
                <a:latin typeface="Garamond" panose="02020404030301010803" charset="0"/>
                <a:cs typeface="Garamond" panose="02020404030301010803" charset="0"/>
              </a:rPr>
              <a:t>Implement a new nurse triage system to improve patient flow and reduce average wait times.</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2) Formulate a Prediction: </a:t>
            </a:r>
            <a:r>
              <a:rPr lang="en-US" altLang="en-US">
                <a:latin typeface="Garamond" panose="02020404030301010803" charset="0"/>
                <a:cs typeface="Garamond" panose="02020404030301010803" charset="0"/>
              </a:rPr>
              <a:t>We predict that by triaging patients at the front desk, we can reduce average wait times by at least 50% for those patients in the test group, without negatively impacting the quality of care or staff workload.</a:t>
            </a:r>
            <a:endParaRPr lang="en-US" altLang="en-US">
              <a:latin typeface="Garamond" panose="02020404030301010803" charset="0"/>
              <a:cs typeface="Garamond" panose="02020404030301010803" charset="0"/>
            </a:endParaRPr>
          </a:p>
          <a:p>
            <a:pPr marL="0" indent="0" algn="just">
              <a:buNone/>
            </a:pPr>
            <a:endParaRPr lang="en-US" altLang="en-US">
              <a:latin typeface="Garamond" panose="02020404030301010803" charset="0"/>
              <a:cs typeface="Garamond" panose="02020404030301010803"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134110"/>
            <a:ext cx="11550015" cy="5380990"/>
          </a:xfrm>
        </p:spPr>
        <p:txBody>
          <a:bodyPr/>
          <a:p>
            <a:pPr algn="just">
              <a:buFont typeface="Wingdings" panose="05000000000000000000" charset="0"/>
              <a:buChar char="v"/>
            </a:pPr>
            <a:r>
              <a:rPr lang="en-US"/>
              <a:t> </a:t>
            </a:r>
            <a:r>
              <a:rPr lang="en-US" altLang="en-US" b="1">
                <a:highlight>
                  <a:srgbClr val="FFFF00"/>
                </a:highlight>
                <a:latin typeface="Garamond" panose="02020404030301010803" charset="0"/>
                <a:cs typeface="Garamond" panose="02020404030301010803" charset="0"/>
              </a:rPr>
              <a:t>Plan: Develop a Hypothesis and Test Plan</a:t>
            </a:r>
            <a:endParaRPr lang="en-US" altLang="en-US" b="1">
              <a:highlight>
                <a:srgbClr val="FFFF00"/>
              </a:highlight>
              <a:latin typeface="Garamond" panose="02020404030301010803" charset="0"/>
              <a:cs typeface="Garamond" panose="02020404030301010803" charset="0"/>
            </a:endParaRPr>
          </a:p>
          <a:p>
            <a:pPr marL="0" indent="0" algn="just">
              <a:buFont typeface="Arial" panose="020B0604020202020204" pitchFamily="34" charset="0"/>
              <a:buNone/>
            </a:pPr>
            <a:r>
              <a:rPr lang="en-US" altLang="en-US">
                <a:latin typeface="Garamond" panose="02020404030301010803" charset="0"/>
                <a:cs typeface="Garamond" panose="02020404030301010803" charset="0"/>
              </a:rPr>
              <a:t>  </a:t>
            </a:r>
            <a:r>
              <a:rPr lang="en-US" altLang="en-US" b="1">
                <a:latin typeface="Garamond" panose="02020404030301010803" charset="0"/>
                <a:cs typeface="Garamond" panose="02020404030301010803" charset="0"/>
              </a:rPr>
              <a:t>Steps:</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3)</a:t>
            </a:r>
            <a:r>
              <a:rPr lang="en-US" altLang="en-US">
                <a:latin typeface="Garamond" panose="02020404030301010803" charset="0"/>
                <a:cs typeface="Garamond" panose="02020404030301010803" charset="0"/>
              </a:rPr>
              <a:t> </a:t>
            </a:r>
            <a:r>
              <a:rPr lang="en-US" altLang="en-US" b="1">
                <a:latin typeface="Garamond" panose="02020404030301010803" charset="0"/>
                <a:cs typeface="Garamond" panose="02020404030301010803" charset="0"/>
              </a:rPr>
              <a:t>Establish Metrics:</a:t>
            </a:r>
            <a:r>
              <a:rPr lang="en-US" altLang="en-US">
                <a:latin typeface="Garamond" panose="02020404030301010803" charset="0"/>
                <a:cs typeface="Garamond" panose="02020404030301010803" charset="0"/>
              </a:rPr>
              <a:t> We will measure average wait time (time from check-in to being seen by a provider) and patient satisfaction scores.</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4) Develop the Test Plan: </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 Who: </a:t>
            </a:r>
            <a:r>
              <a:rPr lang="en-US" altLang="en-US">
                <a:latin typeface="Garamond" panose="02020404030301010803" charset="0"/>
                <a:cs typeface="Garamond" panose="02020404030301010803" charset="0"/>
              </a:rPr>
              <a:t>Nurse Betty (who helped design the new system) and the front desk staff.</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ii) What: </a:t>
            </a:r>
            <a:r>
              <a:rPr lang="en-US" altLang="en-US">
                <a:latin typeface="Garamond" panose="02020404030301010803" charset="0"/>
                <a:cs typeface="Garamond" panose="02020404030301010803" charset="0"/>
              </a:rPr>
              <a:t>The new triage system will be tested on Monday and Tuesday afternoons only.</a:t>
            </a:r>
            <a:endParaRPr lang="en-US" altLang="en-US">
              <a:latin typeface="Garamond" panose="02020404030301010803" charset="0"/>
              <a:cs typeface="Garamond" panose="02020404030301010803" charset="0"/>
            </a:endParaRPr>
          </a:p>
          <a:p>
            <a:pPr marL="0" indent="0" algn="just">
              <a:buNone/>
            </a:pPr>
            <a:endParaRPr lang="en-US" altLang="en-US">
              <a:latin typeface="Garamond" panose="02020404030301010803" charset="0"/>
              <a:cs typeface="Garamond" panose="02020404030301010803"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134110"/>
            <a:ext cx="11550015" cy="5380990"/>
          </a:xfrm>
        </p:spPr>
        <p:txBody>
          <a:bodyPr/>
          <a:p>
            <a:pPr algn="just">
              <a:buFont typeface="Wingdings" panose="05000000000000000000" charset="0"/>
              <a:buChar char="v"/>
            </a:pPr>
            <a:r>
              <a:rPr lang="en-US"/>
              <a:t> </a:t>
            </a:r>
            <a:r>
              <a:rPr lang="en-US" altLang="en-US" b="1">
                <a:highlight>
                  <a:srgbClr val="FFFF00"/>
                </a:highlight>
                <a:latin typeface="Garamond" panose="02020404030301010803" charset="0"/>
                <a:cs typeface="Garamond" panose="02020404030301010803" charset="0"/>
              </a:rPr>
              <a:t>Plan: Develop a Hypothesis and Test Plan</a:t>
            </a:r>
            <a:endParaRPr lang="en-US" altLang="en-US" b="1">
              <a:highlight>
                <a:srgbClr val="FFFF00"/>
              </a:highlight>
              <a:latin typeface="Garamond" panose="02020404030301010803" charset="0"/>
              <a:cs typeface="Garamond" panose="02020404030301010803" charset="0"/>
            </a:endParaRPr>
          </a:p>
          <a:p>
            <a:pPr marL="0" indent="0" algn="just">
              <a:buFont typeface="Arial" panose="020B0604020202020204" pitchFamily="34" charset="0"/>
              <a:buNone/>
            </a:pPr>
            <a:r>
              <a:rPr lang="en-US" altLang="en-US">
                <a:latin typeface="Garamond" panose="02020404030301010803" charset="0"/>
                <a:cs typeface="Garamond" panose="02020404030301010803" charset="0"/>
              </a:rPr>
              <a:t>  </a:t>
            </a:r>
            <a:r>
              <a:rPr lang="en-US" altLang="en-US" b="1">
                <a:latin typeface="Garamond" panose="02020404030301010803" charset="0"/>
                <a:cs typeface="Garamond" panose="02020404030301010803" charset="0"/>
              </a:rPr>
              <a:t>Steps:</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4) Develop the Test Plan: </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iii)</a:t>
            </a:r>
            <a:r>
              <a:rPr lang="en-US" altLang="en-US">
                <a:latin typeface="Garamond" panose="02020404030301010803" charset="0"/>
                <a:cs typeface="Garamond" panose="02020404030301010803" charset="0"/>
              </a:rPr>
              <a:t> </a:t>
            </a:r>
            <a:r>
              <a:rPr lang="en-US" altLang="en-US" b="1">
                <a:latin typeface="Garamond" panose="02020404030301010803" charset="0"/>
                <a:cs typeface="Garamond" panose="02020404030301010803" charset="0"/>
              </a:rPr>
              <a:t>When:</a:t>
            </a:r>
            <a:r>
              <a:rPr lang="en-US" altLang="en-US">
                <a:latin typeface="Garamond" panose="02020404030301010803" charset="0"/>
                <a:cs typeface="Garamond" panose="02020404030301010803" charset="0"/>
              </a:rPr>
              <a:t> The test will run for two weeks (four afternoon sessions total).</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iv) Where: </a:t>
            </a:r>
            <a:r>
              <a:rPr lang="en-US" altLang="en-US">
                <a:latin typeface="Garamond" panose="02020404030301010803" charset="0"/>
                <a:cs typeface="Garamond" panose="02020404030301010803" charset="0"/>
              </a:rPr>
              <a:t>The main clinic reception area.</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v) Data Collection:</a:t>
            </a:r>
            <a:r>
              <a:rPr lang="en-US" altLang="en-US">
                <a:latin typeface="Garamond" panose="02020404030301010803" charset="0"/>
                <a:cs typeface="Garamond" panose="02020404030301010803" charset="0"/>
              </a:rPr>
              <a:t> Front desk staff will record check-in times and "seen by provider" times for all test patients</a:t>
            </a:r>
            <a:endParaRPr lang="en-US" altLang="en-US">
              <a:latin typeface="Garamond" panose="02020404030301010803" charset="0"/>
              <a:cs typeface="Garamond" panose="02020404030301010803"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134110"/>
            <a:ext cx="11550015" cy="5380990"/>
          </a:xfrm>
        </p:spPr>
        <p:txBody>
          <a:bodyPr/>
          <a:p>
            <a:pPr algn="just">
              <a:buFont typeface="Wingdings" panose="05000000000000000000" charset="0"/>
              <a:buChar char="v"/>
            </a:pPr>
            <a:r>
              <a:rPr lang="en-US"/>
              <a:t> </a:t>
            </a:r>
            <a:r>
              <a:rPr lang="en-US" altLang="en-US" b="1">
                <a:highlight>
                  <a:srgbClr val="FFFF00"/>
                </a:highlight>
                <a:latin typeface="Garamond" panose="02020404030301010803" charset="0"/>
                <a:cs typeface="Garamond" panose="02020404030301010803" charset="0"/>
              </a:rPr>
              <a:t>Do: Execute the Plan on a Small Scale</a:t>
            </a:r>
            <a:endParaRPr lang="en-US" altLang="en-US" b="1">
              <a:highlight>
                <a:srgbClr val="FFFF00"/>
              </a:highlight>
              <a:latin typeface="Garamond" panose="02020404030301010803" charset="0"/>
              <a:cs typeface="Garamond" panose="02020404030301010803" charset="0"/>
            </a:endParaRPr>
          </a:p>
          <a:p>
            <a:pPr marL="0" indent="0" algn="just">
              <a:buFont typeface="Wingdings" panose="05000000000000000000" charset="0"/>
              <a:buNone/>
            </a:pPr>
            <a:r>
              <a:rPr lang="en-US" altLang="en-US">
                <a:latin typeface="Garamond" panose="02020404030301010803" charset="0"/>
                <a:cs typeface="Garamond" panose="02020404030301010803" charset="0"/>
              </a:rPr>
              <a:t>The "Do" stage is where the planned change is carried out. This is a deliberate test, not a full implementation.</a:t>
            </a:r>
            <a:endParaRPr lang="en-US" altLang="en-US">
              <a:latin typeface="Garamond" panose="02020404030301010803" charset="0"/>
              <a:cs typeface="Garamond" panose="02020404030301010803" charset="0"/>
            </a:endParaRPr>
          </a:p>
          <a:p>
            <a:pPr marL="0" indent="0" algn="just">
              <a:buFont typeface="Arial" panose="020B0604020202020204" pitchFamily="34" charset="0"/>
              <a:buNone/>
            </a:pPr>
            <a:r>
              <a:rPr lang="en-US" altLang="en-US">
                <a:latin typeface="Garamond" panose="02020404030301010803" charset="0"/>
                <a:cs typeface="Garamond" panose="02020404030301010803" charset="0"/>
              </a:rPr>
              <a:t>  </a:t>
            </a:r>
            <a:r>
              <a:rPr lang="en-US" altLang="en-US" b="1">
                <a:latin typeface="Garamond" panose="02020404030301010803" charset="0"/>
                <a:cs typeface="Garamond" panose="02020404030301010803" charset="0"/>
              </a:rPr>
              <a:t>Steps:</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1) Communicate:</a:t>
            </a:r>
            <a:r>
              <a:rPr lang="en-US" altLang="en-US">
                <a:latin typeface="Garamond" panose="02020404030301010803" charset="0"/>
                <a:cs typeface="Garamond" panose="02020404030301010803" charset="0"/>
              </a:rPr>
              <a:t> Nurse Betty and front desk staff are briefed on the new procedures and data collection methods.</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2) Execute the Test:</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 </a:t>
            </a:r>
            <a:r>
              <a:rPr lang="en-US" altLang="en-US">
                <a:latin typeface="Garamond" panose="02020404030301010803" charset="0"/>
                <a:cs typeface="Garamond" panose="02020404030301010803" charset="0"/>
              </a:rPr>
              <a:t>On the designated Monday and Tuesday afternoons, Nurse Betty is positioned at the front desk.</a:t>
            </a:r>
            <a:endParaRPr lang="en-US" altLang="en-US">
              <a:latin typeface="Garamond" panose="02020404030301010803" charset="0"/>
              <a:cs typeface="Garamond" panose="02020404030301010803"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134110"/>
            <a:ext cx="11550015" cy="5540375"/>
          </a:xfrm>
        </p:spPr>
        <p:txBody>
          <a:bodyPr/>
          <a:p>
            <a:pPr algn="just">
              <a:buFont typeface="Wingdings" panose="05000000000000000000" charset="0"/>
              <a:buChar char="v"/>
            </a:pPr>
            <a:r>
              <a:rPr lang="en-US"/>
              <a:t> </a:t>
            </a:r>
            <a:r>
              <a:rPr lang="en-US" altLang="en-US" b="1">
                <a:highlight>
                  <a:srgbClr val="FFFF00"/>
                </a:highlight>
                <a:latin typeface="Garamond" panose="02020404030301010803" charset="0"/>
                <a:cs typeface="Garamond" panose="02020404030301010803" charset="0"/>
              </a:rPr>
              <a:t>Do: Execute the Plan on a Small Scale</a:t>
            </a:r>
            <a:endParaRPr lang="en-US" altLang="en-US" b="1">
              <a:highlight>
                <a:srgbClr val="FFFF00"/>
              </a:highlight>
              <a:latin typeface="Garamond" panose="02020404030301010803" charset="0"/>
              <a:cs typeface="Garamond" panose="02020404030301010803" charset="0"/>
            </a:endParaRPr>
          </a:p>
          <a:p>
            <a:pPr marL="0" indent="0" algn="just">
              <a:buFont typeface="Wingdings" panose="05000000000000000000" charset="0"/>
              <a:buNone/>
            </a:pPr>
            <a:r>
              <a:rPr lang="en-US" altLang="en-US" b="1">
                <a:latin typeface="Garamond" panose="02020404030301010803" charset="0"/>
                <a:cs typeface="Garamond" panose="02020404030301010803" charset="0"/>
              </a:rPr>
              <a:t>Steps:</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2) Execute the Test:</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ii) </a:t>
            </a:r>
            <a:r>
              <a:rPr lang="en-US" altLang="en-US">
                <a:latin typeface="Garamond" panose="02020404030301010803" charset="0"/>
                <a:cs typeface="Garamond" panose="02020404030301010803" charset="0"/>
              </a:rPr>
              <a:t>As patients arrive, she quickly assesses them and directs them to the appropriate area (e.g., immediate exam room, waiting area, a specific lab).</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iii) </a:t>
            </a:r>
            <a:r>
              <a:rPr lang="en-US" altLang="en-US">
                <a:latin typeface="Garamond" panose="02020404030301010803" charset="0"/>
                <a:cs typeface="Garamond" panose="02020404030301010803" charset="0"/>
              </a:rPr>
              <a:t>Staff conscientiously record the required time data.</a:t>
            </a:r>
            <a:endParaRPr lang="en-US" altLang="en-US">
              <a:latin typeface="Garamond" panose="02020404030301010803" charset="0"/>
              <a:cs typeface="Garamond" panose="02020404030301010803" charset="0"/>
            </a:endParaRPr>
          </a:p>
          <a:p>
            <a:pPr marL="0" indent="0" algn="just">
              <a:buNone/>
            </a:pPr>
            <a:r>
              <a:rPr lang="en-US" altLang="en-US">
                <a:latin typeface="Garamond" panose="02020404030301010803" charset="0"/>
                <a:cs typeface="Garamond" panose="02020404030301010803" charset="0"/>
              </a:rPr>
              <a:t>3) </a:t>
            </a:r>
            <a:r>
              <a:rPr lang="en-US" altLang="en-US" b="1">
                <a:latin typeface="Garamond" panose="02020404030301010803" charset="0"/>
                <a:cs typeface="Garamond" panose="02020404030301010803" charset="0"/>
              </a:rPr>
              <a:t>Monitor and Document Issues:</a:t>
            </a:r>
            <a:r>
              <a:rPr lang="en-US" altLang="en-US">
                <a:latin typeface="Garamond" panose="02020404030301010803" charset="0"/>
                <a:cs typeface="Garamond" panose="02020404030301010803" charset="0"/>
              </a:rPr>
              <a:t> Throughout the process, the team documents any unforeseen problems, such as a patient refusing the triage, or a bottleneck developing in an exam room.</a:t>
            </a:r>
            <a:endParaRPr lang="en-US" altLang="en-US">
              <a:latin typeface="Garamond" panose="02020404030301010803" charset="0"/>
              <a:cs typeface="Garamond" panose="02020404030301010803"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134110"/>
            <a:ext cx="11550015" cy="5540375"/>
          </a:xfrm>
        </p:spPr>
        <p:txBody>
          <a:bodyPr/>
          <a:p>
            <a:pPr algn="just">
              <a:buFont typeface="Wingdings" panose="05000000000000000000" charset="0"/>
              <a:buChar char="v"/>
            </a:pPr>
            <a:r>
              <a:rPr lang="en-US"/>
              <a:t> </a:t>
            </a:r>
            <a:r>
              <a:rPr lang="en-US" altLang="en-US" b="1">
                <a:highlight>
                  <a:srgbClr val="FFFF00"/>
                </a:highlight>
                <a:latin typeface="Garamond" panose="02020404030301010803" charset="0"/>
                <a:cs typeface="Garamond" panose="02020404030301010803" charset="0"/>
              </a:rPr>
              <a:t>Study: Analyze the Results and Learn</a:t>
            </a:r>
            <a:endParaRPr lang="en-US" altLang="en-US" b="1">
              <a:highlight>
                <a:srgbClr val="FFFF00"/>
              </a:highlight>
              <a:latin typeface="Garamond" panose="02020404030301010803" charset="0"/>
              <a:cs typeface="Garamond" panose="02020404030301010803" charset="0"/>
            </a:endParaRPr>
          </a:p>
          <a:p>
            <a:pPr algn="just"/>
            <a:r>
              <a:rPr lang="en-US" altLang="en-US">
                <a:latin typeface="Garamond" panose="02020404030301010803" charset="0"/>
                <a:cs typeface="Garamond" panose="02020404030301010803" charset="0"/>
              </a:rPr>
              <a:t>The "Study" stage involves analyzing the data collected in the "Do" stage and comparing the results to the original prediction</a:t>
            </a:r>
            <a:endParaRPr lang="en-US" altLang="en-US" b="1">
              <a:highlight>
                <a:srgbClr val="FFFF00"/>
              </a:highlight>
              <a:latin typeface="Garamond" panose="02020404030301010803" charset="0"/>
              <a:cs typeface="Garamond" panose="02020404030301010803" charset="0"/>
            </a:endParaRPr>
          </a:p>
          <a:p>
            <a:pPr marL="0" indent="0" algn="just">
              <a:buFont typeface="Wingdings" panose="05000000000000000000" charset="0"/>
              <a:buNone/>
            </a:pPr>
            <a:r>
              <a:rPr lang="en-US" altLang="en-US" b="1">
                <a:latin typeface="Garamond" panose="02020404030301010803" charset="0"/>
                <a:cs typeface="Garamond" panose="02020404030301010803" charset="0"/>
              </a:rPr>
              <a:t>Steps:</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1) Review the Data: </a:t>
            </a:r>
            <a:r>
              <a:rPr lang="en-US" altLang="en-US">
                <a:latin typeface="Garamond" panose="02020404030301010803" charset="0"/>
                <a:cs typeface="Garamond" panose="02020404030301010803" charset="0"/>
              </a:rPr>
              <a:t>The team collects all recorded times and calculates the average wait time for the test patients across the four sessions.</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2) Compare to Prediction: </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 Prediction: </a:t>
            </a:r>
            <a:r>
              <a:rPr lang="en-US" altLang="en-US">
                <a:latin typeface="Garamond" panose="02020404030301010803" charset="0"/>
                <a:cs typeface="Garamond" panose="02020404030301010803" charset="0"/>
              </a:rPr>
              <a:t>Average wait time reduced by 50%.</a:t>
            </a:r>
            <a:endParaRPr lang="en-US" altLang="en-US">
              <a:latin typeface="Garamond" panose="02020404030301010803" charset="0"/>
              <a:cs typeface="Garamond" panose="02020404030301010803" charset="0"/>
            </a:endParaRPr>
          </a:p>
          <a:p>
            <a:pPr marL="0" indent="0" algn="just">
              <a:buNone/>
            </a:pPr>
            <a:endParaRPr lang="en-US" altLang="en-US">
              <a:latin typeface="Garamond" panose="02020404030301010803" charset="0"/>
              <a:cs typeface="Garamond" panose="02020404030301010803"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609600" y="433070"/>
            <a:ext cx="10972800" cy="701040"/>
          </a:xfrm>
        </p:spPr>
        <p:txBody>
          <a:bodyPr/>
          <a:p>
            <a:r>
              <a:rPr lang="en-US" altLang="en-US"/>
              <a:t> </a:t>
            </a:r>
            <a:r>
              <a:rPr lang="en-US" altLang="en-US" sz="2800" b="1"/>
              <a:t>A Walkthrough on Applying the PDSA Cycle - </a:t>
            </a:r>
            <a:r>
              <a:rPr lang="en-US" altLang="en-US" sz="2800" b="1">
                <a:highlight>
                  <a:srgbClr val="FFFF00"/>
                </a:highlight>
              </a:rPr>
              <a:t>An Example</a:t>
            </a:r>
            <a:endParaRPr lang="en-US" altLang="en-US" sz="2800" b="1">
              <a:highlight>
                <a:srgbClr val="FFFF00"/>
              </a:highlight>
            </a:endParaRPr>
          </a:p>
        </p:txBody>
      </p:sp>
      <p:sp>
        <p:nvSpPr>
          <p:cNvPr id="4" name="Content Placeholder 3"/>
          <p:cNvSpPr>
            <a:spLocks noGrp="1"/>
          </p:cNvSpPr>
          <p:nvPr>
            <p:ph idx="1"/>
          </p:nvPr>
        </p:nvSpPr>
        <p:spPr>
          <a:xfrm>
            <a:off x="347345" y="1134110"/>
            <a:ext cx="11550015" cy="5540375"/>
          </a:xfrm>
        </p:spPr>
        <p:txBody>
          <a:bodyPr/>
          <a:p>
            <a:pPr algn="just">
              <a:buFont typeface="Wingdings" panose="05000000000000000000" charset="0"/>
              <a:buChar char="v"/>
            </a:pPr>
            <a:r>
              <a:rPr lang="en-US"/>
              <a:t> </a:t>
            </a:r>
            <a:r>
              <a:rPr lang="en-US" altLang="en-US" b="1">
                <a:highlight>
                  <a:srgbClr val="FFFF00"/>
                </a:highlight>
                <a:latin typeface="Garamond" panose="02020404030301010803" charset="0"/>
                <a:cs typeface="Garamond" panose="02020404030301010803" charset="0"/>
              </a:rPr>
              <a:t>Study: Analyze the Results and Learn</a:t>
            </a:r>
            <a:endParaRPr lang="en-US" altLang="en-US" b="1">
              <a:highlight>
                <a:srgbClr val="FFFF00"/>
              </a:highlight>
              <a:latin typeface="Garamond" panose="02020404030301010803" charset="0"/>
              <a:cs typeface="Garamond" panose="02020404030301010803" charset="0"/>
            </a:endParaRPr>
          </a:p>
          <a:p>
            <a:pPr marL="0" indent="0" algn="just">
              <a:buFont typeface="Wingdings" panose="05000000000000000000" charset="0"/>
              <a:buNone/>
            </a:pPr>
            <a:r>
              <a:rPr lang="en-US" altLang="en-US" b="1">
                <a:latin typeface="Garamond" panose="02020404030301010803" charset="0"/>
                <a:cs typeface="Garamond" panose="02020404030301010803" charset="0"/>
              </a:rPr>
              <a:t>Steps:</a:t>
            </a:r>
            <a:endParaRPr lang="en-US" altLang="en-US">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2) Compare to Prediction: </a:t>
            </a: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ii) Actual Results: </a:t>
            </a:r>
            <a:r>
              <a:rPr lang="en-US" altLang="en-US">
                <a:latin typeface="Garamond" panose="02020404030301010803" charset="0"/>
                <a:cs typeface="Garamond" panose="02020404030301010803" charset="0"/>
              </a:rPr>
              <a:t>The average wait time for test patients was 25 minutes, a 44% reduction from the original 45 minutes</a:t>
            </a:r>
            <a:r>
              <a:rPr lang="en-US" altLang="en-US" b="1">
                <a:latin typeface="Garamond" panose="02020404030301010803" charset="0"/>
                <a:cs typeface="Garamond" panose="02020404030301010803" charset="0"/>
              </a:rPr>
              <a:t> </a:t>
            </a:r>
            <a:endParaRPr lang="en-US" altLang="en-US" b="1">
              <a:latin typeface="Garamond" panose="02020404030301010803" charset="0"/>
              <a:cs typeface="Garamond" panose="02020404030301010803" charset="0"/>
            </a:endParaRPr>
          </a:p>
          <a:p>
            <a:pPr marL="0" indent="0" algn="just">
              <a:buNone/>
            </a:pPr>
            <a:endParaRPr lang="en-US" altLang="en-US" b="1">
              <a:latin typeface="Garamond" panose="02020404030301010803" charset="0"/>
              <a:cs typeface="Garamond" panose="02020404030301010803" charset="0"/>
            </a:endParaRPr>
          </a:p>
          <a:p>
            <a:pPr marL="0" indent="0" algn="just">
              <a:buNone/>
            </a:pPr>
            <a:r>
              <a:rPr lang="en-US" altLang="en-US" b="1">
                <a:latin typeface="Garamond" panose="02020404030301010803" charset="0"/>
                <a:cs typeface="Garamond" panose="02020404030301010803" charset="0"/>
              </a:rPr>
              <a:t>3) Analyze Learnings: </a:t>
            </a:r>
            <a:r>
              <a:rPr lang="en-US" altLang="en-US">
                <a:latin typeface="Garamond" panose="02020404030301010803" charset="0"/>
                <a:cs typeface="Garamond" panose="02020404030301010803" charset="0"/>
              </a:rPr>
              <a:t>The team observes that while wait times improved significantly, a new bottleneck was created in one specific exam room. They also noted high patient satisfaction with the quicker initial interaction </a:t>
            </a:r>
            <a:endParaRPr lang="en-US" altLang="en-US">
              <a:latin typeface="Garamond" panose="02020404030301010803" charset="0"/>
              <a:cs typeface="Garamond" panose="02020404030301010803" charset="0"/>
            </a:endParaRPr>
          </a:p>
          <a:p>
            <a:pPr marL="0" indent="0" algn="just">
              <a:buNone/>
            </a:pPr>
            <a:endParaRPr lang="en-US" altLang="en-US" b="1">
              <a:latin typeface="Garamond" panose="02020404030301010803" charset="0"/>
              <a:cs typeface="Garamond" panose="02020404030301010803" charset="0"/>
            </a:endParaRPr>
          </a:p>
          <a:p>
            <a:pPr marL="0" indent="0" algn="just">
              <a:buNone/>
            </a:pPr>
            <a:endParaRPr lang="en-US" altLang="en-US" b="1">
              <a:latin typeface="Garamond" panose="02020404030301010803" charset="0"/>
              <a:cs typeface="Garamond" panose="02020404030301010803" charset="0"/>
            </a:endParaRPr>
          </a:p>
        </p:txBody>
      </p:sp>
    </p:spTree>
  </p:cSld>
  <p:clrMapOvr>
    <a:masterClrMapping/>
  </p:clrMapOvr>
</p:sld>
</file>

<file path=ppt/tags/tag1.xml><?xml version="1.0" encoding="utf-8"?>
<p:tagLst xmlns:p="http://schemas.openxmlformats.org/presentationml/2006/main">
  <p:tag name="TABLE_ENDDRAG_ORIGIN_RECT" val="915*356"/>
  <p:tag name="TABLE_ENDDRAG_RECT" val="28*160*915*356"/>
</p:tagLst>
</file>

<file path=ppt/tags/tag2.xml><?xml version="1.0" encoding="utf-8"?>
<p:tagLst xmlns:p="http://schemas.openxmlformats.org/presentationml/2006/main">
  <p:tag name="TABLE_ENDDRAG_ORIGIN_RECT" val="925*398"/>
  <p:tag name="TABLE_ENDDRAG_RECT" val="14*110*925*398"/>
</p:tagLst>
</file>

<file path=ppt/tags/tag3.xml><?xml version="1.0" encoding="utf-8"?>
<p:tagLst xmlns:p="http://schemas.openxmlformats.org/presentationml/2006/main">
  <p:tag name="TABLE_ENDDRAG_ORIGIN_RECT" val="901*425"/>
  <p:tag name="TABLE_ENDDRAG_RECT" val="33*92*901*425"/>
</p:tagLst>
</file>

<file path=ppt/tags/tag4.xml><?xml version="1.0" encoding="utf-8"?>
<p:tagLst xmlns:p="http://schemas.openxmlformats.org/presentationml/2006/main">
  <p:tag name="TABLE_ENDDRAG_ORIGIN_RECT" val="836*132"/>
  <p:tag name="TABLE_ENDDRAG_RECT" val="47*215*836*132"/>
</p:tagLst>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33516</Words>
  <Application>WPS Presentation</Application>
  <PresentationFormat>Widescreen</PresentationFormat>
  <Paragraphs>1353</Paragraphs>
  <Slides>128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128</vt:i4>
      </vt:variant>
    </vt:vector>
  </HeadingPairs>
  <TitlesOfParts>
    <vt:vector size="139" baseType="lpstr">
      <vt:lpstr>Arial</vt:lpstr>
      <vt:lpstr>SimSun</vt:lpstr>
      <vt:lpstr>Wingdings</vt:lpstr>
      <vt:lpstr>Garamond</vt:lpstr>
      <vt:lpstr>Wingdings</vt:lpstr>
      <vt:lpstr>Google Sans</vt:lpstr>
      <vt:lpstr>Segoe Print</vt:lpstr>
      <vt:lpstr>Microsoft YaHei</vt:lpstr>
      <vt:lpstr>Arial Unicode MS</vt:lpstr>
      <vt:lpstr>Calibri</vt:lpstr>
      <vt:lpstr>Business Cooperate</vt:lpstr>
      <vt:lpstr>Hardskills Training for PHC Mangers In Liberia</vt:lpstr>
      <vt:lpstr>Objectives</vt:lpstr>
      <vt:lpstr>CONTENT	</vt:lpstr>
      <vt:lpstr>Session 4.1 Introduction of Quality &amp; Quality Improvement</vt:lpstr>
      <vt:lpstr>Objectives	</vt:lpstr>
      <vt:lpstr>Brain Teaser</vt:lpstr>
      <vt:lpstr>Definition of Quality &amp; Role In Health Care</vt:lpstr>
      <vt:lpstr>Definition of Quality &amp; Role In Health Care Cont’d </vt:lpstr>
      <vt:lpstr>Definition of Quality &amp; Role In Health Care Cont’d </vt:lpstr>
      <vt:lpstr>Definition of Quality &amp; Role In Health Care Cont’d </vt:lpstr>
      <vt:lpstr>AS PHC MANAGERS, HOW DO WE QUANTIFY OR MEASURE QUALITY?</vt:lpstr>
      <vt:lpstr>Models for Quantifying or Measuring Quality</vt:lpstr>
      <vt:lpstr>Models for Quantifying or Measuring Quality</vt:lpstr>
      <vt:lpstr>Models for Quantifying or Measuring Quality</vt:lpstr>
      <vt:lpstr>Models for Quantifying or Measuring Quality</vt:lpstr>
      <vt:lpstr>Models for Quantifying or Measuring Quality</vt:lpstr>
      <vt:lpstr>Models for Quantifying or Measuring Quality</vt:lpstr>
      <vt:lpstr>Models for Quantifying or Measuring Quality</vt:lpstr>
      <vt:lpstr>Models for Quantifying or Measuring Quality</vt:lpstr>
      <vt:lpstr>Models for Quantifying or Measuring Quality</vt:lpstr>
      <vt:lpstr> Basic elements of quality in the context of clinical application, patient satisfaction and Patient safety </vt:lpstr>
      <vt:lpstr>Quality Improvement (QI) and key components of the model for improvement. </vt:lpstr>
      <vt:lpstr>Quality Improvement (QI) and key components of the model for improvement. </vt:lpstr>
      <vt:lpstr>Quality Improvement (QI) and key components of the model for improvement. </vt:lpstr>
      <vt:lpstr>Quality Improvement (QI) and key components of the model for improvement. </vt:lpstr>
      <vt:lpstr>Quality Improvement (QI) and key components of the model for improvement -- QI TOOLS </vt:lpstr>
      <vt:lpstr>Quality Improvement (QI) and key components of the model for improvement -- QI TOOLS </vt:lpstr>
      <vt:lpstr> ACTIVITY 1: Group Relection for Improvement In Patient Care </vt:lpstr>
      <vt:lpstr> ACTIVITY 1: Group Relection for Improvement In Patient Care </vt:lpstr>
      <vt:lpstr> ACTIVITY 1: Group Relection for Improvement In Patient Care </vt:lpstr>
      <vt:lpstr>Session 4.2 : Process Mapping</vt:lpstr>
      <vt:lpstr>Session Content</vt:lpstr>
      <vt:lpstr>Defining process</vt:lpstr>
      <vt:lpstr>Importance of processes in QI</vt:lpstr>
      <vt:lpstr>PROCESS MAPPING</vt:lpstr>
      <vt:lpstr>Definition of Process Mapping</vt:lpstr>
      <vt:lpstr>Basic Elements of A Process Map</vt:lpstr>
      <vt:lpstr>Opening Activity: Swimlane Diagram Creation</vt:lpstr>
      <vt:lpstr>Example of Applying Swimlane Diagram to Real Life Problem(s)</vt:lpstr>
      <vt:lpstr>Opening Activity: Swimlane Diagram Creation</vt:lpstr>
      <vt:lpstr>Opening Activity: Swimlane Diagram Creation</vt:lpstr>
      <vt:lpstr> Process Mapping (In the Context of Healthcare Processes) Example: A Patient Enters A Facility:</vt:lpstr>
      <vt:lpstr>Whole Group “Walk Through” Activity on Process Mapping</vt:lpstr>
      <vt:lpstr>Group Exercise on Process Mapping Cont’d</vt:lpstr>
      <vt:lpstr>Let Us Discuss !</vt:lpstr>
      <vt:lpstr>ANY RELATIONSHIP BETWEEN PROCESS MAPPING  &amp;  QI ?</vt:lpstr>
      <vt:lpstr>There is a Relationship Between PROCESS MAPPING &amp; QI </vt:lpstr>
      <vt:lpstr>GROUP ACTIVITY 1 : CREATING A PROCESS MAP </vt:lpstr>
      <vt:lpstr>GROUP ACTIVITY 2 : Quality Improvement Process Mapping </vt:lpstr>
      <vt:lpstr>BREAK</vt:lpstr>
      <vt:lpstr>Session 4.3 : Root Cause Analysis</vt:lpstr>
      <vt:lpstr>Session Content</vt:lpstr>
      <vt:lpstr>Root Cause Analysis Defined</vt:lpstr>
      <vt:lpstr>Root Cause Analysis Defined</vt:lpstr>
      <vt:lpstr>When to Use RCA In QI ?</vt:lpstr>
      <vt:lpstr>Root Cause Analysis Tools</vt:lpstr>
      <vt:lpstr>Root Cause Analysis Tools</vt:lpstr>
      <vt:lpstr>Root Cause Analysis Tools</vt:lpstr>
      <vt:lpstr>Apllication of a Fishbone Diagram (A Walk Through)</vt:lpstr>
      <vt:lpstr>Apllication of a Fishbone Diagram (A Walk Through)</vt:lpstr>
      <vt:lpstr>Root Cause Analysis Tools</vt:lpstr>
      <vt:lpstr>Root Cause Analysis Tools</vt:lpstr>
      <vt:lpstr>Root Cause Analysis Tools</vt:lpstr>
      <vt:lpstr>Root Cause Analysis Tools</vt:lpstr>
      <vt:lpstr>Root Cause Analysis Tools</vt:lpstr>
      <vt:lpstr>Root Cause Analysis: Scenario-Based Group Activity</vt:lpstr>
      <vt:lpstr>Root Cause Analysis Group Activity Cont’d</vt:lpstr>
      <vt:lpstr>Root Cause Analysis Group Activity Cont’d</vt:lpstr>
      <vt:lpstr>Root Cause Analysis Group Activity Cont’d</vt:lpstr>
      <vt:lpstr>PowerPoint 演示文稿</vt:lpstr>
      <vt:lpstr>Session 4.4 : PDSA Cycle (Part I)</vt:lpstr>
      <vt:lpstr>Quality Improvement and the Improvement Cycle in Retrospect</vt:lpstr>
      <vt:lpstr>Quality Improvement and the Improvement Cycle in Retrospect</vt:lpstr>
      <vt:lpstr>Quality Improvement and the Improvement Cycle in Retrospect</vt:lpstr>
      <vt:lpstr>Quality Improvement and the Improvement Cycle in Retrospect</vt:lpstr>
      <vt:lpstr>Quality Improvement and the Improvement Cycle in Retrospect</vt:lpstr>
      <vt:lpstr>The PDSA CYCLE </vt:lpstr>
      <vt:lpstr>How Can We Improve?</vt:lpstr>
      <vt:lpstr>Steps In A PDSA Cycles</vt:lpstr>
      <vt:lpstr>Steps In A PDSA Cycles</vt:lpstr>
      <vt:lpstr>Steps In A PDSA Cycles</vt:lpstr>
      <vt:lpstr>Steps In A PDSA Cycles</vt:lpstr>
      <vt:lpstr>Steps In A PDSA Cycles</vt:lpstr>
      <vt:lpstr>Steps In A PDSA Cycles: Change Concepts</vt:lpstr>
      <vt:lpstr>Steps In A PDSA Cycles: Change Concepts</vt:lpstr>
      <vt:lpstr>Steps In A PDSA Cycles: Change Concepts</vt:lpstr>
      <vt:lpstr>Steps In A PDSA Cycles</vt:lpstr>
      <vt:lpstr>Steps In A PDSA Cycles</vt:lpstr>
      <vt:lpstr>Linking PDSA Test Cycles</vt:lpstr>
      <vt:lpstr>PDSA Test Cycles: End of Lectures Discussion</vt:lpstr>
      <vt:lpstr>BREAK</vt:lpstr>
      <vt:lpstr> A Walkthrough on Applying the PDSA Cycle - An Example</vt:lpstr>
      <vt:lpstr> A Walkthrough on Applying the PDSA Cycle - An Example</vt:lpstr>
      <vt:lpstr> A Walkthrough on Applying the PDSA Cycle - An Example</vt:lpstr>
      <vt:lpstr> A Walkthrough on Applying the PDSA Cycle - An Example</vt:lpstr>
      <vt:lpstr> A Walkthrough on Applying the PDSA Cycle - An Example</vt:lpstr>
      <vt:lpstr> A Walkthrough on Applying the PDSA Cycle - An Example</vt:lpstr>
      <vt:lpstr> A Walkthrough on Applying the PDSA Cycle - An Example</vt:lpstr>
      <vt:lpstr> A Walkthrough on Applying the PDSA Cycle - An Example</vt:lpstr>
      <vt:lpstr> A Walkthrough on Applying the PDSA Cycle - An Example</vt:lpstr>
      <vt:lpstr> A Walkthrough on Applying the PDSA Cycle - An Example</vt:lpstr>
      <vt:lpstr> A Walkthrough on Applying the PDSA Cycle - An Example</vt:lpstr>
      <vt:lpstr> A Walkthrough on Applying the PDSA Cycle - An Example</vt:lpstr>
      <vt:lpstr> A Walkthrough on Applying the PDSA Cycle</vt:lpstr>
      <vt:lpstr> A Walkthrough on Applying the PDSA Cycle</vt:lpstr>
      <vt:lpstr> A Walkthrough on Applying the PDSA Cycle</vt:lpstr>
      <vt:lpstr> A Walkthrough on Applying the PDSA Cycle</vt:lpstr>
      <vt:lpstr> A Walkthrough on Applying the PDSA Cycle</vt:lpstr>
      <vt:lpstr> A Walkthrough on Applying the PDSA Cycle</vt:lpstr>
      <vt:lpstr>Session 4.5 : PDSA Cycle (Part II):  GROUP ACTIVITIES</vt:lpstr>
      <vt:lpstr>PDSA ACTIVITY 1</vt:lpstr>
      <vt:lpstr>PDSA ACTIVITY 1</vt:lpstr>
      <vt:lpstr>PDSA (Plan–Do–Study–Act) Cycle-Practice</vt:lpstr>
      <vt:lpstr>PDSA (Plan–Do–Study–Act) Cycle-Practice</vt:lpstr>
      <vt:lpstr>PDSA (Plan–Do–Study–Act) Cycle-Practice</vt:lpstr>
      <vt:lpstr>PDSA (Plan–Do–Study–Act) Cycle-Practice</vt:lpstr>
      <vt:lpstr>PDSA (Plan–Do–Study–Act) Cycle-Practice</vt:lpstr>
      <vt:lpstr>PDSA (Plan–Do–Study–Act) Cycle-Practice</vt:lpstr>
      <vt:lpstr>PDSA (Plan–Do–Study–Act) Cycle-Practice</vt:lpstr>
      <vt:lpstr>PDSA (Plan–Do–Study–Act) Cycle-Practice</vt:lpstr>
      <vt:lpstr>PDSA ACTIVITY 2</vt:lpstr>
      <vt:lpstr>PDSA ACTIVITY 2</vt:lpstr>
      <vt:lpstr>PDSA ACTIVITY 2</vt:lpstr>
      <vt:lpstr>PDSA ACTIVITY 2</vt:lpstr>
      <vt:lpstr>PDSA ACTIVITY 2</vt:lpstr>
      <vt:lpstr>PDSA ACTIVITY 2</vt:lpstr>
      <vt:lpstr>Questions &amp; Discussions !</vt:lpstr>
      <vt:lpstr>Facilitators Meeting: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Hardskills Training for PHC Mangers In Liberia</dc:title>
  <dc:creator>user</dc:creator>
  <cp:lastModifiedBy>Teyah Sackie Moore</cp:lastModifiedBy>
  <cp:revision>218</cp:revision>
  <dcterms:created xsi:type="dcterms:W3CDTF">2025-10-15T08:47:00Z</dcterms:created>
  <dcterms:modified xsi:type="dcterms:W3CDTF">2025-12-05T10:35:45Z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EF2F5B14D1584A2798ACA4BFD75B34B9_13</vt:lpwstr>
  </property>
  <property fmtid="{D5CDD505-2E9C-101B-9397-08002B2CF9AE}" pid="3" name="KSOProductBuildVer">
    <vt:lpwstr>1033-12.2.0.23155</vt:lpwstr>
  </property>
</Properties>
</file>