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 id="2147483655" r:id="rId5"/>
    <p:sldMasterId id="2147483657" r:id="rId6"/>
    <p:sldMasterId id="2147483671" r:id="rId7"/>
    <p:sldMasterId id="2147483675" r:id="rId8"/>
    <p:sldMasterId id="2147483687" r:id="rId9"/>
    <p:sldMasterId id="2147483706" r:id="rId10"/>
  </p:sldMasterIdLst>
  <p:notesMasterIdLst>
    <p:notesMasterId r:id="rId66"/>
  </p:notesMasterIdLst>
  <p:handoutMasterIdLst>
    <p:handoutMasterId r:id="rId67"/>
  </p:handoutMasterIdLst>
  <p:sldIdLst>
    <p:sldId id="2147376667" r:id="rId11"/>
    <p:sldId id="2147377180" r:id="rId12"/>
    <p:sldId id="2147377205" r:id="rId13"/>
    <p:sldId id="2147377136" r:id="rId14"/>
    <p:sldId id="2147377138" r:id="rId15"/>
    <p:sldId id="2147377139" r:id="rId16"/>
    <p:sldId id="2147376671" r:id="rId17"/>
    <p:sldId id="2147377142" r:id="rId18"/>
    <p:sldId id="2147377127" r:id="rId19"/>
    <p:sldId id="2147377216" r:id="rId20"/>
    <p:sldId id="2147377143" r:id="rId21"/>
    <p:sldId id="2147377144" r:id="rId22"/>
    <p:sldId id="2147377145" r:id="rId23"/>
    <p:sldId id="2147377206" r:id="rId24"/>
    <p:sldId id="2147377146" r:id="rId25"/>
    <p:sldId id="2147377185" r:id="rId26"/>
    <p:sldId id="2147377186" r:id="rId27"/>
    <p:sldId id="2147377213" r:id="rId28"/>
    <p:sldId id="2147377217" r:id="rId29"/>
    <p:sldId id="2147377195" r:id="rId30"/>
    <p:sldId id="2147377156" r:id="rId31"/>
    <p:sldId id="2147377196" r:id="rId32"/>
    <p:sldId id="2147377188" r:id="rId33"/>
    <p:sldId id="2147377207" r:id="rId34"/>
    <p:sldId id="2147377149" r:id="rId35"/>
    <p:sldId id="2147377150" r:id="rId36"/>
    <p:sldId id="2147377153" r:id="rId37"/>
    <p:sldId id="2147377151" r:id="rId38"/>
    <p:sldId id="2147377154" r:id="rId39"/>
    <p:sldId id="2147377192" r:id="rId40"/>
    <p:sldId id="2147377197" r:id="rId41"/>
    <p:sldId id="2147377209" r:id="rId42"/>
    <p:sldId id="2147377158" r:id="rId43"/>
    <p:sldId id="2147377159" r:id="rId44"/>
    <p:sldId id="2147377160" r:id="rId45"/>
    <p:sldId id="2147377163" r:id="rId46"/>
    <p:sldId id="2147377161" r:id="rId47"/>
    <p:sldId id="2147377164" r:id="rId48"/>
    <p:sldId id="2147377212" r:id="rId49"/>
    <p:sldId id="2147377210" r:id="rId50"/>
    <p:sldId id="2147377201" r:id="rId51"/>
    <p:sldId id="2147377165" r:id="rId52"/>
    <p:sldId id="2147377204" r:id="rId53"/>
    <p:sldId id="2147377166" r:id="rId54"/>
    <p:sldId id="2147377203" r:id="rId55"/>
    <p:sldId id="2147377167" r:id="rId56"/>
    <p:sldId id="2147377211" r:id="rId57"/>
    <p:sldId id="2147377214" r:id="rId58"/>
    <p:sldId id="2147377215" r:id="rId59"/>
    <p:sldId id="2147377179" r:id="rId60"/>
    <p:sldId id="2147377173" r:id="rId61"/>
    <p:sldId id="2147377174" r:id="rId62"/>
    <p:sldId id="2147377175" r:id="rId63"/>
    <p:sldId id="2147377090" r:id="rId64"/>
    <p:sldId id="2147376665" r:id="rId6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361C"/>
    <a:srgbClr val="005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8889" autoAdjust="0"/>
  </p:normalViewPr>
  <p:slideViewPr>
    <p:cSldViewPr>
      <p:cViewPr varScale="1">
        <p:scale>
          <a:sx n="66" d="100"/>
          <a:sy n="66" d="100"/>
        </p:scale>
        <p:origin x="1906" y="38"/>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p:cViewPr varScale="1">
        <p:scale>
          <a:sx n="50" d="100"/>
          <a:sy n="50" d="100"/>
        </p:scale>
        <p:origin x="-2532"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luthando Ndlovu" userId="91b0931d-a03d-433f-a426-bd09022bbd79" providerId="ADAL" clId="{9BFD8FAF-9BC3-4344-8EA6-F1739891C2B4}"/>
    <pc:docChg chg="modSld">
      <pc:chgData name="Noluthando Ndlovu" userId="91b0931d-a03d-433f-a426-bd09022bbd79" providerId="ADAL" clId="{9BFD8FAF-9BC3-4344-8EA6-F1739891C2B4}" dt="2026-04-08T19:50:24.198" v="15" actId="1076"/>
      <pc:docMkLst>
        <pc:docMk/>
      </pc:docMkLst>
      <pc:sldChg chg="modSp mod">
        <pc:chgData name="Noluthando Ndlovu" userId="91b0931d-a03d-433f-a426-bd09022bbd79" providerId="ADAL" clId="{9BFD8FAF-9BC3-4344-8EA6-F1739891C2B4}" dt="2026-04-08T19:50:24.198" v="15" actId="1076"/>
        <pc:sldMkLst>
          <pc:docMk/>
          <pc:sldMk cId="1500195878" sldId="2147376667"/>
        </pc:sldMkLst>
        <pc:spChg chg="mod">
          <ac:chgData name="Noluthando Ndlovu" userId="91b0931d-a03d-433f-a426-bd09022bbd79" providerId="ADAL" clId="{9BFD8FAF-9BC3-4344-8EA6-F1739891C2B4}" dt="2026-04-08T19:50:24.198" v="15" actId="1076"/>
          <ac:spMkLst>
            <pc:docMk/>
            <pc:sldMk cId="1500195878" sldId="2147376667"/>
            <ac:spMk id="3" creationId="{51A22E00-D17E-06F6-5C61-A44EEBA1319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89EB5D-738C-41B7-8F87-1D4CF063870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A18C03F-A5F4-4B74-A3D7-B7E0085FF245}">
      <dgm:prSet custT="1"/>
      <dgm:spPr>
        <a:xfrm>
          <a:off x="669961" y="67377"/>
          <a:ext cx="4528135" cy="733983"/>
        </a:xfrm>
        <a:prstGeom prst="rect">
          <a:avLst/>
        </a:prstGeom>
        <a:noFill/>
        <a:ln>
          <a:noFill/>
        </a:ln>
        <a:effectLst/>
      </dgm:spPr>
      <dgm:t>
        <a:bodyPr/>
        <a:lstStyle/>
        <a:p>
          <a:pPr>
            <a:buNone/>
          </a:pPr>
          <a:r>
            <a:rPr lang="en-ZA" sz="1800" b="1"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Quality Planning</a:t>
          </a:r>
          <a:r>
            <a:rPr lang="en-ZA" sz="18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 design systems to meet patient needs. Policy ,guidelines and SOP development phase</a:t>
          </a:r>
          <a:endParaRPr lang="en-US" sz="18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dgm:t>
    </dgm:pt>
    <dgm:pt modelId="{64617ACC-ADD9-4F54-915D-00CFA320BEB7}" type="parTrans" cxnId="{4BE5D4D5-CBAF-49C7-8F92-D26D728C18FD}">
      <dgm:prSet/>
      <dgm:spPr/>
      <dgm:t>
        <a:bodyPr/>
        <a:lstStyle/>
        <a:p>
          <a:endParaRPr lang="en-US" sz="1200"/>
        </a:p>
      </dgm:t>
    </dgm:pt>
    <dgm:pt modelId="{C62967F3-CFAA-4F5B-B781-91DAFEA77CF6}" type="sibTrans" cxnId="{4BE5D4D5-CBAF-49C7-8F92-D26D728C18FD}">
      <dgm:prSet/>
      <dgm:spPr/>
      <dgm:t>
        <a:bodyPr/>
        <a:lstStyle/>
        <a:p>
          <a:endParaRPr lang="en-US" sz="1200"/>
        </a:p>
      </dgm:t>
    </dgm:pt>
    <dgm:pt modelId="{F6928356-056E-4C90-94DB-7D62BDDE9E5B}">
      <dgm:prSet custT="1"/>
      <dgm:spPr>
        <a:xfrm>
          <a:off x="669961" y="965753"/>
          <a:ext cx="4528135" cy="733983"/>
        </a:xfrm>
        <a:prstGeom prst="rect">
          <a:avLst/>
        </a:prstGeom>
        <a:noFill/>
        <a:ln>
          <a:noFill/>
        </a:ln>
        <a:effectLst/>
      </dgm:spPr>
      <dgm:t>
        <a:bodyPr/>
        <a:lstStyle/>
        <a:p>
          <a:pPr>
            <a:buNone/>
          </a:pPr>
          <a:r>
            <a:rPr lang="en-ZA" sz="1800" b="1"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Quality Assurance</a:t>
          </a:r>
          <a:r>
            <a:rPr lang="en-ZA" sz="18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 monitor compliance with standards (OHSC, Ideal Clinic</a:t>
          </a:r>
          <a:r>
            <a:rPr lang="en-ZA" sz="1200" dirty="0">
              <a:solidFill>
                <a:srgbClr val="000000">
                  <a:hueOff val="0"/>
                  <a:satOff val="0"/>
                  <a:lumOff val="0"/>
                  <a:alphaOff val="0"/>
                </a:srgbClr>
              </a:solidFill>
              <a:latin typeface="Franklin Gothic Book" panose="020F0502020204030204"/>
              <a:ea typeface="+mn-ea"/>
              <a:cs typeface="+mn-cs"/>
            </a:rPr>
            <a:t>).</a:t>
          </a:r>
          <a:endParaRPr lang="en-US" sz="1200" dirty="0">
            <a:solidFill>
              <a:srgbClr val="000000">
                <a:hueOff val="0"/>
                <a:satOff val="0"/>
                <a:lumOff val="0"/>
                <a:alphaOff val="0"/>
              </a:srgbClr>
            </a:solidFill>
            <a:latin typeface="Franklin Gothic Book" panose="020F0502020204030204"/>
            <a:ea typeface="+mn-ea"/>
            <a:cs typeface="+mn-cs"/>
          </a:endParaRPr>
        </a:p>
      </dgm:t>
    </dgm:pt>
    <dgm:pt modelId="{23F8B7F1-E083-45CA-B7E8-2F80801DFCB1}" type="parTrans" cxnId="{AD4C17C2-8347-4599-9CE9-D5786D4D8025}">
      <dgm:prSet/>
      <dgm:spPr/>
      <dgm:t>
        <a:bodyPr/>
        <a:lstStyle/>
        <a:p>
          <a:endParaRPr lang="en-US" sz="1200"/>
        </a:p>
      </dgm:t>
    </dgm:pt>
    <dgm:pt modelId="{3D7E2F16-20DF-46EA-8C79-9D7A57CD8AC9}" type="sibTrans" cxnId="{AD4C17C2-8347-4599-9CE9-D5786D4D8025}">
      <dgm:prSet/>
      <dgm:spPr/>
      <dgm:t>
        <a:bodyPr/>
        <a:lstStyle/>
        <a:p>
          <a:endParaRPr lang="en-US" sz="1200"/>
        </a:p>
      </dgm:t>
    </dgm:pt>
    <dgm:pt modelId="{ED9E69A5-8804-4526-A2C4-76FB35F93FBB}">
      <dgm:prSet custT="1"/>
      <dgm:spPr>
        <a:xfrm>
          <a:off x="669961" y="1855649"/>
          <a:ext cx="4528135" cy="718914"/>
        </a:xfrm>
        <a:prstGeom prst="rect">
          <a:avLst/>
        </a:prstGeom>
        <a:noFill/>
        <a:ln>
          <a:noFill/>
        </a:ln>
        <a:effectLst/>
      </dgm:spPr>
      <dgm:t>
        <a:bodyPr/>
        <a:lstStyle/>
        <a:p>
          <a:pPr>
            <a:buNone/>
          </a:pPr>
          <a:r>
            <a:rPr lang="en-ZA" sz="1800" b="1"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Quality Improvement</a:t>
          </a:r>
          <a:r>
            <a:rPr lang="en-ZA" sz="18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 close performance gaps using root cause analysis + interventions.</a:t>
          </a:r>
          <a:endParaRPr lang="en-US" sz="18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dgm:t>
    </dgm:pt>
    <dgm:pt modelId="{002F4A36-C245-407C-8C87-CC2163B6E834}" type="parTrans" cxnId="{2568EA8D-B6EC-426A-AEDF-6F3ABB6133C2}">
      <dgm:prSet/>
      <dgm:spPr/>
      <dgm:t>
        <a:bodyPr/>
        <a:lstStyle/>
        <a:p>
          <a:endParaRPr lang="en-US" sz="1200"/>
        </a:p>
      </dgm:t>
    </dgm:pt>
    <dgm:pt modelId="{DADCA817-3430-4875-8168-E2FF38E6A56E}" type="sibTrans" cxnId="{2568EA8D-B6EC-426A-AEDF-6F3ABB6133C2}">
      <dgm:prSet/>
      <dgm:spPr/>
      <dgm:t>
        <a:bodyPr/>
        <a:lstStyle/>
        <a:p>
          <a:endParaRPr lang="en-US" sz="1200"/>
        </a:p>
      </dgm:t>
    </dgm:pt>
    <dgm:pt modelId="{7B511CE6-281F-465F-8958-52DCEBDDA112}" type="pres">
      <dgm:prSet presAssocID="{F689EB5D-738C-41B7-8F87-1D4CF0638707}" presName="root" presStyleCnt="0">
        <dgm:presLayoutVars>
          <dgm:dir/>
          <dgm:resizeHandles val="exact"/>
        </dgm:presLayoutVars>
      </dgm:prSet>
      <dgm:spPr/>
    </dgm:pt>
    <dgm:pt modelId="{DFC0898A-029A-4457-B58E-76B3D9B50D90}" type="pres">
      <dgm:prSet presAssocID="{BA18C03F-A5F4-4B74-A3D7-B7E0085FF245}" presName="compNode" presStyleCnt="0"/>
      <dgm:spPr/>
    </dgm:pt>
    <dgm:pt modelId="{D4CB2131-E0DC-46CA-B93D-F9E85D8E4120}" type="pres">
      <dgm:prSet presAssocID="{BA18C03F-A5F4-4B74-A3D7-B7E0085FF245}" presName="bgRect" presStyleLbl="bgShp" presStyleIdx="0" presStyleCnt="3"/>
      <dgm:spPr>
        <a:xfrm>
          <a:off x="0" y="67377"/>
          <a:ext cx="5300450" cy="536088"/>
        </a:xfrm>
        <a:prstGeom prst="roundRect">
          <a:avLst>
            <a:gd name="adj" fmla="val 10000"/>
          </a:avLst>
        </a:prstGeom>
        <a:solidFill>
          <a:srgbClr val="E6A02E">
            <a:tint val="40000"/>
            <a:hueOff val="0"/>
            <a:satOff val="0"/>
            <a:lumOff val="0"/>
            <a:alphaOff val="0"/>
          </a:srgbClr>
        </a:solidFill>
        <a:ln>
          <a:noFill/>
        </a:ln>
        <a:effectLst/>
      </dgm:spPr>
    </dgm:pt>
    <dgm:pt modelId="{8B06C87B-BA86-477E-959A-2671D1C15B91}" type="pres">
      <dgm:prSet presAssocID="{BA18C03F-A5F4-4B74-A3D7-B7E0085FF245}" presName="iconRect" presStyleLbl="node1" presStyleIdx="0" presStyleCnt="3" custScaleX="174921" custScaleY="186147" custLinFactNeighborX="15111" custLinFactNeighborY="15874"/>
      <dgm:spPr>
        <a:xfrm>
          <a:off x="104046" y="89246"/>
          <a:ext cx="558334" cy="59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gm:spPr>
      <dgm:extLst>
        <a:ext uri="{E40237B7-FDA0-4F09-8148-C483321AD2D9}">
          <dgm14:cNvPr xmlns:dgm14="http://schemas.microsoft.com/office/drawing/2010/diagram" id="0" name="" descr="Flowchart"/>
        </a:ext>
      </dgm:extLst>
    </dgm:pt>
    <dgm:pt modelId="{EB35B2ED-8D19-4A36-80BB-4313261704B0}" type="pres">
      <dgm:prSet presAssocID="{BA18C03F-A5F4-4B74-A3D7-B7E0085FF245}" presName="spaceRect" presStyleCnt="0"/>
      <dgm:spPr/>
    </dgm:pt>
    <dgm:pt modelId="{53B4EC54-BAF2-43B5-913F-7708DFA76E95}" type="pres">
      <dgm:prSet presAssocID="{BA18C03F-A5F4-4B74-A3D7-B7E0085FF245}" presName="parTx" presStyleLbl="revTx" presStyleIdx="0" presStyleCnt="3">
        <dgm:presLayoutVars>
          <dgm:chMax val="0"/>
          <dgm:chPref val="0"/>
        </dgm:presLayoutVars>
      </dgm:prSet>
      <dgm:spPr/>
    </dgm:pt>
    <dgm:pt modelId="{7B36C1E5-155E-4501-94C3-4E1C7EB83098}" type="pres">
      <dgm:prSet presAssocID="{C62967F3-CFAA-4F5B-B781-91DAFEA77CF6}" presName="sibTrans" presStyleCnt="0"/>
      <dgm:spPr/>
    </dgm:pt>
    <dgm:pt modelId="{F62CADA2-FE93-4230-BE07-CDDC3D67062E}" type="pres">
      <dgm:prSet presAssocID="{F6928356-056E-4C90-94DB-7D62BDDE9E5B}" presName="compNode" presStyleCnt="0"/>
      <dgm:spPr/>
    </dgm:pt>
    <dgm:pt modelId="{2F8B836C-C1FF-43C3-B659-3DF0AE5C8D0E}" type="pres">
      <dgm:prSet presAssocID="{F6928356-056E-4C90-94DB-7D62BDDE9E5B}" presName="bgRect" presStyleLbl="bgShp" presStyleIdx="1" presStyleCnt="3" custScaleY="96158"/>
      <dgm:spPr>
        <a:xfrm>
          <a:off x="0" y="976051"/>
          <a:ext cx="5300450" cy="515492"/>
        </a:xfrm>
        <a:prstGeom prst="roundRect">
          <a:avLst>
            <a:gd name="adj" fmla="val 10000"/>
          </a:avLst>
        </a:prstGeom>
        <a:solidFill>
          <a:srgbClr val="E6A02E">
            <a:tint val="40000"/>
            <a:hueOff val="0"/>
            <a:satOff val="0"/>
            <a:lumOff val="0"/>
            <a:alphaOff val="0"/>
          </a:srgbClr>
        </a:solidFill>
        <a:ln>
          <a:noFill/>
        </a:ln>
        <a:effectLst/>
      </dgm:spPr>
    </dgm:pt>
    <dgm:pt modelId="{2AC14702-2C8C-492B-8980-D40DB3B4A482}" type="pres">
      <dgm:prSet presAssocID="{F6928356-056E-4C90-94DB-7D62BDDE9E5B}" presName="iconRect" presStyleLbl="node1" presStyleIdx="1" presStyleCnt="3" custScaleX="176332" custScaleY="178160"/>
      <dgm:spPr>
        <a:xfrm>
          <a:off x="53561" y="949738"/>
          <a:ext cx="562838" cy="5681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gm:spPr>
      <dgm:extLst>
        <a:ext uri="{E40237B7-FDA0-4F09-8148-C483321AD2D9}">
          <dgm14:cNvPr xmlns:dgm14="http://schemas.microsoft.com/office/drawing/2010/diagram" id="0" name="" descr="Angel Face Outline"/>
        </a:ext>
      </dgm:extLst>
    </dgm:pt>
    <dgm:pt modelId="{B6C2E07C-F45D-42D4-92C1-7132416881B7}" type="pres">
      <dgm:prSet presAssocID="{F6928356-056E-4C90-94DB-7D62BDDE9E5B}" presName="spaceRect" presStyleCnt="0"/>
      <dgm:spPr/>
    </dgm:pt>
    <dgm:pt modelId="{CCEB8917-9202-4B2A-BB0B-ECD550AB2714}" type="pres">
      <dgm:prSet presAssocID="{F6928356-056E-4C90-94DB-7D62BDDE9E5B}" presName="parTx" presStyleLbl="revTx" presStyleIdx="1" presStyleCnt="3">
        <dgm:presLayoutVars>
          <dgm:chMax val="0"/>
          <dgm:chPref val="0"/>
        </dgm:presLayoutVars>
      </dgm:prSet>
      <dgm:spPr/>
    </dgm:pt>
    <dgm:pt modelId="{DFFF4E2F-A820-4AF6-B4F4-30BD70375A2B}" type="pres">
      <dgm:prSet presAssocID="{3D7E2F16-20DF-46EA-8C79-9D7A57CD8AC9}" presName="sibTrans" presStyleCnt="0"/>
      <dgm:spPr/>
    </dgm:pt>
    <dgm:pt modelId="{7D76F1E6-051F-48DB-8904-287B8B8B9C1E}" type="pres">
      <dgm:prSet presAssocID="{ED9E69A5-8804-4526-A2C4-76FB35F93FBB}" presName="compNode" presStyleCnt="0"/>
      <dgm:spPr/>
    </dgm:pt>
    <dgm:pt modelId="{C0464D75-F4D0-4ABC-A94E-AB1F843C20E7}" type="pres">
      <dgm:prSet presAssocID="{ED9E69A5-8804-4526-A2C4-76FB35F93FBB}" presName="bgRect" presStyleLbl="bgShp" presStyleIdx="2" presStyleCnt="3"/>
      <dgm:spPr>
        <a:xfrm>
          <a:off x="0" y="1848115"/>
          <a:ext cx="5300450" cy="536088"/>
        </a:xfrm>
        <a:prstGeom prst="roundRect">
          <a:avLst>
            <a:gd name="adj" fmla="val 10000"/>
          </a:avLst>
        </a:prstGeom>
        <a:solidFill>
          <a:srgbClr val="E6A02E">
            <a:tint val="40000"/>
            <a:hueOff val="0"/>
            <a:satOff val="0"/>
            <a:lumOff val="0"/>
            <a:alphaOff val="0"/>
          </a:srgbClr>
        </a:solidFill>
        <a:ln>
          <a:noFill/>
        </a:ln>
        <a:effectLst/>
      </dgm:spPr>
    </dgm:pt>
    <dgm:pt modelId="{5F3911DE-CDE9-44FC-A51D-7A7F08E6B57A}" type="pres">
      <dgm:prSet presAssocID="{ED9E69A5-8804-4526-A2C4-76FB35F93FBB}" presName="iconRect" presStyleLbl="node1" presStyleIdx="2" presStyleCnt="3" custScaleX="204953" custScaleY="150285" custLinFactNeighborX="25250" custLinFactNeighborY="2806"/>
      <dgm:spPr>
        <a:xfrm>
          <a:off x="88479" y="1885492"/>
          <a:ext cx="654194" cy="4792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gm:spPr>
      <dgm:extLst>
        <a:ext uri="{E40237B7-FDA0-4F09-8148-C483321AD2D9}">
          <dgm14:cNvPr xmlns:dgm14="http://schemas.microsoft.com/office/drawing/2010/diagram" id="0" name="" descr="Magnifying glass"/>
        </a:ext>
      </dgm:extLst>
    </dgm:pt>
    <dgm:pt modelId="{5B2413F7-F8CB-4E50-B750-D4BC4080F399}" type="pres">
      <dgm:prSet presAssocID="{ED9E69A5-8804-4526-A2C4-76FB35F93FBB}" presName="spaceRect" presStyleCnt="0"/>
      <dgm:spPr/>
    </dgm:pt>
    <dgm:pt modelId="{BC5070D9-6E12-4F94-8F6C-26648344890A}" type="pres">
      <dgm:prSet presAssocID="{ED9E69A5-8804-4526-A2C4-76FB35F93FBB}" presName="parTx" presStyleLbl="revTx" presStyleIdx="2" presStyleCnt="3" custScaleY="97947">
        <dgm:presLayoutVars>
          <dgm:chMax val="0"/>
          <dgm:chPref val="0"/>
        </dgm:presLayoutVars>
      </dgm:prSet>
      <dgm:spPr/>
    </dgm:pt>
  </dgm:ptLst>
  <dgm:cxnLst>
    <dgm:cxn modelId="{16990F2D-38C3-49CB-BDA7-76CEA1D22ACB}" type="presOf" srcId="{BA18C03F-A5F4-4B74-A3D7-B7E0085FF245}" destId="{53B4EC54-BAF2-43B5-913F-7708DFA76E95}" srcOrd="0" destOrd="0" presId="urn:microsoft.com/office/officeart/2018/2/layout/IconVerticalSolidList"/>
    <dgm:cxn modelId="{2595F64D-6987-4F86-8FC0-2740AD2BBF2F}" type="presOf" srcId="{F689EB5D-738C-41B7-8F87-1D4CF0638707}" destId="{7B511CE6-281F-465F-8958-52DCEBDDA112}" srcOrd="0" destOrd="0" presId="urn:microsoft.com/office/officeart/2018/2/layout/IconVerticalSolidList"/>
    <dgm:cxn modelId="{2568EA8D-B6EC-426A-AEDF-6F3ABB6133C2}" srcId="{F689EB5D-738C-41B7-8F87-1D4CF0638707}" destId="{ED9E69A5-8804-4526-A2C4-76FB35F93FBB}" srcOrd="2" destOrd="0" parTransId="{002F4A36-C245-407C-8C87-CC2163B6E834}" sibTransId="{DADCA817-3430-4875-8168-E2FF38E6A56E}"/>
    <dgm:cxn modelId="{CD72698F-72F8-43FB-ABAE-686D6640DF25}" type="presOf" srcId="{F6928356-056E-4C90-94DB-7D62BDDE9E5B}" destId="{CCEB8917-9202-4B2A-BB0B-ECD550AB2714}" srcOrd="0" destOrd="0" presId="urn:microsoft.com/office/officeart/2018/2/layout/IconVerticalSolidList"/>
    <dgm:cxn modelId="{22B99093-EE60-4DD5-883E-A8E1F0B32991}" type="presOf" srcId="{ED9E69A5-8804-4526-A2C4-76FB35F93FBB}" destId="{BC5070D9-6E12-4F94-8F6C-26648344890A}" srcOrd="0" destOrd="0" presId="urn:microsoft.com/office/officeart/2018/2/layout/IconVerticalSolidList"/>
    <dgm:cxn modelId="{AD4C17C2-8347-4599-9CE9-D5786D4D8025}" srcId="{F689EB5D-738C-41B7-8F87-1D4CF0638707}" destId="{F6928356-056E-4C90-94DB-7D62BDDE9E5B}" srcOrd="1" destOrd="0" parTransId="{23F8B7F1-E083-45CA-B7E8-2F80801DFCB1}" sibTransId="{3D7E2F16-20DF-46EA-8C79-9D7A57CD8AC9}"/>
    <dgm:cxn modelId="{4BE5D4D5-CBAF-49C7-8F92-D26D728C18FD}" srcId="{F689EB5D-738C-41B7-8F87-1D4CF0638707}" destId="{BA18C03F-A5F4-4B74-A3D7-B7E0085FF245}" srcOrd="0" destOrd="0" parTransId="{64617ACC-ADD9-4F54-915D-00CFA320BEB7}" sibTransId="{C62967F3-CFAA-4F5B-B781-91DAFEA77CF6}"/>
    <dgm:cxn modelId="{BCA079CD-2912-4DCC-8057-2ED12D6D135A}" type="presParOf" srcId="{7B511CE6-281F-465F-8958-52DCEBDDA112}" destId="{DFC0898A-029A-4457-B58E-76B3D9B50D90}" srcOrd="0" destOrd="0" presId="urn:microsoft.com/office/officeart/2018/2/layout/IconVerticalSolidList"/>
    <dgm:cxn modelId="{3EFE3EF7-BE10-4CEB-8229-0C296403CD07}" type="presParOf" srcId="{DFC0898A-029A-4457-B58E-76B3D9B50D90}" destId="{D4CB2131-E0DC-46CA-B93D-F9E85D8E4120}" srcOrd="0" destOrd="0" presId="urn:microsoft.com/office/officeart/2018/2/layout/IconVerticalSolidList"/>
    <dgm:cxn modelId="{56712279-9D35-4FF1-945B-E4AC3DB0EB0A}" type="presParOf" srcId="{DFC0898A-029A-4457-B58E-76B3D9B50D90}" destId="{8B06C87B-BA86-477E-959A-2671D1C15B91}" srcOrd="1" destOrd="0" presId="urn:microsoft.com/office/officeart/2018/2/layout/IconVerticalSolidList"/>
    <dgm:cxn modelId="{A64403FE-8F81-4613-937E-A7E02A0C199C}" type="presParOf" srcId="{DFC0898A-029A-4457-B58E-76B3D9B50D90}" destId="{EB35B2ED-8D19-4A36-80BB-4313261704B0}" srcOrd="2" destOrd="0" presId="urn:microsoft.com/office/officeart/2018/2/layout/IconVerticalSolidList"/>
    <dgm:cxn modelId="{EECEA1F4-3CEB-48EF-AAC8-8BA69609FA83}" type="presParOf" srcId="{DFC0898A-029A-4457-B58E-76B3D9B50D90}" destId="{53B4EC54-BAF2-43B5-913F-7708DFA76E95}" srcOrd="3" destOrd="0" presId="urn:microsoft.com/office/officeart/2018/2/layout/IconVerticalSolidList"/>
    <dgm:cxn modelId="{461FEAF4-C7E4-4DCB-9620-3083314FFC77}" type="presParOf" srcId="{7B511CE6-281F-465F-8958-52DCEBDDA112}" destId="{7B36C1E5-155E-4501-94C3-4E1C7EB83098}" srcOrd="1" destOrd="0" presId="urn:microsoft.com/office/officeart/2018/2/layout/IconVerticalSolidList"/>
    <dgm:cxn modelId="{F7689892-823B-4A75-859F-934CA63074CD}" type="presParOf" srcId="{7B511CE6-281F-465F-8958-52DCEBDDA112}" destId="{F62CADA2-FE93-4230-BE07-CDDC3D67062E}" srcOrd="2" destOrd="0" presId="urn:microsoft.com/office/officeart/2018/2/layout/IconVerticalSolidList"/>
    <dgm:cxn modelId="{F265EA0E-46D9-4B52-9DF2-EE156B4C310E}" type="presParOf" srcId="{F62CADA2-FE93-4230-BE07-CDDC3D67062E}" destId="{2F8B836C-C1FF-43C3-B659-3DF0AE5C8D0E}" srcOrd="0" destOrd="0" presId="urn:microsoft.com/office/officeart/2018/2/layout/IconVerticalSolidList"/>
    <dgm:cxn modelId="{8A75C024-CD4D-423D-AE38-ABB14FB6451E}" type="presParOf" srcId="{F62CADA2-FE93-4230-BE07-CDDC3D67062E}" destId="{2AC14702-2C8C-492B-8980-D40DB3B4A482}" srcOrd="1" destOrd="0" presId="urn:microsoft.com/office/officeart/2018/2/layout/IconVerticalSolidList"/>
    <dgm:cxn modelId="{182E782C-FCB3-4DE5-AB01-2A6EFDE93661}" type="presParOf" srcId="{F62CADA2-FE93-4230-BE07-CDDC3D67062E}" destId="{B6C2E07C-F45D-42D4-92C1-7132416881B7}" srcOrd="2" destOrd="0" presId="urn:microsoft.com/office/officeart/2018/2/layout/IconVerticalSolidList"/>
    <dgm:cxn modelId="{6E7AC312-64FB-48E1-9975-EBAD9D817533}" type="presParOf" srcId="{F62CADA2-FE93-4230-BE07-CDDC3D67062E}" destId="{CCEB8917-9202-4B2A-BB0B-ECD550AB2714}" srcOrd="3" destOrd="0" presId="urn:microsoft.com/office/officeart/2018/2/layout/IconVerticalSolidList"/>
    <dgm:cxn modelId="{9A8473AE-4464-443F-9333-6001E9B41C3A}" type="presParOf" srcId="{7B511CE6-281F-465F-8958-52DCEBDDA112}" destId="{DFFF4E2F-A820-4AF6-B4F4-30BD70375A2B}" srcOrd="3" destOrd="0" presId="urn:microsoft.com/office/officeart/2018/2/layout/IconVerticalSolidList"/>
    <dgm:cxn modelId="{EBB916D4-1BA1-4485-82F5-6C0B3EAF98B5}" type="presParOf" srcId="{7B511CE6-281F-465F-8958-52DCEBDDA112}" destId="{7D76F1E6-051F-48DB-8904-287B8B8B9C1E}" srcOrd="4" destOrd="0" presId="urn:microsoft.com/office/officeart/2018/2/layout/IconVerticalSolidList"/>
    <dgm:cxn modelId="{1EB2828F-F352-4A53-BBC9-570088B24891}" type="presParOf" srcId="{7D76F1E6-051F-48DB-8904-287B8B8B9C1E}" destId="{C0464D75-F4D0-4ABC-A94E-AB1F843C20E7}" srcOrd="0" destOrd="0" presId="urn:microsoft.com/office/officeart/2018/2/layout/IconVerticalSolidList"/>
    <dgm:cxn modelId="{4B331F36-7EC0-4333-8D2B-3D17F1005FD0}" type="presParOf" srcId="{7D76F1E6-051F-48DB-8904-287B8B8B9C1E}" destId="{5F3911DE-CDE9-44FC-A51D-7A7F08E6B57A}" srcOrd="1" destOrd="0" presId="urn:microsoft.com/office/officeart/2018/2/layout/IconVerticalSolidList"/>
    <dgm:cxn modelId="{F5D02667-43F3-4F33-A836-49E4FE1E1C56}" type="presParOf" srcId="{7D76F1E6-051F-48DB-8904-287B8B8B9C1E}" destId="{5B2413F7-F8CB-4E50-B750-D4BC4080F399}" srcOrd="2" destOrd="0" presId="urn:microsoft.com/office/officeart/2018/2/layout/IconVerticalSolidList"/>
    <dgm:cxn modelId="{BE4A23F1-A126-443C-926A-86D4B0DAF277}" type="presParOf" srcId="{7D76F1E6-051F-48DB-8904-287B8B8B9C1E}" destId="{BC5070D9-6E12-4F94-8F6C-2664834489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062E10-6933-46DE-86BA-FCA1F205F46D}"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en-ZA"/>
        </a:p>
      </dgm:t>
    </dgm:pt>
    <dgm:pt modelId="{95B650F2-BC6F-47DD-A352-25E2CA2C4B66}">
      <dgm:prSet phldrT="[Text]" phldr="0" custT="1"/>
      <dgm:spPr/>
      <dgm:t>
        <a:bodyPr/>
        <a:lstStyle/>
        <a:p>
          <a:r>
            <a:rPr lang="en-US" sz="1400" dirty="0"/>
            <a:t>Specific</a:t>
          </a:r>
          <a:endParaRPr lang="en-ZA" sz="1400" dirty="0"/>
        </a:p>
      </dgm:t>
    </dgm:pt>
    <dgm:pt modelId="{7BC114E7-2D2E-438E-B14B-AB0DD5F9B258}" type="parTrans" cxnId="{0A0E77FB-1A78-4638-A519-04A83B736F0C}">
      <dgm:prSet/>
      <dgm:spPr/>
      <dgm:t>
        <a:bodyPr/>
        <a:lstStyle/>
        <a:p>
          <a:endParaRPr lang="en-ZA" sz="1400"/>
        </a:p>
      </dgm:t>
    </dgm:pt>
    <dgm:pt modelId="{C43EE3C6-F10A-467B-84F1-D09393662F72}" type="sibTrans" cxnId="{0A0E77FB-1A78-4638-A519-04A83B736F0C}">
      <dgm:prSet/>
      <dgm:spPr/>
      <dgm:t>
        <a:bodyPr/>
        <a:lstStyle/>
        <a:p>
          <a:endParaRPr lang="en-ZA" sz="1400"/>
        </a:p>
      </dgm:t>
    </dgm:pt>
    <dgm:pt modelId="{A7729929-1240-45D5-AAB1-0A939071FF0D}">
      <dgm:prSet phldrT="[Text]" phldr="0" custT="1"/>
      <dgm:spPr/>
      <dgm:t>
        <a:bodyPr/>
        <a:lstStyle/>
        <a:p>
          <a:r>
            <a:rPr lang="en-US" sz="1400" dirty="0"/>
            <a:t>Clearly defines what need to improve &amp; which areas</a:t>
          </a:r>
          <a:endParaRPr lang="en-ZA" sz="1400" dirty="0"/>
        </a:p>
      </dgm:t>
    </dgm:pt>
    <dgm:pt modelId="{2DAC7336-A5BE-494C-9F35-3E7F79C2FC9C}" type="parTrans" cxnId="{5D78B419-577F-48E4-944A-A4546D9F51C5}">
      <dgm:prSet/>
      <dgm:spPr/>
      <dgm:t>
        <a:bodyPr/>
        <a:lstStyle/>
        <a:p>
          <a:endParaRPr lang="en-ZA" sz="1400"/>
        </a:p>
      </dgm:t>
    </dgm:pt>
    <dgm:pt modelId="{D4430EA3-BCF6-456C-BEB6-F3EBD73B69E6}" type="sibTrans" cxnId="{5D78B419-577F-48E4-944A-A4546D9F51C5}">
      <dgm:prSet/>
      <dgm:spPr/>
      <dgm:t>
        <a:bodyPr/>
        <a:lstStyle/>
        <a:p>
          <a:endParaRPr lang="en-ZA" sz="1400"/>
        </a:p>
      </dgm:t>
    </dgm:pt>
    <dgm:pt modelId="{B1E8DC94-1CD0-46BB-8EDB-248D1C9FCDD4}">
      <dgm:prSet phldrT="[Text]" phldr="0" custT="1"/>
      <dgm:spPr/>
      <dgm:t>
        <a:bodyPr/>
        <a:lstStyle/>
        <a:p>
          <a:r>
            <a:rPr lang="en-US" sz="1400" dirty="0"/>
            <a:t>Measurable</a:t>
          </a:r>
          <a:endParaRPr lang="en-ZA" sz="1400" dirty="0"/>
        </a:p>
      </dgm:t>
    </dgm:pt>
    <dgm:pt modelId="{00C6B1C9-C804-4452-939E-6E0E43DEB651}" type="parTrans" cxnId="{EC4BE01D-6127-438F-97DE-C5AE6F25BBFB}">
      <dgm:prSet/>
      <dgm:spPr/>
      <dgm:t>
        <a:bodyPr/>
        <a:lstStyle/>
        <a:p>
          <a:endParaRPr lang="en-ZA" sz="1400"/>
        </a:p>
      </dgm:t>
    </dgm:pt>
    <dgm:pt modelId="{CDBCCD03-A612-499E-A607-3C820BE61BB5}" type="sibTrans" cxnId="{EC4BE01D-6127-438F-97DE-C5AE6F25BBFB}">
      <dgm:prSet/>
      <dgm:spPr/>
      <dgm:t>
        <a:bodyPr/>
        <a:lstStyle/>
        <a:p>
          <a:endParaRPr lang="en-ZA" sz="1400"/>
        </a:p>
      </dgm:t>
    </dgm:pt>
    <dgm:pt modelId="{B5EEC4CD-D97E-4E7A-863B-EE217260BC5F}">
      <dgm:prSet phldrT="[Text]" phldr="0" custT="1"/>
      <dgm:spPr/>
      <dgm:t>
        <a:bodyPr/>
        <a:lstStyle/>
        <a:p>
          <a:r>
            <a:rPr lang="en-US" sz="1400" dirty="0"/>
            <a:t>Includes numerical targets &amp; track progress</a:t>
          </a:r>
        </a:p>
      </dgm:t>
    </dgm:pt>
    <dgm:pt modelId="{018E8BF6-6726-4E1B-AA24-0E675F63923B}" type="parTrans" cxnId="{27D7A254-32B2-44D9-90D0-347CF9651FB0}">
      <dgm:prSet/>
      <dgm:spPr/>
      <dgm:t>
        <a:bodyPr/>
        <a:lstStyle/>
        <a:p>
          <a:endParaRPr lang="en-ZA" sz="1400"/>
        </a:p>
      </dgm:t>
    </dgm:pt>
    <dgm:pt modelId="{0C4FB6BF-1283-4AFB-8BD8-656DB06D7E51}" type="sibTrans" cxnId="{27D7A254-32B2-44D9-90D0-347CF9651FB0}">
      <dgm:prSet/>
      <dgm:spPr/>
      <dgm:t>
        <a:bodyPr/>
        <a:lstStyle/>
        <a:p>
          <a:endParaRPr lang="en-ZA" sz="1400"/>
        </a:p>
      </dgm:t>
    </dgm:pt>
    <dgm:pt modelId="{54FA0680-4C15-4DFD-83E2-77B8AF2E0239}">
      <dgm:prSet phldrT="[Text]" phldr="0" custT="1"/>
      <dgm:spPr/>
      <dgm:t>
        <a:bodyPr/>
        <a:lstStyle/>
        <a:p>
          <a:r>
            <a:rPr lang="en-US" sz="1400" dirty="0"/>
            <a:t>achievable</a:t>
          </a:r>
          <a:endParaRPr lang="en-ZA" sz="1400" dirty="0"/>
        </a:p>
      </dgm:t>
    </dgm:pt>
    <dgm:pt modelId="{CB6240EE-EC92-48F4-9A69-A4EDA0C514E6}" type="parTrans" cxnId="{5B865F79-339E-4B5A-A877-819FB3A892E9}">
      <dgm:prSet/>
      <dgm:spPr/>
      <dgm:t>
        <a:bodyPr/>
        <a:lstStyle/>
        <a:p>
          <a:endParaRPr lang="en-ZA" sz="1400"/>
        </a:p>
      </dgm:t>
    </dgm:pt>
    <dgm:pt modelId="{C75949FF-C140-4518-813E-3C16F8BF88A8}" type="sibTrans" cxnId="{5B865F79-339E-4B5A-A877-819FB3A892E9}">
      <dgm:prSet/>
      <dgm:spPr/>
      <dgm:t>
        <a:bodyPr/>
        <a:lstStyle/>
        <a:p>
          <a:endParaRPr lang="en-ZA" sz="1400"/>
        </a:p>
      </dgm:t>
    </dgm:pt>
    <dgm:pt modelId="{04918530-9D1B-4A9C-B4DE-BC199EDA4EFE}">
      <dgm:prSet phldrT="[Text]" phldr="0" custT="1"/>
      <dgm:spPr>
        <a:ln>
          <a:solidFill>
            <a:schemeClr val="accent1">
              <a:lumMod val="60000"/>
              <a:lumOff val="40000"/>
            </a:schemeClr>
          </a:solidFill>
        </a:ln>
      </dgm:spPr>
      <dgm:t>
        <a:bodyPr/>
        <a:lstStyle/>
        <a:p>
          <a:r>
            <a:rPr lang="en-US" sz="1400" dirty="0"/>
            <a:t>Realistic given the resources and constraints</a:t>
          </a:r>
          <a:endParaRPr lang="en-ZA" sz="1400" dirty="0"/>
        </a:p>
      </dgm:t>
    </dgm:pt>
    <dgm:pt modelId="{A12CA768-3209-4B06-AD49-C92654CFB0BB}" type="parTrans" cxnId="{5C77CD19-5CE0-41AF-80A4-8287D51F6B87}">
      <dgm:prSet/>
      <dgm:spPr/>
      <dgm:t>
        <a:bodyPr/>
        <a:lstStyle/>
        <a:p>
          <a:endParaRPr lang="en-ZA" sz="1400"/>
        </a:p>
      </dgm:t>
    </dgm:pt>
    <dgm:pt modelId="{B702A030-26EA-43C8-9934-DC74227D3F93}" type="sibTrans" cxnId="{5C77CD19-5CE0-41AF-80A4-8287D51F6B87}">
      <dgm:prSet/>
      <dgm:spPr/>
      <dgm:t>
        <a:bodyPr/>
        <a:lstStyle/>
        <a:p>
          <a:endParaRPr lang="en-ZA" sz="1400"/>
        </a:p>
      </dgm:t>
    </dgm:pt>
    <dgm:pt modelId="{795EE15B-1708-4C80-877C-EDC0EC13FDD5}">
      <dgm:prSet custT="1"/>
      <dgm:spPr/>
      <dgm:t>
        <a:bodyPr/>
        <a:lstStyle/>
        <a:p>
          <a:r>
            <a:rPr lang="en-US" sz="1400" dirty="0"/>
            <a:t>Relevant</a:t>
          </a:r>
          <a:endParaRPr lang="en-ZA" sz="1400" dirty="0"/>
        </a:p>
      </dgm:t>
    </dgm:pt>
    <dgm:pt modelId="{D6B032A9-C7A5-4A61-A2A4-893184BD84B6}" type="parTrans" cxnId="{FCBB97D3-1312-4E5C-B0D6-8B206E1E6AA8}">
      <dgm:prSet/>
      <dgm:spPr/>
      <dgm:t>
        <a:bodyPr/>
        <a:lstStyle/>
        <a:p>
          <a:endParaRPr lang="en-ZA" sz="1400"/>
        </a:p>
      </dgm:t>
    </dgm:pt>
    <dgm:pt modelId="{880CFE25-CA8F-496E-A57C-3086A5826669}" type="sibTrans" cxnId="{FCBB97D3-1312-4E5C-B0D6-8B206E1E6AA8}">
      <dgm:prSet/>
      <dgm:spPr/>
      <dgm:t>
        <a:bodyPr/>
        <a:lstStyle/>
        <a:p>
          <a:endParaRPr lang="en-ZA" sz="1400"/>
        </a:p>
      </dgm:t>
    </dgm:pt>
    <dgm:pt modelId="{C775EC87-CF47-4178-A8BA-DFD4A8177F15}" type="pres">
      <dgm:prSet presAssocID="{E7062E10-6933-46DE-86BA-FCA1F205F46D}" presName="Name0" presStyleCnt="0">
        <dgm:presLayoutVars>
          <dgm:chMax val="5"/>
          <dgm:chPref val="5"/>
          <dgm:dir/>
          <dgm:animLvl val="lvl"/>
        </dgm:presLayoutVars>
      </dgm:prSet>
      <dgm:spPr/>
    </dgm:pt>
    <dgm:pt modelId="{D554034B-7F0C-4426-B183-CACF71D29E4F}" type="pres">
      <dgm:prSet presAssocID="{95B650F2-BC6F-47DD-A352-25E2CA2C4B66}" presName="parentText1" presStyleLbl="node1" presStyleIdx="0" presStyleCnt="4">
        <dgm:presLayoutVars>
          <dgm:chMax/>
          <dgm:chPref val="3"/>
          <dgm:bulletEnabled val="1"/>
        </dgm:presLayoutVars>
      </dgm:prSet>
      <dgm:spPr/>
    </dgm:pt>
    <dgm:pt modelId="{35A0C55D-043D-4A49-B4CB-056C90AC0D34}" type="pres">
      <dgm:prSet presAssocID="{95B650F2-BC6F-47DD-A352-25E2CA2C4B66}" presName="childText1" presStyleLbl="solidAlignAcc1" presStyleIdx="0" presStyleCnt="3" custScaleY="62368" custLinFactNeighborX="1459" custLinFactNeighborY="-22714">
        <dgm:presLayoutVars>
          <dgm:chMax val="0"/>
          <dgm:chPref val="0"/>
          <dgm:bulletEnabled val="1"/>
        </dgm:presLayoutVars>
      </dgm:prSet>
      <dgm:spPr/>
    </dgm:pt>
    <dgm:pt modelId="{9F9A0095-7A54-4D0D-8C7B-E2CA3F9B328E}" type="pres">
      <dgm:prSet presAssocID="{B1E8DC94-1CD0-46BB-8EDB-248D1C9FCDD4}" presName="parentText2" presStyleLbl="node1" presStyleIdx="1" presStyleCnt="4">
        <dgm:presLayoutVars>
          <dgm:chMax/>
          <dgm:chPref val="3"/>
          <dgm:bulletEnabled val="1"/>
        </dgm:presLayoutVars>
      </dgm:prSet>
      <dgm:spPr/>
    </dgm:pt>
    <dgm:pt modelId="{A36F66B5-F89F-4A5C-B9F8-33CE2F203135}" type="pres">
      <dgm:prSet presAssocID="{B1E8DC94-1CD0-46BB-8EDB-248D1C9FCDD4}" presName="childText2" presStyleLbl="solidAlignAcc1" presStyleIdx="1" presStyleCnt="3" custScaleY="49700" custLinFactNeighborX="868" custLinFactNeighborY="-30537">
        <dgm:presLayoutVars>
          <dgm:chMax val="0"/>
          <dgm:chPref val="0"/>
          <dgm:bulletEnabled val="1"/>
        </dgm:presLayoutVars>
      </dgm:prSet>
      <dgm:spPr/>
    </dgm:pt>
    <dgm:pt modelId="{485EA4CA-B870-43AB-B838-4CD631B87A07}" type="pres">
      <dgm:prSet presAssocID="{54FA0680-4C15-4DFD-83E2-77B8AF2E0239}" presName="parentText3" presStyleLbl="node1" presStyleIdx="2" presStyleCnt="4">
        <dgm:presLayoutVars>
          <dgm:chMax/>
          <dgm:chPref val="3"/>
          <dgm:bulletEnabled val="1"/>
        </dgm:presLayoutVars>
      </dgm:prSet>
      <dgm:spPr/>
    </dgm:pt>
    <dgm:pt modelId="{CBC9861E-7769-4B34-8D32-A07860DA37C4}" type="pres">
      <dgm:prSet presAssocID="{54FA0680-4C15-4DFD-83E2-77B8AF2E0239}" presName="childText3" presStyleLbl="solidAlignAcc1" presStyleIdx="2" presStyleCnt="3" custScaleY="43022" custLinFactNeighborX="809" custLinFactNeighborY="-31556">
        <dgm:presLayoutVars>
          <dgm:chMax val="0"/>
          <dgm:chPref val="0"/>
          <dgm:bulletEnabled val="1"/>
        </dgm:presLayoutVars>
      </dgm:prSet>
      <dgm:spPr/>
    </dgm:pt>
    <dgm:pt modelId="{C4D6C983-6EA6-45EE-8B32-3976A19BF5B8}" type="pres">
      <dgm:prSet presAssocID="{795EE15B-1708-4C80-877C-EDC0EC13FDD5}" presName="parentText4" presStyleLbl="node1" presStyleIdx="3" presStyleCnt="4">
        <dgm:presLayoutVars>
          <dgm:chMax/>
          <dgm:chPref val="3"/>
          <dgm:bulletEnabled val="1"/>
        </dgm:presLayoutVars>
      </dgm:prSet>
      <dgm:spPr/>
    </dgm:pt>
  </dgm:ptLst>
  <dgm:cxnLst>
    <dgm:cxn modelId="{C7B1D50A-925D-42EF-9964-E2C11C05D381}" type="presOf" srcId="{A7729929-1240-45D5-AAB1-0A939071FF0D}" destId="{35A0C55D-043D-4A49-B4CB-056C90AC0D34}" srcOrd="0" destOrd="0" presId="urn:microsoft.com/office/officeart/2009/3/layout/IncreasingArrowsProcess"/>
    <dgm:cxn modelId="{5A752D0C-5D20-4A15-8112-F47EE1D67B46}" type="presOf" srcId="{795EE15B-1708-4C80-877C-EDC0EC13FDD5}" destId="{C4D6C983-6EA6-45EE-8B32-3976A19BF5B8}" srcOrd="0" destOrd="0" presId="urn:microsoft.com/office/officeart/2009/3/layout/IncreasingArrowsProcess"/>
    <dgm:cxn modelId="{5D78B419-577F-48E4-944A-A4546D9F51C5}" srcId="{95B650F2-BC6F-47DD-A352-25E2CA2C4B66}" destId="{A7729929-1240-45D5-AAB1-0A939071FF0D}" srcOrd="0" destOrd="0" parTransId="{2DAC7336-A5BE-494C-9F35-3E7F79C2FC9C}" sibTransId="{D4430EA3-BCF6-456C-BEB6-F3EBD73B69E6}"/>
    <dgm:cxn modelId="{5C77CD19-5CE0-41AF-80A4-8287D51F6B87}" srcId="{54FA0680-4C15-4DFD-83E2-77B8AF2E0239}" destId="{04918530-9D1B-4A9C-B4DE-BC199EDA4EFE}" srcOrd="0" destOrd="0" parTransId="{A12CA768-3209-4B06-AD49-C92654CFB0BB}" sibTransId="{B702A030-26EA-43C8-9934-DC74227D3F93}"/>
    <dgm:cxn modelId="{EC4BE01D-6127-438F-97DE-C5AE6F25BBFB}" srcId="{E7062E10-6933-46DE-86BA-FCA1F205F46D}" destId="{B1E8DC94-1CD0-46BB-8EDB-248D1C9FCDD4}" srcOrd="1" destOrd="0" parTransId="{00C6B1C9-C804-4452-939E-6E0E43DEB651}" sibTransId="{CDBCCD03-A612-499E-A607-3C820BE61BB5}"/>
    <dgm:cxn modelId="{28F8E72E-B8D7-4515-B1AA-495B724DC74D}" type="presOf" srcId="{B1E8DC94-1CD0-46BB-8EDB-248D1C9FCDD4}" destId="{9F9A0095-7A54-4D0D-8C7B-E2CA3F9B328E}" srcOrd="0" destOrd="0" presId="urn:microsoft.com/office/officeart/2009/3/layout/IncreasingArrowsProcess"/>
    <dgm:cxn modelId="{27D7A254-32B2-44D9-90D0-347CF9651FB0}" srcId="{B1E8DC94-1CD0-46BB-8EDB-248D1C9FCDD4}" destId="{B5EEC4CD-D97E-4E7A-863B-EE217260BC5F}" srcOrd="0" destOrd="0" parTransId="{018E8BF6-6726-4E1B-AA24-0E675F63923B}" sibTransId="{0C4FB6BF-1283-4AFB-8BD8-656DB06D7E51}"/>
    <dgm:cxn modelId="{3C7C3355-3A2A-444F-925E-72059C91DC21}" type="presOf" srcId="{04918530-9D1B-4A9C-B4DE-BC199EDA4EFE}" destId="{CBC9861E-7769-4B34-8D32-A07860DA37C4}" srcOrd="0" destOrd="0" presId="urn:microsoft.com/office/officeart/2009/3/layout/IncreasingArrowsProcess"/>
    <dgm:cxn modelId="{5B865F79-339E-4B5A-A877-819FB3A892E9}" srcId="{E7062E10-6933-46DE-86BA-FCA1F205F46D}" destId="{54FA0680-4C15-4DFD-83E2-77B8AF2E0239}" srcOrd="2" destOrd="0" parTransId="{CB6240EE-EC92-48F4-9A69-A4EDA0C514E6}" sibTransId="{C75949FF-C140-4518-813E-3C16F8BF88A8}"/>
    <dgm:cxn modelId="{A76845A0-BDBA-41AE-BD3C-BC51430B6288}" type="presOf" srcId="{B5EEC4CD-D97E-4E7A-863B-EE217260BC5F}" destId="{A36F66B5-F89F-4A5C-B9F8-33CE2F203135}" srcOrd="0" destOrd="0" presId="urn:microsoft.com/office/officeart/2009/3/layout/IncreasingArrowsProcess"/>
    <dgm:cxn modelId="{FCBB97D3-1312-4E5C-B0D6-8B206E1E6AA8}" srcId="{E7062E10-6933-46DE-86BA-FCA1F205F46D}" destId="{795EE15B-1708-4C80-877C-EDC0EC13FDD5}" srcOrd="3" destOrd="0" parTransId="{D6B032A9-C7A5-4A61-A2A4-893184BD84B6}" sibTransId="{880CFE25-CA8F-496E-A57C-3086A5826669}"/>
    <dgm:cxn modelId="{BA2BECDD-8F19-4CBB-863F-8CE8095FE9DD}" type="presOf" srcId="{54FA0680-4C15-4DFD-83E2-77B8AF2E0239}" destId="{485EA4CA-B870-43AB-B838-4CD631B87A07}" srcOrd="0" destOrd="0" presId="urn:microsoft.com/office/officeart/2009/3/layout/IncreasingArrowsProcess"/>
    <dgm:cxn modelId="{6FAFAFE2-0E6D-42F1-9564-59207E6B7C74}" type="presOf" srcId="{95B650F2-BC6F-47DD-A352-25E2CA2C4B66}" destId="{D554034B-7F0C-4426-B183-CACF71D29E4F}" srcOrd="0" destOrd="0" presId="urn:microsoft.com/office/officeart/2009/3/layout/IncreasingArrowsProcess"/>
    <dgm:cxn modelId="{559F6BE3-7390-4158-AB39-12640297AC6A}" type="presOf" srcId="{E7062E10-6933-46DE-86BA-FCA1F205F46D}" destId="{C775EC87-CF47-4178-A8BA-DFD4A8177F15}" srcOrd="0" destOrd="0" presId="urn:microsoft.com/office/officeart/2009/3/layout/IncreasingArrowsProcess"/>
    <dgm:cxn modelId="{0A0E77FB-1A78-4638-A519-04A83B736F0C}" srcId="{E7062E10-6933-46DE-86BA-FCA1F205F46D}" destId="{95B650F2-BC6F-47DD-A352-25E2CA2C4B66}" srcOrd="0" destOrd="0" parTransId="{7BC114E7-2D2E-438E-B14B-AB0DD5F9B258}" sibTransId="{C43EE3C6-F10A-467B-84F1-D09393662F72}"/>
    <dgm:cxn modelId="{3DEE5F5A-0283-4DED-85CB-95F421991710}" type="presParOf" srcId="{C775EC87-CF47-4178-A8BA-DFD4A8177F15}" destId="{D554034B-7F0C-4426-B183-CACF71D29E4F}" srcOrd="0" destOrd="0" presId="urn:microsoft.com/office/officeart/2009/3/layout/IncreasingArrowsProcess"/>
    <dgm:cxn modelId="{9DE6B334-C33D-4659-80B3-EF38377714CC}" type="presParOf" srcId="{C775EC87-CF47-4178-A8BA-DFD4A8177F15}" destId="{35A0C55D-043D-4A49-B4CB-056C90AC0D34}" srcOrd="1" destOrd="0" presId="urn:microsoft.com/office/officeart/2009/3/layout/IncreasingArrowsProcess"/>
    <dgm:cxn modelId="{5D1625D3-6A48-4D73-B6A2-B966E2E86218}" type="presParOf" srcId="{C775EC87-CF47-4178-A8BA-DFD4A8177F15}" destId="{9F9A0095-7A54-4D0D-8C7B-E2CA3F9B328E}" srcOrd="2" destOrd="0" presId="urn:microsoft.com/office/officeart/2009/3/layout/IncreasingArrowsProcess"/>
    <dgm:cxn modelId="{1A5F2CCD-CAAF-4040-99F9-2A153E10602E}" type="presParOf" srcId="{C775EC87-CF47-4178-A8BA-DFD4A8177F15}" destId="{A36F66B5-F89F-4A5C-B9F8-33CE2F203135}" srcOrd="3" destOrd="0" presId="urn:microsoft.com/office/officeart/2009/3/layout/IncreasingArrowsProcess"/>
    <dgm:cxn modelId="{4D55FAB0-BACE-494D-8D47-C3E0DFA87D61}" type="presParOf" srcId="{C775EC87-CF47-4178-A8BA-DFD4A8177F15}" destId="{485EA4CA-B870-43AB-B838-4CD631B87A07}" srcOrd="4" destOrd="0" presId="urn:microsoft.com/office/officeart/2009/3/layout/IncreasingArrowsProcess"/>
    <dgm:cxn modelId="{D216FA9C-F31E-46F4-AEFC-BC5003ECA7AB}" type="presParOf" srcId="{C775EC87-CF47-4178-A8BA-DFD4A8177F15}" destId="{CBC9861E-7769-4B34-8D32-A07860DA37C4}" srcOrd="5" destOrd="0" presId="urn:microsoft.com/office/officeart/2009/3/layout/IncreasingArrowsProcess"/>
    <dgm:cxn modelId="{8A4AE853-66F0-4998-9147-2D4BAF92235B}" type="presParOf" srcId="{C775EC87-CF47-4178-A8BA-DFD4A8177F15}" destId="{C4D6C983-6EA6-45EE-8B32-3976A19BF5B8}" srcOrd="6"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8FE86-AE61-4758-8323-6F53965EC927}" type="doc">
      <dgm:prSet loTypeId="urn:microsoft.com/office/officeart/2005/8/layout/cycle4" loCatId="cycle" qsTypeId="urn:microsoft.com/office/officeart/2005/8/quickstyle/3d3" qsCatId="3D" csTypeId="urn:microsoft.com/office/officeart/2005/8/colors/accent1_2" csCatId="accent1" phldr="1"/>
      <dgm:spPr/>
      <dgm:t>
        <a:bodyPr/>
        <a:lstStyle/>
        <a:p>
          <a:endParaRPr lang="en-ZA"/>
        </a:p>
      </dgm:t>
    </dgm:pt>
    <dgm:pt modelId="{39A0882E-6BE1-464C-A5E5-D19C6F5B78B3}">
      <dgm:prSet phldrT="[Text]" phldr="0"/>
      <dgm:spPr>
        <a:xfrm>
          <a:off x="220555"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Act</a:t>
          </a:r>
          <a:endParaRPr lang="en-ZA" dirty="0">
            <a:solidFill>
              <a:srgbClr val="FFFFFF"/>
            </a:solidFill>
            <a:latin typeface="Franklin Gothic Book" panose="020F0502020204030204"/>
            <a:ea typeface="+mn-ea"/>
            <a:cs typeface="+mn-cs"/>
          </a:endParaRPr>
        </a:p>
      </dgm:t>
    </dgm:pt>
    <dgm:pt modelId="{DA78FAF3-11C6-45BB-A3E7-A1905AA829C3}" type="parTrans" cxnId="{160B5E2F-CCC2-497C-83F9-C4A9A77F5EA3}">
      <dgm:prSet/>
      <dgm:spPr/>
      <dgm:t>
        <a:bodyPr/>
        <a:lstStyle/>
        <a:p>
          <a:endParaRPr lang="en-ZA"/>
        </a:p>
      </dgm:t>
    </dgm:pt>
    <dgm:pt modelId="{615D6CB5-F7D1-46C0-A4AA-69C3409EB8F5}" type="sibTrans" cxnId="{160B5E2F-CCC2-497C-83F9-C4A9A77F5EA3}">
      <dgm:prSet/>
      <dgm:spPr/>
      <dgm:t>
        <a:bodyPr/>
        <a:lstStyle/>
        <a:p>
          <a:endParaRPr lang="en-ZA"/>
        </a:p>
      </dgm:t>
    </dgm:pt>
    <dgm:pt modelId="{AAD87506-53CC-45E1-9473-1F9E38B3C3CE}">
      <dgm:prSet phldrT="[Text]" phldr="0"/>
      <dgm:spPr>
        <a:xfrm rot="5400000">
          <a:off x="703219"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Plan</a:t>
          </a:r>
          <a:endParaRPr lang="en-ZA" dirty="0">
            <a:solidFill>
              <a:srgbClr val="FFFFFF"/>
            </a:solidFill>
            <a:latin typeface="Franklin Gothic Book" panose="020F0502020204030204"/>
            <a:ea typeface="+mn-ea"/>
            <a:cs typeface="+mn-cs"/>
          </a:endParaRPr>
        </a:p>
      </dgm:t>
    </dgm:pt>
    <dgm:pt modelId="{4A53AEA7-1698-4E36-9107-DA2E78809F91}" type="parTrans" cxnId="{8A39AB2D-5A0E-4DFD-86C2-9945EFC3F370}">
      <dgm:prSet/>
      <dgm:spPr/>
      <dgm:t>
        <a:bodyPr/>
        <a:lstStyle/>
        <a:p>
          <a:endParaRPr lang="en-ZA"/>
        </a:p>
      </dgm:t>
    </dgm:pt>
    <dgm:pt modelId="{52E5F352-5165-4224-9ED9-2EC06FA45BF4}" type="sibTrans" cxnId="{8A39AB2D-5A0E-4DFD-86C2-9945EFC3F370}">
      <dgm:prSet/>
      <dgm:spPr/>
      <dgm:t>
        <a:bodyPr/>
        <a:lstStyle/>
        <a:p>
          <a:endParaRPr lang="en-ZA"/>
        </a:p>
      </dgm:t>
    </dgm:pt>
    <dgm:pt modelId="{20B9BF6A-7DBE-4CBF-A6FC-D639B4B8C736}">
      <dgm:prSet phldrT="[Text]" phldr="0"/>
      <dgm:spPr>
        <a:xfrm rot="10800000">
          <a:off x="703219"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Do</a:t>
          </a:r>
          <a:endParaRPr lang="en-ZA" dirty="0">
            <a:solidFill>
              <a:srgbClr val="FFFFFF"/>
            </a:solidFill>
            <a:latin typeface="Franklin Gothic Book" panose="020F0502020204030204"/>
            <a:ea typeface="+mn-ea"/>
            <a:cs typeface="+mn-cs"/>
          </a:endParaRPr>
        </a:p>
      </dgm:t>
    </dgm:pt>
    <dgm:pt modelId="{16754DA3-5B04-4696-A675-DB01476D3976}" type="parTrans" cxnId="{39CB2E3B-15AE-440A-AEC0-5FAD8FC9F0D5}">
      <dgm:prSet/>
      <dgm:spPr/>
      <dgm:t>
        <a:bodyPr/>
        <a:lstStyle/>
        <a:p>
          <a:endParaRPr lang="en-ZA"/>
        </a:p>
      </dgm:t>
    </dgm:pt>
    <dgm:pt modelId="{B121B96F-1E42-4587-8E69-2EE6413E3D78}" type="sibTrans" cxnId="{39CB2E3B-15AE-440A-AEC0-5FAD8FC9F0D5}">
      <dgm:prSet/>
      <dgm:spPr/>
      <dgm:t>
        <a:bodyPr/>
        <a:lstStyle/>
        <a:p>
          <a:endParaRPr lang="en-ZA"/>
        </a:p>
      </dgm:t>
    </dgm:pt>
    <dgm:pt modelId="{92C1ED46-2961-4F3D-BA70-BCF614AED7DC}">
      <dgm:prSet phldrT="[Text]" phldr="0"/>
      <dgm:spPr>
        <a:xfrm rot="16200000">
          <a:off x="220555"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Study</a:t>
          </a:r>
          <a:endParaRPr lang="en-ZA" dirty="0">
            <a:solidFill>
              <a:srgbClr val="FFFFFF"/>
            </a:solidFill>
            <a:latin typeface="Franklin Gothic Book" panose="020F0502020204030204"/>
            <a:ea typeface="+mn-ea"/>
            <a:cs typeface="+mn-cs"/>
          </a:endParaRPr>
        </a:p>
      </dgm:t>
    </dgm:pt>
    <dgm:pt modelId="{2A20EC1D-A963-4DE0-B214-8B84A8C98468}" type="parTrans" cxnId="{DFB021B1-D6F9-4FD8-8434-F0386FEB40FE}">
      <dgm:prSet/>
      <dgm:spPr/>
      <dgm:t>
        <a:bodyPr/>
        <a:lstStyle/>
        <a:p>
          <a:endParaRPr lang="en-ZA"/>
        </a:p>
      </dgm:t>
    </dgm:pt>
    <dgm:pt modelId="{FAEBB5E1-566F-4D0A-9540-78161E42D858}" type="sibTrans" cxnId="{DFB021B1-D6F9-4FD8-8434-F0386FEB40FE}">
      <dgm:prSet/>
      <dgm:spPr/>
      <dgm:t>
        <a:bodyPr/>
        <a:lstStyle/>
        <a:p>
          <a:endParaRPr lang="en-ZA"/>
        </a:p>
      </dgm:t>
    </dgm:pt>
    <dgm:pt modelId="{48911FB2-BED2-4870-913D-D44CD3BC01F3}" type="pres">
      <dgm:prSet presAssocID="{D168FE86-AE61-4758-8323-6F53965EC927}" presName="cycleMatrixDiagram" presStyleCnt="0">
        <dgm:presLayoutVars>
          <dgm:chMax val="1"/>
          <dgm:dir/>
          <dgm:animLvl val="lvl"/>
          <dgm:resizeHandles val="exact"/>
        </dgm:presLayoutVars>
      </dgm:prSet>
      <dgm:spPr/>
    </dgm:pt>
    <dgm:pt modelId="{A2F8D4A0-5B1C-4C95-9B59-27B35A6DF9B9}" type="pres">
      <dgm:prSet presAssocID="{D168FE86-AE61-4758-8323-6F53965EC927}" presName="children" presStyleCnt="0"/>
      <dgm:spPr/>
    </dgm:pt>
    <dgm:pt modelId="{D14C474A-C330-4175-BBC4-C369BD8BF442}" type="pres">
      <dgm:prSet presAssocID="{D168FE86-AE61-4758-8323-6F53965EC927}" presName="childPlaceholder" presStyleCnt="0"/>
      <dgm:spPr/>
    </dgm:pt>
    <dgm:pt modelId="{926D7AB2-A9EF-4EC2-BBA9-0565EBBE8C64}" type="pres">
      <dgm:prSet presAssocID="{D168FE86-AE61-4758-8323-6F53965EC927}" presName="circle" presStyleCnt="0"/>
      <dgm:spPr/>
    </dgm:pt>
    <dgm:pt modelId="{4471CE43-FE6A-4F2A-BAAD-F3C8F55AFF1C}" type="pres">
      <dgm:prSet presAssocID="{D168FE86-AE61-4758-8323-6F53965EC927}" presName="quadrant1" presStyleLbl="node1" presStyleIdx="0" presStyleCnt="4">
        <dgm:presLayoutVars>
          <dgm:chMax val="1"/>
          <dgm:bulletEnabled val="1"/>
        </dgm:presLayoutVars>
      </dgm:prSet>
      <dgm:spPr/>
    </dgm:pt>
    <dgm:pt modelId="{75E5C970-BAD4-4CA1-8F79-DF0021054C74}" type="pres">
      <dgm:prSet presAssocID="{D168FE86-AE61-4758-8323-6F53965EC927}" presName="quadrant2" presStyleLbl="node1" presStyleIdx="1" presStyleCnt="4">
        <dgm:presLayoutVars>
          <dgm:chMax val="1"/>
          <dgm:bulletEnabled val="1"/>
        </dgm:presLayoutVars>
      </dgm:prSet>
      <dgm:spPr/>
    </dgm:pt>
    <dgm:pt modelId="{2498D5D4-E215-4AE6-ABF9-BFDC7E4D0362}" type="pres">
      <dgm:prSet presAssocID="{D168FE86-AE61-4758-8323-6F53965EC927}" presName="quadrant3" presStyleLbl="node1" presStyleIdx="2" presStyleCnt="4">
        <dgm:presLayoutVars>
          <dgm:chMax val="1"/>
          <dgm:bulletEnabled val="1"/>
        </dgm:presLayoutVars>
      </dgm:prSet>
      <dgm:spPr/>
    </dgm:pt>
    <dgm:pt modelId="{D8048976-8AE7-462E-9F15-C320759E1B59}" type="pres">
      <dgm:prSet presAssocID="{D168FE86-AE61-4758-8323-6F53965EC927}" presName="quadrant4" presStyleLbl="node1" presStyleIdx="3" presStyleCnt="4">
        <dgm:presLayoutVars>
          <dgm:chMax val="1"/>
          <dgm:bulletEnabled val="1"/>
        </dgm:presLayoutVars>
      </dgm:prSet>
      <dgm:spPr/>
    </dgm:pt>
    <dgm:pt modelId="{B37F3A84-412E-4BAD-8596-16A51011F85D}" type="pres">
      <dgm:prSet presAssocID="{D168FE86-AE61-4758-8323-6F53965EC927}" presName="quadrantPlaceholder" presStyleCnt="0"/>
      <dgm:spPr/>
    </dgm:pt>
    <dgm:pt modelId="{018E6A86-C2DC-45B9-A1E2-CB278CDD038F}" type="pres">
      <dgm:prSet presAssocID="{D168FE86-AE61-4758-8323-6F53965EC927}" presName="center1" presStyleLbl="fgShp" presStyleIdx="0" presStyleCnt="2"/>
      <dgm:spPr>
        <a:xfrm>
          <a:off x="612919" y="487372"/>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A0866390-0B2B-4AA5-B527-A7CFB3E9F9C7}" type="pres">
      <dgm:prSet presAssocID="{D168FE86-AE61-4758-8323-6F53965EC927}" presName="center2" presStyleLbl="fgShp" presStyleIdx="1" presStyleCnt="2"/>
      <dgm:spPr>
        <a:xfrm rot="10800000">
          <a:off x="612919" y="540647"/>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Lst>
  <dgm:cxnLst>
    <dgm:cxn modelId="{8A39AB2D-5A0E-4DFD-86C2-9945EFC3F370}" srcId="{D168FE86-AE61-4758-8323-6F53965EC927}" destId="{AAD87506-53CC-45E1-9473-1F9E38B3C3CE}" srcOrd="1" destOrd="0" parTransId="{4A53AEA7-1698-4E36-9107-DA2E78809F91}" sibTransId="{52E5F352-5165-4224-9ED9-2EC06FA45BF4}"/>
    <dgm:cxn modelId="{160B5E2F-CCC2-497C-83F9-C4A9A77F5EA3}" srcId="{D168FE86-AE61-4758-8323-6F53965EC927}" destId="{39A0882E-6BE1-464C-A5E5-D19C6F5B78B3}" srcOrd="0" destOrd="0" parTransId="{DA78FAF3-11C6-45BB-A3E7-A1905AA829C3}" sibTransId="{615D6CB5-F7D1-46C0-A4AA-69C3409EB8F5}"/>
    <dgm:cxn modelId="{39CB2E3B-15AE-440A-AEC0-5FAD8FC9F0D5}" srcId="{D168FE86-AE61-4758-8323-6F53965EC927}" destId="{20B9BF6A-7DBE-4CBF-A6FC-D639B4B8C736}" srcOrd="2" destOrd="0" parTransId="{16754DA3-5B04-4696-A675-DB01476D3976}" sibTransId="{B121B96F-1E42-4587-8E69-2EE6413E3D78}"/>
    <dgm:cxn modelId="{E48F295E-2132-4D99-8201-323FDC38CBB8}" type="presOf" srcId="{D168FE86-AE61-4758-8323-6F53965EC927}" destId="{48911FB2-BED2-4870-913D-D44CD3BC01F3}" srcOrd="0" destOrd="0" presId="urn:microsoft.com/office/officeart/2005/8/layout/cycle4"/>
    <dgm:cxn modelId="{0D758775-7EBE-459C-AE3E-D92F6F132A2C}" type="presOf" srcId="{39A0882E-6BE1-464C-A5E5-D19C6F5B78B3}" destId="{4471CE43-FE6A-4F2A-BAAD-F3C8F55AFF1C}" srcOrd="0" destOrd="0" presId="urn:microsoft.com/office/officeart/2005/8/layout/cycle4"/>
    <dgm:cxn modelId="{77076BAF-88FB-49E3-8472-7FC704EA24C2}" type="presOf" srcId="{20B9BF6A-7DBE-4CBF-A6FC-D639B4B8C736}" destId="{2498D5D4-E215-4AE6-ABF9-BFDC7E4D0362}" srcOrd="0" destOrd="0" presId="urn:microsoft.com/office/officeart/2005/8/layout/cycle4"/>
    <dgm:cxn modelId="{DFB021B1-D6F9-4FD8-8434-F0386FEB40FE}" srcId="{D168FE86-AE61-4758-8323-6F53965EC927}" destId="{92C1ED46-2961-4F3D-BA70-BCF614AED7DC}" srcOrd="3" destOrd="0" parTransId="{2A20EC1D-A963-4DE0-B214-8B84A8C98468}" sibTransId="{FAEBB5E1-566F-4D0A-9540-78161E42D858}"/>
    <dgm:cxn modelId="{809153D6-61AA-4069-9631-87B989BADCE2}" type="presOf" srcId="{92C1ED46-2961-4F3D-BA70-BCF614AED7DC}" destId="{D8048976-8AE7-462E-9F15-C320759E1B59}" srcOrd="0" destOrd="0" presId="urn:microsoft.com/office/officeart/2005/8/layout/cycle4"/>
    <dgm:cxn modelId="{147ADBDA-57C1-4FF2-8FE8-77F3CFC69E60}" type="presOf" srcId="{AAD87506-53CC-45E1-9473-1F9E38B3C3CE}" destId="{75E5C970-BAD4-4CA1-8F79-DF0021054C74}" srcOrd="0" destOrd="0" presId="urn:microsoft.com/office/officeart/2005/8/layout/cycle4"/>
    <dgm:cxn modelId="{27A82198-2804-4DF4-B8C0-BCD748ECED62}" type="presParOf" srcId="{48911FB2-BED2-4870-913D-D44CD3BC01F3}" destId="{A2F8D4A0-5B1C-4C95-9B59-27B35A6DF9B9}" srcOrd="0" destOrd="0" presId="urn:microsoft.com/office/officeart/2005/8/layout/cycle4"/>
    <dgm:cxn modelId="{39A8B4B5-32D2-45F1-BF4C-8FF757DE2E8B}" type="presParOf" srcId="{A2F8D4A0-5B1C-4C95-9B59-27B35A6DF9B9}" destId="{D14C474A-C330-4175-BBC4-C369BD8BF442}" srcOrd="0" destOrd="0" presId="urn:microsoft.com/office/officeart/2005/8/layout/cycle4"/>
    <dgm:cxn modelId="{A62C2744-15A9-4876-800D-913F8810D1A6}" type="presParOf" srcId="{48911FB2-BED2-4870-913D-D44CD3BC01F3}" destId="{926D7AB2-A9EF-4EC2-BBA9-0565EBBE8C64}" srcOrd="1" destOrd="0" presId="urn:microsoft.com/office/officeart/2005/8/layout/cycle4"/>
    <dgm:cxn modelId="{8DA2D8B8-7982-4FB1-BA99-D789089A4ADC}" type="presParOf" srcId="{926D7AB2-A9EF-4EC2-BBA9-0565EBBE8C64}" destId="{4471CE43-FE6A-4F2A-BAAD-F3C8F55AFF1C}" srcOrd="0" destOrd="0" presId="urn:microsoft.com/office/officeart/2005/8/layout/cycle4"/>
    <dgm:cxn modelId="{3DE6967C-8892-40DE-A7B1-E4500F1928CE}" type="presParOf" srcId="{926D7AB2-A9EF-4EC2-BBA9-0565EBBE8C64}" destId="{75E5C970-BAD4-4CA1-8F79-DF0021054C74}" srcOrd="1" destOrd="0" presId="urn:microsoft.com/office/officeart/2005/8/layout/cycle4"/>
    <dgm:cxn modelId="{BB492D87-B301-4934-9378-996373B340DB}" type="presParOf" srcId="{926D7AB2-A9EF-4EC2-BBA9-0565EBBE8C64}" destId="{2498D5D4-E215-4AE6-ABF9-BFDC7E4D0362}" srcOrd="2" destOrd="0" presId="urn:microsoft.com/office/officeart/2005/8/layout/cycle4"/>
    <dgm:cxn modelId="{2304D120-3F41-4E76-BA92-BCB6842FDEA9}" type="presParOf" srcId="{926D7AB2-A9EF-4EC2-BBA9-0565EBBE8C64}" destId="{D8048976-8AE7-462E-9F15-C320759E1B59}" srcOrd="3" destOrd="0" presId="urn:microsoft.com/office/officeart/2005/8/layout/cycle4"/>
    <dgm:cxn modelId="{D6BF556B-826A-4878-9F7E-4211A03CAB64}" type="presParOf" srcId="{926D7AB2-A9EF-4EC2-BBA9-0565EBBE8C64}" destId="{B37F3A84-412E-4BAD-8596-16A51011F85D}" srcOrd="4" destOrd="0" presId="urn:microsoft.com/office/officeart/2005/8/layout/cycle4"/>
    <dgm:cxn modelId="{D1F9B02F-61B6-43E1-8120-845303E22543}" type="presParOf" srcId="{48911FB2-BED2-4870-913D-D44CD3BC01F3}" destId="{018E6A86-C2DC-45B9-A1E2-CB278CDD038F}" srcOrd="2" destOrd="0" presId="urn:microsoft.com/office/officeart/2005/8/layout/cycle4"/>
    <dgm:cxn modelId="{1AFD05B2-E67E-4C66-BA92-28DE59A18758}" type="presParOf" srcId="{48911FB2-BED2-4870-913D-D44CD3BC01F3}" destId="{A0866390-0B2B-4AA5-B527-A7CFB3E9F9C7}"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68FE86-AE61-4758-8323-6F53965EC927}" type="doc">
      <dgm:prSet loTypeId="urn:microsoft.com/office/officeart/2005/8/layout/cycle4" loCatId="cycle" qsTypeId="urn:microsoft.com/office/officeart/2005/8/quickstyle/3d3" qsCatId="3D" csTypeId="urn:microsoft.com/office/officeart/2005/8/colors/accent1_2" csCatId="accent1" phldr="1"/>
      <dgm:spPr/>
      <dgm:t>
        <a:bodyPr/>
        <a:lstStyle/>
        <a:p>
          <a:endParaRPr lang="en-ZA"/>
        </a:p>
      </dgm:t>
    </dgm:pt>
    <dgm:pt modelId="{39A0882E-6BE1-464C-A5E5-D19C6F5B78B3}">
      <dgm:prSet phldrT="[Text]" phldr="0"/>
      <dgm:spPr>
        <a:xfrm>
          <a:off x="220555"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Act</a:t>
          </a:r>
          <a:endParaRPr lang="en-ZA" dirty="0">
            <a:solidFill>
              <a:srgbClr val="FFFFFF"/>
            </a:solidFill>
            <a:latin typeface="Franklin Gothic Book" panose="020F0502020204030204"/>
            <a:ea typeface="+mn-ea"/>
            <a:cs typeface="+mn-cs"/>
          </a:endParaRPr>
        </a:p>
      </dgm:t>
    </dgm:pt>
    <dgm:pt modelId="{DA78FAF3-11C6-45BB-A3E7-A1905AA829C3}" type="parTrans" cxnId="{160B5E2F-CCC2-497C-83F9-C4A9A77F5EA3}">
      <dgm:prSet/>
      <dgm:spPr/>
      <dgm:t>
        <a:bodyPr/>
        <a:lstStyle/>
        <a:p>
          <a:endParaRPr lang="en-ZA"/>
        </a:p>
      </dgm:t>
    </dgm:pt>
    <dgm:pt modelId="{615D6CB5-F7D1-46C0-A4AA-69C3409EB8F5}" type="sibTrans" cxnId="{160B5E2F-CCC2-497C-83F9-C4A9A77F5EA3}">
      <dgm:prSet/>
      <dgm:spPr/>
      <dgm:t>
        <a:bodyPr/>
        <a:lstStyle/>
        <a:p>
          <a:endParaRPr lang="en-ZA"/>
        </a:p>
      </dgm:t>
    </dgm:pt>
    <dgm:pt modelId="{AAD87506-53CC-45E1-9473-1F9E38B3C3CE}">
      <dgm:prSet phldrT="[Text]" phldr="0"/>
      <dgm:spPr>
        <a:xfrm rot="5400000">
          <a:off x="703219"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Plan</a:t>
          </a:r>
          <a:endParaRPr lang="en-ZA" dirty="0">
            <a:solidFill>
              <a:srgbClr val="FFFFFF"/>
            </a:solidFill>
            <a:latin typeface="Franklin Gothic Book" panose="020F0502020204030204"/>
            <a:ea typeface="+mn-ea"/>
            <a:cs typeface="+mn-cs"/>
          </a:endParaRPr>
        </a:p>
      </dgm:t>
    </dgm:pt>
    <dgm:pt modelId="{4A53AEA7-1698-4E36-9107-DA2E78809F91}" type="parTrans" cxnId="{8A39AB2D-5A0E-4DFD-86C2-9945EFC3F370}">
      <dgm:prSet/>
      <dgm:spPr/>
      <dgm:t>
        <a:bodyPr/>
        <a:lstStyle/>
        <a:p>
          <a:endParaRPr lang="en-ZA"/>
        </a:p>
      </dgm:t>
    </dgm:pt>
    <dgm:pt modelId="{52E5F352-5165-4224-9ED9-2EC06FA45BF4}" type="sibTrans" cxnId="{8A39AB2D-5A0E-4DFD-86C2-9945EFC3F370}">
      <dgm:prSet/>
      <dgm:spPr/>
      <dgm:t>
        <a:bodyPr/>
        <a:lstStyle/>
        <a:p>
          <a:endParaRPr lang="en-ZA"/>
        </a:p>
      </dgm:t>
    </dgm:pt>
    <dgm:pt modelId="{20B9BF6A-7DBE-4CBF-A6FC-D639B4B8C736}">
      <dgm:prSet phldrT="[Text]" phldr="0"/>
      <dgm:spPr>
        <a:xfrm rot="10800000">
          <a:off x="703219"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Do</a:t>
          </a:r>
          <a:endParaRPr lang="en-ZA" dirty="0">
            <a:solidFill>
              <a:srgbClr val="FFFFFF"/>
            </a:solidFill>
            <a:latin typeface="Franklin Gothic Book" panose="020F0502020204030204"/>
            <a:ea typeface="+mn-ea"/>
            <a:cs typeface="+mn-cs"/>
          </a:endParaRPr>
        </a:p>
      </dgm:t>
    </dgm:pt>
    <dgm:pt modelId="{16754DA3-5B04-4696-A675-DB01476D3976}" type="parTrans" cxnId="{39CB2E3B-15AE-440A-AEC0-5FAD8FC9F0D5}">
      <dgm:prSet/>
      <dgm:spPr/>
      <dgm:t>
        <a:bodyPr/>
        <a:lstStyle/>
        <a:p>
          <a:endParaRPr lang="en-ZA"/>
        </a:p>
      </dgm:t>
    </dgm:pt>
    <dgm:pt modelId="{B121B96F-1E42-4587-8E69-2EE6413E3D78}" type="sibTrans" cxnId="{39CB2E3B-15AE-440A-AEC0-5FAD8FC9F0D5}">
      <dgm:prSet/>
      <dgm:spPr/>
      <dgm:t>
        <a:bodyPr/>
        <a:lstStyle/>
        <a:p>
          <a:endParaRPr lang="en-ZA"/>
        </a:p>
      </dgm:t>
    </dgm:pt>
    <dgm:pt modelId="{92C1ED46-2961-4F3D-BA70-BCF614AED7DC}">
      <dgm:prSet phldrT="[Text]" phldr="0"/>
      <dgm:spPr>
        <a:xfrm rot="16200000">
          <a:off x="220555"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dirty="0">
              <a:solidFill>
                <a:srgbClr val="FFFFFF"/>
              </a:solidFill>
              <a:latin typeface="Franklin Gothic Book" panose="020F0502020204030204"/>
              <a:ea typeface="+mn-ea"/>
              <a:cs typeface="+mn-cs"/>
            </a:rPr>
            <a:t>Study</a:t>
          </a:r>
          <a:endParaRPr lang="en-ZA" dirty="0">
            <a:solidFill>
              <a:srgbClr val="FFFFFF"/>
            </a:solidFill>
            <a:latin typeface="Franklin Gothic Book" panose="020F0502020204030204"/>
            <a:ea typeface="+mn-ea"/>
            <a:cs typeface="+mn-cs"/>
          </a:endParaRPr>
        </a:p>
      </dgm:t>
    </dgm:pt>
    <dgm:pt modelId="{2A20EC1D-A963-4DE0-B214-8B84A8C98468}" type="parTrans" cxnId="{DFB021B1-D6F9-4FD8-8434-F0386FEB40FE}">
      <dgm:prSet/>
      <dgm:spPr/>
      <dgm:t>
        <a:bodyPr/>
        <a:lstStyle/>
        <a:p>
          <a:endParaRPr lang="en-ZA"/>
        </a:p>
      </dgm:t>
    </dgm:pt>
    <dgm:pt modelId="{FAEBB5E1-566F-4D0A-9540-78161E42D858}" type="sibTrans" cxnId="{DFB021B1-D6F9-4FD8-8434-F0386FEB40FE}">
      <dgm:prSet/>
      <dgm:spPr/>
      <dgm:t>
        <a:bodyPr/>
        <a:lstStyle/>
        <a:p>
          <a:endParaRPr lang="en-ZA"/>
        </a:p>
      </dgm:t>
    </dgm:pt>
    <dgm:pt modelId="{48911FB2-BED2-4870-913D-D44CD3BC01F3}" type="pres">
      <dgm:prSet presAssocID="{D168FE86-AE61-4758-8323-6F53965EC927}" presName="cycleMatrixDiagram" presStyleCnt="0">
        <dgm:presLayoutVars>
          <dgm:chMax val="1"/>
          <dgm:dir/>
          <dgm:animLvl val="lvl"/>
          <dgm:resizeHandles val="exact"/>
        </dgm:presLayoutVars>
      </dgm:prSet>
      <dgm:spPr/>
    </dgm:pt>
    <dgm:pt modelId="{A2F8D4A0-5B1C-4C95-9B59-27B35A6DF9B9}" type="pres">
      <dgm:prSet presAssocID="{D168FE86-AE61-4758-8323-6F53965EC927}" presName="children" presStyleCnt="0"/>
      <dgm:spPr/>
    </dgm:pt>
    <dgm:pt modelId="{D14C474A-C330-4175-BBC4-C369BD8BF442}" type="pres">
      <dgm:prSet presAssocID="{D168FE86-AE61-4758-8323-6F53965EC927}" presName="childPlaceholder" presStyleCnt="0"/>
      <dgm:spPr/>
    </dgm:pt>
    <dgm:pt modelId="{926D7AB2-A9EF-4EC2-BBA9-0565EBBE8C64}" type="pres">
      <dgm:prSet presAssocID="{D168FE86-AE61-4758-8323-6F53965EC927}" presName="circle" presStyleCnt="0"/>
      <dgm:spPr/>
    </dgm:pt>
    <dgm:pt modelId="{4471CE43-FE6A-4F2A-BAAD-F3C8F55AFF1C}" type="pres">
      <dgm:prSet presAssocID="{D168FE86-AE61-4758-8323-6F53965EC927}" presName="quadrant1" presStyleLbl="node1" presStyleIdx="0" presStyleCnt="4">
        <dgm:presLayoutVars>
          <dgm:chMax val="1"/>
          <dgm:bulletEnabled val="1"/>
        </dgm:presLayoutVars>
      </dgm:prSet>
      <dgm:spPr/>
    </dgm:pt>
    <dgm:pt modelId="{75E5C970-BAD4-4CA1-8F79-DF0021054C74}" type="pres">
      <dgm:prSet presAssocID="{D168FE86-AE61-4758-8323-6F53965EC927}" presName="quadrant2" presStyleLbl="node1" presStyleIdx="1" presStyleCnt="4">
        <dgm:presLayoutVars>
          <dgm:chMax val="1"/>
          <dgm:bulletEnabled val="1"/>
        </dgm:presLayoutVars>
      </dgm:prSet>
      <dgm:spPr/>
    </dgm:pt>
    <dgm:pt modelId="{2498D5D4-E215-4AE6-ABF9-BFDC7E4D0362}" type="pres">
      <dgm:prSet presAssocID="{D168FE86-AE61-4758-8323-6F53965EC927}" presName="quadrant3" presStyleLbl="node1" presStyleIdx="2" presStyleCnt="4">
        <dgm:presLayoutVars>
          <dgm:chMax val="1"/>
          <dgm:bulletEnabled val="1"/>
        </dgm:presLayoutVars>
      </dgm:prSet>
      <dgm:spPr/>
    </dgm:pt>
    <dgm:pt modelId="{D8048976-8AE7-462E-9F15-C320759E1B59}" type="pres">
      <dgm:prSet presAssocID="{D168FE86-AE61-4758-8323-6F53965EC927}" presName="quadrant4" presStyleLbl="node1" presStyleIdx="3" presStyleCnt="4">
        <dgm:presLayoutVars>
          <dgm:chMax val="1"/>
          <dgm:bulletEnabled val="1"/>
        </dgm:presLayoutVars>
      </dgm:prSet>
      <dgm:spPr/>
    </dgm:pt>
    <dgm:pt modelId="{B37F3A84-412E-4BAD-8596-16A51011F85D}" type="pres">
      <dgm:prSet presAssocID="{D168FE86-AE61-4758-8323-6F53965EC927}" presName="quadrantPlaceholder" presStyleCnt="0"/>
      <dgm:spPr/>
    </dgm:pt>
    <dgm:pt modelId="{018E6A86-C2DC-45B9-A1E2-CB278CDD038F}" type="pres">
      <dgm:prSet presAssocID="{D168FE86-AE61-4758-8323-6F53965EC927}" presName="center1" presStyleLbl="fgShp" presStyleIdx="0" presStyleCnt="2"/>
      <dgm:spPr>
        <a:xfrm>
          <a:off x="612919" y="487372"/>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A0866390-0B2B-4AA5-B527-A7CFB3E9F9C7}" type="pres">
      <dgm:prSet presAssocID="{D168FE86-AE61-4758-8323-6F53965EC927}" presName="center2" presStyleLbl="fgShp" presStyleIdx="1" presStyleCnt="2"/>
      <dgm:spPr>
        <a:xfrm rot="10800000">
          <a:off x="612919" y="540647"/>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Lst>
  <dgm:cxnLst>
    <dgm:cxn modelId="{8A39AB2D-5A0E-4DFD-86C2-9945EFC3F370}" srcId="{D168FE86-AE61-4758-8323-6F53965EC927}" destId="{AAD87506-53CC-45E1-9473-1F9E38B3C3CE}" srcOrd="1" destOrd="0" parTransId="{4A53AEA7-1698-4E36-9107-DA2E78809F91}" sibTransId="{52E5F352-5165-4224-9ED9-2EC06FA45BF4}"/>
    <dgm:cxn modelId="{160B5E2F-CCC2-497C-83F9-C4A9A77F5EA3}" srcId="{D168FE86-AE61-4758-8323-6F53965EC927}" destId="{39A0882E-6BE1-464C-A5E5-D19C6F5B78B3}" srcOrd="0" destOrd="0" parTransId="{DA78FAF3-11C6-45BB-A3E7-A1905AA829C3}" sibTransId="{615D6CB5-F7D1-46C0-A4AA-69C3409EB8F5}"/>
    <dgm:cxn modelId="{39CB2E3B-15AE-440A-AEC0-5FAD8FC9F0D5}" srcId="{D168FE86-AE61-4758-8323-6F53965EC927}" destId="{20B9BF6A-7DBE-4CBF-A6FC-D639B4B8C736}" srcOrd="2" destOrd="0" parTransId="{16754DA3-5B04-4696-A675-DB01476D3976}" sibTransId="{B121B96F-1E42-4587-8E69-2EE6413E3D78}"/>
    <dgm:cxn modelId="{E48F295E-2132-4D99-8201-323FDC38CBB8}" type="presOf" srcId="{D168FE86-AE61-4758-8323-6F53965EC927}" destId="{48911FB2-BED2-4870-913D-D44CD3BC01F3}" srcOrd="0" destOrd="0" presId="urn:microsoft.com/office/officeart/2005/8/layout/cycle4"/>
    <dgm:cxn modelId="{0D758775-7EBE-459C-AE3E-D92F6F132A2C}" type="presOf" srcId="{39A0882E-6BE1-464C-A5E5-D19C6F5B78B3}" destId="{4471CE43-FE6A-4F2A-BAAD-F3C8F55AFF1C}" srcOrd="0" destOrd="0" presId="urn:microsoft.com/office/officeart/2005/8/layout/cycle4"/>
    <dgm:cxn modelId="{77076BAF-88FB-49E3-8472-7FC704EA24C2}" type="presOf" srcId="{20B9BF6A-7DBE-4CBF-A6FC-D639B4B8C736}" destId="{2498D5D4-E215-4AE6-ABF9-BFDC7E4D0362}" srcOrd="0" destOrd="0" presId="urn:microsoft.com/office/officeart/2005/8/layout/cycle4"/>
    <dgm:cxn modelId="{DFB021B1-D6F9-4FD8-8434-F0386FEB40FE}" srcId="{D168FE86-AE61-4758-8323-6F53965EC927}" destId="{92C1ED46-2961-4F3D-BA70-BCF614AED7DC}" srcOrd="3" destOrd="0" parTransId="{2A20EC1D-A963-4DE0-B214-8B84A8C98468}" sibTransId="{FAEBB5E1-566F-4D0A-9540-78161E42D858}"/>
    <dgm:cxn modelId="{809153D6-61AA-4069-9631-87B989BADCE2}" type="presOf" srcId="{92C1ED46-2961-4F3D-BA70-BCF614AED7DC}" destId="{D8048976-8AE7-462E-9F15-C320759E1B59}" srcOrd="0" destOrd="0" presId="urn:microsoft.com/office/officeart/2005/8/layout/cycle4"/>
    <dgm:cxn modelId="{147ADBDA-57C1-4FF2-8FE8-77F3CFC69E60}" type="presOf" srcId="{AAD87506-53CC-45E1-9473-1F9E38B3C3CE}" destId="{75E5C970-BAD4-4CA1-8F79-DF0021054C74}" srcOrd="0" destOrd="0" presId="urn:microsoft.com/office/officeart/2005/8/layout/cycle4"/>
    <dgm:cxn modelId="{27A82198-2804-4DF4-B8C0-BCD748ECED62}" type="presParOf" srcId="{48911FB2-BED2-4870-913D-D44CD3BC01F3}" destId="{A2F8D4A0-5B1C-4C95-9B59-27B35A6DF9B9}" srcOrd="0" destOrd="0" presId="urn:microsoft.com/office/officeart/2005/8/layout/cycle4"/>
    <dgm:cxn modelId="{39A8B4B5-32D2-45F1-BF4C-8FF757DE2E8B}" type="presParOf" srcId="{A2F8D4A0-5B1C-4C95-9B59-27B35A6DF9B9}" destId="{D14C474A-C330-4175-BBC4-C369BD8BF442}" srcOrd="0" destOrd="0" presId="urn:microsoft.com/office/officeart/2005/8/layout/cycle4"/>
    <dgm:cxn modelId="{A62C2744-15A9-4876-800D-913F8810D1A6}" type="presParOf" srcId="{48911FB2-BED2-4870-913D-D44CD3BC01F3}" destId="{926D7AB2-A9EF-4EC2-BBA9-0565EBBE8C64}" srcOrd="1" destOrd="0" presId="urn:microsoft.com/office/officeart/2005/8/layout/cycle4"/>
    <dgm:cxn modelId="{8DA2D8B8-7982-4FB1-BA99-D789089A4ADC}" type="presParOf" srcId="{926D7AB2-A9EF-4EC2-BBA9-0565EBBE8C64}" destId="{4471CE43-FE6A-4F2A-BAAD-F3C8F55AFF1C}" srcOrd="0" destOrd="0" presId="urn:microsoft.com/office/officeart/2005/8/layout/cycle4"/>
    <dgm:cxn modelId="{3DE6967C-8892-40DE-A7B1-E4500F1928CE}" type="presParOf" srcId="{926D7AB2-A9EF-4EC2-BBA9-0565EBBE8C64}" destId="{75E5C970-BAD4-4CA1-8F79-DF0021054C74}" srcOrd="1" destOrd="0" presId="urn:microsoft.com/office/officeart/2005/8/layout/cycle4"/>
    <dgm:cxn modelId="{BB492D87-B301-4934-9378-996373B340DB}" type="presParOf" srcId="{926D7AB2-A9EF-4EC2-BBA9-0565EBBE8C64}" destId="{2498D5D4-E215-4AE6-ABF9-BFDC7E4D0362}" srcOrd="2" destOrd="0" presId="urn:microsoft.com/office/officeart/2005/8/layout/cycle4"/>
    <dgm:cxn modelId="{2304D120-3F41-4E76-BA92-BCB6842FDEA9}" type="presParOf" srcId="{926D7AB2-A9EF-4EC2-BBA9-0565EBBE8C64}" destId="{D8048976-8AE7-462E-9F15-C320759E1B59}" srcOrd="3" destOrd="0" presId="urn:microsoft.com/office/officeart/2005/8/layout/cycle4"/>
    <dgm:cxn modelId="{D6BF556B-826A-4878-9F7E-4211A03CAB64}" type="presParOf" srcId="{926D7AB2-A9EF-4EC2-BBA9-0565EBBE8C64}" destId="{B37F3A84-412E-4BAD-8596-16A51011F85D}" srcOrd="4" destOrd="0" presId="urn:microsoft.com/office/officeart/2005/8/layout/cycle4"/>
    <dgm:cxn modelId="{D1F9B02F-61B6-43E1-8120-845303E22543}" type="presParOf" srcId="{48911FB2-BED2-4870-913D-D44CD3BC01F3}" destId="{018E6A86-C2DC-45B9-A1E2-CB278CDD038F}" srcOrd="2" destOrd="0" presId="urn:microsoft.com/office/officeart/2005/8/layout/cycle4"/>
    <dgm:cxn modelId="{1AFD05B2-E67E-4C66-BA92-28DE59A18758}" type="presParOf" srcId="{48911FB2-BED2-4870-913D-D44CD3BC01F3}" destId="{A0866390-0B2B-4AA5-B527-A7CFB3E9F9C7}"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771051-A273-4228-B38E-1276886D9A3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ZA"/>
        </a:p>
      </dgm:t>
    </dgm:pt>
    <dgm:pt modelId="{F9CEAF8E-8EA1-4BC9-99CD-8F83B5B7F27B}">
      <dgm:prSet phldrT="[Text]" phldr="0" custT="1"/>
      <dgm:spPr>
        <a:xfrm>
          <a:off x="857220" y="20910"/>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Demonstrated Improvement</a:t>
          </a:r>
          <a:r>
            <a:rPr lang="en-US" sz="1200" dirty="0">
              <a:solidFill>
                <a:sysClr val="window" lastClr="FFFFFF"/>
              </a:solidFill>
              <a:latin typeface="Calibri" panose="020F0502020204030204"/>
              <a:ea typeface="+mn-ea"/>
              <a:cs typeface="+mn-cs"/>
            </a:rPr>
            <a:t>=</a:t>
          </a:r>
        </a:p>
        <a:p>
          <a:pPr>
            <a:buNone/>
          </a:pPr>
          <a:r>
            <a:rPr lang="en-US" sz="1200" dirty="0">
              <a:solidFill>
                <a:sysClr val="window" lastClr="FFFFFF"/>
              </a:solidFill>
              <a:latin typeface="Calibri" panose="020F0502020204030204"/>
              <a:ea typeface="+mn-ea"/>
              <a:cs typeface="+mn-cs"/>
            </a:rPr>
            <a:t>continuous Data Improvement</a:t>
          </a:r>
          <a:endParaRPr lang="en-ZA" sz="1200" dirty="0">
            <a:solidFill>
              <a:sysClr val="window" lastClr="FFFFFF"/>
            </a:solidFill>
            <a:latin typeface="Calibri" panose="020F0502020204030204"/>
            <a:ea typeface="+mn-ea"/>
            <a:cs typeface="+mn-cs"/>
          </a:endParaRPr>
        </a:p>
      </dgm:t>
    </dgm:pt>
    <dgm:pt modelId="{752A8CD6-1EF1-488F-A65C-25B0D762A526}" type="parTrans" cxnId="{323A483F-33BA-4AF9-BAE0-36FFBD56A83B}">
      <dgm:prSet/>
      <dgm:spPr/>
      <dgm:t>
        <a:bodyPr/>
        <a:lstStyle/>
        <a:p>
          <a:endParaRPr lang="en-ZA" sz="1200"/>
        </a:p>
      </dgm:t>
    </dgm:pt>
    <dgm:pt modelId="{06E6D11C-B737-4BCB-933B-3F5C5698E670}" type="sibTrans" cxnId="{323A483F-33BA-4AF9-BAE0-36FFBD56A83B}">
      <dgm:prSet custT="1"/>
      <dgm:spPr>
        <a:xfrm>
          <a:off x="2592690" y="496371"/>
          <a:ext cx="368972" cy="91440"/>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8662A4A3-BCA1-423F-A75C-D0F39C315D23}">
      <dgm:prSet phldrT="[Text]" phldr="0" custT="1"/>
      <dgm:spPr>
        <a:xfrm>
          <a:off x="2994062" y="20910"/>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Consistency &amp;  Reliability</a:t>
          </a:r>
          <a:r>
            <a:rPr lang="en-US" sz="1200" dirty="0">
              <a:solidFill>
                <a:sysClr val="window" lastClr="FFFFFF"/>
              </a:solidFill>
              <a:latin typeface="Calibri" panose="020F0502020204030204"/>
              <a:ea typeface="+mn-ea"/>
              <a:cs typeface="+mn-cs"/>
            </a:rPr>
            <a:t>= testing through different staff, days or pt’s group &amp; still positive results</a:t>
          </a:r>
          <a:endParaRPr lang="en-ZA" sz="1200" dirty="0">
            <a:solidFill>
              <a:sysClr val="window" lastClr="FFFFFF"/>
            </a:solidFill>
            <a:latin typeface="Calibri" panose="020F0502020204030204"/>
            <a:ea typeface="+mn-ea"/>
            <a:cs typeface="+mn-cs"/>
          </a:endParaRPr>
        </a:p>
      </dgm:t>
    </dgm:pt>
    <dgm:pt modelId="{D24A6D69-6040-43F4-8A9A-1FEF84967B55}" type="parTrans" cxnId="{3FA171A8-BA4C-47E3-B4F5-FC7B45C6CD7C}">
      <dgm:prSet/>
      <dgm:spPr/>
      <dgm:t>
        <a:bodyPr/>
        <a:lstStyle/>
        <a:p>
          <a:endParaRPr lang="en-ZA" sz="1200"/>
        </a:p>
      </dgm:t>
    </dgm:pt>
    <dgm:pt modelId="{DAB4D397-8F15-47DE-98BC-A11F0F291D72}" type="sibTrans" cxnId="{3FA171A8-BA4C-47E3-B4F5-FC7B45C6CD7C}">
      <dgm:prSet custT="1"/>
      <dgm:spPr>
        <a:xfrm>
          <a:off x="4729533" y="496371"/>
          <a:ext cx="368972" cy="91440"/>
        </a:xfrm>
        <a:custGeom>
          <a:avLst/>
          <a:gdLst/>
          <a:ahLst/>
          <a:cxnLst/>
          <a:rect l="0" t="0" r="0" b="0"/>
          <a:pathLst>
            <a:path>
              <a:moveTo>
                <a:pt x="1906433" y="0"/>
              </a:moveTo>
              <a:lnTo>
                <a:pt x="1906433" y="180043"/>
              </a:lnTo>
              <a:lnTo>
                <a:pt x="0" y="180043"/>
              </a:lnTo>
              <a:lnTo>
                <a:pt x="0" y="325887"/>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D99639C3-F62A-4505-B72C-3E5525491ECD}">
      <dgm:prSet phldrT="[Text]" phldr="0" custT="1"/>
      <dgm:spPr>
        <a:xfrm>
          <a:off x="5130905" y="3486"/>
          <a:ext cx="1737270" cy="1077208"/>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Feasibility in Routine Practice</a:t>
          </a:r>
          <a:r>
            <a:rPr lang="en-US" sz="1200" b="1" dirty="0">
              <a:solidFill>
                <a:sysClr val="window" lastClr="FFFFFF"/>
              </a:solidFill>
              <a:latin typeface="Calibri" panose="020F0502020204030204"/>
              <a:ea typeface="+mn-ea"/>
              <a:cs typeface="+mn-cs"/>
            </a:rPr>
            <a:t>=</a:t>
          </a:r>
          <a:r>
            <a:rPr lang="en-US" sz="1200" b="0" dirty="0">
              <a:solidFill>
                <a:sysClr val="window" lastClr="FFFFFF"/>
              </a:solidFill>
              <a:latin typeface="Calibri" panose="020F0502020204030204"/>
              <a:ea typeface="+mn-ea"/>
              <a:cs typeface="+mn-cs"/>
            </a:rPr>
            <a:t>change should be practical , affordable &amp; sustainable</a:t>
          </a:r>
          <a:endParaRPr lang="en-ZA" sz="1200" b="0" dirty="0">
            <a:solidFill>
              <a:sysClr val="window" lastClr="FFFFFF"/>
            </a:solidFill>
            <a:latin typeface="Calibri" panose="020F0502020204030204"/>
            <a:ea typeface="+mn-ea"/>
            <a:cs typeface="+mn-cs"/>
          </a:endParaRPr>
        </a:p>
      </dgm:t>
    </dgm:pt>
    <dgm:pt modelId="{FCC674C1-58C6-4B15-82D8-7B3C38290893}" type="parTrans" cxnId="{E1DFEE53-8029-4170-B3DF-F8D93695BB5F}">
      <dgm:prSet/>
      <dgm:spPr/>
      <dgm:t>
        <a:bodyPr/>
        <a:lstStyle/>
        <a:p>
          <a:endParaRPr lang="en-ZA" sz="1200"/>
        </a:p>
      </dgm:t>
    </dgm:pt>
    <dgm:pt modelId="{C6DA5163-E32B-41AC-A200-4038D87AFE07}" type="sibTrans" cxnId="{E1DFEE53-8029-4170-B3DF-F8D93695BB5F}">
      <dgm:prSet custT="1"/>
      <dgm:spPr>
        <a:xfrm>
          <a:off x="1725855" y="1078895"/>
          <a:ext cx="4273684" cy="368972"/>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D3019F60-4382-4561-BFA7-9392962EE580}">
      <dgm:prSet phldrT="[Text]" phldr="0" custT="1"/>
      <dgm:spPr>
        <a:xfrm>
          <a:off x="857220" y="1480267"/>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Staff acceptance &amp; Buy-in</a:t>
          </a:r>
          <a:r>
            <a:rPr lang="en-US" sz="1200" dirty="0">
              <a:solidFill>
                <a:sysClr val="window" lastClr="FFFFFF"/>
              </a:solidFill>
              <a:latin typeface="Calibri" panose="020F0502020204030204"/>
              <a:ea typeface="+mn-ea"/>
              <a:cs typeface="+mn-cs"/>
            </a:rPr>
            <a:t>=understand ,support and agree , involve those who will carry it out daily</a:t>
          </a:r>
          <a:endParaRPr lang="en-ZA" sz="1200" dirty="0">
            <a:solidFill>
              <a:sysClr val="window" lastClr="FFFFFF"/>
            </a:solidFill>
            <a:latin typeface="Calibri" panose="020F0502020204030204"/>
            <a:ea typeface="+mn-ea"/>
            <a:cs typeface="+mn-cs"/>
          </a:endParaRPr>
        </a:p>
      </dgm:t>
    </dgm:pt>
    <dgm:pt modelId="{B8B33B48-61E8-46E6-8B3B-FA15BC8C798E}" type="parTrans" cxnId="{4C2E00CD-FEA5-40F6-8DED-A140ADBE0022}">
      <dgm:prSet/>
      <dgm:spPr/>
      <dgm:t>
        <a:bodyPr/>
        <a:lstStyle/>
        <a:p>
          <a:endParaRPr lang="en-ZA" sz="1200"/>
        </a:p>
      </dgm:t>
    </dgm:pt>
    <dgm:pt modelId="{9B7825FA-1D51-4072-909B-BF4602099BFA}" type="sibTrans" cxnId="{4C2E00CD-FEA5-40F6-8DED-A140ADBE0022}">
      <dgm:prSet custT="1"/>
      <dgm:spPr>
        <a:xfrm>
          <a:off x="2592690" y="1955728"/>
          <a:ext cx="368972" cy="91440"/>
        </a:xfrm>
        <a:custGeom>
          <a:avLst/>
          <a:gdLst/>
          <a:ahLst/>
          <a:cxnLst/>
          <a:rect l="0" t="0" r="0" b="0"/>
          <a:pathLst>
            <a:path>
              <a:moveTo>
                <a:pt x="1906433" y="0"/>
              </a:moveTo>
              <a:lnTo>
                <a:pt x="1906433" y="180043"/>
              </a:lnTo>
              <a:lnTo>
                <a:pt x="0" y="180043"/>
              </a:lnTo>
              <a:lnTo>
                <a:pt x="0" y="325887"/>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04CC0E97-39E5-458D-B259-50D28F985FD6}">
      <dgm:prSet phldrT="[Text]" phldr="0" custT="1"/>
      <dgm:spPr>
        <a:xfrm>
          <a:off x="2994062" y="1480267"/>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Alignment with guidelines</a:t>
          </a:r>
          <a:r>
            <a:rPr lang="en-US" sz="1200" dirty="0">
              <a:solidFill>
                <a:sysClr val="window" lastClr="FFFFFF"/>
              </a:solidFill>
              <a:latin typeface="Calibri" panose="020F0502020204030204"/>
              <a:ea typeface="+mn-ea"/>
              <a:cs typeface="+mn-cs"/>
            </a:rPr>
            <a:t>=the change should align with the National clinical guidelines , policies </a:t>
          </a:r>
          <a:endParaRPr lang="en-ZA" sz="1200" dirty="0">
            <a:solidFill>
              <a:sysClr val="window" lastClr="FFFFFF"/>
            </a:solidFill>
            <a:latin typeface="Calibri" panose="020F0502020204030204"/>
            <a:ea typeface="+mn-ea"/>
            <a:cs typeface="+mn-cs"/>
          </a:endParaRPr>
        </a:p>
      </dgm:t>
    </dgm:pt>
    <dgm:pt modelId="{42AAA91D-EFC8-4A37-B8A0-BAC78B525868}" type="parTrans" cxnId="{1EFFBA3F-1D20-4347-B4E8-A37CB1F9530E}">
      <dgm:prSet/>
      <dgm:spPr/>
      <dgm:t>
        <a:bodyPr/>
        <a:lstStyle/>
        <a:p>
          <a:endParaRPr lang="en-ZA" sz="1200"/>
        </a:p>
      </dgm:t>
    </dgm:pt>
    <dgm:pt modelId="{1ACD7E58-829E-4F4A-ABF6-38C228CAF5F7}" type="sibTrans" cxnId="{1EFFBA3F-1D20-4347-B4E8-A37CB1F9530E}">
      <dgm:prSet custT="1"/>
      <dgm:spPr>
        <a:xfrm>
          <a:off x="4729533" y="1955728"/>
          <a:ext cx="368972" cy="91440"/>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6EA30476-8099-4E49-962F-30C1B21F52C7}">
      <dgm:prSet phldrT="[Text]" phldr="0" custT="1"/>
      <dgm:spPr>
        <a:xfrm>
          <a:off x="5130905" y="1480267"/>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Documented Learning</a:t>
          </a:r>
          <a:r>
            <a:rPr lang="en-US" sz="1200" dirty="0">
              <a:solidFill>
                <a:sysClr val="window" lastClr="FFFFFF"/>
              </a:solidFill>
              <a:latin typeface="Calibri" panose="020F0502020204030204"/>
              <a:ea typeface="+mn-ea"/>
              <a:cs typeface="+mn-cs"/>
            </a:rPr>
            <a:t>=PDSA should be well documented (Planned, Done, Studied and Acted upon)</a:t>
          </a:r>
          <a:endParaRPr lang="en-ZA" sz="1200" dirty="0">
            <a:solidFill>
              <a:sysClr val="window" lastClr="FFFFFF"/>
            </a:solidFill>
            <a:latin typeface="Calibri" panose="020F0502020204030204"/>
            <a:ea typeface="+mn-ea"/>
            <a:cs typeface="+mn-cs"/>
          </a:endParaRPr>
        </a:p>
      </dgm:t>
    </dgm:pt>
    <dgm:pt modelId="{C323DAB5-D747-46FC-8BFC-B8E984147C00}" type="parTrans" cxnId="{3F5BA26D-7B27-4B25-B628-A471A2C0FF29}">
      <dgm:prSet/>
      <dgm:spPr/>
      <dgm:t>
        <a:bodyPr/>
        <a:lstStyle/>
        <a:p>
          <a:endParaRPr lang="en-ZA" sz="1200"/>
        </a:p>
      </dgm:t>
    </dgm:pt>
    <dgm:pt modelId="{D9E19B85-DCCD-45A3-9400-9610DCD68099}" type="sibTrans" cxnId="{3F5BA26D-7B27-4B25-B628-A471A2C0FF29}">
      <dgm:prSet custT="1"/>
      <dgm:spPr>
        <a:xfrm>
          <a:off x="1725855" y="2520829"/>
          <a:ext cx="4273684" cy="368972"/>
        </a:xfrm>
        <a:custGeom>
          <a:avLst/>
          <a:gdLst/>
          <a:ahLst/>
          <a:cxnLst/>
          <a:rect l="0" t="0" r="0" b="0"/>
          <a:pathLst>
            <a:path>
              <a:moveTo>
                <a:pt x="1906433" y="0"/>
              </a:moveTo>
              <a:lnTo>
                <a:pt x="1906433" y="180043"/>
              </a:lnTo>
              <a:lnTo>
                <a:pt x="0" y="180043"/>
              </a:lnTo>
              <a:lnTo>
                <a:pt x="0" y="325887"/>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404A93E8-3732-41E9-BE6A-42A3AD92E7F9}">
      <dgm:prSet phldrT="[Text]" phldr="0" custT="1"/>
      <dgm:spPr>
        <a:xfrm>
          <a:off x="857220" y="2922201"/>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Leadership endorsement</a:t>
          </a:r>
          <a:r>
            <a:rPr lang="en-US" sz="1200" dirty="0">
              <a:solidFill>
                <a:sysClr val="window" lastClr="FFFFFF"/>
              </a:solidFill>
              <a:latin typeface="Calibri" panose="020F0502020204030204"/>
              <a:ea typeface="+mn-ea"/>
              <a:cs typeface="+mn-cs"/>
            </a:rPr>
            <a:t>=</a:t>
          </a:r>
        </a:p>
        <a:p>
          <a:pPr>
            <a:buNone/>
          </a:pPr>
          <a:r>
            <a:rPr lang="en-US" sz="1200" dirty="0">
              <a:solidFill>
                <a:sysClr val="window" lastClr="FFFFFF"/>
              </a:solidFill>
              <a:latin typeface="Calibri" panose="020F0502020204030204"/>
              <a:ea typeface="+mn-ea"/>
              <a:cs typeface="+mn-cs"/>
            </a:rPr>
            <a:t>change should be reviewed &amp; endorsed by relevant facility/district Mx </a:t>
          </a:r>
          <a:endParaRPr lang="en-ZA" sz="1200" dirty="0">
            <a:solidFill>
              <a:sysClr val="window" lastClr="FFFFFF"/>
            </a:solidFill>
            <a:latin typeface="Calibri" panose="020F0502020204030204"/>
            <a:ea typeface="+mn-ea"/>
            <a:cs typeface="+mn-cs"/>
          </a:endParaRPr>
        </a:p>
      </dgm:t>
    </dgm:pt>
    <dgm:pt modelId="{0C93499E-A520-49BB-A601-0747275C3174}" type="parTrans" cxnId="{46AB0832-6152-4980-A915-75A603051680}">
      <dgm:prSet/>
      <dgm:spPr/>
      <dgm:t>
        <a:bodyPr/>
        <a:lstStyle/>
        <a:p>
          <a:endParaRPr lang="en-ZA" sz="1200"/>
        </a:p>
      </dgm:t>
    </dgm:pt>
    <dgm:pt modelId="{C444BFAE-3421-42C1-9155-27B8C0E88A59}" type="sibTrans" cxnId="{46AB0832-6152-4980-A915-75A603051680}">
      <dgm:prSet custT="1"/>
      <dgm:spPr>
        <a:xfrm>
          <a:off x="2592690" y="3397662"/>
          <a:ext cx="368972" cy="91440"/>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gm:spPr>
      <dgm:t>
        <a:bodyPr/>
        <a:lstStyle/>
        <a:p>
          <a:pPr>
            <a:buNone/>
          </a:pPr>
          <a:endParaRPr lang="en-ZA" sz="1200">
            <a:solidFill>
              <a:sysClr val="windowText" lastClr="000000">
                <a:hueOff val="0"/>
                <a:satOff val="0"/>
                <a:lumOff val="0"/>
                <a:alphaOff val="0"/>
              </a:sysClr>
            </a:solidFill>
            <a:latin typeface="Calibri" panose="020F0502020204030204"/>
            <a:ea typeface="+mn-ea"/>
            <a:cs typeface="+mn-cs"/>
          </a:endParaRPr>
        </a:p>
      </dgm:t>
    </dgm:pt>
    <dgm:pt modelId="{D5ABCA62-B34F-445D-80FA-E610EE4734BA}">
      <dgm:prSet phldrT="[Text]" phldr="0" custT="1"/>
      <dgm:spPr>
        <a:xfrm>
          <a:off x="2994062" y="2922201"/>
          <a:ext cx="1737270" cy="1042362"/>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gm:spPr>
      <dgm:t>
        <a:bodyPr/>
        <a:lstStyle/>
        <a:p>
          <a:pPr>
            <a:buNone/>
          </a:pPr>
          <a:r>
            <a:rPr lang="en-US" sz="1200" b="1" u="sng" dirty="0">
              <a:solidFill>
                <a:sysClr val="window" lastClr="FFFFFF"/>
              </a:solidFill>
              <a:latin typeface="Calibri" panose="020F0502020204030204"/>
              <a:ea typeface="+mn-ea"/>
              <a:cs typeface="+mn-cs"/>
            </a:rPr>
            <a:t>Plan for standardization</a:t>
          </a:r>
          <a:r>
            <a:rPr lang="en-US" sz="1200" b="1" dirty="0">
              <a:solidFill>
                <a:sysClr val="window" lastClr="FFFFFF"/>
              </a:solidFill>
              <a:latin typeface="Calibri" panose="020F0502020204030204"/>
              <a:ea typeface="+mn-ea"/>
              <a:cs typeface="+mn-cs"/>
            </a:rPr>
            <a:t>=</a:t>
          </a:r>
        </a:p>
        <a:p>
          <a:pPr>
            <a:buNone/>
          </a:pPr>
          <a:r>
            <a:rPr lang="en-US" sz="1200" dirty="0">
              <a:solidFill>
                <a:sysClr val="window" lastClr="FFFFFF"/>
              </a:solidFill>
              <a:latin typeface="Calibri" panose="020F0502020204030204"/>
              <a:ea typeface="+mn-ea"/>
              <a:cs typeface="+mn-cs"/>
            </a:rPr>
            <a:t>remove old systems &amp; introduce improved process into daily routine </a:t>
          </a:r>
          <a:endParaRPr lang="en-ZA" sz="1200" dirty="0">
            <a:solidFill>
              <a:sysClr val="window" lastClr="FFFFFF"/>
            </a:solidFill>
            <a:latin typeface="Calibri" panose="020F0502020204030204"/>
            <a:ea typeface="+mn-ea"/>
            <a:cs typeface="+mn-cs"/>
          </a:endParaRPr>
        </a:p>
      </dgm:t>
    </dgm:pt>
    <dgm:pt modelId="{0278C1E2-4C6E-401E-BA8D-7362143BB4F0}" type="parTrans" cxnId="{CC16039C-2C7B-4938-AEC4-C4DA381EE945}">
      <dgm:prSet/>
      <dgm:spPr/>
      <dgm:t>
        <a:bodyPr/>
        <a:lstStyle/>
        <a:p>
          <a:endParaRPr lang="en-ZA" sz="1200"/>
        </a:p>
      </dgm:t>
    </dgm:pt>
    <dgm:pt modelId="{03ECF0BF-AC42-4B40-B399-61FD3D4B2043}" type="sibTrans" cxnId="{CC16039C-2C7B-4938-AEC4-C4DA381EE945}">
      <dgm:prSet/>
      <dgm:spPr/>
      <dgm:t>
        <a:bodyPr/>
        <a:lstStyle/>
        <a:p>
          <a:endParaRPr lang="en-ZA" sz="1200"/>
        </a:p>
      </dgm:t>
    </dgm:pt>
    <dgm:pt modelId="{97B80F8A-D9EC-4F0D-BD69-F70A5E87421E}" type="pres">
      <dgm:prSet presAssocID="{4F771051-A273-4228-B38E-1276886D9A3D}" presName="Name0" presStyleCnt="0">
        <dgm:presLayoutVars>
          <dgm:dir/>
          <dgm:resizeHandles val="exact"/>
        </dgm:presLayoutVars>
      </dgm:prSet>
      <dgm:spPr/>
    </dgm:pt>
    <dgm:pt modelId="{1AE936CB-DDBE-49B9-8688-04C0BC2BCBB1}" type="pres">
      <dgm:prSet presAssocID="{F9CEAF8E-8EA1-4BC9-99CD-8F83B5B7F27B}" presName="node" presStyleLbl="node1" presStyleIdx="0" presStyleCnt="8">
        <dgm:presLayoutVars>
          <dgm:bulletEnabled val="1"/>
        </dgm:presLayoutVars>
      </dgm:prSet>
      <dgm:spPr/>
    </dgm:pt>
    <dgm:pt modelId="{65E5DA64-9708-40FE-A04C-1D1AF4FCE5F1}" type="pres">
      <dgm:prSet presAssocID="{06E6D11C-B737-4BCB-933B-3F5C5698E670}" presName="sibTrans" presStyleLbl="sibTrans1D1" presStyleIdx="0" presStyleCnt="7"/>
      <dgm:spPr/>
    </dgm:pt>
    <dgm:pt modelId="{ED4F2399-A430-4478-9214-3AEA25E6659D}" type="pres">
      <dgm:prSet presAssocID="{06E6D11C-B737-4BCB-933B-3F5C5698E670}" presName="connectorText" presStyleLbl="sibTrans1D1" presStyleIdx="0" presStyleCnt="7"/>
      <dgm:spPr/>
    </dgm:pt>
    <dgm:pt modelId="{516D5227-FEE0-4576-8603-4C16A1BF90D3}" type="pres">
      <dgm:prSet presAssocID="{8662A4A3-BCA1-423F-A75C-D0F39C315D23}" presName="node" presStyleLbl="node1" presStyleIdx="1" presStyleCnt="8">
        <dgm:presLayoutVars>
          <dgm:bulletEnabled val="1"/>
        </dgm:presLayoutVars>
      </dgm:prSet>
      <dgm:spPr/>
    </dgm:pt>
    <dgm:pt modelId="{534C5CB3-D2AD-4BBF-86D9-D24B9533D13F}" type="pres">
      <dgm:prSet presAssocID="{DAB4D397-8F15-47DE-98BC-A11F0F291D72}" presName="sibTrans" presStyleLbl="sibTrans1D1" presStyleIdx="1" presStyleCnt="7"/>
      <dgm:spPr/>
    </dgm:pt>
    <dgm:pt modelId="{CEFD3319-F322-4A63-877B-3E08AFB6471A}" type="pres">
      <dgm:prSet presAssocID="{DAB4D397-8F15-47DE-98BC-A11F0F291D72}" presName="connectorText" presStyleLbl="sibTrans1D1" presStyleIdx="1" presStyleCnt="7"/>
      <dgm:spPr/>
    </dgm:pt>
    <dgm:pt modelId="{9E220D80-D6A6-4E6A-9106-6547477B64FF}" type="pres">
      <dgm:prSet presAssocID="{D99639C3-F62A-4505-B72C-3E5525491ECD}" presName="node" presStyleLbl="node1" presStyleIdx="2" presStyleCnt="8" custScaleY="103343">
        <dgm:presLayoutVars>
          <dgm:bulletEnabled val="1"/>
        </dgm:presLayoutVars>
      </dgm:prSet>
      <dgm:spPr/>
    </dgm:pt>
    <dgm:pt modelId="{EEB86056-2946-4FEC-979B-1E45B0A716E6}" type="pres">
      <dgm:prSet presAssocID="{C6DA5163-E32B-41AC-A200-4038D87AFE07}" presName="sibTrans" presStyleLbl="sibTrans1D1" presStyleIdx="2" presStyleCnt="7"/>
      <dgm:spPr/>
    </dgm:pt>
    <dgm:pt modelId="{759FB2E2-A470-4EFE-A91D-CB4DF55F1699}" type="pres">
      <dgm:prSet presAssocID="{C6DA5163-E32B-41AC-A200-4038D87AFE07}" presName="connectorText" presStyleLbl="sibTrans1D1" presStyleIdx="2" presStyleCnt="7"/>
      <dgm:spPr/>
    </dgm:pt>
    <dgm:pt modelId="{6484F905-9750-44D2-B2E6-3A00D903683E}" type="pres">
      <dgm:prSet presAssocID="{D3019F60-4382-4561-BFA7-9392962EE580}" presName="node" presStyleLbl="node1" presStyleIdx="3" presStyleCnt="8">
        <dgm:presLayoutVars>
          <dgm:bulletEnabled val="1"/>
        </dgm:presLayoutVars>
      </dgm:prSet>
      <dgm:spPr/>
    </dgm:pt>
    <dgm:pt modelId="{1810BE84-17EB-4C44-95E8-81E2B850E826}" type="pres">
      <dgm:prSet presAssocID="{9B7825FA-1D51-4072-909B-BF4602099BFA}" presName="sibTrans" presStyleLbl="sibTrans1D1" presStyleIdx="3" presStyleCnt="7"/>
      <dgm:spPr/>
    </dgm:pt>
    <dgm:pt modelId="{144E1E58-397A-4893-848E-3696402D8F6B}" type="pres">
      <dgm:prSet presAssocID="{9B7825FA-1D51-4072-909B-BF4602099BFA}" presName="connectorText" presStyleLbl="sibTrans1D1" presStyleIdx="3" presStyleCnt="7"/>
      <dgm:spPr/>
    </dgm:pt>
    <dgm:pt modelId="{B068F5A3-F3F3-4A02-ABF6-F136874B14FA}" type="pres">
      <dgm:prSet presAssocID="{04CC0E97-39E5-458D-B259-50D28F985FD6}" presName="node" presStyleLbl="node1" presStyleIdx="4" presStyleCnt="8">
        <dgm:presLayoutVars>
          <dgm:bulletEnabled val="1"/>
        </dgm:presLayoutVars>
      </dgm:prSet>
      <dgm:spPr/>
    </dgm:pt>
    <dgm:pt modelId="{A48610DC-8175-4C8A-BB9E-327F4000A85E}" type="pres">
      <dgm:prSet presAssocID="{1ACD7E58-829E-4F4A-ABF6-38C228CAF5F7}" presName="sibTrans" presStyleLbl="sibTrans1D1" presStyleIdx="4" presStyleCnt="7"/>
      <dgm:spPr/>
    </dgm:pt>
    <dgm:pt modelId="{A4429990-C264-4ED3-9FC5-E52E4BA53410}" type="pres">
      <dgm:prSet presAssocID="{1ACD7E58-829E-4F4A-ABF6-38C228CAF5F7}" presName="connectorText" presStyleLbl="sibTrans1D1" presStyleIdx="4" presStyleCnt="7"/>
      <dgm:spPr/>
    </dgm:pt>
    <dgm:pt modelId="{0A4C2794-B934-4051-98E3-C091F01D73E6}" type="pres">
      <dgm:prSet presAssocID="{6EA30476-8099-4E49-962F-30C1B21F52C7}" presName="node" presStyleLbl="node1" presStyleIdx="5" presStyleCnt="8">
        <dgm:presLayoutVars>
          <dgm:bulletEnabled val="1"/>
        </dgm:presLayoutVars>
      </dgm:prSet>
      <dgm:spPr/>
    </dgm:pt>
    <dgm:pt modelId="{D5160C96-3E26-41DD-AE8A-AAAF56FA56A5}" type="pres">
      <dgm:prSet presAssocID="{D9E19B85-DCCD-45A3-9400-9610DCD68099}" presName="sibTrans" presStyleLbl="sibTrans1D1" presStyleIdx="5" presStyleCnt="7"/>
      <dgm:spPr/>
    </dgm:pt>
    <dgm:pt modelId="{64FC79DF-7E45-4027-BAAB-444B438E8534}" type="pres">
      <dgm:prSet presAssocID="{D9E19B85-DCCD-45A3-9400-9610DCD68099}" presName="connectorText" presStyleLbl="sibTrans1D1" presStyleIdx="5" presStyleCnt="7"/>
      <dgm:spPr/>
    </dgm:pt>
    <dgm:pt modelId="{781F5B44-DA37-415F-982A-C889BED2B3C9}" type="pres">
      <dgm:prSet presAssocID="{404A93E8-3732-41E9-BE6A-42A3AD92E7F9}" presName="node" presStyleLbl="node1" presStyleIdx="6" presStyleCnt="8">
        <dgm:presLayoutVars>
          <dgm:bulletEnabled val="1"/>
        </dgm:presLayoutVars>
      </dgm:prSet>
      <dgm:spPr/>
    </dgm:pt>
    <dgm:pt modelId="{FDB66B59-265A-4326-84DC-76478C48EBD6}" type="pres">
      <dgm:prSet presAssocID="{C444BFAE-3421-42C1-9155-27B8C0E88A59}" presName="sibTrans" presStyleLbl="sibTrans1D1" presStyleIdx="6" presStyleCnt="7"/>
      <dgm:spPr/>
    </dgm:pt>
    <dgm:pt modelId="{793A7BCD-A583-4DF9-8B64-F0BB861DDDAF}" type="pres">
      <dgm:prSet presAssocID="{C444BFAE-3421-42C1-9155-27B8C0E88A59}" presName="connectorText" presStyleLbl="sibTrans1D1" presStyleIdx="6" presStyleCnt="7"/>
      <dgm:spPr/>
    </dgm:pt>
    <dgm:pt modelId="{C71EE686-A3CD-443D-B55C-6A00FF7E25B8}" type="pres">
      <dgm:prSet presAssocID="{D5ABCA62-B34F-445D-80FA-E610EE4734BA}" presName="node" presStyleLbl="node1" presStyleIdx="7" presStyleCnt="8">
        <dgm:presLayoutVars>
          <dgm:bulletEnabled val="1"/>
        </dgm:presLayoutVars>
      </dgm:prSet>
      <dgm:spPr/>
    </dgm:pt>
  </dgm:ptLst>
  <dgm:cxnLst>
    <dgm:cxn modelId="{D74A4C04-91C9-4482-98F4-4FF6C8E5ABAA}" type="presOf" srcId="{C6DA5163-E32B-41AC-A200-4038D87AFE07}" destId="{759FB2E2-A470-4EFE-A91D-CB4DF55F1699}" srcOrd="1" destOrd="0" presId="urn:microsoft.com/office/officeart/2005/8/layout/bProcess3"/>
    <dgm:cxn modelId="{E3C45505-6A96-44D1-94E8-A14A77C80226}" type="presOf" srcId="{C6DA5163-E32B-41AC-A200-4038D87AFE07}" destId="{EEB86056-2946-4FEC-979B-1E45B0A716E6}" srcOrd="0" destOrd="0" presId="urn:microsoft.com/office/officeart/2005/8/layout/bProcess3"/>
    <dgm:cxn modelId="{FEE48F13-BFAC-4673-84E5-EFFBD29F1F09}" type="presOf" srcId="{D99639C3-F62A-4505-B72C-3E5525491ECD}" destId="{9E220D80-D6A6-4E6A-9106-6547477B64FF}" srcOrd="0" destOrd="0" presId="urn:microsoft.com/office/officeart/2005/8/layout/bProcess3"/>
    <dgm:cxn modelId="{C23C3019-2A00-460B-820C-25F4078AADA3}" type="presOf" srcId="{9B7825FA-1D51-4072-909B-BF4602099BFA}" destId="{144E1E58-397A-4893-848E-3696402D8F6B}" srcOrd="1" destOrd="0" presId="urn:microsoft.com/office/officeart/2005/8/layout/bProcess3"/>
    <dgm:cxn modelId="{A65C381E-33F4-439A-A4BD-A1B4BED3B7AF}" type="presOf" srcId="{404A93E8-3732-41E9-BE6A-42A3AD92E7F9}" destId="{781F5B44-DA37-415F-982A-C889BED2B3C9}" srcOrd="0" destOrd="0" presId="urn:microsoft.com/office/officeart/2005/8/layout/bProcess3"/>
    <dgm:cxn modelId="{840CAE26-73A9-4CAB-8A17-F648DA582861}" type="presOf" srcId="{C444BFAE-3421-42C1-9155-27B8C0E88A59}" destId="{793A7BCD-A583-4DF9-8B64-F0BB861DDDAF}" srcOrd="1" destOrd="0" presId="urn:microsoft.com/office/officeart/2005/8/layout/bProcess3"/>
    <dgm:cxn modelId="{CBB3EE2E-42C4-45E1-975A-344615D22B1E}" type="presOf" srcId="{6EA30476-8099-4E49-962F-30C1B21F52C7}" destId="{0A4C2794-B934-4051-98E3-C091F01D73E6}" srcOrd="0" destOrd="0" presId="urn:microsoft.com/office/officeart/2005/8/layout/bProcess3"/>
    <dgm:cxn modelId="{46AB0832-6152-4980-A915-75A603051680}" srcId="{4F771051-A273-4228-B38E-1276886D9A3D}" destId="{404A93E8-3732-41E9-BE6A-42A3AD92E7F9}" srcOrd="6" destOrd="0" parTransId="{0C93499E-A520-49BB-A601-0747275C3174}" sibTransId="{C444BFAE-3421-42C1-9155-27B8C0E88A59}"/>
    <dgm:cxn modelId="{EA5FC333-487A-42FD-8732-A616C621C06C}" type="presOf" srcId="{06E6D11C-B737-4BCB-933B-3F5C5698E670}" destId="{ED4F2399-A430-4478-9214-3AEA25E6659D}" srcOrd="1" destOrd="0" presId="urn:microsoft.com/office/officeart/2005/8/layout/bProcess3"/>
    <dgm:cxn modelId="{B2C16C3D-BE12-49D4-9A89-338E2985B086}" type="presOf" srcId="{D3019F60-4382-4561-BFA7-9392962EE580}" destId="{6484F905-9750-44D2-B2E6-3A00D903683E}" srcOrd="0" destOrd="0" presId="urn:microsoft.com/office/officeart/2005/8/layout/bProcess3"/>
    <dgm:cxn modelId="{323A483F-33BA-4AF9-BAE0-36FFBD56A83B}" srcId="{4F771051-A273-4228-B38E-1276886D9A3D}" destId="{F9CEAF8E-8EA1-4BC9-99CD-8F83B5B7F27B}" srcOrd="0" destOrd="0" parTransId="{752A8CD6-1EF1-488F-A65C-25B0D762A526}" sibTransId="{06E6D11C-B737-4BCB-933B-3F5C5698E670}"/>
    <dgm:cxn modelId="{1EFFBA3F-1D20-4347-B4E8-A37CB1F9530E}" srcId="{4F771051-A273-4228-B38E-1276886D9A3D}" destId="{04CC0E97-39E5-458D-B259-50D28F985FD6}" srcOrd="4" destOrd="0" parTransId="{42AAA91D-EFC8-4A37-B8A0-BAC78B525868}" sibTransId="{1ACD7E58-829E-4F4A-ABF6-38C228CAF5F7}"/>
    <dgm:cxn modelId="{71608D61-4E3B-4B29-B718-2F6A01B30D4B}" type="presOf" srcId="{1ACD7E58-829E-4F4A-ABF6-38C228CAF5F7}" destId="{A48610DC-8175-4C8A-BB9E-327F4000A85E}" srcOrd="0" destOrd="0" presId="urn:microsoft.com/office/officeart/2005/8/layout/bProcess3"/>
    <dgm:cxn modelId="{3355D849-3E3D-4BCF-8FA5-11F18855549F}" type="presOf" srcId="{F9CEAF8E-8EA1-4BC9-99CD-8F83B5B7F27B}" destId="{1AE936CB-DDBE-49B9-8688-04C0BC2BCBB1}" srcOrd="0" destOrd="0" presId="urn:microsoft.com/office/officeart/2005/8/layout/bProcess3"/>
    <dgm:cxn modelId="{3F5BA26D-7B27-4B25-B628-A471A2C0FF29}" srcId="{4F771051-A273-4228-B38E-1276886D9A3D}" destId="{6EA30476-8099-4E49-962F-30C1B21F52C7}" srcOrd="5" destOrd="0" parTransId="{C323DAB5-D747-46FC-8BFC-B8E984147C00}" sibTransId="{D9E19B85-DCCD-45A3-9400-9610DCD68099}"/>
    <dgm:cxn modelId="{19390452-5B3E-4007-84E2-1FD42B20BD3E}" type="presOf" srcId="{DAB4D397-8F15-47DE-98BC-A11F0F291D72}" destId="{CEFD3319-F322-4A63-877B-3E08AFB6471A}" srcOrd="1" destOrd="0" presId="urn:microsoft.com/office/officeart/2005/8/layout/bProcess3"/>
    <dgm:cxn modelId="{3366AD52-B851-432E-AFF9-35CC39527B0D}" type="presOf" srcId="{4F771051-A273-4228-B38E-1276886D9A3D}" destId="{97B80F8A-D9EC-4F0D-BD69-F70A5E87421E}" srcOrd="0" destOrd="0" presId="urn:microsoft.com/office/officeart/2005/8/layout/bProcess3"/>
    <dgm:cxn modelId="{E1DFEE53-8029-4170-B3DF-F8D93695BB5F}" srcId="{4F771051-A273-4228-B38E-1276886D9A3D}" destId="{D99639C3-F62A-4505-B72C-3E5525491ECD}" srcOrd="2" destOrd="0" parTransId="{FCC674C1-58C6-4B15-82D8-7B3C38290893}" sibTransId="{C6DA5163-E32B-41AC-A200-4038D87AFE07}"/>
    <dgm:cxn modelId="{FA2C2756-FB97-4FDE-A7C3-786E97CCF3D5}" type="presOf" srcId="{9B7825FA-1D51-4072-909B-BF4602099BFA}" destId="{1810BE84-17EB-4C44-95E8-81E2B850E826}" srcOrd="0" destOrd="0" presId="urn:microsoft.com/office/officeart/2005/8/layout/bProcess3"/>
    <dgm:cxn modelId="{D25AE89B-FBE5-4543-B4D0-BF5CB328F8ED}" type="presOf" srcId="{D5ABCA62-B34F-445D-80FA-E610EE4734BA}" destId="{C71EE686-A3CD-443D-B55C-6A00FF7E25B8}" srcOrd="0" destOrd="0" presId="urn:microsoft.com/office/officeart/2005/8/layout/bProcess3"/>
    <dgm:cxn modelId="{CC16039C-2C7B-4938-AEC4-C4DA381EE945}" srcId="{4F771051-A273-4228-B38E-1276886D9A3D}" destId="{D5ABCA62-B34F-445D-80FA-E610EE4734BA}" srcOrd="7" destOrd="0" parTransId="{0278C1E2-4C6E-401E-BA8D-7362143BB4F0}" sibTransId="{03ECF0BF-AC42-4B40-B399-61FD3D4B2043}"/>
    <dgm:cxn modelId="{FCC6629C-6FC3-49BC-B425-462D7EF29761}" type="presOf" srcId="{8662A4A3-BCA1-423F-A75C-D0F39C315D23}" destId="{516D5227-FEE0-4576-8603-4C16A1BF90D3}" srcOrd="0" destOrd="0" presId="urn:microsoft.com/office/officeart/2005/8/layout/bProcess3"/>
    <dgm:cxn modelId="{3FA171A8-BA4C-47E3-B4F5-FC7B45C6CD7C}" srcId="{4F771051-A273-4228-B38E-1276886D9A3D}" destId="{8662A4A3-BCA1-423F-A75C-D0F39C315D23}" srcOrd="1" destOrd="0" parTransId="{D24A6D69-6040-43F4-8A9A-1FEF84967B55}" sibTransId="{DAB4D397-8F15-47DE-98BC-A11F0F291D72}"/>
    <dgm:cxn modelId="{85CE2DB6-EBD4-45E0-8415-5CE6CD7D480C}" type="presOf" srcId="{06E6D11C-B737-4BCB-933B-3F5C5698E670}" destId="{65E5DA64-9708-40FE-A04C-1D1AF4FCE5F1}" srcOrd="0" destOrd="0" presId="urn:microsoft.com/office/officeart/2005/8/layout/bProcess3"/>
    <dgm:cxn modelId="{A868C1BC-B3B3-41BA-A456-97D4E721A59B}" type="presOf" srcId="{C444BFAE-3421-42C1-9155-27B8C0E88A59}" destId="{FDB66B59-265A-4326-84DC-76478C48EBD6}" srcOrd="0" destOrd="0" presId="urn:microsoft.com/office/officeart/2005/8/layout/bProcess3"/>
    <dgm:cxn modelId="{4C2E00CD-FEA5-40F6-8DED-A140ADBE0022}" srcId="{4F771051-A273-4228-B38E-1276886D9A3D}" destId="{D3019F60-4382-4561-BFA7-9392962EE580}" srcOrd="3" destOrd="0" parTransId="{B8B33B48-61E8-46E6-8B3B-FA15BC8C798E}" sibTransId="{9B7825FA-1D51-4072-909B-BF4602099BFA}"/>
    <dgm:cxn modelId="{3C2730D2-621D-4851-B0A4-7CA697E52D4E}" type="presOf" srcId="{D9E19B85-DCCD-45A3-9400-9610DCD68099}" destId="{D5160C96-3E26-41DD-AE8A-AAAF56FA56A5}" srcOrd="0" destOrd="0" presId="urn:microsoft.com/office/officeart/2005/8/layout/bProcess3"/>
    <dgm:cxn modelId="{C0DFCED5-F5F1-496D-A378-F8D97BBC8392}" type="presOf" srcId="{D9E19B85-DCCD-45A3-9400-9610DCD68099}" destId="{64FC79DF-7E45-4027-BAAB-444B438E8534}" srcOrd="1" destOrd="0" presId="urn:microsoft.com/office/officeart/2005/8/layout/bProcess3"/>
    <dgm:cxn modelId="{9D3E62E3-D340-49AB-AD7B-5016AABC73DE}" type="presOf" srcId="{DAB4D397-8F15-47DE-98BC-A11F0F291D72}" destId="{534C5CB3-D2AD-4BBF-86D9-D24B9533D13F}" srcOrd="0" destOrd="0" presId="urn:microsoft.com/office/officeart/2005/8/layout/bProcess3"/>
    <dgm:cxn modelId="{EFC3A4EA-C86C-4D74-8067-029490F80026}" type="presOf" srcId="{04CC0E97-39E5-458D-B259-50D28F985FD6}" destId="{B068F5A3-F3F3-4A02-ABF6-F136874B14FA}" srcOrd="0" destOrd="0" presId="urn:microsoft.com/office/officeart/2005/8/layout/bProcess3"/>
    <dgm:cxn modelId="{770BDDED-BBA0-4F1D-BCD8-6770B8B0074C}" type="presOf" srcId="{1ACD7E58-829E-4F4A-ABF6-38C228CAF5F7}" destId="{A4429990-C264-4ED3-9FC5-E52E4BA53410}" srcOrd="1" destOrd="0" presId="urn:microsoft.com/office/officeart/2005/8/layout/bProcess3"/>
    <dgm:cxn modelId="{2979251C-F050-4655-92F2-A98998BF1802}" type="presParOf" srcId="{97B80F8A-D9EC-4F0D-BD69-F70A5E87421E}" destId="{1AE936CB-DDBE-49B9-8688-04C0BC2BCBB1}" srcOrd="0" destOrd="0" presId="urn:microsoft.com/office/officeart/2005/8/layout/bProcess3"/>
    <dgm:cxn modelId="{BDAD1453-3275-4F0F-81E7-9DB94F72C003}" type="presParOf" srcId="{97B80F8A-D9EC-4F0D-BD69-F70A5E87421E}" destId="{65E5DA64-9708-40FE-A04C-1D1AF4FCE5F1}" srcOrd="1" destOrd="0" presId="urn:microsoft.com/office/officeart/2005/8/layout/bProcess3"/>
    <dgm:cxn modelId="{A37712A2-C740-408A-A97F-C8DAFE7397F4}" type="presParOf" srcId="{65E5DA64-9708-40FE-A04C-1D1AF4FCE5F1}" destId="{ED4F2399-A430-4478-9214-3AEA25E6659D}" srcOrd="0" destOrd="0" presId="urn:microsoft.com/office/officeart/2005/8/layout/bProcess3"/>
    <dgm:cxn modelId="{66C05EAE-B962-48AC-99DB-B553EF17CD91}" type="presParOf" srcId="{97B80F8A-D9EC-4F0D-BD69-F70A5E87421E}" destId="{516D5227-FEE0-4576-8603-4C16A1BF90D3}" srcOrd="2" destOrd="0" presId="urn:microsoft.com/office/officeart/2005/8/layout/bProcess3"/>
    <dgm:cxn modelId="{138385A0-0D8A-4A5B-8D01-40356F8BEA7E}" type="presParOf" srcId="{97B80F8A-D9EC-4F0D-BD69-F70A5E87421E}" destId="{534C5CB3-D2AD-4BBF-86D9-D24B9533D13F}" srcOrd="3" destOrd="0" presId="urn:microsoft.com/office/officeart/2005/8/layout/bProcess3"/>
    <dgm:cxn modelId="{087C0A7A-5B62-4654-B1D8-CD1DF0921B94}" type="presParOf" srcId="{534C5CB3-D2AD-4BBF-86D9-D24B9533D13F}" destId="{CEFD3319-F322-4A63-877B-3E08AFB6471A}" srcOrd="0" destOrd="0" presId="urn:microsoft.com/office/officeart/2005/8/layout/bProcess3"/>
    <dgm:cxn modelId="{196EA1AC-FE9E-41C9-8CC0-8F5800335BF1}" type="presParOf" srcId="{97B80F8A-D9EC-4F0D-BD69-F70A5E87421E}" destId="{9E220D80-D6A6-4E6A-9106-6547477B64FF}" srcOrd="4" destOrd="0" presId="urn:microsoft.com/office/officeart/2005/8/layout/bProcess3"/>
    <dgm:cxn modelId="{15C98E9F-CE89-4043-9243-FE6C132857F6}" type="presParOf" srcId="{97B80F8A-D9EC-4F0D-BD69-F70A5E87421E}" destId="{EEB86056-2946-4FEC-979B-1E45B0A716E6}" srcOrd="5" destOrd="0" presId="urn:microsoft.com/office/officeart/2005/8/layout/bProcess3"/>
    <dgm:cxn modelId="{E5CBF516-B2DD-4458-B8EE-9E5DEB0B0873}" type="presParOf" srcId="{EEB86056-2946-4FEC-979B-1E45B0A716E6}" destId="{759FB2E2-A470-4EFE-A91D-CB4DF55F1699}" srcOrd="0" destOrd="0" presId="urn:microsoft.com/office/officeart/2005/8/layout/bProcess3"/>
    <dgm:cxn modelId="{1D283AE1-C99F-41B6-A545-16906A8DC126}" type="presParOf" srcId="{97B80F8A-D9EC-4F0D-BD69-F70A5E87421E}" destId="{6484F905-9750-44D2-B2E6-3A00D903683E}" srcOrd="6" destOrd="0" presId="urn:microsoft.com/office/officeart/2005/8/layout/bProcess3"/>
    <dgm:cxn modelId="{8654ECB7-18C8-46E1-A9A3-2697CCD9DFA7}" type="presParOf" srcId="{97B80F8A-D9EC-4F0D-BD69-F70A5E87421E}" destId="{1810BE84-17EB-4C44-95E8-81E2B850E826}" srcOrd="7" destOrd="0" presId="urn:microsoft.com/office/officeart/2005/8/layout/bProcess3"/>
    <dgm:cxn modelId="{A1DE67EB-03C6-4390-B49C-2428E96990DE}" type="presParOf" srcId="{1810BE84-17EB-4C44-95E8-81E2B850E826}" destId="{144E1E58-397A-4893-848E-3696402D8F6B}" srcOrd="0" destOrd="0" presId="urn:microsoft.com/office/officeart/2005/8/layout/bProcess3"/>
    <dgm:cxn modelId="{1836C977-61F7-42CA-BAB5-5354811D0FFB}" type="presParOf" srcId="{97B80F8A-D9EC-4F0D-BD69-F70A5E87421E}" destId="{B068F5A3-F3F3-4A02-ABF6-F136874B14FA}" srcOrd="8" destOrd="0" presId="urn:microsoft.com/office/officeart/2005/8/layout/bProcess3"/>
    <dgm:cxn modelId="{1FBD7EC1-260C-4424-B5F8-E8DBA1BB4E00}" type="presParOf" srcId="{97B80F8A-D9EC-4F0D-BD69-F70A5E87421E}" destId="{A48610DC-8175-4C8A-BB9E-327F4000A85E}" srcOrd="9" destOrd="0" presId="urn:microsoft.com/office/officeart/2005/8/layout/bProcess3"/>
    <dgm:cxn modelId="{5B4CF329-ECC9-4823-B337-1A5A651E2546}" type="presParOf" srcId="{A48610DC-8175-4C8A-BB9E-327F4000A85E}" destId="{A4429990-C264-4ED3-9FC5-E52E4BA53410}" srcOrd="0" destOrd="0" presId="urn:microsoft.com/office/officeart/2005/8/layout/bProcess3"/>
    <dgm:cxn modelId="{611BF0D7-B679-48FB-A13B-27CC248227DF}" type="presParOf" srcId="{97B80F8A-D9EC-4F0D-BD69-F70A5E87421E}" destId="{0A4C2794-B934-4051-98E3-C091F01D73E6}" srcOrd="10" destOrd="0" presId="urn:microsoft.com/office/officeart/2005/8/layout/bProcess3"/>
    <dgm:cxn modelId="{2A59077E-434C-405C-BE44-392720C5BFDE}" type="presParOf" srcId="{97B80F8A-D9EC-4F0D-BD69-F70A5E87421E}" destId="{D5160C96-3E26-41DD-AE8A-AAAF56FA56A5}" srcOrd="11" destOrd="0" presId="urn:microsoft.com/office/officeart/2005/8/layout/bProcess3"/>
    <dgm:cxn modelId="{CA1B5F35-C3DC-4D25-8C87-0B6B43B9994A}" type="presParOf" srcId="{D5160C96-3E26-41DD-AE8A-AAAF56FA56A5}" destId="{64FC79DF-7E45-4027-BAAB-444B438E8534}" srcOrd="0" destOrd="0" presId="urn:microsoft.com/office/officeart/2005/8/layout/bProcess3"/>
    <dgm:cxn modelId="{A63E0F32-8A0D-4255-BC60-A39CF8364B2C}" type="presParOf" srcId="{97B80F8A-D9EC-4F0D-BD69-F70A5E87421E}" destId="{781F5B44-DA37-415F-982A-C889BED2B3C9}" srcOrd="12" destOrd="0" presId="urn:microsoft.com/office/officeart/2005/8/layout/bProcess3"/>
    <dgm:cxn modelId="{94D0F50B-8B01-4A86-A9DC-7F16F6726E58}" type="presParOf" srcId="{97B80F8A-D9EC-4F0D-BD69-F70A5E87421E}" destId="{FDB66B59-265A-4326-84DC-76478C48EBD6}" srcOrd="13" destOrd="0" presId="urn:microsoft.com/office/officeart/2005/8/layout/bProcess3"/>
    <dgm:cxn modelId="{615F42EB-1F21-4DFF-9529-359C76D1298F}" type="presParOf" srcId="{FDB66B59-265A-4326-84DC-76478C48EBD6}" destId="{793A7BCD-A583-4DF9-8B64-F0BB861DDDAF}" srcOrd="0" destOrd="0" presId="urn:microsoft.com/office/officeart/2005/8/layout/bProcess3"/>
    <dgm:cxn modelId="{FEE5AE9B-B0A6-4CA5-84FA-1590723808EA}" type="presParOf" srcId="{97B80F8A-D9EC-4F0D-BD69-F70A5E87421E}" destId="{C71EE686-A3CD-443D-B55C-6A00FF7E25B8}"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B2131-E0DC-46CA-B93D-F9E85D8E4120}">
      <dsp:nvSpPr>
        <dsp:cNvPr id="0" name=""/>
        <dsp:cNvSpPr/>
      </dsp:nvSpPr>
      <dsp:spPr>
        <a:xfrm>
          <a:off x="0" y="14989"/>
          <a:ext cx="5300450" cy="1145506"/>
        </a:xfrm>
        <a:prstGeom prst="roundRect">
          <a:avLst>
            <a:gd name="adj" fmla="val 10000"/>
          </a:avLst>
        </a:prstGeom>
        <a:solidFill>
          <a:srgbClr val="E6A02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B06C87B-BA86-477E-959A-2671D1C15B91}">
      <dsp:nvSpPr>
        <dsp:cNvPr id="0" name=""/>
        <dsp:cNvSpPr/>
      </dsp:nvSpPr>
      <dsp:spPr>
        <a:xfrm>
          <a:off x="205707" y="101363"/>
          <a:ext cx="1102051" cy="11727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B4EC54-BAF2-43B5-913F-7708DFA76E95}">
      <dsp:nvSpPr>
        <dsp:cNvPr id="0" name=""/>
        <dsp:cNvSpPr/>
      </dsp:nvSpPr>
      <dsp:spPr>
        <a:xfrm>
          <a:off x="1323059" y="14989"/>
          <a:ext cx="3977390" cy="1145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33" tIns="121233" rIns="121233" bIns="121233" numCol="1" spcCol="1270" anchor="ctr" anchorCtr="0">
          <a:noAutofit/>
        </a:bodyPr>
        <a:lstStyle/>
        <a:p>
          <a:pPr marL="0" lvl="0" indent="0" algn="l" defTabSz="800100">
            <a:lnSpc>
              <a:spcPct val="90000"/>
            </a:lnSpc>
            <a:spcBef>
              <a:spcPct val="0"/>
            </a:spcBef>
            <a:spcAft>
              <a:spcPct val="35000"/>
            </a:spcAft>
            <a:buNone/>
          </a:pPr>
          <a:r>
            <a:rPr lang="en-ZA" sz="1800" b="1"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Quality Planning</a:t>
          </a:r>
          <a:r>
            <a:rPr lang="en-ZA" sz="18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 design systems to meet patient needs. Policy ,guidelines and SOP development phase</a:t>
          </a:r>
          <a:endParaRPr lang="en-US" sz="18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dsp:txBody>
      <dsp:txXfrm>
        <a:off x="1323059" y="14989"/>
        <a:ext cx="3977390" cy="1145506"/>
      </dsp:txXfrm>
    </dsp:sp>
    <dsp:sp modelId="{2F8B836C-C1FF-43C3-B659-3DF0AE5C8D0E}">
      <dsp:nvSpPr>
        <dsp:cNvPr id="0" name=""/>
        <dsp:cNvSpPr/>
      </dsp:nvSpPr>
      <dsp:spPr>
        <a:xfrm>
          <a:off x="0" y="1482513"/>
          <a:ext cx="5300450" cy="1101495"/>
        </a:xfrm>
        <a:prstGeom prst="roundRect">
          <a:avLst>
            <a:gd name="adj" fmla="val 10000"/>
          </a:avLst>
        </a:prstGeom>
        <a:solidFill>
          <a:srgbClr val="E6A02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AC14702-2C8C-492B-8980-D40DB3B4A482}">
      <dsp:nvSpPr>
        <dsp:cNvPr id="0" name=""/>
        <dsp:cNvSpPr/>
      </dsp:nvSpPr>
      <dsp:spPr>
        <a:xfrm>
          <a:off x="106058" y="1472032"/>
          <a:ext cx="1110941" cy="11224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EB8917-9202-4B2A-BB0B-ECD550AB2714}">
      <dsp:nvSpPr>
        <dsp:cNvPr id="0" name=""/>
        <dsp:cNvSpPr/>
      </dsp:nvSpPr>
      <dsp:spPr>
        <a:xfrm>
          <a:off x="1323059" y="1460508"/>
          <a:ext cx="3977390" cy="1145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33" tIns="121233" rIns="121233" bIns="121233" numCol="1" spcCol="1270" anchor="ctr" anchorCtr="0">
          <a:noAutofit/>
        </a:bodyPr>
        <a:lstStyle/>
        <a:p>
          <a:pPr marL="0" lvl="0" indent="0" algn="l" defTabSz="800100">
            <a:lnSpc>
              <a:spcPct val="90000"/>
            </a:lnSpc>
            <a:spcBef>
              <a:spcPct val="0"/>
            </a:spcBef>
            <a:spcAft>
              <a:spcPct val="35000"/>
            </a:spcAft>
            <a:buNone/>
          </a:pPr>
          <a:r>
            <a:rPr lang="en-ZA" sz="1800" b="1"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Quality Assurance</a:t>
          </a:r>
          <a:r>
            <a:rPr lang="en-ZA" sz="18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 monitor compliance with standards (OHSC, Ideal Clinic</a:t>
          </a:r>
          <a:r>
            <a:rPr lang="en-ZA" sz="1200" kern="1200" dirty="0">
              <a:solidFill>
                <a:srgbClr val="000000">
                  <a:hueOff val="0"/>
                  <a:satOff val="0"/>
                  <a:lumOff val="0"/>
                  <a:alphaOff val="0"/>
                </a:srgbClr>
              </a:solidFill>
              <a:latin typeface="Franklin Gothic Book" panose="020F0502020204030204"/>
              <a:ea typeface="+mn-ea"/>
              <a:cs typeface="+mn-cs"/>
            </a:rPr>
            <a:t>).</a:t>
          </a:r>
          <a:endParaRPr lang="en-US" sz="1200" kern="1200" dirty="0">
            <a:solidFill>
              <a:srgbClr val="000000">
                <a:hueOff val="0"/>
                <a:satOff val="0"/>
                <a:lumOff val="0"/>
                <a:alphaOff val="0"/>
              </a:srgbClr>
            </a:solidFill>
            <a:latin typeface="Franklin Gothic Book" panose="020F0502020204030204"/>
            <a:ea typeface="+mn-ea"/>
            <a:cs typeface="+mn-cs"/>
          </a:endParaRPr>
        </a:p>
      </dsp:txBody>
      <dsp:txXfrm>
        <a:off x="1323059" y="1460508"/>
        <a:ext cx="3977390" cy="1145506"/>
      </dsp:txXfrm>
    </dsp:sp>
    <dsp:sp modelId="{C0464D75-F4D0-4ABC-A94E-AB1F843C20E7}">
      <dsp:nvSpPr>
        <dsp:cNvPr id="0" name=""/>
        <dsp:cNvSpPr/>
      </dsp:nvSpPr>
      <dsp:spPr>
        <a:xfrm>
          <a:off x="0" y="2892390"/>
          <a:ext cx="5300450" cy="1145506"/>
        </a:xfrm>
        <a:prstGeom prst="roundRect">
          <a:avLst>
            <a:gd name="adj" fmla="val 10000"/>
          </a:avLst>
        </a:prstGeom>
        <a:solidFill>
          <a:srgbClr val="E6A02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F3911DE-CDE9-44FC-A51D-7A7F08E6B57A}">
      <dsp:nvSpPr>
        <dsp:cNvPr id="0" name=""/>
        <dsp:cNvSpPr/>
      </dsp:nvSpPr>
      <dsp:spPr>
        <a:xfrm>
          <a:off x="174980" y="3009403"/>
          <a:ext cx="1291261" cy="9468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5070D9-6E12-4F94-8F6C-26648344890A}">
      <dsp:nvSpPr>
        <dsp:cNvPr id="0" name=""/>
        <dsp:cNvSpPr/>
      </dsp:nvSpPr>
      <dsp:spPr>
        <a:xfrm>
          <a:off x="1323059" y="2904149"/>
          <a:ext cx="3977390" cy="112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33" tIns="121233" rIns="121233" bIns="121233" numCol="1" spcCol="1270" anchor="ctr" anchorCtr="0">
          <a:noAutofit/>
        </a:bodyPr>
        <a:lstStyle/>
        <a:p>
          <a:pPr marL="0" lvl="0" indent="0" algn="l" defTabSz="800100">
            <a:lnSpc>
              <a:spcPct val="90000"/>
            </a:lnSpc>
            <a:spcBef>
              <a:spcPct val="0"/>
            </a:spcBef>
            <a:spcAft>
              <a:spcPct val="35000"/>
            </a:spcAft>
            <a:buNone/>
          </a:pPr>
          <a:r>
            <a:rPr lang="en-ZA" sz="1800" b="1"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Quality Improvement</a:t>
          </a:r>
          <a:r>
            <a:rPr lang="en-ZA" sz="18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 close performance gaps using root cause analysis + interventions.</a:t>
          </a:r>
          <a:endParaRPr lang="en-US" sz="18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dsp:txBody>
      <dsp:txXfrm>
        <a:off x="1323059" y="2904149"/>
        <a:ext cx="3977390" cy="1121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4034B-7F0C-4426-B183-CACF71D29E4F}">
      <dsp:nvSpPr>
        <dsp:cNvPr id="0" name=""/>
        <dsp:cNvSpPr/>
      </dsp:nvSpPr>
      <dsp:spPr>
        <a:xfrm>
          <a:off x="111160" y="359205"/>
          <a:ext cx="6107279" cy="889128"/>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1149" numCol="1" spcCol="1270" anchor="ctr" anchorCtr="0">
          <a:noAutofit/>
        </a:bodyPr>
        <a:lstStyle/>
        <a:p>
          <a:pPr marL="0" lvl="0" indent="0" algn="l" defTabSz="622300">
            <a:lnSpc>
              <a:spcPct val="90000"/>
            </a:lnSpc>
            <a:spcBef>
              <a:spcPct val="0"/>
            </a:spcBef>
            <a:spcAft>
              <a:spcPct val="35000"/>
            </a:spcAft>
            <a:buNone/>
          </a:pPr>
          <a:r>
            <a:rPr lang="en-US" sz="1400" kern="1200" dirty="0"/>
            <a:t>Specific</a:t>
          </a:r>
          <a:endParaRPr lang="en-ZA" sz="1400" kern="1200" dirty="0"/>
        </a:p>
      </dsp:txBody>
      <dsp:txXfrm>
        <a:off x="111160" y="581487"/>
        <a:ext cx="5884997" cy="444564"/>
      </dsp:txXfrm>
    </dsp:sp>
    <dsp:sp modelId="{35A0C55D-043D-4A49-B4CB-056C90AC0D34}">
      <dsp:nvSpPr>
        <dsp:cNvPr id="0" name=""/>
        <dsp:cNvSpPr/>
      </dsp:nvSpPr>
      <dsp:spPr>
        <a:xfrm>
          <a:off x="131698" y="982194"/>
          <a:ext cx="1407727" cy="1025716"/>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Clearly defines what need to improve &amp; which areas</a:t>
          </a:r>
          <a:endParaRPr lang="en-ZA" sz="1400" kern="1200" dirty="0"/>
        </a:p>
      </dsp:txBody>
      <dsp:txXfrm>
        <a:off x="131698" y="982194"/>
        <a:ext cx="1407727" cy="1025716"/>
      </dsp:txXfrm>
    </dsp:sp>
    <dsp:sp modelId="{9F9A0095-7A54-4D0D-8C7B-E2CA3F9B328E}">
      <dsp:nvSpPr>
        <dsp:cNvPr id="0" name=""/>
        <dsp:cNvSpPr/>
      </dsp:nvSpPr>
      <dsp:spPr>
        <a:xfrm>
          <a:off x="1518888" y="655476"/>
          <a:ext cx="4699551" cy="889128"/>
        </a:xfrm>
        <a:prstGeom prst="rightArrow">
          <a:avLst>
            <a:gd name="adj1" fmla="val 50000"/>
            <a:gd name="adj2" fmla="val 5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1149" numCol="1" spcCol="1270" anchor="ctr" anchorCtr="0">
          <a:noAutofit/>
        </a:bodyPr>
        <a:lstStyle/>
        <a:p>
          <a:pPr marL="0" lvl="0" indent="0" algn="l" defTabSz="622300">
            <a:lnSpc>
              <a:spcPct val="90000"/>
            </a:lnSpc>
            <a:spcBef>
              <a:spcPct val="0"/>
            </a:spcBef>
            <a:spcAft>
              <a:spcPct val="35000"/>
            </a:spcAft>
            <a:buNone/>
          </a:pPr>
          <a:r>
            <a:rPr lang="en-US" sz="1400" kern="1200" dirty="0"/>
            <a:t>Measurable</a:t>
          </a:r>
          <a:endParaRPr lang="en-ZA" sz="1400" kern="1200" dirty="0"/>
        </a:p>
      </dsp:txBody>
      <dsp:txXfrm>
        <a:off x="1518888" y="877758"/>
        <a:ext cx="4477269" cy="444564"/>
      </dsp:txXfrm>
    </dsp:sp>
    <dsp:sp modelId="{A36F66B5-F89F-4A5C-B9F8-33CE2F203135}">
      <dsp:nvSpPr>
        <dsp:cNvPr id="0" name=""/>
        <dsp:cNvSpPr/>
      </dsp:nvSpPr>
      <dsp:spPr>
        <a:xfrm>
          <a:off x="1531107" y="1256235"/>
          <a:ext cx="1407727" cy="796541"/>
        </a:xfrm>
        <a:prstGeom prst="rect">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Includes numerical targets &amp; track progress</a:t>
          </a:r>
        </a:p>
      </dsp:txBody>
      <dsp:txXfrm>
        <a:off x="1531107" y="1256235"/>
        <a:ext cx="1407727" cy="796541"/>
      </dsp:txXfrm>
    </dsp:sp>
    <dsp:sp modelId="{485EA4CA-B870-43AB-B838-4CD631B87A07}">
      <dsp:nvSpPr>
        <dsp:cNvPr id="0" name=""/>
        <dsp:cNvSpPr/>
      </dsp:nvSpPr>
      <dsp:spPr>
        <a:xfrm>
          <a:off x="2926616" y="951747"/>
          <a:ext cx="3291823" cy="889128"/>
        </a:xfrm>
        <a:prstGeom prst="rightArrow">
          <a:avLst>
            <a:gd name="adj1" fmla="val 50000"/>
            <a:gd name="adj2" fmla="val 5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1149" numCol="1" spcCol="1270" anchor="ctr" anchorCtr="0">
          <a:noAutofit/>
        </a:bodyPr>
        <a:lstStyle/>
        <a:p>
          <a:pPr marL="0" lvl="0" indent="0" algn="l" defTabSz="622300">
            <a:lnSpc>
              <a:spcPct val="90000"/>
            </a:lnSpc>
            <a:spcBef>
              <a:spcPct val="0"/>
            </a:spcBef>
            <a:spcAft>
              <a:spcPct val="35000"/>
            </a:spcAft>
            <a:buNone/>
          </a:pPr>
          <a:r>
            <a:rPr lang="en-US" sz="1400" kern="1200" dirty="0"/>
            <a:t>achievable</a:t>
          </a:r>
          <a:endParaRPr lang="en-ZA" sz="1400" kern="1200" dirty="0"/>
        </a:p>
      </dsp:txBody>
      <dsp:txXfrm>
        <a:off x="2926616" y="1174029"/>
        <a:ext cx="3069541" cy="444564"/>
      </dsp:txXfrm>
    </dsp:sp>
    <dsp:sp modelId="{CBC9861E-7769-4B34-8D32-A07860DA37C4}">
      <dsp:nvSpPr>
        <dsp:cNvPr id="0" name=""/>
        <dsp:cNvSpPr/>
      </dsp:nvSpPr>
      <dsp:spPr>
        <a:xfrm>
          <a:off x="2938004" y="1589360"/>
          <a:ext cx="1407727" cy="694123"/>
        </a:xfrm>
        <a:prstGeom prst="rect">
          <a:avLst/>
        </a:prstGeom>
        <a:solidFill>
          <a:schemeClr val="l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Realistic given the resources and constraints</a:t>
          </a:r>
          <a:endParaRPr lang="en-ZA" sz="1400" kern="1200" dirty="0"/>
        </a:p>
      </dsp:txBody>
      <dsp:txXfrm>
        <a:off x="2938004" y="1589360"/>
        <a:ext cx="1407727" cy="694123"/>
      </dsp:txXfrm>
    </dsp:sp>
    <dsp:sp modelId="{C4D6C983-6EA6-45EE-8B32-3976A19BF5B8}">
      <dsp:nvSpPr>
        <dsp:cNvPr id="0" name=""/>
        <dsp:cNvSpPr/>
      </dsp:nvSpPr>
      <dsp:spPr>
        <a:xfrm>
          <a:off x="4334344" y="1248018"/>
          <a:ext cx="1884095" cy="889128"/>
        </a:xfrm>
        <a:prstGeom prst="rightArrow">
          <a:avLst>
            <a:gd name="adj1" fmla="val 50000"/>
            <a:gd name="adj2" fmla="val 5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1149" numCol="1" spcCol="1270" anchor="ctr" anchorCtr="0">
          <a:noAutofit/>
        </a:bodyPr>
        <a:lstStyle/>
        <a:p>
          <a:pPr marL="0" lvl="0" indent="0" algn="l" defTabSz="622300">
            <a:lnSpc>
              <a:spcPct val="90000"/>
            </a:lnSpc>
            <a:spcBef>
              <a:spcPct val="0"/>
            </a:spcBef>
            <a:spcAft>
              <a:spcPct val="35000"/>
            </a:spcAft>
            <a:buNone/>
          </a:pPr>
          <a:r>
            <a:rPr lang="en-US" sz="1400" kern="1200" dirty="0"/>
            <a:t>Relevant</a:t>
          </a:r>
          <a:endParaRPr lang="en-ZA" sz="1400" kern="1200" dirty="0"/>
        </a:p>
      </dsp:txBody>
      <dsp:txXfrm>
        <a:off x="4334344" y="1470300"/>
        <a:ext cx="1661813" cy="444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1CE43-FE6A-4F2A-BAAD-F3C8F55AFF1C}">
      <dsp:nvSpPr>
        <dsp:cNvPr id="0" name=""/>
        <dsp:cNvSpPr/>
      </dsp:nvSpPr>
      <dsp:spPr>
        <a:xfrm>
          <a:off x="220555"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Act</a:t>
          </a:r>
          <a:endParaRPr lang="en-ZA" sz="700" kern="1200" dirty="0">
            <a:solidFill>
              <a:srgbClr val="FFFFFF"/>
            </a:solidFill>
            <a:latin typeface="Franklin Gothic Book" panose="020F0502020204030204"/>
            <a:ea typeface="+mn-ea"/>
            <a:cs typeface="+mn-cs"/>
          </a:endParaRPr>
        </a:p>
      </dsp:txBody>
      <dsp:txXfrm>
        <a:off x="355682" y="246384"/>
        <a:ext cx="326227" cy="326227"/>
      </dsp:txXfrm>
    </dsp:sp>
    <dsp:sp modelId="{75E5C970-BAD4-4CA1-8F79-DF0021054C74}">
      <dsp:nvSpPr>
        <dsp:cNvPr id="0" name=""/>
        <dsp:cNvSpPr/>
      </dsp:nvSpPr>
      <dsp:spPr>
        <a:xfrm rot="5400000">
          <a:off x="703219"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Plan</a:t>
          </a:r>
          <a:endParaRPr lang="en-ZA" sz="700" kern="1200" dirty="0">
            <a:solidFill>
              <a:srgbClr val="FFFFFF"/>
            </a:solidFill>
            <a:latin typeface="Franklin Gothic Book" panose="020F0502020204030204"/>
            <a:ea typeface="+mn-ea"/>
            <a:cs typeface="+mn-cs"/>
          </a:endParaRPr>
        </a:p>
      </dsp:txBody>
      <dsp:txXfrm rot="-5400000">
        <a:off x="703219" y="246384"/>
        <a:ext cx="326227" cy="326227"/>
      </dsp:txXfrm>
    </dsp:sp>
    <dsp:sp modelId="{2498D5D4-E215-4AE6-ABF9-BFDC7E4D0362}">
      <dsp:nvSpPr>
        <dsp:cNvPr id="0" name=""/>
        <dsp:cNvSpPr/>
      </dsp:nvSpPr>
      <dsp:spPr>
        <a:xfrm rot="10800000">
          <a:off x="703219"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Do</a:t>
          </a:r>
          <a:endParaRPr lang="en-ZA" sz="700" kern="1200" dirty="0">
            <a:solidFill>
              <a:srgbClr val="FFFFFF"/>
            </a:solidFill>
            <a:latin typeface="Franklin Gothic Book" panose="020F0502020204030204"/>
            <a:ea typeface="+mn-ea"/>
            <a:cs typeface="+mn-cs"/>
          </a:endParaRPr>
        </a:p>
      </dsp:txBody>
      <dsp:txXfrm rot="10800000">
        <a:off x="703219" y="593921"/>
        <a:ext cx="326227" cy="326227"/>
      </dsp:txXfrm>
    </dsp:sp>
    <dsp:sp modelId="{D8048976-8AE7-462E-9F15-C320759E1B59}">
      <dsp:nvSpPr>
        <dsp:cNvPr id="0" name=""/>
        <dsp:cNvSpPr/>
      </dsp:nvSpPr>
      <dsp:spPr>
        <a:xfrm rot="16200000">
          <a:off x="220555"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Study</a:t>
          </a:r>
          <a:endParaRPr lang="en-ZA" sz="700" kern="1200" dirty="0">
            <a:solidFill>
              <a:srgbClr val="FFFFFF"/>
            </a:solidFill>
            <a:latin typeface="Franklin Gothic Book" panose="020F0502020204030204"/>
            <a:ea typeface="+mn-ea"/>
            <a:cs typeface="+mn-cs"/>
          </a:endParaRPr>
        </a:p>
      </dsp:txBody>
      <dsp:txXfrm rot="5400000">
        <a:off x="355682" y="593921"/>
        <a:ext cx="326227" cy="326227"/>
      </dsp:txXfrm>
    </dsp:sp>
    <dsp:sp modelId="{018E6A86-C2DC-45B9-A1E2-CB278CDD038F}">
      <dsp:nvSpPr>
        <dsp:cNvPr id="0" name=""/>
        <dsp:cNvSpPr/>
      </dsp:nvSpPr>
      <dsp:spPr>
        <a:xfrm>
          <a:off x="612919" y="487372"/>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0866390-0B2B-4AA5-B527-A7CFB3E9F9C7}">
      <dsp:nvSpPr>
        <dsp:cNvPr id="0" name=""/>
        <dsp:cNvSpPr/>
      </dsp:nvSpPr>
      <dsp:spPr>
        <a:xfrm rot="10800000">
          <a:off x="612919" y="540647"/>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1CE43-FE6A-4F2A-BAAD-F3C8F55AFF1C}">
      <dsp:nvSpPr>
        <dsp:cNvPr id="0" name=""/>
        <dsp:cNvSpPr/>
      </dsp:nvSpPr>
      <dsp:spPr>
        <a:xfrm>
          <a:off x="220555"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Act</a:t>
          </a:r>
          <a:endParaRPr lang="en-ZA" sz="700" kern="1200" dirty="0">
            <a:solidFill>
              <a:srgbClr val="FFFFFF"/>
            </a:solidFill>
            <a:latin typeface="Franklin Gothic Book" panose="020F0502020204030204"/>
            <a:ea typeface="+mn-ea"/>
            <a:cs typeface="+mn-cs"/>
          </a:endParaRPr>
        </a:p>
      </dsp:txBody>
      <dsp:txXfrm>
        <a:off x="355682" y="246384"/>
        <a:ext cx="326227" cy="326227"/>
      </dsp:txXfrm>
    </dsp:sp>
    <dsp:sp modelId="{75E5C970-BAD4-4CA1-8F79-DF0021054C74}">
      <dsp:nvSpPr>
        <dsp:cNvPr id="0" name=""/>
        <dsp:cNvSpPr/>
      </dsp:nvSpPr>
      <dsp:spPr>
        <a:xfrm rot="5400000">
          <a:off x="703219" y="111257"/>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Plan</a:t>
          </a:r>
          <a:endParaRPr lang="en-ZA" sz="700" kern="1200" dirty="0">
            <a:solidFill>
              <a:srgbClr val="FFFFFF"/>
            </a:solidFill>
            <a:latin typeface="Franklin Gothic Book" panose="020F0502020204030204"/>
            <a:ea typeface="+mn-ea"/>
            <a:cs typeface="+mn-cs"/>
          </a:endParaRPr>
        </a:p>
      </dsp:txBody>
      <dsp:txXfrm rot="-5400000">
        <a:off x="703219" y="246384"/>
        <a:ext cx="326227" cy="326227"/>
      </dsp:txXfrm>
    </dsp:sp>
    <dsp:sp modelId="{2498D5D4-E215-4AE6-ABF9-BFDC7E4D0362}">
      <dsp:nvSpPr>
        <dsp:cNvPr id="0" name=""/>
        <dsp:cNvSpPr/>
      </dsp:nvSpPr>
      <dsp:spPr>
        <a:xfrm rot="10800000">
          <a:off x="703219"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Do</a:t>
          </a:r>
          <a:endParaRPr lang="en-ZA" sz="700" kern="1200" dirty="0">
            <a:solidFill>
              <a:srgbClr val="FFFFFF"/>
            </a:solidFill>
            <a:latin typeface="Franklin Gothic Book" panose="020F0502020204030204"/>
            <a:ea typeface="+mn-ea"/>
            <a:cs typeface="+mn-cs"/>
          </a:endParaRPr>
        </a:p>
      </dsp:txBody>
      <dsp:txXfrm rot="10800000">
        <a:off x="703219" y="593921"/>
        <a:ext cx="326227" cy="326227"/>
      </dsp:txXfrm>
    </dsp:sp>
    <dsp:sp modelId="{D8048976-8AE7-462E-9F15-C320759E1B59}">
      <dsp:nvSpPr>
        <dsp:cNvPr id="0" name=""/>
        <dsp:cNvSpPr/>
      </dsp:nvSpPr>
      <dsp:spPr>
        <a:xfrm rot="16200000">
          <a:off x="220555" y="593921"/>
          <a:ext cx="461354" cy="461354"/>
        </a:xfrm>
        <a:prstGeom prst="pieWedge">
          <a:avLst/>
        </a:prstGeom>
        <a:solidFill>
          <a:srgbClr val="9BA8B7">
            <a:hueOff val="0"/>
            <a:satOff val="0"/>
            <a:lumOff val="0"/>
            <a:alphaOff val="0"/>
          </a:srgb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dirty="0">
              <a:solidFill>
                <a:srgbClr val="FFFFFF"/>
              </a:solidFill>
              <a:latin typeface="Franklin Gothic Book" panose="020F0502020204030204"/>
              <a:ea typeface="+mn-ea"/>
              <a:cs typeface="+mn-cs"/>
            </a:rPr>
            <a:t>Study</a:t>
          </a:r>
          <a:endParaRPr lang="en-ZA" sz="700" kern="1200" dirty="0">
            <a:solidFill>
              <a:srgbClr val="FFFFFF"/>
            </a:solidFill>
            <a:latin typeface="Franklin Gothic Book" panose="020F0502020204030204"/>
            <a:ea typeface="+mn-ea"/>
            <a:cs typeface="+mn-cs"/>
          </a:endParaRPr>
        </a:p>
      </dsp:txBody>
      <dsp:txXfrm rot="5400000">
        <a:off x="355682" y="593921"/>
        <a:ext cx="326227" cy="326227"/>
      </dsp:txXfrm>
    </dsp:sp>
    <dsp:sp modelId="{018E6A86-C2DC-45B9-A1E2-CB278CDD038F}">
      <dsp:nvSpPr>
        <dsp:cNvPr id="0" name=""/>
        <dsp:cNvSpPr/>
      </dsp:nvSpPr>
      <dsp:spPr>
        <a:xfrm>
          <a:off x="612919" y="487372"/>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0866390-0B2B-4AA5-B527-A7CFB3E9F9C7}">
      <dsp:nvSpPr>
        <dsp:cNvPr id="0" name=""/>
        <dsp:cNvSpPr/>
      </dsp:nvSpPr>
      <dsp:spPr>
        <a:xfrm rot="10800000">
          <a:off x="612919" y="540647"/>
          <a:ext cx="159289" cy="138512"/>
        </a:xfrm>
        <a:prstGeom prst="circularArrow">
          <a:avLst/>
        </a:prstGeom>
        <a:solidFill>
          <a:srgbClr val="9BA8B7">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5DA64-9708-40FE-A04C-1D1AF4FCE5F1}">
      <dsp:nvSpPr>
        <dsp:cNvPr id="0" name=""/>
        <dsp:cNvSpPr/>
      </dsp:nvSpPr>
      <dsp:spPr>
        <a:xfrm>
          <a:off x="2733620" y="568526"/>
          <a:ext cx="423427" cy="91440"/>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2933983" y="611976"/>
        <a:ext cx="0" cy="0"/>
      </dsp:txXfrm>
    </dsp:sp>
    <dsp:sp modelId="{1AE936CB-DDBE-49B9-8688-04C0BC2BCBB1}">
      <dsp:nvSpPr>
        <dsp:cNvPr id="0" name=""/>
        <dsp:cNvSpPr/>
      </dsp:nvSpPr>
      <dsp:spPr>
        <a:xfrm>
          <a:off x="761388" y="22037"/>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Demonstrated Improvement</a:t>
          </a:r>
          <a:r>
            <a:rPr lang="en-US" sz="1200" kern="1200" dirty="0">
              <a:solidFill>
                <a:sysClr val="window" lastClr="FFFFFF"/>
              </a:solidFill>
              <a:latin typeface="Calibri" panose="020F0502020204030204"/>
              <a:ea typeface="+mn-ea"/>
              <a:cs typeface="+mn-cs"/>
            </a:rPr>
            <a:t>=</a:t>
          </a:r>
        </a:p>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continuous Data Improvement</a:t>
          </a:r>
          <a:endParaRPr lang="en-ZA" sz="1200" kern="1200" dirty="0">
            <a:solidFill>
              <a:sysClr val="window" lastClr="FFFFFF"/>
            </a:solidFill>
            <a:latin typeface="Calibri" panose="020F0502020204030204"/>
            <a:ea typeface="+mn-ea"/>
            <a:cs typeface="+mn-cs"/>
          </a:endParaRPr>
        </a:p>
      </dsp:txBody>
      <dsp:txXfrm>
        <a:off x="761388" y="22037"/>
        <a:ext cx="1974031" cy="1184419"/>
      </dsp:txXfrm>
    </dsp:sp>
    <dsp:sp modelId="{534C5CB3-D2AD-4BBF-86D9-D24B9533D13F}">
      <dsp:nvSpPr>
        <dsp:cNvPr id="0" name=""/>
        <dsp:cNvSpPr/>
      </dsp:nvSpPr>
      <dsp:spPr>
        <a:xfrm>
          <a:off x="5161679" y="568526"/>
          <a:ext cx="423427" cy="91440"/>
        </a:xfrm>
        <a:custGeom>
          <a:avLst/>
          <a:gdLst/>
          <a:ahLst/>
          <a:cxnLst/>
          <a:rect l="0" t="0" r="0" b="0"/>
          <a:pathLst>
            <a:path>
              <a:moveTo>
                <a:pt x="1906433" y="0"/>
              </a:moveTo>
              <a:lnTo>
                <a:pt x="1906433" y="180043"/>
              </a:lnTo>
              <a:lnTo>
                <a:pt x="0" y="180043"/>
              </a:lnTo>
              <a:lnTo>
                <a:pt x="0" y="325887"/>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5362042" y="611976"/>
        <a:ext cx="0" cy="0"/>
      </dsp:txXfrm>
    </dsp:sp>
    <dsp:sp modelId="{516D5227-FEE0-4576-8603-4C16A1BF90D3}">
      <dsp:nvSpPr>
        <dsp:cNvPr id="0" name=""/>
        <dsp:cNvSpPr/>
      </dsp:nvSpPr>
      <dsp:spPr>
        <a:xfrm>
          <a:off x="3189448" y="22037"/>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Consistency &amp;  Reliability</a:t>
          </a:r>
          <a:r>
            <a:rPr lang="en-US" sz="1200" kern="1200" dirty="0">
              <a:solidFill>
                <a:sysClr val="window" lastClr="FFFFFF"/>
              </a:solidFill>
              <a:latin typeface="Calibri" panose="020F0502020204030204"/>
              <a:ea typeface="+mn-ea"/>
              <a:cs typeface="+mn-cs"/>
            </a:rPr>
            <a:t>= testing through different staff, days or pt’s group &amp; still positive results</a:t>
          </a:r>
          <a:endParaRPr lang="en-ZA" sz="1200" kern="1200" dirty="0">
            <a:solidFill>
              <a:sysClr val="window" lastClr="FFFFFF"/>
            </a:solidFill>
            <a:latin typeface="Calibri" panose="020F0502020204030204"/>
            <a:ea typeface="+mn-ea"/>
            <a:cs typeface="+mn-cs"/>
          </a:endParaRPr>
        </a:p>
      </dsp:txBody>
      <dsp:txXfrm>
        <a:off x="3189448" y="22037"/>
        <a:ext cx="1974031" cy="1184419"/>
      </dsp:txXfrm>
    </dsp:sp>
    <dsp:sp modelId="{EEB86056-2946-4FEC-979B-1E45B0A716E6}">
      <dsp:nvSpPr>
        <dsp:cNvPr id="0" name=""/>
        <dsp:cNvSpPr/>
      </dsp:nvSpPr>
      <dsp:spPr>
        <a:xfrm>
          <a:off x="1748404" y="1224453"/>
          <a:ext cx="4856118" cy="423427"/>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4054531" y="1433897"/>
        <a:ext cx="0" cy="0"/>
      </dsp:txXfrm>
    </dsp:sp>
    <dsp:sp modelId="{9E220D80-D6A6-4E6A-9106-6547477B64FF}">
      <dsp:nvSpPr>
        <dsp:cNvPr id="0" name=""/>
        <dsp:cNvSpPr/>
      </dsp:nvSpPr>
      <dsp:spPr>
        <a:xfrm>
          <a:off x="5617507" y="2239"/>
          <a:ext cx="1974031" cy="1224014"/>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Feasibility in Routine Practice</a:t>
          </a:r>
          <a:r>
            <a:rPr lang="en-US" sz="1200" b="1" kern="1200" dirty="0">
              <a:solidFill>
                <a:sysClr val="window" lastClr="FFFFFF"/>
              </a:solidFill>
              <a:latin typeface="Calibri" panose="020F0502020204030204"/>
              <a:ea typeface="+mn-ea"/>
              <a:cs typeface="+mn-cs"/>
            </a:rPr>
            <a:t>=</a:t>
          </a:r>
          <a:r>
            <a:rPr lang="en-US" sz="1200" b="0" kern="1200" dirty="0">
              <a:solidFill>
                <a:sysClr val="window" lastClr="FFFFFF"/>
              </a:solidFill>
              <a:latin typeface="Calibri" panose="020F0502020204030204"/>
              <a:ea typeface="+mn-ea"/>
              <a:cs typeface="+mn-cs"/>
            </a:rPr>
            <a:t>change should be practical , affordable &amp; sustainable</a:t>
          </a:r>
          <a:endParaRPr lang="en-ZA" sz="1200" b="0" kern="1200" dirty="0">
            <a:solidFill>
              <a:sysClr val="window" lastClr="FFFFFF"/>
            </a:solidFill>
            <a:latin typeface="Calibri" panose="020F0502020204030204"/>
            <a:ea typeface="+mn-ea"/>
            <a:cs typeface="+mn-cs"/>
          </a:endParaRPr>
        </a:p>
      </dsp:txBody>
      <dsp:txXfrm>
        <a:off x="5617507" y="2239"/>
        <a:ext cx="1974031" cy="1224014"/>
      </dsp:txXfrm>
    </dsp:sp>
    <dsp:sp modelId="{1810BE84-17EB-4C44-95E8-81E2B850E826}">
      <dsp:nvSpPr>
        <dsp:cNvPr id="0" name=""/>
        <dsp:cNvSpPr/>
      </dsp:nvSpPr>
      <dsp:spPr>
        <a:xfrm>
          <a:off x="2733620" y="2226770"/>
          <a:ext cx="423427" cy="91440"/>
        </a:xfrm>
        <a:custGeom>
          <a:avLst/>
          <a:gdLst/>
          <a:ahLst/>
          <a:cxnLst/>
          <a:rect l="0" t="0" r="0" b="0"/>
          <a:pathLst>
            <a:path>
              <a:moveTo>
                <a:pt x="1906433" y="0"/>
              </a:moveTo>
              <a:lnTo>
                <a:pt x="1906433" y="180043"/>
              </a:lnTo>
              <a:lnTo>
                <a:pt x="0" y="180043"/>
              </a:lnTo>
              <a:lnTo>
                <a:pt x="0" y="325887"/>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2933983" y="2270220"/>
        <a:ext cx="0" cy="0"/>
      </dsp:txXfrm>
    </dsp:sp>
    <dsp:sp modelId="{6484F905-9750-44D2-B2E6-3A00D903683E}">
      <dsp:nvSpPr>
        <dsp:cNvPr id="0" name=""/>
        <dsp:cNvSpPr/>
      </dsp:nvSpPr>
      <dsp:spPr>
        <a:xfrm>
          <a:off x="761388" y="1680281"/>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Staff acceptance &amp; Buy-in</a:t>
          </a:r>
          <a:r>
            <a:rPr lang="en-US" sz="1200" kern="1200" dirty="0">
              <a:solidFill>
                <a:sysClr val="window" lastClr="FFFFFF"/>
              </a:solidFill>
              <a:latin typeface="Calibri" panose="020F0502020204030204"/>
              <a:ea typeface="+mn-ea"/>
              <a:cs typeface="+mn-cs"/>
            </a:rPr>
            <a:t>=understand ,support and agree , involve those who will carry it out daily</a:t>
          </a:r>
          <a:endParaRPr lang="en-ZA" sz="1200" kern="1200" dirty="0">
            <a:solidFill>
              <a:sysClr val="window" lastClr="FFFFFF"/>
            </a:solidFill>
            <a:latin typeface="Calibri" panose="020F0502020204030204"/>
            <a:ea typeface="+mn-ea"/>
            <a:cs typeface="+mn-cs"/>
          </a:endParaRPr>
        </a:p>
      </dsp:txBody>
      <dsp:txXfrm>
        <a:off x="761388" y="1680281"/>
        <a:ext cx="1974031" cy="1184419"/>
      </dsp:txXfrm>
    </dsp:sp>
    <dsp:sp modelId="{A48610DC-8175-4C8A-BB9E-327F4000A85E}">
      <dsp:nvSpPr>
        <dsp:cNvPr id="0" name=""/>
        <dsp:cNvSpPr/>
      </dsp:nvSpPr>
      <dsp:spPr>
        <a:xfrm>
          <a:off x="5161679" y="2226770"/>
          <a:ext cx="423427" cy="91440"/>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5362042" y="2270220"/>
        <a:ext cx="0" cy="0"/>
      </dsp:txXfrm>
    </dsp:sp>
    <dsp:sp modelId="{B068F5A3-F3F3-4A02-ABF6-F136874B14FA}">
      <dsp:nvSpPr>
        <dsp:cNvPr id="0" name=""/>
        <dsp:cNvSpPr/>
      </dsp:nvSpPr>
      <dsp:spPr>
        <a:xfrm>
          <a:off x="3189448" y="1680281"/>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Alignment with guidelines</a:t>
          </a:r>
          <a:r>
            <a:rPr lang="en-US" sz="1200" kern="1200" dirty="0">
              <a:solidFill>
                <a:sysClr val="window" lastClr="FFFFFF"/>
              </a:solidFill>
              <a:latin typeface="Calibri" panose="020F0502020204030204"/>
              <a:ea typeface="+mn-ea"/>
              <a:cs typeface="+mn-cs"/>
            </a:rPr>
            <a:t>=the change should align with the National clinical guidelines , policies </a:t>
          </a:r>
          <a:endParaRPr lang="en-ZA" sz="1200" kern="1200" dirty="0">
            <a:solidFill>
              <a:sysClr val="window" lastClr="FFFFFF"/>
            </a:solidFill>
            <a:latin typeface="Calibri" panose="020F0502020204030204"/>
            <a:ea typeface="+mn-ea"/>
            <a:cs typeface="+mn-cs"/>
          </a:endParaRPr>
        </a:p>
      </dsp:txBody>
      <dsp:txXfrm>
        <a:off x="3189448" y="1680281"/>
        <a:ext cx="1974031" cy="1184419"/>
      </dsp:txXfrm>
    </dsp:sp>
    <dsp:sp modelId="{D5160C96-3E26-41DD-AE8A-AAAF56FA56A5}">
      <dsp:nvSpPr>
        <dsp:cNvPr id="0" name=""/>
        <dsp:cNvSpPr/>
      </dsp:nvSpPr>
      <dsp:spPr>
        <a:xfrm>
          <a:off x="1748404" y="2862900"/>
          <a:ext cx="4856118" cy="423427"/>
        </a:xfrm>
        <a:custGeom>
          <a:avLst/>
          <a:gdLst/>
          <a:ahLst/>
          <a:cxnLst/>
          <a:rect l="0" t="0" r="0" b="0"/>
          <a:pathLst>
            <a:path>
              <a:moveTo>
                <a:pt x="1906433" y="0"/>
              </a:moveTo>
              <a:lnTo>
                <a:pt x="1906433" y="180043"/>
              </a:lnTo>
              <a:lnTo>
                <a:pt x="0" y="180043"/>
              </a:lnTo>
              <a:lnTo>
                <a:pt x="0" y="325887"/>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4054531" y="3072343"/>
        <a:ext cx="0" cy="0"/>
      </dsp:txXfrm>
    </dsp:sp>
    <dsp:sp modelId="{0A4C2794-B934-4051-98E3-C091F01D73E6}">
      <dsp:nvSpPr>
        <dsp:cNvPr id="0" name=""/>
        <dsp:cNvSpPr/>
      </dsp:nvSpPr>
      <dsp:spPr>
        <a:xfrm>
          <a:off x="5617507" y="1680281"/>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Documented Learning</a:t>
          </a:r>
          <a:r>
            <a:rPr lang="en-US" sz="1200" kern="1200" dirty="0">
              <a:solidFill>
                <a:sysClr val="window" lastClr="FFFFFF"/>
              </a:solidFill>
              <a:latin typeface="Calibri" panose="020F0502020204030204"/>
              <a:ea typeface="+mn-ea"/>
              <a:cs typeface="+mn-cs"/>
            </a:rPr>
            <a:t>=PDSA should be well documented (Planned, Done, Studied and Acted upon)</a:t>
          </a:r>
          <a:endParaRPr lang="en-ZA" sz="1200" kern="1200" dirty="0">
            <a:solidFill>
              <a:sysClr val="window" lastClr="FFFFFF"/>
            </a:solidFill>
            <a:latin typeface="Calibri" panose="020F0502020204030204"/>
            <a:ea typeface="+mn-ea"/>
            <a:cs typeface="+mn-cs"/>
          </a:endParaRPr>
        </a:p>
      </dsp:txBody>
      <dsp:txXfrm>
        <a:off x="5617507" y="1680281"/>
        <a:ext cx="1974031" cy="1184419"/>
      </dsp:txXfrm>
    </dsp:sp>
    <dsp:sp modelId="{FDB66B59-265A-4326-84DC-76478C48EBD6}">
      <dsp:nvSpPr>
        <dsp:cNvPr id="0" name=""/>
        <dsp:cNvSpPr/>
      </dsp:nvSpPr>
      <dsp:spPr>
        <a:xfrm>
          <a:off x="2733620" y="3865216"/>
          <a:ext cx="423427" cy="91440"/>
        </a:xfrm>
        <a:custGeom>
          <a:avLst/>
          <a:gdLst/>
          <a:ahLst/>
          <a:cxnLst/>
          <a:rect l="0" t="0" r="0" b="0"/>
          <a:pathLst>
            <a:path>
              <a:moveTo>
                <a:pt x="0" y="45720"/>
              </a:moveTo>
              <a:lnTo>
                <a:pt x="325887" y="45720"/>
              </a:lnTo>
            </a:path>
          </a:pathLst>
        </a:custGeom>
        <a:noFill/>
        <a:ln w="6350" cap="flat" cmpd="sng" algn="ctr">
          <a:solidFill>
            <a:srgbClr val="5B9BD5">
              <a:hueOff val="0"/>
              <a:satOff val="0"/>
              <a:lumOff val="0"/>
              <a:alphaOff val="0"/>
            </a:srgbClr>
          </a:solidFill>
          <a:prstDash val="solid"/>
          <a:miter lim="800000"/>
          <a:tailEnd type="arrow"/>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ZA" sz="1200" kern="1200">
            <a:solidFill>
              <a:sysClr val="windowText" lastClr="000000">
                <a:hueOff val="0"/>
                <a:satOff val="0"/>
                <a:lumOff val="0"/>
                <a:alphaOff val="0"/>
              </a:sysClr>
            </a:solidFill>
            <a:latin typeface="Calibri" panose="020F0502020204030204"/>
            <a:ea typeface="+mn-ea"/>
            <a:cs typeface="+mn-cs"/>
          </a:endParaRPr>
        </a:p>
      </dsp:txBody>
      <dsp:txXfrm>
        <a:off x="2933983" y="3908666"/>
        <a:ext cx="0" cy="0"/>
      </dsp:txXfrm>
    </dsp:sp>
    <dsp:sp modelId="{781F5B44-DA37-415F-982A-C889BED2B3C9}">
      <dsp:nvSpPr>
        <dsp:cNvPr id="0" name=""/>
        <dsp:cNvSpPr/>
      </dsp:nvSpPr>
      <dsp:spPr>
        <a:xfrm>
          <a:off x="761388" y="3318727"/>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Leadership endorsement</a:t>
          </a:r>
          <a:r>
            <a:rPr lang="en-US" sz="1200" kern="1200" dirty="0">
              <a:solidFill>
                <a:sysClr val="window" lastClr="FFFFFF"/>
              </a:solidFill>
              <a:latin typeface="Calibri" panose="020F0502020204030204"/>
              <a:ea typeface="+mn-ea"/>
              <a:cs typeface="+mn-cs"/>
            </a:rPr>
            <a:t>=</a:t>
          </a:r>
        </a:p>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change should be reviewed &amp; endorsed by relevant facility/district Mx </a:t>
          </a:r>
          <a:endParaRPr lang="en-ZA" sz="1200" kern="1200" dirty="0">
            <a:solidFill>
              <a:sysClr val="window" lastClr="FFFFFF"/>
            </a:solidFill>
            <a:latin typeface="Calibri" panose="020F0502020204030204"/>
            <a:ea typeface="+mn-ea"/>
            <a:cs typeface="+mn-cs"/>
          </a:endParaRPr>
        </a:p>
      </dsp:txBody>
      <dsp:txXfrm>
        <a:off x="761388" y="3318727"/>
        <a:ext cx="1974031" cy="1184419"/>
      </dsp:txXfrm>
    </dsp:sp>
    <dsp:sp modelId="{C71EE686-A3CD-443D-B55C-6A00FF7E25B8}">
      <dsp:nvSpPr>
        <dsp:cNvPr id="0" name=""/>
        <dsp:cNvSpPr/>
      </dsp:nvSpPr>
      <dsp:spPr>
        <a:xfrm>
          <a:off x="3189448" y="3318727"/>
          <a:ext cx="1974031" cy="1184419"/>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ysClr val="window" lastClr="FFFFFF"/>
              </a:solidFill>
              <a:latin typeface="Calibri" panose="020F0502020204030204"/>
              <a:ea typeface="+mn-ea"/>
              <a:cs typeface="+mn-cs"/>
            </a:rPr>
            <a:t>Plan for standardization</a:t>
          </a:r>
          <a:r>
            <a:rPr lang="en-US" sz="1200" b="1" kern="1200" dirty="0">
              <a:solidFill>
                <a:sysClr val="window" lastClr="FFFFFF"/>
              </a:solidFill>
              <a:latin typeface="Calibri" panose="020F0502020204030204"/>
              <a:ea typeface="+mn-ea"/>
              <a:cs typeface="+mn-cs"/>
            </a:rPr>
            <a:t>=</a:t>
          </a:r>
        </a:p>
        <a:p>
          <a:pPr marL="0" lvl="0" indent="0" algn="ctr" defTabSz="533400">
            <a:lnSpc>
              <a:spcPct val="90000"/>
            </a:lnSpc>
            <a:spcBef>
              <a:spcPct val="0"/>
            </a:spcBef>
            <a:spcAft>
              <a:spcPct val="35000"/>
            </a:spcAft>
            <a:buNone/>
          </a:pPr>
          <a:r>
            <a:rPr lang="en-US" sz="1200" kern="1200" dirty="0">
              <a:solidFill>
                <a:sysClr val="window" lastClr="FFFFFF"/>
              </a:solidFill>
              <a:latin typeface="Calibri" panose="020F0502020204030204"/>
              <a:ea typeface="+mn-ea"/>
              <a:cs typeface="+mn-cs"/>
            </a:rPr>
            <a:t>remove old systems &amp; introduce improved process into daily routine </a:t>
          </a:r>
          <a:endParaRPr lang="en-ZA" sz="1200" kern="1200" dirty="0">
            <a:solidFill>
              <a:sysClr val="window" lastClr="FFFFFF"/>
            </a:solidFill>
            <a:latin typeface="Calibri" panose="020F0502020204030204"/>
            <a:ea typeface="+mn-ea"/>
            <a:cs typeface="+mn-cs"/>
          </a:endParaRPr>
        </a:p>
      </dsp:txBody>
      <dsp:txXfrm>
        <a:off x="3189448" y="3318727"/>
        <a:ext cx="1974031" cy="11844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B5B3E96-510A-4CE8-A11B-31CBD2FA4C0D}" type="datetimeFigureOut">
              <a:rPr lang="en-US" smtClean="0"/>
              <a:pPr/>
              <a:t>4/8/2026</a:t>
            </a:fld>
            <a:endParaRPr lang="en-ZA"/>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37A12ED-F32A-47F0-AB5B-DA049A49CEC4}" type="slidenum">
              <a:rPr lang="en-ZA" smtClean="0"/>
              <a:pPr/>
              <a:t>‹#›</a:t>
            </a:fld>
            <a:endParaRPr lang="en-Z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EB90656-425C-4BD6-8B59-937B71857D80}" type="datetimeFigureOut">
              <a:rPr lang="en-US" smtClean="0"/>
              <a:pPr/>
              <a:t>4/8/2026</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D4EA3F3-7F60-4372-AD96-0BFBCD79137E}" type="slidenum">
              <a:rPr lang="en-ZA" smtClean="0"/>
              <a:pPr/>
              <a:t>‹#›</a:t>
            </a:fld>
            <a:endParaRPr lang="en-ZA"/>
          </a:p>
        </p:txBody>
      </p:sp>
    </p:spTree>
    <p:extLst>
      <p:ext uri="{BB962C8B-B14F-4D97-AF65-F5344CB8AC3E}">
        <p14:creationId xmlns:p14="http://schemas.microsoft.com/office/powerpoint/2010/main" val="173311773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mapping is a not a root cause analysis tool,4.5 has been edited</a:t>
            </a:r>
          </a:p>
          <a:p>
            <a:r>
              <a:rPr lang="en-US" dirty="0"/>
              <a:t>Session 4.8 &amp; 4.9 removed ,changed 4.14 to 4.9</a:t>
            </a:r>
            <a:endParaRPr lang="en-ZA" dirty="0"/>
          </a:p>
        </p:txBody>
      </p:sp>
      <p:sp>
        <p:nvSpPr>
          <p:cNvPr id="4" name="Date Placeholder 3"/>
          <p:cNvSpPr>
            <a:spLocks noGrp="1"/>
          </p:cNvSpPr>
          <p:nvPr>
            <p:ph type="dt" idx="1"/>
          </p:nvPr>
        </p:nvSpPr>
        <p:spPr/>
        <p:txBody>
          <a:bodyPr/>
          <a:lstStyle/>
          <a:p>
            <a:fld id="{770776A8-6799-4857-846D-0D8D77576C37}"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a:t>
            </a:fld>
            <a:endParaRPr lang="en-ZA"/>
          </a:p>
        </p:txBody>
      </p:sp>
    </p:spTree>
    <p:extLst>
      <p:ext uri="{BB962C8B-B14F-4D97-AF65-F5344CB8AC3E}">
        <p14:creationId xmlns:p14="http://schemas.microsoft.com/office/powerpoint/2010/main" val="331956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96A37-5C9F-8E76-1613-51707FEFF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F748A-2851-DB7C-4102-02E10838D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7212B-0350-D257-F0E2-CBBF27FF19D2}"/>
              </a:ext>
            </a:extLst>
          </p:cNvPr>
          <p:cNvSpPr>
            <a:spLocks noGrp="1"/>
          </p:cNvSpPr>
          <p:nvPr>
            <p:ph type="body" idx="1"/>
          </p:nvPr>
        </p:nvSpPr>
        <p:spPr/>
        <p:txBody>
          <a:bodyPr/>
          <a:lstStyle/>
          <a:p>
            <a:r>
              <a:rPr lang="en-US" dirty="0"/>
              <a:t>Decongested into 3</a:t>
            </a:r>
            <a:endParaRPr lang="en-ZA" dirty="0"/>
          </a:p>
        </p:txBody>
      </p:sp>
      <p:sp>
        <p:nvSpPr>
          <p:cNvPr id="4" name="Date Placeholder 3">
            <a:extLst>
              <a:ext uri="{FF2B5EF4-FFF2-40B4-BE49-F238E27FC236}">
                <a16:creationId xmlns:a16="http://schemas.microsoft.com/office/drawing/2014/main" id="{E894E374-BD2E-2EEE-4E00-8E7D99073D08}"/>
              </a:ext>
            </a:extLst>
          </p:cNvPr>
          <p:cNvSpPr>
            <a:spLocks noGrp="1"/>
          </p:cNvSpPr>
          <p:nvPr>
            <p:ph type="dt" idx="1"/>
          </p:nvPr>
        </p:nvSpPr>
        <p:spPr/>
        <p:txBody>
          <a:bodyPr/>
          <a:lstStyle/>
          <a:p>
            <a:fld id="{A1F804C6-FECD-43D2-A410-E21163E67A03}" type="datetime1">
              <a:rPr lang="en-US" smtClean="0"/>
              <a:t>4/8/2026</a:t>
            </a:fld>
            <a:endParaRPr lang="en-ZA"/>
          </a:p>
        </p:txBody>
      </p:sp>
      <p:sp>
        <p:nvSpPr>
          <p:cNvPr id="5" name="Footer Placeholder 4">
            <a:extLst>
              <a:ext uri="{FF2B5EF4-FFF2-40B4-BE49-F238E27FC236}">
                <a16:creationId xmlns:a16="http://schemas.microsoft.com/office/drawing/2014/main" id="{CB06585E-B9C3-979D-2797-26FD3981C326}"/>
              </a:ext>
            </a:extLst>
          </p:cNvPr>
          <p:cNvSpPr>
            <a:spLocks noGrp="1"/>
          </p:cNvSpPr>
          <p:nvPr>
            <p:ph type="ftr" sz="quarter" idx="4"/>
          </p:nvPr>
        </p:nvSpPr>
        <p:spPr/>
        <p:txBody>
          <a:bodyPr/>
          <a:lstStyle/>
          <a:p>
            <a:endParaRPr lang="en-ZA"/>
          </a:p>
        </p:txBody>
      </p:sp>
      <p:sp>
        <p:nvSpPr>
          <p:cNvPr id="6" name="Slide Number Placeholder 5">
            <a:extLst>
              <a:ext uri="{FF2B5EF4-FFF2-40B4-BE49-F238E27FC236}">
                <a16:creationId xmlns:a16="http://schemas.microsoft.com/office/drawing/2014/main" id="{C327100B-FDD3-1FF7-4446-FB5F9A6AE4B9}"/>
              </a:ext>
            </a:extLst>
          </p:cNvPr>
          <p:cNvSpPr>
            <a:spLocks noGrp="1"/>
          </p:cNvSpPr>
          <p:nvPr>
            <p:ph type="sldNum" sz="quarter" idx="5"/>
          </p:nvPr>
        </p:nvSpPr>
        <p:spPr/>
        <p:txBody>
          <a:bodyPr/>
          <a:lstStyle/>
          <a:p>
            <a:fld id="{BD4EA3F3-7F60-4372-AD96-0BFBCD79137E}" type="slidenum">
              <a:rPr lang="en-ZA" smtClean="0"/>
              <a:pPr/>
              <a:t>18</a:t>
            </a:fld>
            <a:endParaRPr lang="en-ZA"/>
          </a:p>
        </p:txBody>
      </p:sp>
    </p:spTree>
    <p:extLst>
      <p:ext uri="{BB962C8B-B14F-4D97-AF65-F5344CB8AC3E}">
        <p14:creationId xmlns:p14="http://schemas.microsoft.com/office/powerpoint/2010/main" val="350776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Gemba walk slides decongested and moved to process map section</a:t>
            </a:r>
            <a:endParaRPr lang="en-ZA" dirty="0"/>
          </a:p>
        </p:txBody>
      </p:sp>
      <p:sp>
        <p:nvSpPr>
          <p:cNvPr id="4" name="Date Placeholder 3"/>
          <p:cNvSpPr>
            <a:spLocks noGrp="1"/>
          </p:cNvSpPr>
          <p:nvPr>
            <p:ph type="dt" idx="1"/>
          </p:nvPr>
        </p:nvSpPr>
        <p:spPr/>
        <p:txBody>
          <a:bodyPr/>
          <a:lstStyle/>
          <a:p>
            <a:fld id="{F0D0815C-07EE-4F83-98E3-AC34D300AA8E}"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20</a:t>
            </a:fld>
            <a:endParaRPr lang="en-ZA"/>
          </a:p>
        </p:txBody>
      </p:sp>
    </p:spTree>
    <p:extLst>
      <p:ext uri="{BB962C8B-B14F-4D97-AF65-F5344CB8AC3E}">
        <p14:creationId xmlns:p14="http://schemas.microsoft.com/office/powerpoint/2010/main" val="74104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Gemba walk slides decongested and moved to process map section</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a:p>
            <a:endParaRPr lang="en-ZA" dirty="0"/>
          </a:p>
        </p:txBody>
      </p:sp>
      <p:sp>
        <p:nvSpPr>
          <p:cNvPr id="4" name="Date Placeholder 3"/>
          <p:cNvSpPr>
            <a:spLocks noGrp="1"/>
          </p:cNvSpPr>
          <p:nvPr>
            <p:ph type="dt" idx="1"/>
          </p:nvPr>
        </p:nvSpPr>
        <p:spPr/>
        <p:txBody>
          <a:bodyPr/>
          <a:lstStyle/>
          <a:p>
            <a:fld id="{D839D1FA-D1E0-4862-A3DD-5066911CE9F4}"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21</a:t>
            </a:fld>
            <a:endParaRPr lang="en-ZA"/>
          </a:p>
        </p:txBody>
      </p:sp>
    </p:spTree>
    <p:extLst>
      <p:ext uri="{BB962C8B-B14F-4D97-AF65-F5344CB8AC3E}">
        <p14:creationId xmlns:p14="http://schemas.microsoft.com/office/powerpoint/2010/main" val="129492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Gemba walk slides decongested and moved to process map section</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a:p>
            <a:endParaRPr lang="en-ZA" dirty="0"/>
          </a:p>
        </p:txBody>
      </p:sp>
      <p:sp>
        <p:nvSpPr>
          <p:cNvPr id="4" name="Date Placeholder 3"/>
          <p:cNvSpPr>
            <a:spLocks noGrp="1"/>
          </p:cNvSpPr>
          <p:nvPr>
            <p:ph type="dt" idx="1"/>
          </p:nvPr>
        </p:nvSpPr>
        <p:spPr/>
        <p:txBody>
          <a:bodyPr/>
          <a:lstStyle/>
          <a:p>
            <a:fld id="{FEDDAE04-7FAB-4440-8722-74BA62102C57}"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22</a:t>
            </a:fld>
            <a:endParaRPr lang="en-ZA"/>
          </a:p>
        </p:txBody>
      </p:sp>
    </p:spTree>
    <p:extLst>
      <p:ext uri="{BB962C8B-B14F-4D97-AF65-F5344CB8AC3E}">
        <p14:creationId xmlns:p14="http://schemas.microsoft.com/office/powerpoint/2010/main" val="2407260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C44F-F2CA-4045-A9AB-04AEC6CF8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DE47B-3347-EB84-2D22-C9218078A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C9385-B058-FA0C-1078-7745E77A74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New slide to give guidance on what parallel steps , unnecessary steps ,waste and how to identify them</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DD0D68AC-34A4-8EE4-8636-1019FEE1E93A}"/>
              </a:ext>
            </a:extLst>
          </p:cNvPr>
          <p:cNvSpPr>
            <a:spLocks noGrp="1"/>
          </p:cNvSpPr>
          <p:nvPr>
            <p:ph type="dt" idx="1"/>
          </p:nvPr>
        </p:nvSpPr>
        <p:spPr/>
        <p:txBody>
          <a:bodyPr/>
          <a:lstStyle/>
          <a:p>
            <a:fld id="{7F05E3B5-20DF-4169-A46C-9444734C0FDD}" type="datetime1">
              <a:rPr lang="en-US" smtClean="0"/>
              <a:t>4/8/2026</a:t>
            </a:fld>
            <a:endParaRPr lang="en-ZA"/>
          </a:p>
        </p:txBody>
      </p:sp>
      <p:sp>
        <p:nvSpPr>
          <p:cNvPr id="5" name="Footer Placeholder 4">
            <a:extLst>
              <a:ext uri="{FF2B5EF4-FFF2-40B4-BE49-F238E27FC236}">
                <a16:creationId xmlns:a16="http://schemas.microsoft.com/office/drawing/2014/main" id="{2C6CE0A1-C15C-5A1D-952D-868DB005D0B9}"/>
              </a:ext>
            </a:extLst>
          </p:cNvPr>
          <p:cNvSpPr>
            <a:spLocks noGrp="1"/>
          </p:cNvSpPr>
          <p:nvPr>
            <p:ph type="ftr" sz="quarter" idx="4"/>
          </p:nvPr>
        </p:nvSpPr>
        <p:spPr/>
        <p:txBody>
          <a:bodyPr/>
          <a:lstStyle/>
          <a:p>
            <a:endParaRPr lang="en-ZA"/>
          </a:p>
        </p:txBody>
      </p:sp>
      <p:sp>
        <p:nvSpPr>
          <p:cNvPr id="6" name="Slide Number Placeholder 5">
            <a:extLst>
              <a:ext uri="{FF2B5EF4-FFF2-40B4-BE49-F238E27FC236}">
                <a16:creationId xmlns:a16="http://schemas.microsoft.com/office/drawing/2014/main" id="{9979E58D-1B58-8BD1-344C-115C4115C0CD}"/>
              </a:ext>
            </a:extLst>
          </p:cNvPr>
          <p:cNvSpPr>
            <a:spLocks noGrp="1"/>
          </p:cNvSpPr>
          <p:nvPr>
            <p:ph type="sldNum" sz="quarter" idx="5"/>
          </p:nvPr>
        </p:nvSpPr>
        <p:spPr/>
        <p:txBody>
          <a:bodyPr/>
          <a:lstStyle/>
          <a:p>
            <a:fld id="{BD4EA3F3-7F60-4372-AD96-0BFBCD79137E}" type="slidenum">
              <a:rPr lang="en-ZA" smtClean="0"/>
              <a:pPr/>
              <a:t>23</a:t>
            </a:fld>
            <a:endParaRPr lang="en-ZA"/>
          </a:p>
        </p:txBody>
      </p:sp>
    </p:spTree>
    <p:extLst>
      <p:ext uri="{BB962C8B-B14F-4D97-AF65-F5344CB8AC3E}">
        <p14:creationId xmlns:p14="http://schemas.microsoft.com/office/powerpoint/2010/main" val="1723521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B9C25B4A-42B3-4170-8BC9-11D1AAB6210C}"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26</a:t>
            </a:fld>
            <a:endParaRPr lang="en-ZA"/>
          </a:p>
        </p:txBody>
      </p:sp>
    </p:spTree>
    <p:extLst>
      <p:ext uri="{BB962C8B-B14F-4D97-AF65-F5344CB8AC3E}">
        <p14:creationId xmlns:p14="http://schemas.microsoft.com/office/powerpoint/2010/main" val="327739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1653CA3C-5510-4C1D-A78C-EFEB352B3D75}"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27</a:t>
            </a:fld>
            <a:endParaRPr lang="en-ZA"/>
          </a:p>
        </p:txBody>
      </p:sp>
    </p:spTree>
    <p:extLst>
      <p:ext uri="{BB962C8B-B14F-4D97-AF65-F5344CB8AC3E}">
        <p14:creationId xmlns:p14="http://schemas.microsoft.com/office/powerpoint/2010/main" val="2007248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DDEAE2F3-9107-4162-B646-5D7A0CCE5762}"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28</a:t>
            </a:fld>
            <a:endParaRPr lang="en-ZA"/>
          </a:p>
        </p:txBody>
      </p:sp>
    </p:spTree>
    <p:extLst>
      <p:ext uri="{BB962C8B-B14F-4D97-AF65-F5344CB8AC3E}">
        <p14:creationId xmlns:p14="http://schemas.microsoft.com/office/powerpoint/2010/main" val="362465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39B0B3AC-E27D-4A85-B67C-4A7524CDB8B3}"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29</a:t>
            </a:fld>
            <a:endParaRPr lang="en-ZA"/>
          </a:p>
        </p:txBody>
      </p:sp>
    </p:spTree>
    <p:extLst>
      <p:ext uri="{BB962C8B-B14F-4D97-AF65-F5344CB8AC3E}">
        <p14:creationId xmlns:p14="http://schemas.microsoft.com/office/powerpoint/2010/main" val="2908727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272452EE-094A-4BB4-8D7D-677C96B687FC}"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35</a:t>
            </a:fld>
            <a:endParaRPr lang="en-ZA"/>
          </a:p>
        </p:txBody>
      </p:sp>
    </p:spTree>
    <p:extLst>
      <p:ext uri="{BB962C8B-B14F-4D97-AF65-F5344CB8AC3E}">
        <p14:creationId xmlns:p14="http://schemas.microsoft.com/office/powerpoint/2010/main" val="13074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 Phuthuma removed</a:t>
            </a:r>
            <a:endParaRPr lang="en-ZA" dirty="0"/>
          </a:p>
        </p:txBody>
      </p:sp>
      <p:sp>
        <p:nvSpPr>
          <p:cNvPr id="4" name="Date Placeholder 3"/>
          <p:cNvSpPr>
            <a:spLocks noGrp="1"/>
          </p:cNvSpPr>
          <p:nvPr>
            <p:ph type="dt" idx="1"/>
          </p:nvPr>
        </p:nvSpPr>
        <p:spPr/>
        <p:txBody>
          <a:bodyPr/>
          <a:lstStyle/>
          <a:p>
            <a:fld id="{19A927DA-0A43-4B92-AED4-32F3313F8D8C}"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a:t>
            </a:fld>
            <a:endParaRPr lang="en-ZA"/>
          </a:p>
        </p:txBody>
      </p:sp>
    </p:spTree>
    <p:extLst>
      <p:ext uri="{BB962C8B-B14F-4D97-AF65-F5344CB8AC3E}">
        <p14:creationId xmlns:p14="http://schemas.microsoft.com/office/powerpoint/2010/main" val="1460670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4B87FE39-96C2-4F9A-9319-303CAC1CA758}"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42</a:t>
            </a:fld>
            <a:endParaRPr lang="en-ZA"/>
          </a:p>
        </p:txBody>
      </p:sp>
    </p:spTree>
    <p:extLst>
      <p:ext uri="{BB962C8B-B14F-4D97-AF65-F5344CB8AC3E}">
        <p14:creationId xmlns:p14="http://schemas.microsoft.com/office/powerpoint/2010/main" val="1240854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024B4278-9FE8-4E89-A4EE-F85571B512FB}"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43</a:t>
            </a:fld>
            <a:endParaRPr lang="en-ZA"/>
          </a:p>
        </p:txBody>
      </p:sp>
    </p:spTree>
    <p:extLst>
      <p:ext uri="{BB962C8B-B14F-4D97-AF65-F5344CB8AC3E}">
        <p14:creationId xmlns:p14="http://schemas.microsoft.com/office/powerpoint/2010/main" val="4204810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EF1C3D1C-F955-49AF-BDE4-B8356FA3D4E5}"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44</a:t>
            </a:fld>
            <a:endParaRPr lang="en-ZA"/>
          </a:p>
        </p:txBody>
      </p:sp>
    </p:spTree>
    <p:extLst>
      <p:ext uri="{BB962C8B-B14F-4D97-AF65-F5344CB8AC3E}">
        <p14:creationId xmlns:p14="http://schemas.microsoft.com/office/powerpoint/2010/main" val="3706860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a:t>
            </a:r>
            <a:endParaRPr lang="en-ZA" dirty="0"/>
          </a:p>
        </p:txBody>
      </p:sp>
      <p:sp>
        <p:nvSpPr>
          <p:cNvPr id="4" name="Date Placeholder 3"/>
          <p:cNvSpPr>
            <a:spLocks noGrp="1"/>
          </p:cNvSpPr>
          <p:nvPr>
            <p:ph type="dt" idx="1"/>
          </p:nvPr>
        </p:nvSpPr>
        <p:spPr/>
        <p:txBody>
          <a:bodyPr/>
          <a:lstStyle/>
          <a:p>
            <a:fld id="{5C0E31EF-01D0-4B1F-B6DE-3AB0244018D0}"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45</a:t>
            </a:fld>
            <a:endParaRPr lang="en-ZA"/>
          </a:p>
        </p:txBody>
      </p:sp>
    </p:spTree>
    <p:extLst>
      <p:ext uri="{BB962C8B-B14F-4D97-AF65-F5344CB8AC3E}">
        <p14:creationId xmlns:p14="http://schemas.microsoft.com/office/powerpoint/2010/main" val="2765521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
          </p:nvPr>
        </p:nvSpPr>
        <p:spPr/>
        <p:txBody>
          <a:bodyPr/>
          <a:lstStyle/>
          <a:p>
            <a:fld id="{BB7303E9-B6F0-4C19-89AC-FEDCB9EC394F}"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51</a:t>
            </a:fld>
            <a:endParaRPr lang="en-ZA"/>
          </a:p>
        </p:txBody>
      </p:sp>
    </p:spTree>
    <p:extLst>
      <p:ext uri="{BB962C8B-B14F-4D97-AF65-F5344CB8AC3E}">
        <p14:creationId xmlns:p14="http://schemas.microsoft.com/office/powerpoint/2010/main" val="286255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decongested</a:t>
            </a:r>
            <a:endParaRPr lang="en-ZA" dirty="0"/>
          </a:p>
        </p:txBody>
      </p:sp>
      <p:sp>
        <p:nvSpPr>
          <p:cNvPr id="4" name="Date Placeholder 3"/>
          <p:cNvSpPr>
            <a:spLocks noGrp="1"/>
          </p:cNvSpPr>
          <p:nvPr>
            <p:ph type="dt" idx="1"/>
          </p:nvPr>
        </p:nvSpPr>
        <p:spPr/>
        <p:txBody>
          <a:bodyPr/>
          <a:lstStyle/>
          <a:p>
            <a:fld id="{5C5AC24B-1397-4044-B61B-74FE6D2CE5F7}"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6</a:t>
            </a:fld>
            <a:endParaRPr lang="en-ZA"/>
          </a:p>
        </p:txBody>
      </p:sp>
    </p:spTree>
    <p:extLst>
      <p:ext uri="{BB962C8B-B14F-4D97-AF65-F5344CB8AC3E}">
        <p14:creationId xmlns:p14="http://schemas.microsoft.com/office/powerpoint/2010/main" val="72995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belongs in session 4.1</a:t>
            </a:r>
            <a:endParaRPr lang="en-ZA" dirty="0"/>
          </a:p>
        </p:txBody>
      </p:sp>
      <p:sp>
        <p:nvSpPr>
          <p:cNvPr id="4" name="Date Placeholder 3"/>
          <p:cNvSpPr>
            <a:spLocks noGrp="1"/>
          </p:cNvSpPr>
          <p:nvPr>
            <p:ph type="dt" idx="1"/>
          </p:nvPr>
        </p:nvSpPr>
        <p:spPr/>
        <p:txBody>
          <a:bodyPr/>
          <a:lstStyle/>
          <a:p>
            <a:fld id="{552D87DA-E6DC-42E6-BA62-8851ED75870E}"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7</a:t>
            </a:fld>
            <a:endParaRPr lang="en-ZA"/>
          </a:p>
        </p:txBody>
      </p:sp>
    </p:spTree>
    <p:extLst>
      <p:ext uri="{BB962C8B-B14F-4D97-AF65-F5344CB8AC3E}">
        <p14:creationId xmlns:p14="http://schemas.microsoft.com/office/powerpoint/2010/main" val="332773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decongested</a:t>
            </a:r>
            <a:endParaRPr lang="en-ZA" dirty="0"/>
          </a:p>
        </p:txBody>
      </p:sp>
      <p:sp>
        <p:nvSpPr>
          <p:cNvPr id="4" name="Date Placeholder 3"/>
          <p:cNvSpPr>
            <a:spLocks noGrp="1"/>
          </p:cNvSpPr>
          <p:nvPr>
            <p:ph type="dt" idx="1"/>
          </p:nvPr>
        </p:nvSpPr>
        <p:spPr/>
        <p:txBody>
          <a:bodyPr/>
          <a:lstStyle/>
          <a:p>
            <a:fld id="{C09692E4-6616-4511-A272-10CDF3912DDF}"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9</a:t>
            </a:fld>
            <a:endParaRPr lang="en-ZA"/>
          </a:p>
        </p:txBody>
      </p:sp>
    </p:spTree>
    <p:extLst>
      <p:ext uri="{BB962C8B-B14F-4D97-AF65-F5344CB8AC3E}">
        <p14:creationId xmlns:p14="http://schemas.microsoft.com/office/powerpoint/2010/main" val="389108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decongested</a:t>
            </a:r>
            <a:endParaRPr lang="en-ZA" dirty="0"/>
          </a:p>
        </p:txBody>
      </p:sp>
      <p:sp>
        <p:nvSpPr>
          <p:cNvPr id="4" name="Date Placeholder 3"/>
          <p:cNvSpPr>
            <a:spLocks noGrp="1"/>
          </p:cNvSpPr>
          <p:nvPr>
            <p:ph type="dt" idx="1"/>
          </p:nvPr>
        </p:nvSpPr>
        <p:spPr/>
        <p:txBody>
          <a:bodyPr/>
          <a:lstStyle/>
          <a:p>
            <a:fld id="{DD19364A-A6CF-4E2F-B8ED-701AB9073AC0}"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11</a:t>
            </a:fld>
            <a:endParaRPr lang="en-ZA"/>
          </a:p>
        </p:txBody>
      </p:sp>
    </p:spTree>
    <p:extLst>
      <p:ext uri="{BB962C8B-B14F-4D97-AF65-F5344CB8AC3E}">
        <p14:creationId xmlns:p14="http://schemas.microsoft.com/office/powerpoint/2010/main" val="276967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decongested into 3</a:t>
            </a:r>
            <a:endParaRPr lang="en-ZA" dirty="0"/>
          </a:p>
        </p:txBody>
      </p:sp>
      <p:sp>
        <p:nvSpPr>
          <p:cNvPr id="4" name="Date Placeholder 3"/>
          <p:cNvSpPr>
            <a:spLocks noGrp="1"/>
          </p:cNvSpPr>
          <p:nvPr>
            <p:ph type="dt" idx="1"/>
          </p:nvPr>
        </p:nvSpPr>
        <p:spPr/>
        <p:txBody>
          <a:bodyPr/>
          <a:lstStyle/>
          <a:p>
            <a:fld id="{E45F4DF4-DC64-452C-B297-B0A27F8745A5}"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15</a:t>
            </a:fld>
            <a:endParaRPr lang="en-ZA"/>
          </a:p>
        </p:txBody>
      </p:sp>
    </p:spTree>
    <p:extLst>
      <p:ext uri="{BB962C8B-B14F-4D97-AF65-F5344CB8AC3E}">
        <p14:creationId xmlns:p14="http://schemas.microsoft.com/office/powerpoint/2010/main" val="340274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Decongested into 3</a:t>
            </a:r>
            <a:endParaRPr lang="en-ZA" dirty="0"/>
          </a:p>
        </p:txBody>
      </p:sp>
      <p:sp>
        <p:nvSpPr>
          <p:cNvPr id="4" name="Date Placeholder 3"/>
          <p:cNvSpPr>
            <a:spLocks noGrp="1"/>
          </p:cNvSpPr>
          <p:nvPr>
            <p:ph type="dt" idx="1"/>
          </p:nvPr>
        </p:nvSpPr>
        <p:spPr/>
        <p:txBody>
          <a:bodyPr/>
          <a:lstStyle/>
          <a:p>
            <a:fld id="{A1F804C6-FECD-43D2-A410-E21163E67A03}" type="datetime1">
              <a:rPr lang="en-US" smtClean="0"/>
              <a:t>4/8/2026</a:t>
            </a:fld>
            <a:endParaRPr lang="en-ZA"/>
          </a:p>
        </p:txBody>
      </p:sp>
      <p:sp>
        <p:nvSpPr>
          <p:cNvPr id="5" name="Footer Placeholder 4"/>
          <p:cNvSpPr>
            <a:spLocks noGrp="1"/>
          </p:cNvSpPr>
          <p:nvPr>
            <p:ph type="ftr" sz="quarter" idx="4"/>
          </p:nvPr>
        </p:nvSpPr>
        <p:spPr/>
        <p:txBody>
          <a:bodyPr/>
          <a:lstStyle/>
          <a:p>
            <a:endParaRPr lang="en-ZA"/>
          </a:p>
        </p:txBody>
      </p:sp>
      <p:sp>
        <p:nvSpPr>
          <p:cNvPr id="6" name="Slide Number Placeholder 5"/>
          <p:cNvSpPr>
            <a:spLocks noGrp="1"/>
          </p:cNvSpPr>
          <p:nvPr>
            <p:ph type="sldNum" sz="quarter" idx="5"/>
          </p:nvPr>
        </p:nvSpPr>
        <p:spPr/>
        <p:txBody>
          <a:bodyPr/>
          <a:lstStyle/>
          <a:p>
            <a:fld id="{BD4EA3F3-7F60-4372-AD96-0BFBCD79137E}" type="slidenum">
              <a:rPr lang="en-ZA" smtClean="0"/>
              <a:pPr/>
              <a:t>16</a:t>
            </a:fld>
            <a:endParaRPr lang="en-ZA"/>
          </a:p>
        </p:txBody>
      </p:sp>
    </p:spTree>
    <p:extLst>
      <p:ext uri="{BB962C8B-B14F-4D97-AF65-F5344CB8AC3E}">
        <p14:creationId xmlns:p14="http://schemas.microsoft.com/office/powerpoint/2010/main" val="64823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slide decongested into 3</a:t>
            </a:r>
            <a:endParaRPr lang="en-ZA"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5E3B5-20DF-4169-A46C-9444734C0FDD}"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846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jpe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1.png"/><Relationship Id="rId4" Type="http://schemas.openxmlformats.org/officeDocument/2006/relationships/image" Target="../media/image2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237182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234950"/>
            <a:ext cx="6822082" cy="530225"/>
          </a:xfrm>
          <a:prstGeom prst="rect">
            <a:avLst/>
          </a:prstGeom>
        </p:spPr>
        <p:txBody>
          <a:bodyPr anchor="b"/>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p:cNvSpPr>
            <a:spLocks noGrp="1"/>
          </p:cNvSpPr>
          <p:nvPr>
            <p:ph type="body" sz="half" idx="2"/>
          </p:nvPr>
        </p:nvSpPr>
        <p:spPr>
          <a:xfrm>
            <a:off x="630238" y="1061492"/>
            <a:ext cx="2949575" cy="4671764"/>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ontent Placeholder 2"/>
          <p:cNvSpPr>
            <a:spLocks noGrp="1"/>
          </p:cNvSpPr>
          <p:nvPr>
            <p:ph idx="1"/>
          </p:nvPr>
        </p:nvSpPr>
        <p:spPr>
          <a:xfrm>
            <a:off x="3887788" y="2060848"/>
            <a:ext cx="4629150" cy="360040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3887788" y="1061492"/>
            <a:ext cx="4629150" cy="823912"/>
          </a:xfrm>
          <a:prstGeom prst="rect">
            <a:avLst/>
          </a:prstGeom>
        </p:spPr>
        <p:txBody>
          <a:bodyPr anchor="b"/>
          <a:lstStyle>
            <a:lvl1pPr marL="0" indent="0">
              <a:buNone/>
              <a:defRPr lang="en-US" sz="2400" b="1" kern="1200" dirty="0" smtClean="0">
                <a:solidFill>
                  <a:schemeClr val="tx1"/>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Edit Master text styles</a:t>
            </a:r>
          </a:p>
        </p:txBody>
      </p:sp>
    </p:spTree>
    <p:extLst>
      <p:ext uri="{BB962C8B-B14F-4D97-AF65-F5344CB8AC3E}">
        <p14:creationId xmlns:p14="http://schemas.microsoft.com/office/powerpoint/2010/main" val="26471848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234950"/>
            <a:ext cx="6822082" cy="530225"/>
          </a:xfrm>
          <a:prstGeom prst="rect">
            <a:avLst/>
          </a:prstGeom>
        </p:spPr>
        <p:txBody>
          <a:bodyPr anchor="b"/>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887788" y="1124744"/>
            <a:ext cx="4629150" cy="46085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0238" y="1124744"/>
            <a:ext cx="2949575" cy="46085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1176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6391622" cy="759619"/>
          </a:xfrm>
          <a:prstGeom prst="rect">
            <a:avLst/>
          </a:prstGeom>
        </p:spPr>
        <p:txBody>
          <a:bodyPr/>
          <a:lstStyle>
            <a:lvl1pPr>
              <a:defRPr lang="en-US" sz="28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51520" y="1196752"/>
            <a:ext cx="8640960" cy="4608512"/>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10343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96751"/>
            <a:ext cx="1971675" cy="4464497"/>
          </a:xfrm>
          <a:prstGeom prst="rect">
            <a:avLst/>
          </a:prstGeom>
        </p:spPr>
        <p:txBody>
          <a:bodyPr vert="eaVert"/>
          <a:lstStyle>
            <a:lvl1pPr>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96751"/>
            <a:ext cx="5762625" cy="4320481"/>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txBox="1">
            <a:spLocks/>
          </p:cNvSpPr>
          <p:nvPr/>
        </p:nvSpPr>
        <p:spPr>
          <a:xfrm>
            <a:off x="251520" y="188640"/>
            <a:ext cx="6391622" cy="759619"/>
          </a:xfrm>
          <a:prstGeom prst="rect">
            <a:avLst/>
          </a:prstGeom>
        </p:spPr>
        <p:txBody>
          <a:bodyPr/>
          <a:lstStyle>
            <a:lvl1pPr algn="ctr" defTabSz="914400" rtl="0" eaLnBrk="1" latinLnBrk="0" hangingPunct="1">
              <a:spcBef>
                <a:spcPct val="0"/>
              </a:spcBef>
              <a:buNone/>
              <a:defRPr lang="en-US" sz="28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28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Click to edit Master title style</a:t>
            </a:r>
            <a:endParaRPr kumimoji="0" lang="en-ZA"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8"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639023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r="25999"/>
          <a:stretch>
            <a:fillRect/>
          </a:stretch>
        </p:blipFill>
        <p:spPr bwMode="auto">
          <a:xfrm>
            <a:off x="228600" y="1219200"/>
            <a:ext cx="152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l="18813" r="5798"/>
          <a:stretch>
            <a:fillRect/>
          </a:stretch>
        </p:blipFill>
        <p:spPr bwMode="auto">
          <a:xfrm>
            <a:off x="228600" y="2743200"/>
            <a:ext cx="152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l="11563" r="32932" b="27168"/>
          <a:stretch>
            <a:fillRect/>
          </a:stretch>
        </p:blipFill>
        <p:spPr bwMode="auto">
          <a:xfrm>
            <a:off x="228600" y="4267200"/>
            <a:ext cx="1566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8" name="Picture 12" descr="NDOH 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867400"/>
            <a:ext cx="2286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r="25999"/>
          <a:stretch>
            <a:fillRect/>
          </a:stretch>
        </p:blipFill>
        <p:spPr bwMode="auto">
          <a:xfrm>
            <a:off x="228600" y="1219200"/>
            <a:ext cx="152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l="18813" r="5798"/>
          <a:stretch>
            <a:fillRect/>
          </a:stretch>
        </p:blipFill>
        <p:spPr bwMode="auto">
          <a:xfrm>
            <a:off x="228600" y="2743200"/>
            <a:ext cx="152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l="11563" r="32932" b="27168"/>
          <a:stretch>
            <a:fillRect/>
          </a:stretch>
        </p:blipFill>
        <p:spPr bwMode="auto">
          <a:xfrm>
            <a:off x="228600" y="4267200"/>
            <a:ext cx="1566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userDrawn="1"/>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16" name="Picture 12" descr="NDOH Logo.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0" y="5867400"/>
            <a:ext cx="2286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072438" y="5815013"/>
            <a:ext cx="9286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679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 NDP - Full colour.jpg"/>
          <p:cNvPicPr>
            <a:picLocks noChangeAspect="1"/>
          </p:cNvPicPr>
          <p:nvPr userDrawn="1"/>
        </p:nvPicPr>
        <p:blipFill>
          <a:blip r:embed="rId2" cstate="print"/>
          <a:stretch>
            <a:fillRect/>
          </a:stretch>
        </p:blipFill>
        <p:spPr>
          <a:xfrm>
            <a:off x="6465350" y="5870484"/>
            <a:ext cx="1058978" cy="1058978"/>
          </a:xfrm>
          <a:prstGeom prst="rect">
            <a:avLst/>
          </a:prstGeom>
        </p:spPr>
      </p:pic>
      <p:pic>
        <p:nvPicPr>
          <p:cNvPr id="2" name="Picture 1" descr="A logo with a flag and numbers&#10;&#10;Description automatically generated">
            <a:extLst>
              <a:ext uri="{FF2B5EF4-FFF2-40B4-BE49-F238E27FC236}">
                <a16:creationId xmlns:a16="http://schemas.microsoft.com/office/drawing/2014/main" id="{6018ED94-2B1B-1E17-16B5-0C075E1763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2320" y="5906697"/>
            <a:ext cx="1483940" cy="949716"/>
          </a:xfrm>
          <a:prstGeom prst="rect">
            <a:avLst/>
          </a:prstGeom>
        </p:spPr>
      </p:pic>
    </p:spTree>
    <p:extLst>
      <p:ext uri="{BB962C8B-B14F-4D97-AF65-F5344CB8AC3E}">
        <p14:creationId xmlns:p14="http://schemas.microsoft.com/office/powerpoint/2010/main" val="200933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45ACCB9-571C-4D85-8194-E8BB36AF4B26}" type="datetime1">
              <a:rPr lang="en-US" smtClean="0"/>
              <a:t>4/8/2026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858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E02A9F7D-A42C-4B37-A750-A8B0295179A0}" type="datetime1">
              <a:rPr lang="en-US" smtClean="0"/>
              <a:t>4/8/2026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0149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E8CA942D-C721-4D3F-A39B-103BC9E22932}" type="datetime1">
              <a:rPr lang="en-US" smtClean="0"/>
              <a:t>4/8/2026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409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 NDP - Full colour.jpg"/>
          <p:cNvPicPr>
            <a:picLocks noChangeAspect="1"/>
          </p:cNvPicPr>
          <p:nvPr userDrawn="1"/>
        </p:nvPicPr>
        <p:blipFill>
          <a:blip r:embed="rId2" cstate="print"/>
          <a:stretch>
            <a:fillRect/>
          </a:stretch>
        </p:blipFill>
        <p:spPr>
          <a:xfrm>
            <a:off x="6537928" y="5857892"/>
            <a:ext cx="1130416" cy="1071570"/>
          </a:xfrm>
          <a:prstGeom prst="rect">
            <a:avLst/>
          </a:prstGeom>
        </p:spPr>
      </p:pic>
      <p:pic>
        <p:nvPicPr>
          <p:cNvPr id="2" name="Picture 1" descr="A logo with a flag and numbers&#10;&#10;Description automatically generated">
            <a:extLst>
              <a:ext uri="{FF2B5EF4-FFF2-40B4-BE49-F238E27FC236}">
                <a16:creationId xmlns:a16="http://schemas.microsoft.com/office/drawing/2014/main" id="{099FED8E-EF33-34FC-F58D-2738C2E90A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68344" y="5944572"/>
            <a:ext cx="1368152" cy="875612"/>
          </a:xfrm>
          <a:prstGeom prst="rect">
            <a:avLst/>
          </a:prstGeom>
        </p:spPr>
      </p:pic>
    </p:spTree>
    <p:extLst>
      <p:ext uri="{BB962C8B-B14F-4D97-AF65-F5344CB8AC3E}">
        <p14:creationId xmlns:p14="http://schemas.microsoft.com/office/powerpoint/2010/main" val="3238994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6834F4AE-8A41-4940-9E74-D4AB3F1DCF3F}" type="datetime1">
              <a:rPr lang="en-US" smtClean="0"/>
              <a:t>4/8/2026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9861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12587654-DD53-4478-AC2A-04DDB93313D9}" type="datetime1">
              <a:rPr lang="en-US" smtClean="0"/>
              <a:t>4/8/2026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6909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379E17CB-D649-4DB7-AFC6-8A1693AA7D81}" type="datetime1">
              <a:rPr lang="en-US" smtClean="0"/>
              <a:t>4/8/2026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3125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981C277D-907A-4EF4-80F5-C5ACB6AAE17C}" type="datetime1">
              <a:rPr lang="en-US" smtClean="0"/>
              <a:t>4/8/2026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3232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fld id="{94524CDD-7ED8-441A-9925-59FF3B522527}" type="datetime1">
              <a:rPr lang="en-US" smtClean="0"/>
              <a:t>4/8/2026</a:t>
            </a:fld>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69649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0227F14-F7E8-4C0F-95AE-207290D85706}" type="datetime1">
              <a:rPr lang="en-US" smtClean="0"/>
              <a:t>4/8/2026</a:t>
            </a:fld>
            <a:endParaRPr lang="en-US" dirty="0"/>
          </a:p>
        </p:txBody>
      </p:sp>
      <p:sp>
        <p:nvSpPr>
          <p:cNvPr id="6" name="Footer Placeholder 5"/>
          <p:cNvSpPr>
            <a:spLocks noGrp="1"/>
          </p:cNvSpPr>
          <p:nvPr>
            <p:ph type="ftr" sz="quarter" idx="11"/>
          </p:nvPr>
        </p:nvSpPr>
        <p:spPr>
          <a:xfrm>
            <a:off x="822959" y="6446839"/>
            <a:ext cx="5113697"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612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3C36987-165D-4606-B771-157AF9F84F1B}" type="datetime1">
              <a:rPr lang="en-US" smtClean="0"/>
              <a:t>4/8/2026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749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FC74B9A5-E79C-41BF-914A-30A80734A360}" type="datetime1">
              <a:rPr lang="en-US" smtClean="0"/>
              <a:t>4/8/2026</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026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ZA"/>
          </a:p>
        </p:txBody>
      </p:sp>
      <p:sp>
        <p:nvSpPr>
          <p:cNvPr id="3" name="Subtitle 2"/>
          <p:cNvSpPr>
            <a:spLocks noGrp="1"/>
          </p:cNvSpPr>
          <p:nvPr>
            <p:ph type="subTitle" idx="1"/>
          </p:nvPr>
        </p:nvSpPr>
        <p:spPr>
          <a:xfrm>
            <a:off x="1143000" y="3602040"/>
            <a:ext cx="6858000" cy="1655763"/>
          </a:xfrm>
        </p:spPr>
        <p:txBody>
          <a:bodyPr/>
          <a:lstStyle>
            <a:lvl1pPr marL="0" indent="0" algn="ctr">
              <a:buNone/>
              <a:defRPr sz="1350"/>
            </a:lvl1pPr>
            <a:lvl2pPr marL="257158" indent="0" algn="ctr">
              <a:buNone/>
              <a:defRPr sz="1125"/>
            </a:lvl2pPr>
            <a:lvl3pPr marL="514317" indent="0" algn="ctr">
              <a:buNone/>
              <a:defRPr sz="1013"/>
            </a:lvl3pPr>
            <a:lvl4pPr marL="771475" indent="0" algn="ctr">
              <a:buNone/>
              <a:defRPr sz="900"/>
            </a:lvl4pPr>
            <a:lvl5pPr marL="1028633" indent="0" algn="ctr">
              <a:buNone/>
              <a:defRPr sz="900"/>
            </a:lvl5pPr>
            <a:lvl6pPr marL="1285791" indent="0" algn="ctr">
              <a:buNone/>
              <a:defRPr sz="900"/>
            </a:lvl6pPr>
            <a:lvl7pPr marL="1542950" indent="0" algn="ctr">
              <a:buNone/>
              <a:defRPr sz="900"/>
            </a:lvl7pPr>
            <a:lvl8pPr marL="1800108" indent="0" algn="ctr">
              <a:buNone/>
              <a:defRPr sz="900"/>
            </a:lvl8pPr>
            <a:lvl9pPr marL="2057266" indent="0" algn="ctr">
              <a:buNone/>
              <a:defRPr sz="9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2309F1C7-51C9-406D-BE64-9DDDB98F2A34}" type="datetime1">
              <a:rPr lang="en-US" smtClean="0"/>
              <a:t>4/8/2026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2013868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64B6325-D461-4D98-BFC0-172E57A2A601}" type="datetime1">
              <a:rPr lang="en-US" smtClean="0"/>
              <a:t>4/8/2026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109866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1"/>
          <p:cNvPicPr>
            <a:picLocks noChangeAspect="1" noChangeArrowheads="1"/>
          </p:cNvPicPr>
          <p:nvPr/>
        </p:nvPicPr>
        <p:blipFill>
          <a:blip r:embed="rId2" cstate="print"/>
          <a:srcRect r="26000"/>
          <a:stretch>
            <a:fillRect/>
          </a:stretch>
        </p:blipFill>
        <p:spPr bwMode="auto">
          <a:xfrm>
            <a:off x="228600" y="1219200"/>
            <a:ext cx="1524000" cy="1372973"/>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l="5799" r="18813"/>
          <a:stretch>
            <a:fillRect/>
          </a:stretch>
        </p:blipFill>
        <p:spPr bwMode="auto">
          <a:xfrm flipH="1">
            <a:off x="228600" y="2743200"/>
            <a:ext cx="1524000" cy="1333891"/>
          </a:xfrm>
          <a:prstGeom prst="rect">
            <a:avLst/>
          </a:prstGeom>
          <a:noFill/>
          <a:ln w="9525">
            <a:noFill/>
            <a:miter lim="800000"/>
            <a:headEnd/>
            <a:tailEnd/>
          </a:ln>
          <a:effectLst/>
        </p:spPr>
      </p:pic>
      <p:pic>
        <p:nvPicPr>
          <p:cNvPr id="10" name="Picture 9"/>
          <p:cNvPicPr>
            <a:picLocks noChangeAspect="1" noChangeArrowheads="1"/>
          </p:cNvPicPr>
          <p:nvPr/>
        </p:nvPicPr>
        <p:blipFill>
          <a:blip r:embed="rId4" cstate="print"/>
          <a:srcRect l="11563" r="32932" b="27168"/>
          <a:stretch>
            <a:fillRect/>
          </a:stretch>
        </p:blipFill>
        <p:spPr bwMode="auto">
          <a:xfrm>
            <a:off x="228600" y="4267200"/>
            <a:ext cx="1567543" cy="1371600"/>
          </a:xfrm>
          <a:prstGeom prst="rect">
            <a:avLst/>
          </a:prstGeom>
          <a:noFill/>
          <a:ln w="9525">
            <a:noFill/>
            <a:miter lim="800000"/>
            <a:headEnd/>
            <a:tailEnd/>
          </a:ln>
          <a:effectLst/>
        </p:spPr>
      </p:pic>
      <p:cxnSp>
        <p:nvCxnSpPr>
          <p:cNvPr id="12" name="Straight Connector 11"/>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16" name="Picture 15" descr="NDOH Logo.jpg"/>
          <p:cNvPicPr>
            <a:picLocks noChangeAspect="1"/>
          </p:cNvPicPr>
          <p:nvPr/>
        </p:nvPicPr>
        <p:blipFill>
          <a:blip r:embed="rId5" cstate="print"/>
          <a:stretch>
            <a:fillRect/>
          </a:stretch>
        </p:blipFill>
        <p:spPr>
          <a:xfrm>
            <a:off x="152400" y="5867400"/>
            <a:ext cx="2286000" cy="824484"/>
          </a:xfrm>
          <a:prstGeom prst="rect">
            <a:avLst/>
          </a:prstGeom>
        </p:spPr>
      </p:pic>
      <p:cxnSp>
        <p:nvCxnSpPr>
          <p:cNvPr id="17" name="Straight Connector 1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2514600" y="1217612"/>
            <a:ext cx="6279018" cy="1325563"/>
          </a:xfrm>
          <a:prstGeom prst="rect">
            <a:avLst/>
          </a:prstGeom>
        </p:spPr>
        <p:txBody>
          <a:bodyPr/>
          <a:lstStyle>
            <a:lvl1pPr marL="0" algn="l" defTabSz="914400" rtl="0" eaLnBrk="1" latinLnBrk="0" hangingPunct="1">
              <a:defRPr lang="en-US" sz="3600" kern="1200" dirty="0">
                <a:solidFill>
                  <a:schemeClr val="bg1">
                    <a:lumMod val="50000"/>
                  </a:schemeClr>
                </a:solidFill>
                <a:latin typeface="Arial" pitchFamily="34" charset="0"/>
                <a:ea typeface="+mn-ea"/>
                <a:cs typeface="Arial" pitchFamily="34" charset="0"/>
              </a:defRPr>
            </a:lvl1pPr>
          </a:lstStyle>
          <a:p>
            <a:r>
              <a:rPr lang="en-ZA" dirty="0"/>
              <a:t>[Insert title of meeting/event here]</a:t>
            </a:r>
          </a:p>
        </p:txBody>
      </p:sp>
      <p:sp>
        <p:nvSpPr>
          <p:cNvPr id="15" name="TextBox 14"/>
          <p:cNvSpPr txBox="1"/>
          <p:nvPr/>
        </p:nvSpPr>
        <p:spPr>
          <a:xfrm>
            <a:off x="2485996" y="3207150"/>
            <a:ext cx="57912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[Insert name of presenter/unit here]</a:t>
            </a:r>
          </a:p>
        </p:txBody>
      </p:sp>
      <p:sp>
        <p:nvSpPr>
          <p:cNvPr id="19" name="Date Placeholder 1"/>
          <p:cNvSpPr>
            <a:spLocks noGrp="1"/>
          </p:cNvSpPr>
          <p:nvPr>
            <p:ph type="dt" sz="half" idx="10"/>
          </p:nvPr>
        </p:nvSpPr>
        <p:spPr>
          <a:xfrm>
            <a:off x="3923928" y="4669965"/>
            <a:ext cx="2808312" cy="365125"/>
          </a:xfrm>
          <a:prstGeom prst="rect">
            <a:avLst/>
          </a:prstGeom>
        </p:spPr>
        <p:txBody>
          <a:bodyPr/>
          <a:lstStyle>
            <a:lvl1pPr algn="ctr">
              <a:defRPr lang="en-US" sz="2000" kern="1200" smtClean="0">
                <a:solidFill>
                  <a:schemeClr val="bg1">
                    <a:lumMod val="50000"/>
                  </a:schemeClr>
                </a:solidFill>
                <a:latin typeface="Arial" pitchFamily="34"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2E548F0-25AB-4D0C-9DD8-3BA9C1D1232D}" type="datetimeFigureOut">
              <a:rPr kumimoji="0" lang="en-US" sz="2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4/8/2026</a:t>
            </a:fld>
            <a:endParaRPr kumimoji="0" lang="en-US" sz="2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7078092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3375"/>
            </a:lvl1pPr>
          </a:lstStyle>
          <a:p>
            <a:r>
              <a:rPr lang="en-US"/>
              <a:t>Click to edit Master title style</a:t>
            </a:r>
            <a:endParaRPr lang="en-ZA"/>
          </a:p>
        </p:txBody>
      </p:sp>
      <p:sp>
        <p:nvSpPr>
          <p:cNvPr id="3" name="Text Placeholder 2"/>
          <p:cNvSpPr>
            <a:spLocks noGrp="1"/>
          </p:cNvSpPr>
          <p:nvPr>
            <p:ph type="body" idx="1"/>
          </p:nvPr>
        </p:nvSpPr>
        <p:spPr>
          <a:xfrm>
            <a:off x="623888" y="4589471"/>
            <a:ext cx="7886700" cy="1500187"/>
          </a:xfrm>
        </p:spPr>
        <p:txBody>
          <a:bodyPr/>
          <a:lstStyle>
            <a:lvl1pPr marL="0" indent="0">
              <a:buNone/>
              <a:defRPr sz="1350">
                <a:solidFill>
                  <a:schemeClr val="tx1">
                    <a:tint val="75000"/>
                  </a:schemeClr>
                </a:solidFill>
              </a:defRPr>
            </a:lvl1pPr>
            <a:lvl2pPr marL="257158" indent="0">
              <a:buNone/>
              <a:defRPr sz="1125">
                <a:solidFill>
                  <a:schemeClr val="tx1">
                    <a:tint val="75000"/>
                  </a:schemeClr>
                </a:solidFill>
              </a:defRPr>
            </a:lvl2pPr>
            <a:lvl3pPr marL="514317" indent="0">
              <a:buNone/>
              <a:defRPr sz="1013">
                <a:solidFill>
                  <a:schemeClr val="tx1">
                    <a:tint val="75000"/>
                  </a:schemeClr>
                </a:solidFill>
              </a:defRPr>
            </a:lvl3pPr>
            <a:lvl4pPr marL="771475" indent="0">
              <a:buNone/>
              <a:defRPr sz="900">
                <a:solidFill>
                  <a:schemeClr val="tx1">
                    <a:tint val="75000"/>
                  </a:schemeClr>
                </a:solidFill>
              </a:defRPr>
            </a:lvl4pPr>
            <a:lvl5pPr marL="1028633" indent="0">
              <a:buNone/>
              <a:defRPr sz="900">
                <a:solidFill>
                  <a:schemeClr val="tx1">
                    <a:tint val="75000"/>
                  </a:schemeClr>
                </a:solidFill>
              </a:defRPr>
            </a:lvl5pPr>
            <a:lvl6pPr marL="1285791" indent="0">
              <a:buNone/>
              <a:defRPr sz="900">
                <a:solidFill>
                  <a:schemeClr val="tx1">
                    <a:tint val="75000"/>
                  </a:schemeClr>
                </a:solidFill>
              </a:defRPr>
            </a:lvl6pPr>
            <a:lvl7pPr marL="1542950" indent="0">
              <a:buNone/>
              <a:defRPr sz="900">
                <a:solidFill>
                  <a:schemeClr val="tx1">
                    <a:tint val="75000"/>
                  </a:schemeClr>
                </a:solidFill>
              </a:defRPr>
            </a:lvl7pPr>
            <a:lvl8pPr marL="1800108" indent="0">
              <a:buNone/>
              <a:defRPr sz="900">
                <a:solidFill>
                  <a:schemeClr val="tx1">
                    <a:tint val="75000"/>
                  </a:schemeClr>
                </a:solidFill>
              </a:defRPr>
            </a:lvl8pPr>
            <a:lvl9pPr marL="205726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ACFC2-66DC-4B3B-ADFD-64D3C6D46826}" type="datetime1">
              <a:rPr lang="en-US" smtClean="0"/>
              <a:t>4/8/2026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3082254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28650" y="1825627"/>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29150" y="1825627"/>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E8640795-4730-4BC7-AF75-FF0AA96AED2F}" type="datetime1">
              <a:rPr lang="en-US" smtClean="0"/>
              <a:t>4/8/2026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4257559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629843" y="1681163"/>
            <a:ext cx="3868340" cy="823912"/>
          </a:xfrm>
        </p:spPr>
        <p:txBody>
          <a:bodyPr anchor="b"/>
          <a:lstStyle>
            <a:lvl1pPr marL="0" indent="0">
              <a:buNone/>
              <a:defRPr sz="1350" b="1"/>
            </a:lvl1pPr>
            <a:lvl2pPr marL="257158" indent="0">
              <a:buNone/>
              <a:defRPr sz="1125" b="1"/>
            </a:lvl2pPr>
            <a:lvl3pPr marL="514317" indent="0">
              <a:buNone/>
              <a:defRPr sz="1013" b="1"/>
            </a:lvl3pPr>
            <a:lvl4pPr marL="771475" indent="0">
              <a:buNone/>
              <a:defRPr sz="900" b="1"/>
            </a:lvl4pPr>
            <a:lvl5pPr marL="1028633" indent="0">
              <a:buNone/>
              <a:defRPr sz="900" b="1"/>
            </a:lvl5pPr>
            <a:lvl6pPr marL="1285791" indent="0">
              <a:buNone/>
              <a:defRPr sz="900" b="1"/>
            </a:lvl6pPr>
            <a:lvl7pPr marL="1542950" indent="0">
              <a:buNone/>
              <a:defRPr sz="900" b="1"/>
            </a:lvl7pPr>
            <a:lvl8pPr marL="1800108" indent="0">
              <a:buNone/>
              <a:defRPr sz="900" b="1"/>
            </a:lvl8pPr>
            <a:lvl9pPr marL="2057266"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3"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29155" y="1681163"/>
            <a:ext cx="3887391" cy="823912"/>
          </a:xfrm>
        </p:spPr>
        <p:txBody>
          <a:bodyPr anchor="b"/>
          <a:lstStyle>
            <a:lvl1pPr marL="0" indent="0">
              <a:buNone/>
              <a:defRPr sz="1350" b="1"/>
            </a:lvl1pPr>
            <a:lvl2pPr marL="257158" indent="0">
              <a:buNone/>
              <a:defRPr sz="1125" b="1"/>
            </a:lvl2pPr>
            <a:lvl3pPr marL="514317" indent="0">
              <a:buNone/>
              <a:defRPr sz="1013" b="1"/>
            </a:lvl3pPr>
            <a:lvl4pPr marL="771475" indent="0">
              <a:buNone/>
              <a:defRPr sz="900" b="1"/>
            </a:lvl4pPr>
            <a:lvl5pPr marL="1028633" indent="0">
              <a:buNone/>
              <a:defRPr sz="900" b="1"/>
            </a:lvl5pPr>
            <a:lvl6pPr marL="1285791" indent="0">
              <a:buNone/>
              <a:defRPr sz="900" b="1"/>
            </a:lvl6pPr>
            <a:lvl7pPr marL="1542950" indent="0">
              <a:buNone/>
              <a:defRPr sz="900" b="1"/>
            </a:lvl7pPr>
            <a:lvl8pPr marL="1800108" indent="0">
              <a:buNone/>
              <a:defRPr sz="900" b="1"/>
            </a:lvl8pPr>
            <a:lvl9pPr marL="2057266"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25878C79-6FB4-434E-B67B-3A215EBD0F50}" type="datetime1">
              <a:rPr lang="en-US" smtClean="0"/>
              <a:t>4/8/2026</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3451358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7822CDC7-F640-44B0-A5A2-8A4971FD44F7}" type="datetime1">
              <a:rPr lang="en-US" smtClean="0"/>
              <a:t>4/8/2026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3979558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D7813-362D-4DCA-AB31-F88CFB353D8D}" type="datetime1">
              <a:rPr lang="en-US" smtClean="0"/>
              <a:t>4/8/2026</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173261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ZA"/>
          </a:p>
        </p:txBody>
      </p:sp>
      <p:sp>
        <p:nvSpPr>
          <p:cNvPr id="3" name="Content Placeholder 2"/>
          <p:cNvSpPr>
            <a:spLocks noGrp="1"/>
          </p:cNvSpPr>
          <p:nvPr>
            <p:ph idx="1"/>
          </p:nvPr>
        </p:nvSpPr>
        <p:spPr>
          <a:xfrm>
            <a:off x="3887391" y="987433"/>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29841" y="2057402"/>
            <a:ext cx="2949178" cy="3811588"/>
          </a:xfrm>
        </p:spPr>
        <p:txBody>
          <a:bodyPr/>
          <a:lstStyle>
            <a:lvl1pPr marL="0" indent="0">
              <a:buNone/>
              <a:defRPr sz="900"/>
            </a:lvl1pPr>
            <a:lvl2pPr marL="257158" indent="0">
              <a:buNone/>
              <a:defRPr sz="788"/>
            </a:lvl2pPr>
            <a:lvl3pPr marL="514317" indent="0">
              <a:buNone/>
              <a:defRPr sz="675"/>
            </a:lvl3pPr>
            <a:lvl4pPr marL="771475" indent="0">
              <a:buNone/>
              <a:defRPr sz="563"/>
            </a:lvl4pPr>
            <a:lvl5pPr marL="1028633" indent="0">
              <a:buNone/>
              <a:defRPr sz="563"/>
            </a:lvl5pPr>
            <a:lvl6pPr marL="1285791" indent="0">
              <a:buNone/>
              <a:defRPr sz="563"/>
            </a:lvl6pPr>
            <a:lvl7pPr marL="1542950" indent="0">
              <a:buNone/>
              <a:defRPr sz="563"/>
            </a:lvl7pPr>
            <a:lvl8pPr marL="1800108" indent="0">
              <a:buNone/>
              <a:defRPr sz="563"/>
            </a:lvl8pPr>
            <a:lvl9pPr marL="2057266"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99A6BACF-9553-400C-A4DE-89B4E4E14FD9}" type="datetime1">
              <a:rPr lang="en-US" smtClean="0"/>
              <a:t>4/8/2026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4249170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ZA"/>
          </a:p>
        </p:txBody>
      </p:sp>
      <p:sp>
        <p:nvSpPr>
          <p:cNvPr id="3" name="Picture Placeholder 2"/>
          <p:cNvSpPr>
            <a:spLocks noGrp="1"/>
          </p:cNvSpPr>
          <p:nvPr>
            <p:ph type="pic" idx="1"/>
          </p:nvPr>
        </p:nvSpPr>
        <p:spPr>
          <a:xfrm>
            <a:off x="3887391" y="987433"/>
            <a:ext cx="4629150" cy="4873625"/>
          </a:xfrm>
        </p:spPr>
        <p:txBody>
          <a:bodyPr/>
          <a:lstStyle>
            <a:lvl1pPr marL="0" indent="0">
              <a:buNone/>
              <a:defRPr sz="1800"/>
            </a:lvl1pPr>
            <a:lvl2pPr marL="257158" indent="0">
              <a:buNone/>
              <a:defRPr sz="1575"/>
            </a:lvl2pPr>
            <a:lvl3pPr marL="514317" indent="0">
              <a:buNone/>
              <a:defRPr sz="1350"/>
            </a:lvl3pPr>
            <a:lvl4pPr marL="771475" indent="0">
              <a:buNone/>
              <a:defRPr sz="1125"/>
            </a:lvl4pPr>
            <a:lvl5pPr marL="1028633" indent="0">
              <a:buNone/>
              <a:defRPr sz="1125"/>
            </a:lvl5pPr>
            <a:lvl6pPr marL="1285791" indent="0">
              <a:buNone/>
              <a:defRPr sz="1125"/>
            </a:lvl6pPr>
            <a:lvl7pPr marL="1542950" indent="0">
              <a:buNone/>
              <a:defRPr sz="1125"/>
            </a:lvl7pPr>
            <a:lvl8pPr marL="1800108" indent="0">
              <a:buNone/>
              <a:defRPr sz="1125"/>
            </a:lvl8pPr>
            <a:lvl9pPr marL="2057266" indent="0">
              <a:buNone/>
              <a:defRPr sz="1125"/>
            </a:lvl9pPr>
          </a:lstStyle>
          <a:p>
            <a:endParaRPr lang="en-ZA"/>
          </a:p>
        </p:txBody>
      </p:sp>
      <p:sp>
        <p:nvSpPr>
          <p:cNvPr id="4" name="Text Placeholder 3"/>
          <p:cNvSpPr>
            <a:spLocks noGrp="1"/>
          </p:cNvSpPr>
          <p:nvPr>
            <p:ph type="body" sz="half" idx="2"/>
          </p:nvPr>
        </p:nvSpPr>
        <p:spPr>
          <a:xfrm>
            <a:off x="629841" y="2057402"/>
            <a:ext cx="2949178" cy="3811588"/>
          </a:xfrm>
        </p:spPr>
        <p:txBody>
          <a:bodyPr/>
          <a:lstStyle>
            <a:lvl1pPr marL="0" indent="0">
              <a:buNone/>
              <a:defRPr sz="900"/>
            </a:lvl1pPr>
            <a:lvl2pPr marL="257158" indent="0">
              <a:buNone/>
              <a:defRPr sz="788"/>
            </a:lvl2pPr>
            <a:lvl3pPr marL="514317" indent="0">
              <a:buNone/>
              <a:defRPr sz="675"/>
            </a:lvl3pPr>
            <a:lvl4pPr marL="771475" indent="0">
              <a:buNone/>
              <a:defRPr sz="563"/>
            </a:lvl4pPr>
            <a:lvl5pPr marL="1028633" indent="0">
              <a:buNone/>
              <a:defRPr sz="563"/>
            </a:lvl5pPr>
            <a:lvl6pPr marL="1285791" indent="0">
              <a:buNone/>
              <a:defRPr sz="563"/>
            </a:lvl6pPr>
            <a:lvl7pPr marL="1542950" indent="0">
              <a:buNone/>
              <a:defRPr sz="563"/>
            </a:lvl7pPr>
            <a:lvl8pPr marL="1800108" indent="0">
              <a:buNone/>
              <a:defRPr sz="563"/>
            </a:lvl8pPr>
            <a:lvl9pPr marL="2057266"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8EA1828D-0F7D-402B-B3E1-5629555ECB4B}" type="datetime1">
              <a:rPr lang="en-US" smtClean="0"/>
              <a:t>4/8/2026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2815461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7C7156FE-872F-4FE0-A2C0-151BABF675F2}" type="datetime1">
              <a:rPr lang="en-US" smtClean="0"/>
              <a:t>4/8/2026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4033043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0"/>
            <a:ext cx="1971675" cy="5811839"/>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28655" y="365130"/>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CC4D090E-E51D-4C2E-9B73-E9163F69F9B2}" type="datetime1">
              <a:rPr lang="en-US" smtClean="0"/>
              <a:t>4/8/2026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50048D7-4B44-42D6-A9C2-7CB16562A247}" type="slidenum">
              <a:rPr lang="en-ZA" smtClean="0"/>
              <a:t>‹#›</a:t>
            </a:fld>
            <a:endParaRPr lang="en-ZA"/>
          </a:p>
        </p:txBody>
      </p:sp>
    </p:spTree>
    <p:extLst>
      <p:ext uri="{BB962C8B-B14F-4D97-AF65-F5344CB8AC3E}">
        <p14:creationId xmlns:p14="http://schemas.microsoft.com/office/powerpoint/2010/main" val="299119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40"/>
            <a:ext cx="6858000" cy="1655763"/>
          </a:xfrm>
        </p:spPr>
        <p:txBody>
          <a:bodyPr/>
          <a:lstStyle>
            <a:lvl1pPr marL="0" indent="0" algn="ctr">
              <a:buNone/>
              <a:defRPr sz="1800"/>
            </a:lvl1pPr>
            <a:lvl2pPr marL="342878" indent="0" algn="ctr">
              <a:buNone/>
              <a:defRPr sz="1500"/>
            </a:lvl2pPr>
            <a:lvl3pPr marL="685755" indent="0" algn="ctr">
              <a:buNone/>
              <a:defRPr sz="1350"/>
            </a:lvl3pPr>
            <a:lvl4pPr marL="1028633" indent="0" algn="ctr">
              <a:buNone/>
              <a:defRPr sz="1200"/>
            </a:lvl4pPr>
            <a:lvl5pPr marL="1371511" indent="0" algn="ctr">
              <a:buNone/>
              <a:defRPr sz="1200"/>
            </a:lvl5pPr>
            <a:lvl6pPr marL="1714389" indent="0" algn="ctr">
              <a:buNone/>
              <a:defRPr sz="1200"/>
            </a:lvl6pPr>
            <a:lvl7pPr marL="2057266" indent="0" algn="ctr">
              <a:buNone/>
              <a:defRPr sz="1200"/>
            </a:lvl7pPr>
            <a:lvl8pPr marL="2400144" indent="0" algn="ctr">
              <a:buNone/>
              <a:defRPr sz="1200"/>
            </a:lvl8pPr>
            <a:lvl9pPr marL="2743022" indent="0" algn="ctr">
              <a:buNone/>
              <a:defRPr sz="1200"/>
            </a:lvl9pPr>
          </a:lstStyle>
          <a:p>
            <a:r>
              <a:rPr lang="en-US"/>
              <a:t>Click to edit Master subtitle style</a:t>
            </a:r>
          </a:p>
        </p:txBody>
      </p:sp>
      <p:sp>
        <p:nvSpPr>
          <p:cNvPr id="9" name="Rectangle 8"/>
          <p:cNvSpPr/>
          <p:nvPr userDrawn="1"/>
        </p:nvSpPr>
        <p:spPr>
          <a:xfrm>
            <a:off x="0" y="8"/>
            <a:ext cx="9144000" cy="1690689"/>
          </a:xfrm>
          <a:prstGeom prst="rect">
            <a:avLst/>
          </a:prstGeom>
          <a:solidFill>
            <a:srgbClr val="1B939B"/>
          </a:solidFill>
          <a:ln>
            <a:solidFill>
              <a:srgbClr val="1B93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8" name="Title 7"/>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268636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463630" cy="543595"/>
          </a:xfrm>
          <a:prstGeom prst="rect">
            <a:avLst/>
          </a:prstGeom>
        </p:spPr>
        <p:txBody>
          <a:bodyPr/>
          <a:lstStyle>
            <a:lvl1pPr>
              <a:defRPr lang="en-US" sz="2800" b="1" kern="1200" dirty="0">
                <a:solidFill>
                  <a:schemeClr val="bg1"/>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843808" y="6356349"/>
            <a:ext cx="30861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5319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47854"/>
            <a:ext cx="78867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8"/>
            <a:ext cx="9144000" cy="1690689"/>
          </a:xfrm>
          <a:prstGeom prst="rect">
            <a:avLst/>
          </a:prstGeom>
          <a:solidFill>
            <a:srgbClr val="1B939B"/>
          </a:solidFill>
          <a:ln>
            <a:solidFill>
              <a:srgbClr val="1B93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 name="Title 8"/>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3423048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851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Slide - Tex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28650" y="1536700"/>
            <a:ext cx="7886700" cy="4787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9" y="5676302"/>
            <a:ext cx="2025404" cy="1296601"/>
          </a:xfrm>
          <a:prstGeom prst="rect">
            <a:avLst/>
          </a:prstGeom>
        </p:spPr>
      </p:pic>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ZA"/>
          </a:p>
        </p:txBody>
      </p:sp>
      <p:sp>
        <p:nvSpPr>
          <p:cNvPr id="5" name="Slide Number Placeholder 5"/>
          <p:cNvSpPr>
            <a:spLocks noGrp="1"/>
          </p:cNvSpPr>
          <p:nvPr>
            <p:ph type="sldNum" sz="quarter" idx="12"/>
          </p:nvPr>
        </p:nvSpPr>
        <p:spPr>
          <a:xfrm>
            <a:off x="6553200" y="6356353"/>
            <a:ext cx="2133600" cy="365125"/>
          </a:xfrm>
          <a:prstGeom prst="rect">
            <a:avLst/>
          </a:prstGeom>
        </p:spPr>
        <p:txBody>
          <a:bodyPr/>
          <a:lstStyle>
            <a:lvl1pPr>
              <a:defRPr sz="900"/>
            </a:lvl1pPr>
          </a:lstStyle>
          <a:p>
            <a:fld id="{62A59FFE-DB7D-4009-BA5E-461BFF99ABDF}" type="slidenum">
              <a:rPr lang="en-US" smtClean="0"/>
              <a:pPr/>
              <a:t>‹#›</a:t>
            </a:fld>
            <a:endParaRPr lang="en-US"/>
          </a:p>
        </p:txBody>
      </p:sp>
    </p:spTree>
    <p:extLst>
      <p:ext uri="{BB962C8B-B14F-4D97-AF65-F5344CB8AC3E}">
        <p14:creationId xmlns:p14="http://schemas.microsoft.com/office/powerpoint/2010/main" val="1436263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2" y="0"/>
            <a:ext cx="2310062" cy="6858000"/>
          </a:xfrm>
          <a:prstGeom prst="rect">
            <a:avLst/>
          </a:prstGeom>
          <a:solidFill>
            <a:schemeClr val="bg1">
              <a:lumMod val="85000"/>
            </a:schemeClr>
          </a:solidFill>
        </p:spPr>
        <p:txBody>
          <a:bodyPr anchor="t" anchorCtr="0"/>
          <a:lstStyle>
            <a:lvl1pPr marL="214282" indent="-214282" algn="l">
              <a:buFont typeface="Arial" panose="020B0604020202020204" pitchFamily="34" charset="0"/>
              <a:buChar char="•"/>
              <a:defRPr sz="1200" b="0" i="0" baseline="0">
                <a:latin typeface="+mn-lt"/>
                <a:ea typeface="Source Sans Pro" charset="0"/>
                <a:cs typeface="Source Sans Pro" charset="0"/>
              </a:defRPr>
            </a:lvl1pPr>
          </a:lstStyle>
          <a:p>
            <a:endParaRPr lang="en-US"/>
          </a:p>
        </p:txBody>
      </p:sp>
    </p:spTree>
    <p:extLst>
      <p:ext uri="{BB962C8B-B14F-4D97-AF65-F5344CB8AC3E}">
        <p14:creationId xmlns:p14="http://schemas.microsoft.com/office/powerpoint/2010/main" val="18553601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E69FBFC8-EC0E-4E14-905F-2E4D84D4D4BA}"/>
              </a:ext>
            </a:extLst>
          </p:cNvPr>
          <p:cNvSpPr/>
          <p:nvPr userDrawn="1"/>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 name="그림 개체 틀 8">
            <a:extLst>
              <a:ext uri="{FF2B5EF4-FFF2-40B4-BE49-F238E27FC236}">
                <a16:creationId xmlns:a16="http://schemas.microsoft.com/office/drawing/2014/main" id="{AAF3D6DC-4A0E-4BCA-9639-615F1AC5895F}"/>
              </a:ext>
            </a:extLst>
          </p:cNvPr>
          <p:cNvSpPr>
            <a:spLocks noGrp="1"/>
          </p:cNvSpPr>
          <p:nvPr>
            <p:ph type="pic" sz="quarter" idx="10" hasCustomPrompt="1"/>
          </p:nvPr>
        </p:nvSpPr>
        <p:spPr>
          <a:xfrm>
            <a:off x="476795" y="642258"/>
            <a:ext cx="8190411" cy="5573486"/>
          </a:xfrm>
          <a:prstGeom prst="rect">
            <a:avLst/>
          </a:prstGeom>
          <a:solidFill>
            <a:schemeClr val="bg1">
              <a:lumMod val="95000"/>
            </a:schemeClr>
          </a:solidFill>
          <a:effectLst/>
        </p:spPr>
        <p:txBody>
          <a:bodyPr wrap="square" anchor="ctr">
            <a:noAutofit/>
          </a:bodyPr>
          <a:lstStyle>
            <a:lvl1pPr marL="0" marR="0" indent="0" algn="ctr" defTabSz="68570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1004679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2" y="3"/>
            <a:ext cx="6858283" cy="4497859"/>
          </a:xfrm>
          <a:prstGeom prst="rect">
            <a:avLst/>
          </a:prstGeom>
          <a:solidFill>
            <a:schemeClr val="bg1">
              <a:lumMod val="85000"/>
            </a:schemeClr>
          </a:solidFill>
        </p:spPr>
        <p:txBody>
          <a:bodyPr anchor="t" anchorCtr="0"/>
          <a:lstStyle>
            <a:lvl1pPr marL="214282" indent="-214282" algn="l">
              <a:buFont typeface="Arial" panose="020B0604020202020204" pitchFamily="34" charset="0"/>
              <a:buChar char="•"/>
              <a:defRPr sz="1200" b="0" i="0" baseline="0">
                <a:latin typeface="+mn-lt"/>
                <a:ea typeface="Source Sans Pro" charset="0"/>
                <a:cs typeface="Source Sans Pro" charset="0"/>
              </a:defRPr>
            </a:lvl1pPr>
          </a:lstStyle>
          <a:p>
            <a:endParaRPr lang="en-US"/>
          </a:p>
        </p:txBody>
      </p:sp>
    </p:spTree>
    <p:extLst>
      <p:ext uri="{BB962C8B-B14F-4D97-AF65-F5344CB8AC3E}">
        <p14:creationId xmlns:p14="http://schemas.microsoft.com/office/powerpoint/2010/main" val="34377471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DCECCB84-F9BA-43D5-87BE-67443E8EF086}">
      <p15:sldGuideLst xmlns:p15="http://schemas.microsoft.com/office/powerpoint/2012/main">
        <p15:guide id="1" pos="5760">
          <p15:clr>
            <a:srgbClr val="FBAE40"/>
          </p15:clr>
        </p15:guide>
        <p15:guide id="2" orient="horz" pos="324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2" name="Straight Connector 1"/>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079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a:solidFill>
                  <a:schemeClr val="bg1"/>
                </a:solidFill>
              </a:defRPr>
            </a:lvl1pPr>
          </a:lstStyle>
          <a:p>
            <a:r>
              <a:rPr lang="en-US"/>
              <a:t>Click to edit Master title style</a:t>
            </a:r>
            <a:endParaRPr lang="en-ZA"/>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6356354"/>
            <a:ext cx="2133600" cy="365125"/>
          </a:xfrm>
          <a:prstGeom prst="rect">
            <a:avLst/>
          </a:prstGeom>
        </p:spPr>
        <p:txBody>
          <a:bodyPr/>
          <a:lstStyle>
            <a:lvl1pPr eaLnBrk="1" fontAlgn="auto" hangingPunct="1">
              <a:spcBef>
                <a:spcPts val="0"/>
              </a:spcBef>
              <a:spcAft>
                <a:spcPts val="0"/>
              </a:spcAft>
              <a:defRPr>
                <a:latin typeface="+mn-lt"/>
                <a:cs typeface="+mn-cs"/>
              </a:defRPr>
            </a:lvl1pPr>
          </a:lstStyle>
          <a:p>
            <a:fld id="{5956EA4B-3330-4BA5-81D1-C34740BD6B66}" type="datetimeFigureOut">
              <a:rPr lang="en-ZA" smtClean="0"/>
              <a:t>2026/04/08</a:t>
            </a:fld>
            <a:endParaRPr lang="en-ZA"/>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algn="ctr" eaLnBrk="1" fontAlgn="auto" hangingPunct="1">
              <a:spcBef>
                <a:spcPts val="0"/>
              </a:spcBef>
              <a:spcAft>
                <a:spcPts val="0"/>
              </a:spcAft>
              <a:defRPr>
                <a:latin typeface="+mn-lt"/>
                <a:cs typeface="+mn-cs"/>
              </a:defRPr>
            </a:lvl1pPr>
          </a:lstStyle>
          <a:p>
            <a:endParaRPr lang="en-ZA"/>
          </a:p>
        </p:txBody>
      </p:sp>
      <p:sp>
        <p:nvSpPr>
          <p:cNvPr id="6" name="Slide Number Placeholder 5"/>
          <p:cNvSpPr>
            <a:spLocks noGrp="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AF5E63C8-959E-4BF0-8FE7-7E2076D39B15}" type="slidenum">
              <a:rPr lang="en-ZA" smtClean="0"/>
              <a:t>‹#›</a:t>
            </a:fld>
            <a:endParaRPr lang="en-ZA"/>
          </a:p>
        </p:txBody>
      </p:sp>
      <p:cxnSp>
        <p:nvCxnSpPr>
          <p:cNvPr id="7" name="Straight Connector 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l="10960" t="6441" r="12320"/>
          <a:stretch/>
        </p:blipFill>
        <p:spPr>
          <a:xfrm>
            <a:off x="5652120" y="5805264"/>
            <a:ext cx="1008112" cy="1046090"/>
          </a:xfrm>
          <a:prstGeom prst="rect">
            <a:avLst/>
          </a:prstGeom>
        </p:spPr>
      </p:pic>
    </p:spTree>
    <p:extLst>
      <p:ext uri="{BB962C8B-B14F-4D97-AF65-F5344CB8AC3E}">
        <p14:creationId xmlns:p14="http://schemas.microsoft.com/office/powerpoint/2010/main" val="619514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7" descr="Phila.jpg"/>
          <p:cNvPicPr>
            <a:picLocks noChangeAspect="1"/>
          </p:cNvPicPr>
          <p:nvPr/>
        </p:nvPicPr>
        <p:blipFill>
          <a:blip r:embed="rId2" cstate="print"/>
          <a:srcRect/>
          <a:stretch>
            <a:fillRect/>
          </a:stretch>
        </p:blipFill>
        <p:spPr bwMode="auto">
          <a:xfrm>
            <a:off x="6659564" y="5732467"/>
            <a:ext cx="1125537" cy="1125537"/>
          </a:xfrm>
          <a:prstGeom prst="rect">
            <a:avLst/>
          </a:prstGeom>
          <a:noFill/>
          <a:ln w="9525">
            <a:noFill/>
            <a:miter lim="800000"/>
            <a:headEnd/>
            <a:tailEnd/>
          </a:ln>
        </p:spPr>
      </p:pic>
      <p:sp>
        <p:nvSpPr>
          <p:cNvPr id="3" name="Rectangle 2"/>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4" name="Picture 11"/>
          <p:cNvPicPr>
            <a:picLocks noChangeAspect="1" noChangeArrowheads="1"/>
          </p:cNvPicPr>
          <p:nvPr/>
        </p:nvPicPr>
        <p:blipFill>
          <a:blip r:embed="rId3" cstate="print"/>
          <a:srcRect r="25999"/>
          <a:stretch>
            <a:fillRect/>
          </a:stretch>
        </p:blipFill>
        <p:spPr bwMode="auto">
          <a:xfrm>
            <a:off x="228600" y="1219200"/>
            <a:ext cx="1524000" cy="1373188"/>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l="18813" r="5798"/>
          <a:stretch>
            <a:fillRect/>
          </a:stretch>
        </p:blipFill>
        <p:spPr bwMode="auto">
          <a:xfrm>
            <a:off x="228600" y="2743200"/>
            <a:ext cx="1524000" cy="1333500"/>
          </a:xfrm>
          <a:prstGeom prst="rect">
            <a:avLst/>
          </a:prstGeom>
          <a:noFill/>
          <a:ln w="9525">
            <a:noFill/>
            <a:miter lim="800000"/>
            <a:headEnd/>
            <a:tailEnd/>
          </a:ln>
        </p:spPr>
      </p:pic>
      <p:pic>
        <p:nvPicPr>
          <p:cNvPr id="6" name="Picture 11"/>
          <p:cNvPicPr>
            <a:picLocks noChangeAspect="1" noChangeArrowheads="1"/>
          </p:cNvPicPr>
          <p:nvPr/>
        </p:nvPicPr>
        <p:blipFill>
          <a:blip r:embed="rId5" cstate="print"/>
          <a:srcRect l="11563" r="32932" b="27168"/>
          <a:stretch>
            <a:fillRect/>
          </a:stretch>
        </p:blipFill>
        <p:spPr bwMode="auto">
          <a:xfrm>
            <a:off x="228602" y="4267200"/>
            <a:ext cx="1566863" cy="1371600"/>
          </a:xfrm>
          <a:prstGeom prst="rect">
            <a:avLst/>
          </a:prstGeom>
          <a:noFill/>
          <a:ln w="9525">
            <a:noFill/>
            <a:miter lim="800000"/>
            <a:headEnd/>
            <a:tailEnd/>
          </a:ln>
        </p:spPr>
      </p:pic>
      <p:cxnSp>
        <p:nvCxnSpPr>
          <p:cNvPr id="7" name="Straight Connector 6"/>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9" name="Picture 14" descr="NDOH Logo.jpg"/>
          <p:cNvPicPr>
            <a:picLocks noChangeAspect="1"/>
          </p:cNvPicPr>
          <p:nvPr/>
        </p:nvPicPr>
        <p:blipFill>
          <a:blip r:embed="rId6" cstate="print"/>
          <a:srcRect/>
          <a:stretch>
            <a:fillRect/>
          </a:stretch>
        </p:blipFill>
        <p:spPr bwMode="auto">
          <a:xfrm>
            <a:off x="152400" y="5891213"/>
            <a:ext cx="2286000" cy="823912"/>
          </a:xfrm>
          <a:prstGeom prst="rect">
            <a:avLst/>
          </a:prstGeom>
          <a:noFill/>
          <a:ln w="9525">
            <a:noFill/>
            <a:miter lim="800000"/>
            <a:headEnd/>
            <a:tailEnd/>
          </a:ln>
        </p:spPr>
      </p:pic>
      <p:cxnSp>
        <p:nvCxnSpPr>
          <p:cNvPr id="10" name="Straight Connector 9"/>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6" descr="Logo - NDP - Full colour.jpg"/>
          <p:cNvPicPr>
            <a:picLocks noChangeAspect="1"/>
          </p:cNvPicPr>
          <p:nvPr/>
        </p:nvPicPr>
        <p:blipFill>
          <a:blip r:embed="rId7" cstate="print"/>
          <a:srcRect/>
          <a:stretch>
            <a:fillRect/>
          </a:stretch>
        </p:blipFill>
        <p:spPr bwMode="auto">
          <a:xfrm>
            <a:off x="7885113" y="5805488"/>
            <a:ext cx="1109662" cy="1052512"/>
          </a:xfrm>
          <a:prstGeom prst="rect">
            <a:avLst/>
          </a:prstGeom>
          <a:noFill/>
          <a:ln w="9525">
            <a:noFill/>
            <a:miter lim="800000"/>
            <a:headEnd/>
            <a:tailEnd/>
          </a:ln>
        </p:spPr>
      </p:pic>
    </p:spTree>
    <p:extLst>
      <p:ext uri="{BB962C8B-B14F-4D97-AF65-F5344CB8AC3E}">
        <p14:creationId xmlns:p14="http://schemas.microsoft.com/office/powerpoint/2010/main" val="3785424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Picture Only">
    <p:spTree>
      <p:nvGrpSpPr>
        <p:cNvPr id="1" name=""/>
        <p:cNvGrpSpPr/>
        <p:nvPr/>
      </p:nvGrpSpPr>
      <p:grpSpPr>
        <a:xfrm>
          <a:off x="0" y="0"/>
          <a:ext cx="0" cy="0"/>
          <a:chOff x="0" y="0"/>
          <a:chExt cx="0" cy="0"/>
        </a:xfrm>
      </p:grpSpPr>
      <p:sp>
        <p:nvSpPr>
          <p:cNvPr id="7" name="Rectangle 6"/>
          <p:cNvSpPr/>
          <p:nvPr/>
        </p:nvSpPr>
        <p:spPr>
          <a:xfrm>
            <a:off x="0" y="6019800"/>
            <a:ext cx="9144000" cy="83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8" name="Slide Number Placeholder 2"/>
          <p:cNvSpPr>
            <a:spLocks noGrp="1"/>
          </p:cNvSpPr>
          <p:nvPr>
            <p:ph type="sldNum" sz="quarter" idx="4"/>
          </p:nvPr>
        </p:nvSpPr>
        <p:spPr>
          <a:xfrm>
            <a:off x="8229600" y="320676"/>
            <a:ext cx="552450" cy="365125"/>
          </a:xfrm>
          <a:prstGeom prst="rect">
            <a:avLst/>
          </a:prstGeom>
        </p:spPr>
        <p:txBody>
          <a:bodyPr/>
          <a:lstStyle>
            <a:lvl1pPr algn="r">
              <a:defRPr sz="506" b="1">
                <a:solidFill>
                  <a:schemeClr val="accent5"/>
                </a:solidFill>
                <a:latin typeface="Arial" pitchFamily="34" charset="0"/>
                <a:cs typeface="Arial" pitchFamily="34" charset="0"/>
              </a:defRPr>
            </a:lvl1pPr>
          </a:lstStyle>
          <a:p>
            <a:fld id="{AF5E63C8-959E-4BF0-8FE7-7E2076D39B15}" type="slidenum">
              <a:rPr lang="en-ZA" smtClean="0"/>
              <a:t>‹#›</a:t>
            </a:fld>
            <a:endParaRPr lang="en-ZA"/>
          </a:p>
        </p:txBody>
      </p:sp>
      <p:pic>
        <p:nvPicPr>
          <p:cNvPr id="6" name="Picture 5" descr="IHI_Symbol.png"/>
          <p:cNvPicPr>
            <a:picLocks noChangeAspect="1"/>
          </p:cNvPicPr>
          <p:nvPr/>
        </p:nvPicPr>
        <p:blipFill>
          <a:blip r:embed="rId2" cstate="print"/>
          <a:stretch>
            <a:fillRect/>
          </a:stretch>
        </p:blipFill>
        <p:spPr>
          <a:xfrm>
            <a:off x="8241225" y="6224161"/>
            <a:ext cx="438652" cy="432955"/>
          </a:xfrm>
          <a:prstGeom prst="rect">
            <a:avLst/>
          </a:prstGeom>
        </p:spPr>
      </p:pic>
      <p:sp>
        <p:nvSpPr>
          <p:cNvPr id="9" name="Picture Placeholder 8"/>
          <p:cNvSpPr>
            <a:spLocks noGrp="1"/>
          </p:cNvSpPr>
          <p:nvPr>
            <p:ph type="pic" sz="quarter" idx="10"/>
          </p:nvPr>
        </p:nvSpPr>
        <p:spPr>
          <a:xfrm>
            <a:off x="457200" y="1447800"/>
            <a:ext cx="8229600" cy="4648200"/>
          </a:xfrm>
        </p:spPr>
        <p:txBody>
          <a:bodyPr/>
          <a:lstStyle>
            <a:lvl1pPr marL="0" indent="0">
              <a:spcBef>
                <a:spcPts val="0"/>
              </a:spcBef>
              <a:buFont typeface="Arial" pitchFamily="34" charset="0"/>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345198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628650" y="365125"/>
            <a:ext cx="6463630" cy="543595"/>
          </a:xfrm>
          <a:prstGeom prst="rect">
            <a:avLst/>
          </a:prstGeom>
        </p:spPr>
        <p:txBody>
          <a:bodyPr/>
          <a:lstStyle>
            <a:lvl1pPr>
              <a:defRPr lang="en-US" sz="2800" b="1" kern="1200" dirty="0">
                <a:solidFill>
                  <a:schemeClr val="bg1"/>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t>Click to edit Master title style</a:t>
            </a:r>
            <a:endParaRPr lang="en-US" dirty="0"/>
          </a:p>
        </p:txBody>
      </p:sp>
      <p:sp>
        <p:nvSpPr>
          <p:cNvPr id="8" name="Slide Number Placeholder 5"/>
          <p:cNvSpPr txBox="1">
            <a:spLocks/>
          </p:cNvSpPr>
          <p:nvPr/>
        </p:nvSpPr>
        <p:spPr>
          <a:xfrm>
            <a:off x="8119306" y="6356349"/>
            <a:ext cx="792088" cy="365125"/>
          </a:xfrm>
          <a:prstGeom prst="rect">
            <a:avLst/>
          </a:prstGeom>
        </p:spPr>
        <p:txBody>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425981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14ABC-F9BD-4526-8A6E-BEE633A6415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ZA"/>
          </a:p>
        </p:txBody>
      </p:sp>
      <p:sp>
        <p:nvSpPr>
          <p:cNvPr id="3" name="Subtitle 2">
            <a:extLst>
              <a:ext uri="{FF2B5EF4-FFF2-40B4-BE49-F238E27FC236}">
                <a16:creationId xmlns:a16="http://schemas.microsoft.com/office/drawing/2014/main" id="{2436644F-F943-4D3C-9EF5-533F964755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A73E0EF-6886-441D-98FF-9D2A3733FEC6}"/>
              </a:ext>
            </a:extLst>
          </p:cNvPr>
          <p:cNvSpPr>
            <a:spLocks noGrp="1"/>
          </p:cNvSpPr>
          <p:nvPr>
            <p:ph type="dt" sz="half" idx="10"/>
          </p:nvPr>
        </p:nvSpPr>
        <p:spPr/>
        <p:txBody>
          <a:bodyPr/>
          <a:lstStyle/>
          <a:p>
            <a:fld id="{5956EA4B-3330-4BA5-81D1-C34740BD6B66}" type="datetimeFigureOut">
              <a:rPr lang="en-ZA" smtClean="0"/>
              <a:t>2026/04/08</a:t>
            </a:fld>
            <a:endParaRPr lang="en-ZA"/>
          </a:p>
        </p:txBody>
      </p:sp>
      <p:sp>
        <p:nvSpPr>
          <p:cNvPr id="5" name="Footer Placeholder 4">
            <a:extLst>
              <a:ext uri="{FF2B5EF4-FFF2-40B4-BE49-F238E27FC236}">
                <a16:creationId xmlns:a16="http://schemas.microsoft.com/office/drawing/2014/main" id="{A1BA849A-0440-4EBB-9F71-090302C3089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B5B4625-4C57-4385-A334-94FDD4B5F2DB}"/>
              </a:ext>
            </a:extLst>
          </p:cNvPr>
          <p:cNvSpPr>
            <a:spLocks noGrp="1"/>
          </p:cNvSpPr>
          <p:nvPr>
            <p:ph type="sldNum" sz="quarter" idx="12"/>
          </p:nvPr>
        </p:nvSpPr>
        <p:spPr/>
        <p:txBody>
          <a:bodyPr/>
          <a:lstStyle/>
          <a:p>
            <a:fld id="{AF5E63C8-959E-4BF0-8FE7-7E2076D39B15}" type="slidenum">
              <a:rPr lang="en-ZA" smtClean="0"/>
              <a:t>‹#›</a:t>
            </a:fld>
            <a:endParaRPr lang="en-ZA"/>
          </a:p>
        </p:txBody>
      </p:sp>
    </p:spTree>
    <p:extLst>
      <p:ext uri="{BB962C8B-B14F-4D97-AF65-F5344CB8AC3E}">
        <p14:creationId xmlns:p14="http://schemas.microsoft.com/office/powerpoint/2010/main" val="1473519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917D-56BB-C0FC-004F-24B48EA7FD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5945A68-FDB6-D127-94D3-37151DB5238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8DA9417-BC75-11AF-A024-C0F396BE7C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6CB910-349F-4786-AB4A-08532C832E88}"/>
              </a:ext>
            </a:extLst>
          </p:cNvPr>
          <p:cNvSpPr>
            <a:spLocks noGrp="1"/>
          </p:cNvSpPr>
          <p:nvPr>
            <p:ph type="dt" sz="half" idx="10"/>
          </p:nvPr>
        </p:nvSpPr>
        <p:spPr/>
        <p:txBody>
          <a:bodyPr/>
          <a:lstStyle/>
          <a:p>
            <a:fld id="{944E562B-D924-465F-BBF3-6F410AD4413E}" type="datetimeFigureOut">
              <a:rPr lang="en-ZA" smtClean="0"/>
              <a:t>2026/04/08</a:t>
            </a:fld>
            <a:endParaRPr lang="en-ZA"/>
          </a:p>
        </p:txBody>
      </p:sp>
      <p:sp>
        <p:nvSpPr>
          <p:cNvPr id="6" name="Footer Placeholder 5">
            <a:extLst>
              <a:ext uri="{FF2B5EF4-FFF2-40B4-BE49-F238E27FC236}">
                <a16:creationId xmlns:a16="http://schemas.microsoft.com/office/drawing/2014/main" id="{54314CB3-5A8D-1CA2-92E6-8DBBB19AD59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BA1C429-6D36-05DC-0D23-C21BE7996E31}"/>
              </a:ext>
            </a:extLst>
          </p:cNvPr>
          <p:cNvSpPr>
            <a:spLocks noGrp="1"/>
          </p:cNvSpPr>
          <p:nvPr>
            <p:ph type="sldNum" sz="quarter" idx="12"/>
          </p:nvPr>
        </p:nvSpPr>
        <p:spPr/>
        <p:txBody>
          <a:bodyPr/>
          <a:lstStyle/>
          <a:p>
            <a:fld id="{BDFEC44B-4EAC-45BF-B0E2-A033C9FECC29}" type="slidenum">
              <a:rPr lang="en-ZA" smtClean="0"/>
              <a:t>‹#›</a:t>
            </a:fld>
            <a:endParaRPr lang="en-ZA"/>
          </a:p>
        </p:txBody>
      </p:sp>
    </p:spTree>
    <p:extLst>
      <p:ext uri="{BB962C8B-B14F-4D97-AF65-F5344CB8AC3E}">
        <p14:creationId xmlns:p14="http://schemas.microsoft.com/office/powerpoint/2010/main" val="269687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marL="0" algn="l" defTabSz="914400" rtl="0" eaLnBrk="1" latinLnBrk="0" hangingPunct="1">
              <a:spcBef>
                <a:spcPct val="0"/>
              </a:spcBef>
              <a:buNone/>
              <a:defRPr lang="en-US" sz="3600" kern="1200" dirty="0">
                <a:solidFill>
                  <a:schemeClr val="bg1">
                    <a:lumMod val="50000"/>
                  </a:schemeClr>
                </a:solidFill>
                <a:latin typeface="Arial" pitchFamily="34" charset="0"/>
                <a:ea typeface="+mn-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0"/>
            <a:ext cx="2551162"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227484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0618" y="260648"/>
            <a:ext cx="6535638" cy="543595"/>
          </a:xfrm>
          <a:prstGeom prst="rect">
            <a:avLst/>
          </a:prstGeom>
        </p:spPr>
        <p:txBody>
          <a:bodyPr/>
          <a:lstStyle>
            <a:lvl1pPr algn="l">
              <a:defRPr lang="en-US" sz="2800" b="1" kern="1200" dirty="0" smtClean="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67544" y="1196752"/>
            <a:ext cx="3867150" cy="4990684"/>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96752"/>
            <a:ext cx="3867150" cy="4980211"/>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2699792" y="6356350"/>
            <a:ext cx="280831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562623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6462042" cy="615603"/>
          </a:xfrm>
          <a:prstGeom prst="rect">
            <a:avLst/>
          </a:prstGeom>
        </p:spPr>
        <p:txBody>
          <a:bodyPr/>
          <a:lstStyle>
            <a:lvl1pPr>
              <a:defRPr lang="en-US" sz="2800" b="1" kern="1200" smtClean="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lgn="l" defTabSz="914400" rtl="0" eaLnBrk="1" latinLnBrk="0" hangingPunct="1">
              <a:buNone/>
              <a:defRPr lang="en-US" sz="2400" b="1" kern="1200" dirty="0" smtClean="0">
                <a:solidFill>
                  <a:schemeClr val="tx1"/>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lang="en-US" sz="2400" b="1" kern="1200" dirty="0" smtClean="0">
                <a:solidFill>
                  <a:schemeClr val="tx1"/>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00716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1"/>
            <a:ext cx="6768752" cy="720080"/>
          </a:xfrm>
          <a:prstGeom prst="rect">
            <a:avLst/>
          </a:prstGeom>
        </p:spPr>
        <p:txBody>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2E548F0-25AB-4D0C-9DD8-3BA9C1D1232D}" type="datetimeFigureOut">
              <a:rPr kumimoji="0" lang="en-US" sz="18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4/8/2026</a:t>
            </a:fld>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Footer Placeholder 4"/>
          <p:cNvSpPr>
            <a:spLocks noGrp="1"/>
          </p:cNvSpPr>
          <p:nvPr>
            <p:ph type="ftr" sz="quarter" idx="11"/>
          </p:nvPr>
        </p:nvSpPr>
        <p:spPr>
          <a:xfrm>
            <a:off x="3028950" y="6356350"/>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5"/>
          <p:cNvSpPr txBox="1">
            <a:spLocks/>
          </p:cNvSpPr>
          <p:nvPr/>
        </p:nvSpPr>
        <p:spPr>
          <a:xfrm>
            <a:off x="8119306" y="6356349"/>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5404054"/>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8.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7.jpeg"/><Relationship Id="rId2" Type="http://schemas.openxmlformats.org/officeDocument/2006/relationships/slideLayout" Target="../slideLayouts/slideLayout4.xml"/><Relationship Id="rId16"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8.xml"/><Relationship Id="rId7"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21.jpeg"/><Relationship Id="rId5" Type="http://schemas.openxmlformats.org/officeDocument/2006/relationships/slideLayout" Target="../slideLayouts/slideLayout50.xml"/><Relationship Id="rId10" Type="http://schemas.openxmlformats.org/officeDocument/2006/relationships/image" Target="../media/image20.jpeg"/><Relationship Id="rId4" Type="http://schemas.openxmlformats.org/officeDocument/2006/relationships/slideLayout" Target="../slideLayouts/slideLayout49.xml"/><Relationship Id="rId9" Type="http://schemas.openxmlformats.org/officeDocument/2006/relationships/image" Target="../media/image1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DOH Logo.jpg"/>
          <p:cNvPicPr>
            <a:picLocks noChangeAspect="1"/>
          </p:cNvPicPr>
          <p:nvPr userDrawn="1"/>
        </p:nvPicPr>
        <p:blipFill>
          <a:blip r:embed="rId3" cstate="print"/>
          <a:stretch>
            <a:fillRect/>
          </a:stretch>
        </p:blipFill>
        <p:spPr>
          <a:xfrm>
            <a:off x="152400" y="5867400"/>
            <a:ext cx="2286000" cy="824484"/>
          </a:xfrm>
          <a:prstGeom prst="rect">
            <a:avLst/>
          </a:prstGeom>
        </p:spPr>
      </p:pic>
      <p:pic>
        <p:nvPicPr>
          <p:cNvPr id="9" name="Picture 11"/>
          <p:cNvPicPr>
            <a:picLocks noChangeAspect="1" noChangeArrowheads="1"/>
          </p:cNvPicPr>
          <p:nvPr userDrawn="1"/>
        </p:nvPicPr>
        <p:blipFill>
          <a:blip r:embed="rId4" cstate="print"/>
          <a:srcRect r="26000"/>
          <a:stretch>
            <a:fillRect/>
          </a:stretch>
        </p:blipFill>
        <p:spPr bwMode="auto">
          <a:xfrm>
            <a:off x="7341870" y="1"/>
            <a:ext cx="1184147" cy="1066799"/>
          </a:xfrm>
          <a:prstGeom prst="rect">
            <a:avLst/>
          </a:prstGeom>
          <a:noFill/>
          <a:ln w="9525">
            <a:noFill/>
            <a:miter lim="800000"/>
            <a:headEnd/>
            <a:tailEnd/>
          </a:ln>
          <a:effectLst/>
        </p:spPr>
      </p:pic>
      <p:pic>
        <p:nvPicPr>
          <p:cNvPr id="5" name="Picture 4" descr="Logo - NDP - Full colour.jpg"/>
          <p:cNvPicPr>
            <a:picLocks noChangeAspect="1"/>
          </p:cNvPicPr>
          <p:nvPr userDrawn="1"/>
        </p:nvPicPr>
        <p:blipFill>
          <a:blip r:embed="rId5" cstate="print"/>
          <a:stretch>
            <a:fillRect/>
          </a:stretch>
        </p:blipFill>
        <p:spPr>
          <a:xfrm>
            <a:off x="7786710" y="5857892"/>
            <a:ext cx="1055030" cy="1000108"/>
          </a:xfrm>
          <a:prstGeom prst="rect">
            <a:avLst/>
          </a:prstGeom>
        </p:spPr>
      </p:pic>
      <p:cxnSp>
        <p:nvCxnSpPr>
          <p:cNvPr id="6" name="Straight Connector 5"/>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3"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DOH Logo.jpg"/>
          <p:cNvPicPr>
            <a:picLocks noChangeAspect="1"/>
          </p:cNvPicPr>
          <p:nvPr userDrawn="1"/>
        </p:nvPicPr>
        <p:blipFill>
          <a:blip r:embed="rId3" cstate="print"/>
          <a:stretch>
            <a:fillRect/>
          </a:stretch>
        </p:blipFill>
        <p:spPr>
          <a:xfrm>
            <a:off x="152400" y="5867400"/>
            <a:ext cx="2286000" cy="824484"/>
          </a:xfrm>
          <a:prstGeom prst="rect">
            <a:avLst/>
          </a:prstGeom>
        </p:spPr>
      </p:pic>
      <p:pic>
        <p:nvPicPr>
          <p:cNvPr id="9" name="Picture 11"/>
          <p:cNvPicPr>
            <a:picLocks noChangeAspect="1" noChangeArrowheads="1"/>
          </p:cNvPicPr>
          <p:nvPr userDrawn="1"/>
        </p:nvPicPr>
        <p:blipFill>
          <a:blip r:embed="rId4" cstate="print"/>
          <a:srcRect r="26000"/>
          <a:stretch>
            <a:fillRect/>
          </a:stretch>
        </p:blipFill>
        <p:spPr bwMode="auto">
          <a:xfrm>
            <a:off x="7341870" y="1"/>
            <a:ext cx="1184147" cy="1066799"/>
          </a:xfrm>
          <a:prstGeom prst="rect">
            <a:avLst/>
          </a:prstGeom>
          <a:noFill/>
          <a:ln w="9525">
            <a:noFill/>
            <a:miter lim="800000"/>
            <a:headEnd/>
            <a:tailEnd/>
          </a:ln>
          <a:effectLst/>
        </p:spPr>
      </p:pic>
    </p:spTree>
    <p:extLst>
      <p:ext uri="{BB962C8B-B14F-4D97-AF65-F5344CB8AC3E}">
        <p14:creationId xmlns:p14="http://schemas.microsoft.com/office/powerpoint/2010/main" val="1814173297"/>
      </p:ext>
    </p:extLst>
  </p:cSld>
  <p:clrMap bg1="lt1" tx1="dk1" bg2="lt2" tx2="dk2" accent1="accent1" accent2="accent2" accent3="accent3" accent4="accent4" accent5="accent5" accent6="accent6" hlink="hlink" folHlink="folHlink"/>
  <p:sldLayoutIdLst>
    <p:sldLayoutId id="2147483656"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NDOH Logo.jpg"/>
          <p:cNvPicPr>
            <a:picLocks noChangeAspect="1"/>
          </p:cNvPicPr>
          <p:nvPr/>
        </p:nvPicPr>
        <p:blipFill>
          <a:blip r:embed="rId15" cstate="print"/>
          <a:stretch>
            <a:fillRect/>
          </a:stretch>
        </p:blipFill>
        <p:spPr>
          <a:xfrm>
            <a:off x="152400" y="5867400"/>
            <a:ext cx="2286000" cy="824484"/>
          </a:xfrm>
          <a:prstGeom prst="rect">
            <a:avLst/>
          </a:prstGeom>
        </p:spPr>
      </p:pic>
      <p:pic>
        <p:nvPicPr>
          <p:cNvPr id="9" name="Picture 11"/>
          <p:cNvPicPr>
            <a:picLocks noChangeAspect="1" noChangeArrowheads="1"/>
          </p:cNvPicPr>
          <p:nvPr/>
        </p:nvPicPr>
        <p:blipFill>
          <a:blip r:embed="rId16" cstate="print"/>
          <a:srcRect r="26000"/>
          <a:stretch>
            <a:fillRect/>
          </a:stretch>
        </p:blipFill>
        <p:spPr bwMode="auto">
          <a:xfrm>
            <a:off x="7341870" y="1"/>
            <a:ext cx="1184147" cy="1066799"/>
          </a:xfrm>
          <a:prstGeom prst="rect">
            <a:avLst/>
          </a:prstGeom>
          <a:noFill/>
          <a:ln w="9525">
            <a:noFill/>
            <a:miter lim="800000"/>
            <a:headEnd/>
            <a:tailEnd/>
          </a:ln>
          <a:effectLst/>
        </p:spPr>
      </p:pic>
      <p:pic>
        <p:nvPicPr>
          <p:cNvPr id="5" name="Picture 4" descr="Phila.jpg"/>
          <p:cNvPicPr>
            <a:picLocks noChangeAspect="1"/>
          </p:cNvPicPr>
          <p:nvPr/>
        </p:nvPicPr>
        <p:blipFill>
          <a:blip r:embed="rId17" cstate="print"/>
          <a:stretch>
            <a:fillRect/>
          </a:stretch>
        </p:blipFill>
        <p:spPr>
          <a:xfrm>
            <a:off x="5652120" y="5877272"/>
            <a:ext cx="1071570" cy="910387"/>
          </a:xfrm>
          <a:prstGeom prst="rect">
            <a:avLst/>
          </a:prstGeom>
        </p:spPr>
      </p:pic>
      <p:pic>
        <p:nvPicPr>
          <p:cNvPr id="6" name="Picture 5" descr="Logo - NDP - Full colour.jpg"/>
          <p:cNvPicPr>
            <a:picLocks noChangeAspect="1"/>
          </p:cNvPicPr>
          <p:nvPr/>
        </p:nvPicPr>
        <p:blipFill>
          <a:blip r:embed="rId18" cstate="print"/>
          <a:stretch>
            <a:fillRect/>
          </a:stretch>
        </p:blipFill>
        <p:spPr>
          <a:xfrm>
            <a:off x="6874965" y="5805264"/>
            <a:ext cx="1058978" cy="1058978"/>
          </a:xfrm>
          <a:prstGeom prst="rect">
            <a:avLst/>
          </a:prstGeom>
        </p:spPr>
      </p:pic>
      <p:cxnSp>
        <p:nvCxnSpPr>
          <p:cNvPr id="11" name="Straight Connector 10"/>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25453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DOH Logo.jpg"/>
          <p:cNvPicPr>
            <a:picLocks noChangeAspect="1"/>
          </p:cNvPicPr>
          <p:nvPr userDrawn="1"/>
        </p:nvPicPr>
        <p:blipFill>
          <a:blip r:embed="rId3" cstate="print"/>
          <a:stretch>
            <a:fillRect/>
          </a:stretch>
        </p:blipFill>
        <p:spPr>
          <a:xfrm>
            <a:off x="152400" y="5867400"/>
            <a:ext cx="2286000" cy="824484"/>
          </a:xfrm>
          <a:prstGeom prst="rect">
            <a:avLst/>
          </a:prstGeom>
        </p:spPr>
      </p:pic>
      <p:pic>
        <p:nvPicPr>
          <p:cNvPr id="9" name="Picture 11"/>
          <p:cNvPicPr>
            <a:picLocks noChangeAspect="1" noChangeArrowheads="1"/>
          </p:cNvPicPr>
          <p:nvPr userDrawn="1"/>
        </p:nvPicPr>
        <p:blipFill>
          <a:blip r:embed="rId4" cstate="print"/>
          <a:srcRect r="26000"/>
          <a:stretch>
            <a:fillRect/>
          </a:stretch>
        </p:blipFill>
        <p:spPr bwMode="auto">
          <a:xfrm>
            <a:off x="7341870" y="1"/>
            <a:ext cx="1184147" cy="1066799"/>
          </a:xfrm>
          <a:prstGeom prst="rect">
            <a:avLst/>
          </a:prstGeom>
          <a:noFill/>
          <a:ln w="9525">
            <a:noFill/>
            <a:miter lim="800000"/>
            <a:headEnd/>
            <a:tailEnd/>
          </a:ln>
          <a:effectLst/>
        </p:spPr>
      </p:pic>
    </p:spTree>
    <p:extLst>
      <p:ext uri="{BB962C8B-B14F-4D97-AF65-F5344CB8AC3E}">
        <p14:creationId xmlns:p14="http://schemas.microsoft.com/office/powerpoint/2010/main" val="888875926"/>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ZA" sz="1350"/>
          </a:p>
        </p:txBody>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00">
                <a:solidFill>
                  <a:srgbClr val="FFFFFF"/>
                </a:solidFill>
              </a:defRPr>
            </a:lvl1pPr>
          </a:lstStyle>
          <a:p>
            <a:fld id="{A77D0CA6-7260-43F8-B3DB-6BFA89648401}" type="datetime1">
              <a:rPr lang="en-US" smtClean="0"/>
              <a:t>4/8/2026</a:t>
            </a:fld>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4501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685800"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628650" y="1825627"/>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28650" y="6356358"/>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433F915-541C-49C7-90B5-2CA8B11E45E4}" type="datetime1">
              <a:rPr lang="en-US" smtClean="0"/>
              <a:t>4/8/2026</a:t>
            </a:fld>
            <a:endParaRPr lang="en-ZA"/>
          </a:p>
        </p:txBody>
      </p:sp>
      <p:sp>
        <p:nvSpPr>
          <p:cNvPr id="5" name="Footer Placeholder 4"/>
          <p:cNvSpPr>
            <a:spLocks noGrp="1"/>
          </p:cNvSpPr>
          <p:nvPr>
            <p:ph type="ftr" sz="quarter" idx="3"/>
          </p:nvPr>
        </p:nvSpPr>
        <p:spPr>
          <a:xfrm>
            <a:off x="3028950" y="6356358"/>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8"/>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50048D7-4B44-42D6-A9C2-7CB16562A247}" type="slidenum">
              <a:rPr lang="en-ZA" smtClean="0"/>
              <a:t>‹#›</a:t>
            </a:fld>
            <a:endParaRPr lang="en-ZA"/>
          </a:p>
        </p:txBody>
      </p:sp>
      <p:pic>
        <p:nvPicPr>
          <p:cNvPr id="11" name="Picture 10" descr="Icon&#10;&#10;Description automatically generated">
            <a:extLst>
              <a:ext uri="{FF2B5EF4-FFF2-40B4-BE49-F238E27FC236}">
                <a16:creationId xmlns:a16="http://schemas.microsoft.com/office/drawing/2014/main" id="{C700F265-A30A-42BC-88C9-2BA3313C1F4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4691" y="5047494"/>
            <a:ext cx="1496291" cy="1995054"/>
          </a:xfrm>
          <a:prstGeom prst="rect">
            <a:avLst/>
          </a:prstGeom>
        </p:spPr>
      </p:pic>
    </p:spTree>
    <p:extLst>
      <p:ext uri="{BB962C8B-B14F-4D97-AF65-F5344CB8AC3E}">
        <p14:creationId xmlns:p14="http://schemas.microsoft.com/office/powerpoint/2010/main" val="25495138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sldNum="0" hdr="0" ftr="0" dt="0"/>
  <p:txStyles>
    <p:titleStyle>
      <a:lvl1pPr algn="l" defTabSz="51431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79" indent="-128579" algn="l" defTabSz="51431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39" indent="-128579" algn="l" defTabSz="51431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896" indent="-128579" algn="l" defTabSz="51431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55" indent="-128579" algn="l" defTabSz="51431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13" indent="-128579" algn="l" defTabSz="51431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72" indent="-128579" algn="l" defTabSz="51431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30" indent="-128579" algn="l" defTabSz="51431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87" indent="-128579" algn="l" defTabSz="51431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47" indent="-128579" algn="l" defTabSz="51431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17" rtl="0" eaLnBrk="1" latinLnBrk="0" hangingPunct="1">
        <a:defRPr sz="1013" kern="1200">
          <a:solidFill>
            <a:schemeClr val="tx1"/>
          </a:solidFill>
          <a:latin typeface="+mn-lt"/>
          <a:ea typeface="+mn-ea"/>
          <a:cs typeface="+mn-cs"/>
        </a:defRPr>
      </a:lvl1pPr>
      <a:lvl2pPr marL="257158" algn="l" defTabSz="514317" rtl="0" eaLnBrk="1" latinLnBrk="0" hangingPunct="1">
        <a:defRPr sz="1013" kern="1200">
          <a:solidFill>
            <a:schemeClr val="tx1"/>
          </a:solidFill>
          <a:latin typeface="+mn-lt"/>
          <a:ea typeface="+mn-ea"/>
          <a:cs typeface="+mn-cs"/>
        </a:defRPr>
      </a:lvl2pPr>
      <a:lvl3pPr marL="514317" algn="l" defTabSz="514317" rtl="0" eaLnBrk="1" latinLnBrk="0" hangingPunct="1">
        <a:defRPr sz="1013" kern="1200">
          <a:solidFill>
            <a:schemeClr val="tx1"/>
          </a:solidFill>
          <a:latin typeface="+mn-lt"/>
          <a:ea typeface="+mn-ea"/>
          <a:cs typeface="+mn-cs"/>
        </a:defRPr>
      </a:lvl3pPr>
      <a:lvl4pPr marL="771475" algn="l" defTabSz="514317" rtl="0" eaLnBrk="1" latinLnBrk="0" hangingPunct="1">
        <a:defRPr sz="1013" kern="1200">
          <a:solidFill>
            <a:schemeClr val="tx1"/>
          </a:solidFill>
          <a:latin typeface="+mn-lt"/>
          <a:ea typeface="+mn-ea"/>
          <a:cs typeface="+mn-cs"/>
        </a:defRPr>
      </a:lvl4pPr>
      <a:lvl5pPr marL="1028633" algn="l" defTabSz="514317" rtl="0" eaLnBrk="1" latinLnBrk="0" hangingPunct="1">
        <a:defRPr sz="1013" kern="1200">
          <a:solidFill>
            <a:schemeClr val="tx1"/>
          </a:solidFill>
          <a:latin typeface="+mn-lt"/>
          <a:ea typeface="+mn-ea"/>
          <a:cs typeface="+mn-cs"/>
        </a:defRPr>
      </a:lvl5pPr>
      <a:lvl6pPr marL="1285791" algn="l" defTabSz="514317" rtl="0" eaLnBrk="1" latinLnBrk="0" hangingPunct="1">
        <a:defRPr sz="1013" kern="1200">
          <a:solidFill>
            <a:schemeClr val="tx1"/>
          </a:solidFill>
          <a:latin typeface="+mn-lt"/>
          <a:ea typeface="+mn-ea"/>
          <a:cs typeface="+mn-cs"/>
        </a:defRPr>
      </a:lvl6pPr>
      <a:lvl7pPr marL="1542950" algn="l" defTabSz="514317" rtl="0" eaLnBrk="1" latinLnBrk="0" hangingPunct="1">
        <a:defRPr sz="1013" kern="1200">
          <a:solidFill>
            <a:schemeClr val="tx1"/>
          </a:solidFill>
          <a:latin typeface="+mn-lt"/>
          <a:ea typeface="+mn-ea"/>
          <a:cs typeface="+mn-cs"/>
        </a:defRPr>
      </a:lvl7pPr>
      <a:lvl8pPr marL="1800108" algn="l" defTabSz="514317" rtl="0" eaLnBrk="1" latinLnBrk="0" hangingPunct="1">
        <a:defRPr sz="1013" kern="1200">
          <a:solidFill>
            <a:schemeClr val="tx1"/>
          </a:solidFill>
          <a:latin typeface="+mn-lt"/>
          <a:ea typeface="+mn-ea"/>
          <a:cs typeface="+mn-cs"/>
        </a:defRPr>
      </a:lvl8pPr>
      <a:lvl9pPr marL="2057266" algn="l" defTabSz="51431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pic>
        <p:nvPicPr>
          <p:cNvPr id="1027" name="Picture 7" descr="NDOH Logo.jpg"/>
          <p:cNvPicPr>
            <a:picLocks noChangeAspect="1"/>
          </p:cNvPicPr>
          <p:nvPr/>
        </p:nvPicPr>
        <p:blipFill>
          <a:blip r:embed="rId8" cstate="print"/>
          <a:srcRect/>
          <a:stretch>
            <a:fillRect/>
          </a:stretch>
        </p:blipFill>
        <p:spPr bwMode="auto">
          <a:xfrm>
            <a:off x="152400" y="5867404"/>
            <a:ext cx="2286000" cy="823913"/>
          </a:xfrm>
          <a:prstGeom prst="rect">
            <a:avLst/>
          </a:prstGeom>
          <a:noFill/>
          <a:ln w="9525">
            <a:noFill/>
            <a:miter lim="800000"/>
            <a:headEnd/>
            <a:tailEnd/>
          </a:ln>
        </p:spPr>
      </p:pic>
      <p:pic>
        <p:nvPicPr>
          <p:cNvPr id="1028" name="Picture 11"/>
          <p:cNvPicPr>
            <a:picLocks noChangeAspect="1" noChangeArrowheads="1"/>
          </p:cNvPicPr>
          <p:nvPr/>
        </p:nvPicPr>
        <p:blipFill>
          <a:blip r:embed="rId9" cstate="print"/>
          <a:srcRect r="25999"/>
          <a:stretch>
            <a:fillRect/>
          </a:stretch>
        </p:blipFill>
        <p:spPr bwMode="auto">
          <a:xfrm>
            <a:off x="7753925" y="7062"/>
            <a:ext cx="1184275" cy="1066800"/>
          </a:xfrm>
          <a:prstGeom prst="rect">
            <a:avLst/>
          </a:prstGeom>
          <a:noFill/>
          <a:ln w="9525">
            <a:noFill/>
            <a:miter lim="800000"/>
            <a:headEnd/>
            <a:tailEnd/>
          </a:ln>
        </p:spPr>
      </p:pic>
      <p:pic>
        <p:nvPicPr>
          <p:cNvPr id="1029" name="Picture 4" descr="Phila.jpg"/>
          <p:cNvPicPr>
            <a:picLocks noChangeAspect="1"/>
          </p:cNvPicPr>
          <p:nvPr/>
        </p:nvPicPr>
        <p:blipFill>
          <a:blip r:embed="rId10" cstate="print"/>
          <a:srcRect/>
          <a:stretch>
            <a:fillRect/>
          </a:stretch>
        </p:blipFill>
        <p:spPr bwMode="auto">
          <a:xfrm>
            <a:off x="6659564" y="5732467"/>
            <a:ext cx="1125537" cy="1125537"/>
          </a:xfrm>
          <a:prstGeom prst="rect">
            <a:avLst/>
          </a:prstGeom>
          <a:noFill/>
          <a:ln w="9525">
            <a:noFill/>
            <a:miter lim="800000"/>
            <a:headEnd/>
            <a:tailEnd/>
          </a:ln>
        </p:spPr>
      </p:pic>
      <p:pic>
        <p:nvPicPr>
          <p:cNvPr id="1030" name="Picture 5" descr="Logo - NDP - Full colour.jpg"/>
          <p:cNvPicPr>
            <a:picLocks noChangeAspect="1"/>
          </p:cNvPicPr>
          <p:nvPr/>
        </p:nvPicPr>
        <p:blipFill>
          <a:blip r:embed="rId11" cstate="print"/>
          <a:srcRect/>
          <a:stretch>
            <a:fillRect/>
          </a:stretch>
        </p:blipFill>
        <p:spPr bwMode="auto">
          <a:xfrm>
            <a:off x="7885113" y="5805488"/>
            <a:ext cx="1109662" cy="1052512"/>
          </a:xfrm>
          <a:prstGeom prst="rect">
            <a:avLst/>
          </a:prstGeom>
          <a:noFill/>
          <a:ln w="9525">
            <a:noFill/>
            <a:miter lim="800000"/>
            <a:headEnd/>
            <a:tailEnd/>
          </a:ln>
        </p:spPr>
      </p:pic>
      <p:cxnSp>
        <p:nvCxnSpPr>
          <p:cNvPr id="8" name="Straight Connector 7"/>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4365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xStyles>
    <p:titleStyle>
      <a:lvl1pPr algn="ctr" rtl="0" eaLnBrk="1" fontAlgn="base" hangingPunct="1">
        <a:spcBef>
          <a:spcPct val="0"/>
        </a:spcBef>
        <a:spcAft>
          <a:spcPct val="0"/>
        </a:spcAft>
        <a:defRPr sz="2475" kern="1200">
          <a:solidFill>
            <a:schemeClr val="tx1"/>
          </a:solidFill>
          <a:latin typeface="+mj-lt"/>
          <a:ea typeface="+mj-ea"/>
          <a:cs typeface="+mj-cs"/>
        </a:defRPr>
      </a:lvl1pPr>
      <a:lvl2pPr algn="ctr" rtl="0" eaLnBrk="1" fontAlgn="base" hangingPunct="1">
        <a:spcBef>
          <a:spcPct val="0"/>
        </a:spcBef>
        <a:spcAft>
          <a:spcPct val="0"/>
        </a:spcAft>
        <a:defRPr sz="2475">
          <a:solidFill>
            <a:schemeClr val="tx1"/>
          </a:solidFill>
          <a:latin typeface="Calibri" pitchFamily="34" charset="0"/>
        </a:defRPr>
      </a:lvl2pPr>
      <a:lvl3pPr algn="ctr" rtl="0" eaLnBrk="1" fontAlgn="base" hangingPunct="1">
        <a:spcBef>
          <a:spcPct val="0"/>
        </a:spcBef>
        <a:spcAft>
          <a:spcPct val="0"/>
        </a:spcAft>
        <a:defRPr sz="2475">
          <a:solidFill>
            <a:schemeClr val="tx1"/>
          </a:solidFill>
          <a:latin typeface="Calibri" pitchFamily="34" charset="0"/>
        </a:defRPr>
      </a:lvl3pPr>
      <a:lvl4pPr algn="ctr" rtl="0" eaLnBrk="1" fontAlgn="base" hangingPunct="1">
        <a:spcBef>
          <a:spcPct val="0"/>
        </a:spcBef>
        <a:spcAft>
          <a:spcPct val="0"/>
        </a:spcAft>
        <a:defRPr sz="2475">
          <a:solidFill>
            <a:schemeClr val="tx1"/>
          </a:solidFill>
          <a:latin typeface="Calibri" pitchFamily="34" charset="0"/>
        </a:defRPr>
      </a:lvl4pPr>
      <a:lvl5pPr algn="ctr" rtl="0" eaLnBrk="1" fontAlgn="base" hangingPunct="1">
        <a:spcBef>
          <a:spcPct val="0"/>
        </a:spcBef>
        <a:spcAft>
          <a:spcPct val="0"/>
        </a:spcAft>
        <a:defRPr sz="2475">
          <a:solidFill>
            <a:schemeClr val="tx1"/>
          </a:solidFill>
          <a:latin typeface="Calibri" pitchFamily="34" charset="0"/>
        </a:defRPr>
      </a:lvl5pPr>
      <a:lvl6pPr marL="257175" algn="ctr" rtl="0" eaLnBrk="1" fontAlgn="base" hangingPunct="1">
        <a:spcBef>
          <a:spcPct val="0"/>
        </a:spcBef>
        <a:spcAft>
          <a:spcPct val="0"/>
        </a:spcAft>
        <a:defRPr sz="2475">
          <a:solidFill>
            <a:schemeClr val="tx1"/>
          </a:solidFill>
          <a:latin typeface="Calibri" pitchFamily="34" charset="0"/>
        </a:defRPr>
      </a:lvl6pPr>
      <a:lvl7pPr marL="514350" algn="ctr" rtl="0" eaLnBrk="1" fontAlgn="base" hangingPunct="1">
        <a:spcBef>
          <a:spcPct val="0"/>
        </a:spcBef>
        <a:spcAft>
          <a:spcPct val="0"/>
        </a:spcAft>
        <a:defRPr sz="2475">
          <a:solidFill>
            <a:schemeClr val="tx1"/>
          </a:solidFill>
          <a:latin typeface="Calibri" pitchFamily="34" charset="0"/>
        </a:defRPr>
      </a:lvl7pPr>
      <a:lvl8pPr marL="771525" algn="ctr" rtl="0" eaLnBrk="1" fontAlgn="base" hangingPunct="1">
        <a:spcBef>
          <a:spcPct val="0"/>
        </a:spcBef>
        <a:spcAft>
          <a:spcPct val="0"/>
        </a:spcAft>
        <a:defRPr sz="2475">
          <a:solidFill>
            <a:schemeClr val="tx1"/>
          </a:solidFill>
          <a:latin typeface="Calibri" pitchFamily="34" charset="0"/>
        </a:defRPr>
      </a:lvl8pPr>
      <a:lvl9pPr marL="1028700" algn="ctr"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1pPr>
      <a:lvl2pPr marL="417910" indent="-160735" algn="l" rtl="0" eaLnBrk="1" fontAlgn="base" hangingPunct="1">
        <a:spcBef>
          <a:spcPct val="20000"/>
        </a:spcBef>
        <a:spcAft>
          <a:spcPct val="0"/>
        </a:spcAft>
        <a:buFont typeface="Arial" charset="0"/>
        <a:buChar char="–"/>
        <a:defRPr sz="1575" kern="1200">
          <a:solidFill>
            <a:schemeClr val="tx1"/>
          </a:solidFill>
          <a:latin typeface="+mn-lt"/>
          <a:ea typeface="+mn-ea"/>
          <a:cs typeface="+mn-cs"/>
        </a:defRPr>
      </a:lvl2pPr>
      <a:lvl3pPr marL="642938" indent="-128588" algn="l" rtl="0" eaLnBrk="1" fontAlgn="base" hangingPunct="1">
        <a:spcBef>
          <a:spcPct val="20000"/>
        </a:spcBef>
        <a:spcAft>
          <a:spcPct val="0"/>
        </a:spcAft>
        <a:buFont typeface="Arial" charset="0"/>
        <a:buChar char="•"/>
        <a:defRPr sz="1350" kern="1200">
          <a:solidFill>
            <a:schemeClr val="tx1"/>
          </a:solidFill>
          <a:latin typeface="+mn-lt"/>
          <a:ea typeface="+mn-ea"/>
          <a:cs typeface="+mn-cs"/>
        </a:defRPr>
      </a:lvl3pPr>
      <a:lvl4pPr marL="900113" indent="-128588" algn="l" rtl="0" eaLnBrk="1" fontAlgn="base" hangingPunct="1">
        <a:spcBef>
          <a:spcPct val="20000"/>
        </a:spcBef>
        <a:spcAft>
          <a:spcPct val="0"/>
        </a:spcAft>
        <a:buFont typeface="Arial" charset="0"/>
        <a:buChar char="–"/>
        <a:defRPr sz="1125" kern="1200">
          <a:solidFill>
            <a:schemeClr val="tx1"/>
          </a:solidFill>
          <a:latin typeface="+mn-lt"/>
          <a:ea typeface="+mn-ea"/>
          <a:cs typeface="+mn-cs"/>
        </a:defRPr>
      </a:lvl4pPr>
      <a:lvl5pPr marL="1157288" indent="-128588" algn="l" rtl="0" eaLnBrk="1" fontAlgn="base" hangingPunct="1">
        <a:spcBef>
          <a:spcPct val="20000"/>
        </a:spcBef>
        <a:spcAft>
          <a:spcPct val="0"/>
        </a:spcAft>
        <a:buFont typeface="Arial"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search?sca_esv=aef7960d6ac611d8&amp;sxsrf=AE3TifPrBsHfuWJW7jRyfZTEKiqaqWhlxQ:1763932837754&amp;udm=7&amp;fbs=AIIjpHxU7SXXniUZfeShr2fp4giZud1z6kQpMfoEdCJxnpm_3bPKcBKCmGQxInMYL1e1d9nm9pwdc0i-o-WCqHAZf9310zRUBFtc9DKr1Fue_SP2a-2P5w1o8Q1po15KAnQEuIcIqI60RjqToDrxvx3t8VEX2ysxwwyGeMvxXcsDgorQzhxDnHTOaf2gfriTfJSOsJokLB39wJStz4Z3gqIlLoaYPpGR9g&amp;q=video+on+5+whys+with+practical+example&amp;sa=X&amp;ved=2ahUKEwjz0M7xmYmRAxWxTkEAHTvxBJwQtKgLegQICxAB&amp;biw=886&amp;bih=564&amp;dpr=1.5#fpstate=ive&amp;vld=cid:aee955c7,vid:96S4D7iQPs4,st: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ogle.com/search?sca_esv=aef7960d6ac611d8&amp;sxsrf=AE3TifPrBsHfuWJW7jRyfZTEKiqaqWhlxQ:1763932837754&amp;udm=7&amp;fbs=AIIjpHxU7SXXniUZfeShr2fp4giZud1z6kQpMfoEdCJxnpm_3bPKcBKCmGQxInMYL1e1d9nm9pwdc0i-o-WCqHAZf9310zRUBFtc9DKr1Fue_SP2a-2P5w1o8Q1po15KAnQEuIcIqI60RjqToDrxvx3t8VEX2ysxwwyGeMvxXcsDgorQzhxDnHTOaf2gfriTfJSOsJokLB39wJStz4Z3gqIlLoaYPpGR9g&amp;q=video+on+5+whys+with+practical+example&amp;sa=X&amp;ved=2ahUKEwjz0M7xmYmRAxWxTkEAHTvxBJwQtKgLegQICxAB&amp;biw=886&amp;bih=564&amp;dpr=1.5#fpstate=ive&amp;vld=cid:aee955c7,vid:96S4D7iQPs4,st:0"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3.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hyperlink" Target="https://www.ihi.org/sites/default/files/lms/legacy/education/IHIOpenSchool/Courses/Documents/11_RunChartRulesReferenceSheet.pdf" TargetMode="External"/><Relationship Id="rId3" Type="http://schemas.openxmlformats.org/officeDocument/2006/relationships/hyperlink" Target="https://www.bmj.com/content/364/bmj.k5437?utm_source=chatgpt.com" TargetMode="External"/><Relationship Id="rId7" Type="http://schemas.openxmlformats.org/officeDocument/2006/relationships/hyperlink" Target="https://www.whatissixsigma.net/jurans-quality-trilogy/?utm_source=chatgpt.com" TargetMode="External"/><Relationship Id="rId2" Type="http://schemas.openxmlformats.org/officeDocument/2006/relationships/hyperlink" Target="https://www.bmj.com/content/364/bmj.k5437" TargetMode="External"/><Relationship Id="rId1" Type="http://schemas.openxmlformats.org/officeDocument/2006/relationships/slideLayout" Target="../slideLayouts/slideLayout2.xml"/><Relationship Id="rId6" Type="http://schemas.openxmlformats.org/officeDocument/2006/relationships/hyperlink" Target="https://www.whatissixsigma.net/jurans-quality-trilogy/" TargetMode="External"/><Relationship Id="rId11" Type="http://schemas.openxmlformats.org/officeDocument/2006/relationships/hyperlink" Target="https://www.careinnovations.org/wp-content/uploads/Run-Chart-Rules.pdf?utm_source=chatgpt.com" TargetMode="External"/><Relationship Id="rId5" Type="http://schemas.openxmlformats.org/officeDocument/2006/relationships/hyperlink" Target="https://internationalforum.bmj.com/wp-content/uploads/2023/11/TUE-P3-1030-Lisa-McKenzie_MEL2023.pdf?utm_source=chatgpt.com" TargetMode="External"/><Relationship Id="rId10" Type="http://schemas.openxmlformats.org/officeDocument/2006/relationships/hyperlink" Target="https://www.careinnovations.org/wp-content/uploads/Run-Chart-Rules.pdf" TargetMode="External"/><Relationship Id="rId4" Type="http://schemas.openxmlformats.org/officeDocument/2006/relationships/hyperlink" Target="https://internationalforum.bmj.com/wp-content/uploads/2023/11/TUE-P3-1030-Lisa-McKenzie_MEL2023.pdf" TargetMode="External"/><Relationship Id="rId9" Type="http://schemas.openxmlformats.org/officeDocument/2006/relationships/hyperlink" Target="https://www.ihi.org/sites/default/files/lms/legacy/education/IHIOpenSchool/Courses/Documents/11_RunChartRulesReferenceSheet.pdf?utm_source=chatgpt.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saskhealthquality.ca/wp-content/uploads/2022/03/Run-Chart-Rules.pdf?utm_source=chatgpt.com" TargetMode="External"/><Relationship Id="rId2" Type="http://schemas.openxmlformats.org/officeDocument/2006/relationships/hyperlink" Target="https://www.saskhealthquality.ca/wp-content/uploads/2022/03/Run-Chart-Rules.pdf" TargetMode="External"/><Relationship Id="rId1" Type="http://schemas.openxmlformats.org/officeDocument/2006/relationships/slideLayout" Target="../slideLayouts/slideLayout2.xml"/><Relationship Id="rId4" Type="http://schemas.openxmlformats.org/officeDocument/2006/relationships/hyperlink" Target="https://www.health.gov.za/"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saskhealthquality.ca/wp-content/uploads/2022/03/Run-Chart-Rules.pdf?utm_source=chatgpt.com" TargetMode="External"/><Relationship Id="rId2" Type="http://schemas.openxmlformats.org/officeDocument/2006/relationships/hyperlink" Target="https://www.saskhealthquality.ca/wp-content/uploads/2022/03/Run-Chart-Rules.pdf" TargetMode="External"/><Relationship Id="rId1" Type="http://schemas.openxmlformats.org/officeDocument/2006/relationships/slideLayout" Target="../slideLayouts/slideLayout18.xml"/><Relationship Id="rId4" Type="http://schemas.openxmlformats.org/officeDocument/2006/relationships/hyperlink" Target="https://www.health.gov.za/"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1489FE-D31C-C6B1-A527-07CB18BB088F}"/>
              </a:ext>
            </a:extLst>
          </p:cNvPr>
          <p:cNvSpPr txBox="1"/>
          <p:nvPr/>
        </p:nvSpPr>
        <p:spPr>
          <a:xfrm>
            <a:off x="827584" y="188640"/>
            <a:ext cx="6264696" cy="461665"/>
          </a:xfrm>
          <a:prstGeom prst="rect">
            <a:avLst/>
          </a:prstGeom>
          <a:noFill/>
        </p:spPr>
        <p:txBody>
          <a:bodyPr wrap="square">
            <a:spAutoFit/>
          </a:bodyPr>
          <a:lstStyle/>
          <a:p>
            <a:pPr algn="ctr"/>
            <a:r>
              <a:rPr lang="en-ZA" sz="2400" dirty="0">
                <a:solidFill>
                  <a:prstClr val="white"/>
                </a:solidFill>
                <a:latin typeface="Arial" panose="020B0604020202020204" pitchFamily="34" charset="0"/>
                <a:cs typeface="Arial" panose="020B0604020202020204" pitchFamily="34" charset="0"/>
              </a:rPr>
              <a:t>PHC Quality Improvement Training</a:t>
            </a:r>
            <a:endParaRPr lang="en-ZA" sz="2400" dirty="0">
              <a:latin typeface="Arial" panose="020B0604020202020204" pitchFamily="34" charset="0"/>
              <a:cs typeface="Arial" panose="020B0604020202020204" pitchFamily="34" charset="0"/>
            </a:endParaRPr>
          </a:p>
        </p:txBody>
      </p:sp>
      <p:pic>
        <p:nvPicPr>
          <p:cNvPr id="2" name="Picture 1" descr="A picture containing building, sitting, bench, side&#10;&#10;Description automatically generated">
            <a:extLst>
              <a:ext uri="{FF2B5EF4-FFF2-40B4-BE49-F238E27FC236}">
                <a16:creationId xmlns:a16="http://schemas.microsoft.com/office/drawing/2014/main" id="{47978121-412A-2071-10DA-1908D7237D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7504" y="1124744"/>
            <a:ext cx="2736304" cy="4680520"/>
          </a:xfrm>
          <a:prstGeom prst="rect">
            <a:avLst/>
          </a:prstGeom>
        </p:spPr>
      </p:pic>
      <p:sp>
        <p:nvSpPr>
          <p:cNvPr id="3" name="Title 1">
            <a:extLst>
              <a:ext uri="{FF2B5EF4-FFF2-40B4-BE49-F238E27FC236}">
                <a16:creationId xmlns:a16="http://schemas.microsoft.com/office/drawing/2014/main" id="{51A22E00-D17E-06F6-5C61-A44EEBA13190}"/>
              </a:ext>
            </a:extLst>
          </p:cNvPr>
          <p:cNvSpPr txBox="1">
            <a:spLocks/>
          </p:cNvSpPr>
          <p:nvPr/>
        </p:nvSpPr>
        <p:spPr>
          <a:xfrm>
            <a:off x="3491880" y="1916832"/>
            <a:ext cx="5400600" cy="2764511"/>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6000" i="0" kern="1200" spc="-38" baseline="0">
                <a:solidFill>
                  <a:schemeClr val="tx1">
                    <a:lumMod val="85000"/>
                    <a:lumOff val="15000"/>
                  </a:schemeClr>
                </a:solidFill>
                <a:latin typeface="+mj-lt"/>
                <a:ea typeface="+mj-ea"/>
                <a:cs typeface="+mj-cs"/>
              </a:defRPr>
            </a:lvl1pPr>
          </a:lstStyle>
          <a:p>
            <a:pPr algn="ctr"/>
            <a:r>
              <a:rPr lang="en-ZA" sz="4050" b="1" dirty="0">
                <a:latin typeface="Calibri" panose="020F0502020204030204" pitchFamily="34" charset="0"/>
                <a:ea typeface="Calibri" panose="020F0502020204030204" pitchFamily="34" charset="0"/>
                <a:cs typeface="Calibri" panose="020F0502020204030204" pitchFamily="34" charset="0"/>
              </a:rPr>
              <a:t>Day 4:</a:t>
            </a:r>
          </a:p>
          <a:p>
            <a:pPr algn="ctr"/>
            <a:r>
              <a:rPr lang="en-ZA" sz="4050" b="1" dirty="0">
                <a:latin typeface="Calibri" panose="020F0502020204030204" pitchFamily="34" charset="0"/>
                <a:ea typeface="Calibri" panose="020F0502020204030204" pitchFamily="34" charset="0"/>
                <a:cs typeface="Calibri" panose="020F0502020204030204" pitchFamily="34" charset="0"/>
              </a:rPr>
              <a:t>Quality Improvement (QI) and Data Communication </a:t>
            </a:r>
          </a:p>
          <a:p>
            <a:pPr algn="ctr"/>
            <a:endParaRPr lang="en-ZA" sz="405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0195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5D106-C90E-3E35-B7C4-951B92E05522}"/>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DC53122E-72F8-E792-7D72-20D920BDF429}"/>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AB9D2D46-BAD5-63F3-B32C-D82F981FF482}"/>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4.2: </a:t>
            </a:r>
          </a:p>
          <a:p>
            <a:pPr marL="0" marR="0" lvl="0" indent="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None/>
              <a:tabLst/>
              <a:defRPr/>
            </a:pPr>
            <a:r>
              <a:rPr lang="en-ZA" sz="3200" b="1" dirty="0">
                <a:solidFill>
                  <a:srgbClr val="000000">
                    <a:lumMod val="75000"/>
                    <a:lumOff val="25000"/>
                  </a:srgbClr>
                </a:solidFill>
                <a:latin typeface="Aptos "/>
              </a:rPr>
              <a:t>Developing an Aim statement</a:t>
            </a:r>
            <a:endPar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endParaRPr>
          </a:p>
        </p:txBody>
      </p:sp>
    </p:spTree>
    <p:extLst>
      <p:ext uri="{BB962C8B-B14F-4D97-AF65-F5344CB8AC3E}">
        <p14:creationId xmlns:p14="http://schemas.microsoft.com/office/powerpoint/2010/main" val="26867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521A1-B177-844F-EE8F-E9C5FEB601DA}"/>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595C49E-2B9E-BEC0-C4ED-46A121A3B53B}"/>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84E4F498-5BB4-B3C4-210A-00EF27B8742C}"/>
              </a:ext>
            </a:extLst>
          </p:cNvPr>
          <p:cNvSpPr/>
          <p:nvPr/>
        </p:nvSpPr>
        <p:spPr>
          <a:xfrm>
            <a:off x="33245" y="1052736"/>
            <a:ext cx="2744598"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60B6D491-79FA-CCF1-A32A-1A853656132A}"/>
              </a:ext>
            </a:extLst>
          </p:cNvPr>
          <p:cNvPicPr>
            <a:picLocks noChangeAspect="1"/>
          </p:cNvPicPr>
          <p:nvPr/>
        </p:nvPicPr>
        <p:blipFill>
          <a:blip r:embed="rId3"/>
          <a:stretch>
            <a:fillRect/>
          </a:stretch>
        </p:blipFill>
        <p:spPr>
          <a:xfrm>
            <a:off x="355386" y="2857250"/>
            <a:ext cx="2100315" cy="2456901"/>
          </a:xfrm>
          <a:prstGeom prst="rect">
            <a:avLst/>
          </a:prstGeom>
        </p:spPr>
      </p:pic>
      <p:sp>
        <p:nvSpPr>
          <p:cNvPr id="11" name="TextBox 10">
            <a:extLst>
              <a:ext uri="{FF2B5EF4-FFF2-40B4-BE49-F238E27FC236}">
                <a16:creationId xmlns:a16="http://schemas.microsoft.com/office/drawing/2014/main" id="{F0C55590-DD28-32C1-A5E1-86BDA00F29D2}"/>
              </a:ext>
            </a:extLst>
          </p:cNvPr>
          <p:cNvSpPr txBox="1"/>
          <p:nvPr/>
        </p:nvSpPr>
        <p:spPr>
          <a:xfrm>
            <a:off x="244354" y="1260131"/>
            <a:ext cx="244112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4.1 Definition of an 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statement and its benefits</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2AC93D5-D154-0766-F7D1-A2159488199D}"/>
              </a:ext>
            </a:extLst>
          </p:cNvPr>
          <p:cNvSpPr txBox="1"/>
          <p:nvPr/>
        </p:nvSpPr>
        <p:spPr>
          <a:xfrm>
            <a:off x="755576" y="331121"/>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j-ea"/>
                <a:cs typeface="+mj-cs"/>
              </a:rPr>
              <a:t>4.2 Introduction-Aim statement Development </a:t>
            </a:r>
            <a:endParaRPr kumimoji="0" lang="en-US" sz="24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13" name="Content Placeholder 5">
            <a:extLst>
              <a:ext uri="{FF2B5EF4-FFF2-40B4-BE49-F238E27FC236}">
                <a16:creationId xmlns:a16="http://schemas.microsoft.com/office/drawing/2014/main" id="{AEEAC321-6101-C772-41F5-C4D1994D2539}"/>
              </a:ext>
            </a:extLst>
          </p:cNvPr>
          <p:cNvSpPr txBox="1">
            <a:spLocks/>
          </p:cNvSpPr>
          <p:nvPr/>
        </p:nvSpPr>
        <p:spPr>
          <a:xfrm>
            <a:off x="2896585" y="1105972"/>
            <a:ext cx="6214170" cy="3024336"/>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lnSpc>
                <a:spcPct val="100000"/>
              </a:lnSpc>
              <a:buFont typeface="Calibri" panose="020F0502020204030204" pitchFamily="34" charset="0"/>
              <a:buNone/>
            </a:pPr>
            <a:r>
              <a:rPr lang="en-US" sz="1800" b="1" dirty="0">
                <a:latin typeface="Aptos" panose="020B0004020202020204" pitchFamily="34" charset="0"/>
              </a:rPr>
              <a:t>Definition</a:t>
            </a:r>
            <a:r>
              <a:rPr lang="en-US" sz="1800" dirty="0">
                <a:latin typeface="Aptos" panose="020B0004020202020204" pitchFamily="34" charset="0"/>
              </a:rPr>
              <a:t>: An Aim Statement in a Quality Improvement (QI) project is a clear, concise, and specific declaration of what the team intends to achieve within a defined timeframe</a:t>
            </a:r>
            <a:endParaRPr lang="en-US" sz="1800" b="1" dirty="0">
              <a:latin typeface="Aptos" panose="020B0004020202020204" pitchFamily="34" charset="0"/>
            </a:endParaRPr>
          </a:p>
          <a:p>
            <a:pPr marL="0" indent="0">
              <a:lnSpc>
                <a:spcPct val="100000"/>
              </a:lnSpc>
              <a:spcBef>
                <a:spcPts val="0"/>
              </a:spcBef>
              <a:spcAft>
                <a:spcPts val="0"/>
              </a:spcAft>
              <a:buFont typeface="Calibri" panose="020F0502020204030204" pitchFamily="34" charset="0"/>
              <a:buNone/>
            </a:pPr>
            <a:r>
              <a:rPr lang="en-US" sz="1800" b="1" dirty="0">
                <a:latin typeface="Aptos" panose="020B0004020202020204" pitchFamily="34" charset="0"/>
              </a:rPr>
              <a:t>Benefits</a:t>
            </a:r>
          </a:p>
          <a:p>
            <a:pPr>
              <a:lnSpc>
                <a:spcPct val="100000"/>
              </a:lnSpc>
              <a:spcBef>
                <a:spcPts val="0"/>
              </a:spcBef>
              <a:spcAft>
                <a:spcPts val="0"/>
              </a:spcAft>
              <a:buFont typeface="Arial" panose="020B0604020202020204" pitchFamily="34" charset="0"/>
              <a:buChar char="•"/>
            </a:pPr>
            <a:r>
              <a:rPr lang="en-US" sz="1800" dirty="0">
                <a:latin typeface="Aptos" panose="020B0004020202020204" pitchFamily="34" charset="0"/>
              </a:rPr>
              <a:t>Provides Clear Direction-defines what the team wants to achieve</a:t>
            </a:r>
          </a:p>
          <a:p>
            <a:pPr>
              <a:lnSpc>
                <a:spcPct val="100000"/>
              </a:lnSpc>
              <a:spcBef>
                <a:spcPts val="0"/>
              </a:spcBef>
              <a:spcAft>
                <a:spcPts val="0"/>
              </a:spcAft>
              <a:buFont typeface="Arial" panose="020B0604020202020204" pitchFamily="34" charset="0"/>
              <a:buChar char="•"/>
            </a:pPr>
            <a:r>
              <a:rPr lang="en-US" sz="1800" dirty="0"/>
              <a:t>It sets measurable targets for objective tracking of progress</a:t>
            </a:r>
          </a:p>
          <a:p>
            <a:pPr>
              <a:lnSpc>
                <a:spcPct val="100000"/>
              </a:lnSpc>
              <a:spcBef>
                <a:spcPts val="0"/>
              </a:spcBef>
              <a:spcAft>
                <a:spcPts val="0"/>
              </a:spcAft>
              <a:buFont typeface="Arial" panose="020B0604020202020204" pitchFamily="34" charset="0"/>
              <a:buChar char="•"/>
            </a:pPr>
            <a:r>
              <a:rPr lang="en-US" sz="1800" dirty="0">
                <a:latin typeface="Aptos" panose="020B0004020202020204" pitchFamily="34" charset="0"/>
              </a:rPr>
              <a:t>Aligns Team Efforts towards common goals</a:t>
            </a:r>
          </a:p>
          <a:p>
            <a:pPr>
              <a:lnSpc>
                <a:spcPct val="100000"/>
              </a:lnSpc>
              <a:spcBef>
                <a:spcPts val="0"/>
              </a:spcBef>
              <a:spcAft>
                <a:spcPts val="0"/>
              </a:spcAft>
              <a:buFont typeface="Arial" panose="020B0604020202020204" pitchFamily="34" charset="0"/>
              <a:buChar char="•"/>
            </a:pPr>
            <a:r>
              <a:rPr lang="en-US" sz="1800" dirty="0">
                <a:latin typeface="Aptos" panose="020B0004020202020204" pitchFamily="34" charset="0"/>
              </a:rPr>
              <a:t>Guides selection of interventions to achieve desired goals</a:t>
            </a:r>
            <a:endParaRPr lang="en-ZA" sz="1800" dirty="0">
              <a:latin typeface="Aptos" panose="020B0004020202020204" pitchFamily="34" charset="0"/>
            </a:endParaRPr>
          </a:p>
        </p:txBody>
      </p:sp>
      <p:sp>
        <p:nvSpPr>
          <p:cNvPr id="2" name="Rectangle 1">
            <a:extLst>
              <a:ext uri="{FF2B5EF4-FFF2-40B4-BE49-F238E27FC236}">
                <a16:creationId xmlns:a16="http://schemas.microsoft.com/office/drawing/2014/main" id="{7B4058F5-0B5C-802A-D9E8-98C2A746E693}"/>
              </a:ext>
            </a:extLst>
          </p:cNvPr>
          <p:cNvSpPr/>
          <p:nvPr/>
        </p:nvSpPr>
        <p:spPr>
          <a:xfrm>
            <a:off x="33245" y="5597869"/>
            <a:ext cx="8795520" cy="1743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Model for Improvement 1</a:t>
            </a:r>
            <a:r>
              <a:rPr lang="en-US" baseline="30000" dirty="0"/>
              <a:t>st</a:t>
            </a:r>
            <a:r>
              <a:rPr lang="en-US" dirty="0"/>
              <a:t> question :What are trying to achieve ?</a:t>
            </a:r>
            <a:endParaRPr lang="en-ZA" dirty="0"/>
          </a:p>
        </p:txBody>
      </p:sp>
      <p:graphicFrame>
        <p:nvGraphicFramePr>
          <p:cNvPr id="3" name="Diagram 2">
            <a:extLst>
              <a:ext uri="{FF2B5EF4-FFF2-40B4-BE49-F238E27FC236}">
                <a16:creationId xmlns:a16="http://schemas.microsoft.com/office/drawing/2014/main" id="{0AA97981-C89B-76A5-0A00-2DEF25330B7E}"/>
              </a:ext>
            </a:extLst>
          </p:cNvPr>
          <p:cNvGraphicFramePr/>
          <p:nvPr>
            <p:extLst>
              <p:ext uri="{D42A27DB-BD31-4B8C-83A1-F6EECF244321}">
                <p14:modId xmlns:p14="http://schemas.microsoft.com/office/powerpoint/2010/main" val="2421466406"/>
              </p:ext>
            </p:extLst>
          </p:nvPr>
        </p:nvGraphicFramePr>
        <p:xfrm>
          <a:off x="2899897" y="3175474"/>
          <a:ext cx="6329600" cy="3151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42AC075-FAED-2C63-C789-3A416D0C89A3}"/>
              </a:ext>
            </a:extLst>
          </p:cNvPr>
          <p:cNvSpPr txBox="1"/>
          <p:nvPr/>
        </p:nvSpPr>
        <p:spPr>
          <a:xfrm>
            <a:off x="7245625" y="4963342"/>
            <a:ext cx="1434113" cy="634527"/>
          </a:xfrm>
          <a:prstGeom prst="rect">
            <a:avLst/>
          </a:prstGeom>
          <a:solidFill>
            <a:schemeClr val="bg1"/>
          </a:solidFill>
          <a:ln w="38100">
            <a:solidFill>
              <a:schemeClr val="accent4"/>
            </a:solidFill>
          </a:ln>
          <a:effectLst/>
        </p:spPr>
        <p:txBody>
          <a:bodyPr spcFirstLastPara="0" vert="horz" wrap="square" lIns="42863" tIns="42863" rIns="42863" bIns="42863" numCol="1" spcCol="1270" anchor="t" anchorCtr="0">
            <a:noAutofit/>
          </a:bodyPr>
          <a:lstStyle/>
          <a:p>
            <a:pPr marL="0" marR="0" lvl="0" indent="0" defTabSz="50006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000000">
                    <a:hueOff val="0"/>
                    <a:satOff val="0"/>
                    <a:lumOff val="0"/>
                    <a:alphaOff val="0"/>
                  </a:srgbClr>
                </a:solidFill>
                <a:effectLst/>
                <a:uLnTx/>
                <a:uFillTx/>
                <a:latin typeface="Aptos" panose="020B0004020202020204" pitchFamily="34" charset="0"/>
              </a:rPr>
              <a:t>Aligns with strategic goals  </a:t>
            </a:r>
            <a:endParaRPr kumimoji="0" lang="en-ZA" sz="1600" b="0" i="0" u="none" strike="noStrike" kern="0" cap="none" spc="0" normalizeH="0" baseline="0" noProof="0" dirty="0">
              <a:ln>
                <a:noFill/>
              </a:ln>
              <a:solidFill>
                <a:srgbClr val="000000">
                  <a:hueOff val="0"/>
                  <a:satOff val="0"/>
                  <a:lumOff val="0"/>
                  <a:alphaOff val="0"/>
                </a:srgbClr>
              </a:solidFill>
              <a:effectLst/>
              <a:uLnTx/>
              <a:uFillTx/>
              <a:latin typeface="Franklin Gothic Book" panose="020F0502020204030204"/>
              <a:ea typeface="+mn-ea"/>
              <a:cs typeface="+mn-cs"/>
            </a:endParaRPr>
          </a:p>
          <a:p>
            <a:pPr marL="0" marR="0" lvl="0" indent="0" defTabSz="500063" eaLnBrk="1" fontAlgn="auto" latinLnBrk="0" hangingPunct="1">
              <a:lnSpc>
                <a:spcPct val="90000"/>
              </a:lnSpc>
              <a:spcBef>
                <a:spcPct val="0"/>
              </a:spcBef>
              <a:spcAft>
                <a:spcPct val="35000"/>
              </a:spcAft>
              <a:buClrTx/>
              <a:buSzTx/>
              <a:buFontTx/>
              <a:buNone/>
              <a:tabLst/>
              <a:defRPr/>
            </a:pPr>
            <a:endParaRPr kumimoji="0" lang="en-ZA" sz="1600" b="0" i="0" u="none" strike="noStrike" kern="0" cap="none" spc="0" normalizeH="0" baseline="0" noProof="0" dirty="0">
              <a:ln>
                <a:noFill/>
              </a:ln>
              <a:solidFill>
                <a:srgbClr val="000000">
                  <a:hueOff val="0"/>
                  <a:satOff val="0"/>
                  <a:lumOff val="0"/>
                  <a:alphaOff val="0"/>
                </a:srgbClr>
              </a:solidFill>
              <a:effectLst/>
              <a:uLnTx/>
              <a:uFillTx/>
              <a:latin typeface="Franklin Gothic Book" panose="020F0502020204030204"/>
              <a:ea typeface="+mn-ea"/>
              <a:cs typeface="+mn-cs"/>
            </a:endParaRPr>
          </a:p>
          <a:p>
            <a:pPr marL="0" marR="0" lvl="0" indent="0" defTabSz="500063" eaLnBrk="1" fontAlgn="auto" latinLnBrk="0" hangingPunct="1">
              <a:lnSpc>
                <a:spcPct val="90000"/>
              </a:lnSpc>
              <a:spcBef>
                <a:spcPct val="0"/>
              </a:spcBef>
              <a:spcAft>
                <a:spcPct val="35000"/>
              </a:spcAft>
              <a:buClrTx/>
              <a:buSzTx/>
              <a:buFontTx/>
              <a:buNone/>
              <a:tabLst/>
              <a:defRPr/>
            </a:pPr>
            <a:endParaRPr kumimoji="0" lang="en-ZA" sz="1600" b="0" i="0" u="none" strike="noStrike" kern="0" cap="none" spc="0" normalizeH="0" baseline="0" noProof="0" dirty="0">
              <a:ln>
                <a:noFill/>
              </a:ln>
              <a:solidFill>
                <a:srgbClr val="000000">
                  <a:hueOff val="0"/>
                  <a:satOff val="0"/>
                  <a:lumOff val="0"/>
                  <a:alphaOff val="0"/>
                </a:srgbClr>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351452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20A2-53CC-93BD-7828-9A159FCF2AA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FECA93-18B6-24EA-6AE7-07617DDB28FC}"/>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F839822E-29AB-B8B9-A92A-758C1FE16E96}"/>
              </a:ext>
            </a:extLst>
          </p:cNvPr>
          <p:cNvSpPr/>
          <p:nvPr/>
        </p:nvSpPr>
        <p:spPr>
          <a:xfrm>
            <a:off x="33244"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8DD3ECCD-0937-22B6-E4E1-1E818DBD2186}"/>
              </a:ext>
            </a:extLst>
          </p:cNvPr>
          <p:cNvSpPr txBox="1"/>
          <p:nvPr/>
        </p:nvSpPr>
        <p:spPr>
          <a:xfrm>
            <a:off x="244353" y="1260131"/>
            <a:ext cx="281547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4.1 Definition of an 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statement and its benefits</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8FE7F9E-0735-74F6-B785-6081E7A9E297}"/>
              </a:ext>
            </a:extLst>
          </p:cNvPr>
          <p:cNvSpPr txBox="1"/>
          <p:nvPr/>
        </p:nvSpPr>
        <p:spPr>
          <a:xfrm>
            <a:off x="755576" y="261809"/>
            <a:ext cx="663681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4.2 Introduction-Aim statement Development </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8EE63D0A-FE42-353D-4050-5367D66C424B}"/>
              </a:ext>
            </a:extLst>
          </p:cNvPr>
          <p:cNvPicPr>
            <a:picLocks noChangeAspect="1"/>
          </p:cNvPicPr>
          <p:nvPr/>
        </p:nvPicPr>
        <p:blipFill>
          <a:blip r:embed="rId2"/>
          <a:stretch>
            <a:fillRect/>
          </a:stretch>
        </p:blipFill>
        <p:spPr>
          <a:xfrm>
            <a:off x="379378" y="2820237"/>
            <a:ext cx="2541352" cy="2491927"/>
          </a:xfrm>
          <a:prstGeom prst="rect">
            <a:avLst/>
          </a:prstGeom>
        </p:spPr>
      </p:pic>
      <p:sp>
        <p:nvSpPr>
          <p:cNvPr id="3" name="Content Placeholder 12">
            <a:extLst>
              <a:ext uri="{FF2B5EF4-FFF2-40B4-BE49-F238E27FC236}">
                <a16:creationId xmlns:a16="http://schemas.microsoft.com/office/drawing/2014/main" id="{1E778ACA-0BAB-EA60-0A5C-9F4458ACC9A3}"/>
              </a:ext>
            </a:extLst>
          </p:cNvPr>
          <p:cNvSpPr txBox="1">
            <a:spLocks/>
          </p:cNvSpPr>
          <p:nvPr/>
        </p:nvSpPr>
        <p:spPr>
          <a:xfrm>
            <a:off x="3405967" y="1196752"/>
            <a:ext cx="5426168" cy="4248472"/>
          </a:xfrm>
          <a:prstGeom prst="rect">
            <a:avLst/>
          </a:prstGeom>
          <a:ln>
            <a:solidFill>
              <a:schemeClr val="tx1"/>
            </a:solidFill>
          </a:ln>
        </p:spPr>
        <p:txBody>
          <a:bodyPr vert="horz" lIns="68580" tIns="34290" rIns="68580" bIns="34290" rtlCol="0">
            <a:noAutofit/>
          </a:bodyPr>
          <a:lstStyle>
            <a:lvl1pPr marL="171439" indent="-171439" algn="l" defTabSz="68575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514317" rtl="0" eaLnBrk="1" fontAlgn="auto" latinLnBrk="0" hangingPunct="1">
              <a:lnSpc>
                <a:spcPct val="200000"/>
              </a:lnSpc>
              <a:spcBef>
                <a:spcPts val="563"/>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ysClr val="windowText" lastClr="000000"/>
                </a:solidFill>
                <a:effectLst/>
                <a:uLnTx/>
                <a:uFillTx/>
                <a:ea typeface="+mn-ea"/>
                <a:cs typeface="+mn-cs"/>
              </a:rPr>
              <a:t>SMART Aim Statement Template</a:t>
            </a:r>
          </a:p>
          <a:p>
            <a:pPr marL="0" marR="0" lvl="0" indent="0" algn="l" defTabSz="514317" rtl="0" eaLnBrk="1" fontAlgn="auto" latinLnBrk="0" hangingPunct="1">
              <a:lnSpc>
                <a:spcPct val="200000"/>
              </a:lnSpc>
              <a:spcBef>
                <a:spcPts val="563"/>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ea typeface="+mn-ea"/>
                <a:cs typeface="+mn-cs"/>
              </a:rPr>
              <a:t>At (Facility Name)__________________we aim to improve (Indicator Name)_______________,from a baseline median of _______________________  , to a post QI median of _____________ by (date) ______________________</a:t>
            </a:r>
            <a:endParaRPr kumimoji="0" lang="en-ZA" sz="18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787B8F11-D0CA-A125-D0BE-678CA69B8406}"/>
              </a:ext>
            </a:extLst>
          </p:cNvPr>
          <p:cNvSpPr/>
          <p:nvPr/>
        </p:nvSpPr>
        <p:spPr>
          <a:xfrm>
            <a:off x="33245" y="5597869"/>
            <a:ext cx="8795520" cy="1743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Model for Improvement 1</a:t>
            </a:r>
            <a:r>
              <a:rPr lang="en-US" baseline="30000" dirty="0"/>
              <a:t>st</a:t>
            </a:r>
            <a:r>
              <a:rPr lang="en-US" dirty="0"/>
              <a:t> question :What are trying to achieve ?</a:t>
            </a:r>
            <a:endParaRPr lang="en-ZA" dirty="0"/>
          </a:p>
        </p:txBody>
      </p:sp>
    </p:spTree>
    <p:extLst>
      <p:ext uri="{BB962C8B-B14F-4D97-AF65-F5344CB8AC3E}">
        <p14:creationId xmlns:p14="http://schemas.microsoft.com/office/powerpoint/2010/main" val="3029220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BBFA-6703-2B08-46AC-DB6D26214DF1}"/>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8B10EF2-FB8A-A852-BC36-45F5325AC409}"/>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0BF46530-6132-662D-ECF4-F414C732DADE}"/>
              </a:ext>
            </a:extLst>
          </p:cNvPr>
          <p:cNvSpPr/>
          <p:nvPr/>
        </p:nvSpPr>
        <p:spPr>
          <a:xfrm>
            <a:off x="33244" y="1052736"/>
            <a:ext cx="3098595"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CEAB01ED-9223-8FB3-FC6B-12F73C472BE9}"/>
              </a:ext>
            </a:extLst>
          </p:cNvPr>
          <p:cNvSpPr txBox="1"/>
          <p:nvPr/>
        </p:nvSpPr>
        <p:spPr>
          <a:xfrm>
            <a:off x="244353" y="1260131"/>
            <a:ext cx="281547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4.1 </a:t>
            </a:r>
            <a:r>
              <a:rPr lang="en-US" sz="2200" spc="-38" dirty="0">
                <a:solidFill>
                  <a:srgbClr val="FFFFFF"/>
                </a:solidFill>
                <a:latin typeface="Bookman Old Style" panose="020F0302020204030204"/>
                <a:ea typeface="+mj-ea"/>
                <a:cs typeface="+mj-cs"/>
              </a:rPr>
              <a:t>Group Exercise</a:t>
            </a:r>
            <a:endPar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endParaRPr>
          </a:p>
        </p:txBody>
      </p:sp>
      <p:sp>
        <p:nvSpPr>
          <p:cNvPr id="12" name="TextBox 11">
            <a:extLst>
              <a:ext uri="{FF2B5EF4-FFF2-40B4-BE49-F238E27FC236}">
                <a16:creationId xmlns:a16="http://schemas.microsoft.com/office/drawing/2014/main" id="{50A009EE-AD65-CC63-D0A7-094B635AE51D}"/>
              </a:ext>
            </a:extLst>
          </p:cNvPr>
          <p:cNvSpPr txBox="1"/>
          <p:nvPr/>
        </p:nvSpPr>
        <p:spPr>
          <a:xfrm>
            <a:off x="455462" y="260648"/>
            <a:ext cx="68528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latin typeface="Bookman Old Style" panose="020F0302020204030204"/>
                <a:ea typeface="+mj-ea"/>
                <a:cs typeface="+mj-cs"/>
              </a:rPr>
              <a:t>4.2 Introduction-Aim statement Development </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E3335595-151F-1D89-2A77-3C2DD20D6E7B}"/>
              </a:ext>
            </a:extLst>
          </p:cNvPr>
          <p:cNvPicPr>
            <a:picLocks noChangeAspect="1"/>
          </p:cNvPicPr>
          <p:nvPr/>
        </p:nvPicPr>
        <p:blipFill>
          <a:blip r:embed="rId2"/>
          <a:stretch>
            <a:fillRect/>
          </a:stretch>
        </p:blipFill>
        <p:spPr>
          <a:xfrm>
            <a:off x="379378" y="2820237"/>
            <a:ext cx="2541352" cy="2491927"/>
          </a:xfrm>
          <a:prstGeom prst="rect">
            <a:avLst/>
          </a:prstGeom>
        </p:spPr>
      </p:pic>
      <p:sp>
        <p:nvSpPr>
          <p:cNvPr id="6" name="Title 1">
            <a:extLst>
              <a:ext uri="{FF2B5EF4-FFF2-40B4-BE49-F238E27FC236}">
                <a16:creationId xmlns:a16="http://schemas.microsoft.com/office/drawing/2014/main" id="{2EA84522-AADA-F043-AEE8-B25191D47194}"/>
              </a:ext>
            </a:extLst>
          </p:cNvPr>
          <p:cNvSpPr txBox="1">
            <a:spLocks/>
          </p:cNvSpPr>
          <p:nvPr/>
        </p:nvSpPr>
        <p:spPr>
          <a:xfrm>
            <a:off x="3270941" y="898930"/>
            <a:ext cx="5839816" cy="585854"/>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a:lstStyle>
          <a:p>
            <a:pPr algn="ct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b="1" dirty="0">
                <a:latin typeface="Calibri" panose="020F0502020204030204" pitchFamily="34" charset="0"/>
                <a:ea typeface="Calibri" panose="020F0502020204030204" pitchFamily="34" charset="0"/>
                <a:cs typeface="Calibri" panose="020F0502020204030204" pitchFamily="34" charset="0"/>
              </a:rPr>
              <a:t>Analyze if the following aim statements are SMART </a:t>
            </a:r>
            <a:endParaRPr lang="en-ZA" sz="18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48D1DB64-8BEF-D0E2-EA57-41C24084E995}"/>
              </a:ext>
            </a:extLst>
          </p:cNvPr>
          <p:cNvGraphicFramePr>
            <a:graphicFrameLocks noGrp="1"/>
          </p:cNvGraphicFramePr>
          <p:nvPr>
            <p:extLst>
              <p:ext uri="{D42A27DB-BD31-4B8C-83A1-F6EECF244321}">
                <p14:modId xmlns:p14="http://schemas.microsoft.com/office/powerpoint/2010/main" val="745672383"/>
              </p:ext>
            </p:extLst>
          </p:nvPr>
        </p:nvGraphicFramePr>
        <p:xfrm>
          <a:off x="3143792" y="1484784"/>
          <a:ext cx="5892704" cy="4320480"/>
        </p:xfrm>
        <a:graphic>
          <a:graphicData uri="http://schemas.openxmlformats.org/drawingml/2006/table">
            <a:tbl>
              <a:tblPr firstRow="1" bandRow="1"/>
              <a:tblGrid>
                <a:gridCol w="4884592">
                  <a:extLst>
                    <a:ext uri="{9D8B030D-6E8A-4147-A177-3AD203B41FA5}">
                      <a16:colId xmlns:a16="http://schemas.microsoft.com/office/drawing/2014/main" val="1442190556"/>
                    </a:ext>
                  </a:extLst>
                </a:gridCol>
                <a:gridCol w="1008112">
                  <a:extLst>
                    <a:ext uri="{9D8B030D-6E8A-4147-A177-3AD203B41FA5}">
                      <a16:colId xmlns:a16="http://schemas.microsoft.com/office/drawing/2014/main" val="1831514315"/>
                    </a:ext>
                  </a:extLst>
                </a:gridCol>
              </a:tblGrid>
              <a:tr h="392180">
                <a:tc>
                  <a:txBody>
                    <a:bodyPr/>
                    <a:lstStyle>
                      <a:lvl1pPr marL="0" algn="l" defTabSz="914400" rtl="0" eaLnBrk="1" latinLnBrk="0" hangingPunct="1">
                        <a:defRPr sz="1800" b="1" kern="1200">
                          <a:solidFill>
                            <a:schemeClr val="lt1"/>
                          </a:solidFill>
                          <a:latin typeface="Franklin Gothic Book" panose="020F0502020204030204"/>
                        </a:defRPr>
                      </a:lvl1pPr>
                      <a:lvl2pPr marL="457200" algn="l" defTabSz="914400" rtl="0" eaLnBrk="1" latinLnBrk="0" hangingPunct="1">
                        <a:defRPr sz="1800" b="1" kern="1200">
                          <a:solidFill>
                            <a:schemeClr val="lt1"/>
                          </a:solidFill>
                          <a:latin typeface="Franklin Gothic Book" panose="020F0502020204030204"/>
                        </a:defRPr>
                      </a:lvl2pPr>
                      <a:lvl3pPr marL="914400" algn="l" defTabSz="914400" rtl="0" eaLnBrk="1" latinLnBrk="0" hangingPunct="1">
                        <a:defRPr sz="1800" b="1" kern="1200">
                          <a:solidFill>
                            <a:schemeClr val="lt1"/>
                          </a:solidFill>
                          <a:latin typeface="Franklin Gothic Book" panose="020F0502020204030204"/>
                        </a:defRPr>
                      </a:lvl3pPr>
                      <a:lvl4pPr marL="1371600" algn="l" defTabSz="914400" rtl="0" eaLnBrk="1" latinLnBrk="0" hangingPunct="1">
                        <a:defRPr sz="1800" b="1" kern="1200">
                          <a:solidFill>
                            <a:schemeClr val="lt1"/>
                          </a:solidFill>
                          <a:latin typeface="Franklin Gothic Book" panose="020F0502020204030204"/>
                        </a:defRPr>
                      </a:lvl4pPr>
                      <a:lvl5pPr marL="1828800" algn="l" defTabSz="914400" rtl="0" eaLnBrk="1" latinLnBrk="0" hangingPunct="1">
                        <a:defRPr sz="1800" b="1" kern="1200">
                          <a:solidFill>
                            <a:schemeClr val="lt1"/>
                          </a:solidFill>
                          <a:latin typeface="Franklin Gothic Book" panose="020F0502020204030204"/>
                        </a:defRPr>
                      </a:lvl5pPr>
                      <a:lvl6pPr marL="2286000" algn="l" defTabSz="914400" rtl="0" eaLnBrk="1" latinLnBrk="0" hangingPunct="1">
                        <a:defRPr sz="1800" b="1" kern="1200">
                          <a:solidFill>
                            <a:schemeClr val="lt1"/>
                          </a:solidFill>
                          <a:latin typeface="Franklin Gothic Book" panose="020F0502020204030204"/>
                        </a:defRPr>
                      </a:lvl6pPr>
                      <a:lvl7pPr marL="2743200" algn="l" defTabSz="914400" rtl="0" eaLnBrk="1" latinLnBrk="0" hangingPunct="1">
                        <a:defRPr sz="1800" b="1" kern="1200">
                          <a:solidFill>
                            <a:schemeClr val="lt1"/>
                          </a:solidFill>
                          <a:latin typeface="Franklin Gothic Book" panose="020F0502020204030204"/>
                        </a:defRPr>
                      </a:lvl7pPr>
                      <a:lvl8pPr marL="3200400" algn="l" defTabSz="914400" rtl="0" eaLnBrk="1" latinLnBrk="0" hangingPunct="1">
                        <a:defRPr sz="1800" b="1" kern="1200">
                          <a:solidFill>
                            <a:schemeClr val="lt1"/>
                          </a:solidFill>
                          <a:latin typeface="Franklin Gothic Book" panose="020F0502020204030204"/>
                        </a:defRPr>
                      </a:lvl8pPr>
                      <a:lvl9pPr marL="3657600" algn="l" defTabSz="914400" rtl="0" eaLnBrk="1" latinLnBrk="0" hangingPunct="1">
                        <a:defRPr sz="1800" b="1" kern="1200">
                          <a:solidFill>
                            <a:schemeClr val="lt1"/>
                          </a:solidFill>
                          <a:latin typeface="Franklin Gothic Book" panose="020F0502020204030204"/>
                        </a:defRPr>
                      </a:lvl9pPr>
                    </a:lstStyle>
                    <a:p>
                      <a:r>
                        <a:rPr lang="en-US" sz="1800" dirty="0">
                          <a:solidFill>
                            <a:schemeClr val="tx1"/>
                          </a:solidFill>
                          <a:latin typeface="+mn-lt"/>
                        </a:rPr>
                        <a:t>Aim statement</a:t>
                      </a:r>
                      <a:endParaRPr lang="en-ZA" sz="1800" dirty="0">
                        <a:solidFill>
                          <a:schemeClr val="tx1"/>
                        </a:solidFill>
                        <a:latin typeface="+mn-lt"/>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solidFill>
                  </a:tcPr>
                </a:tc>
                <a:tc>
                  <a:txBody>
                    <a:bodyPr/>
                    <a:lstStyle>
                      <a:lvl1pPr marL="0" algn="l" defTabSz="914400" rtl="0" eaLnBrk="1" latinLnBrk="0" hangingPunct="1">
                        <a:defRPr sz="1800" b="1" kern="1200">
                          <a:solidFill>
                            <a:schemeClr val="lt1"/>
                          </a:solidFill>
                          <a:latin typeface="Franklin Gothic Book" panose="020F0502020204030204"/>
                        </a:defRPr>
                      </a:lvl1pPr>
                      <a:lvl2pPr marL="457200" algn="l" defTabSz="914400" rtl="0" eaLnBrk="1" latinLnBrk="0" hangingPunct="1">
                        <a:defRPr sz="1800" b="1" kern="1200">
                          <a:solidFill>
                            <a:schemeClr val="lt1"/>
                          </a:solidFill>
                          <a:latin typeface="Franklin Gothic Book" panose="020F0502020204030204"/>
                        </a:defRPr>
                      </a:lvl2pPr>
                      <a:lvl3pPr marL="914400" algn="l" defTabSz="914400" rtl="0" eaLnBrk="1" latinLnBrk="0" hangingPunct="1">
                        <a:defRPr sz="1800" b="1" kern="1200">
                          <a:solidFill>
                            <a:schemeClr val="lt1"/>
                          </a:solidFill>
                          <a:latin typeface="Franklin Gothic Book" panose="020F0502020204030204"/>
                        </a:defRPr>
                      </a:lvl3pPr>
                      <a:lvl4pPr marL="1371600" algn="l" defTabSz="914400" rtl="0" eaLnBrk="1" latinLnBrk="0" hangingPunct="1">
                        <a:defRPr sz="1800" b="1" kern="1200">
                          <a:solidFill>
                            <a:schemeClr val="lt1"/>
                          </a:solidFill>
                          <a:latin typeface="Franklin Gothic Book" panose="020F0502020204030204"/>
                        </a:defRPr>
                      </a:lvl4pPr>
                      <a:lvl5pPr marL="1828800" algn="l" defTabSz="914400" rtl="0" eaLnBrk="1" latinLnBrk="0" hangingPunct="1">
                        <a:defRPr sz="1800" b="1" kern="1200">
                          <a:solidFill>
                            <a:schemeClr val="lt1"/>
                          </a:solidFill>
                          <a:latin typeface="Franklin Gothic Book" panose="020F0502020204030204"/>
                        </a:defRPr>
                      </a:lvl5pPr>
                      <a:lvl6pPr marL="2286000" algn="l" defTabSz="914400" rtl="0" eaLnBrk="1" latinLnBrk="0" hangingPunct="1">
                        <a:defRPr sz="1800" b="1" kern="1200">
                          <a:solidFill>
                            <a:schemeClr val="lt1"/>
                          </a:solidFill>
                          <a:latin typeface="Franklin Gothic Book" panose="020F0502020204030204"/>
                        </a:defRPr>
                      </a:lvl6pPr>
                      <a:lvl7pPr marL="2743200" algn="l" defTabSz="914400" rtl="0" eaLnBrk="1" latinLnBrk="0" hangingPunct="1">
                        <a:defRPr sz="1800" b="1" kern="1200">
                          <a:solidFill>
                            <a:schemeClr val="lt1"/>
                          </a:solidFill>
                          <a:latin typeface="Franklin Gothic Book" panose="020F0502020204030204"/>
                        </a:defRPr>
                      </a:lvl7pPr>
                      <a:lvl8pPr marL="3200400" algn="l" defTabSz="914400" rtl="0" eaLnBrk="1" latinLnBrk="0" hangingPunct="1">
                        <a:defRPr sz="1800" b="1" kern="1200">
                          <a:solidFill>
                            <a:schemeClr val="lt1"/>
                          </a:solidFill>
                          <a:latin typeface="Franklin Gothic Book" panose="020F0502020204030204"/>
                        </a:defRPr>
                      </a:lvl8pPr>
                      <a:lvl9pPr marL="3657600" algn="l" defTabSz="914400" rtl="0" eaLnBrk="1" latinLnBrk="0" hangingPunct="1">
                        <a:defRPr sz="1800" b="1" kern="1200">
                          <a:solidFill>
                            <a:schemeClr val="lt1"/>
                          </a:solidFill>
                          <a:latin typeface="Franklin Gothic Book" panose="020F0502020204030204"/>
                        </a:defRPr>
                      </a:lvl9pPr>
                    </a:lstStyle>
                    <a:p>
                      <a:r>
                        <a:rPr lang="en-US" sz="1600" dirty="0">
                          <a:solidFill>
                            <a:schemeClr val="tx1"/>
                          </a:solidFill>
                        </a:rPr>
                        <a:t>Yes/No</a:t>
                      </a:r>
                      <a:endParaRPr lang="en-ZA" sz="1600" dirty="0">
                        <a:solidFill>
                          <a:schemeClr val="tx1"/>
                        </a:solidFill>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solidFill>
                  </a:tcPr>
                </a:tc>
                <a:extLst>
                  <a:ext uri="{0D108BD9-81ED-4DB2-BD59-A6C34878D82A}">
                    <a16:rowId xmlns:a16="http://schemas.microsoft.com/office/drawing/2014/main" val="239330127"/>
                  </a:ext>
                </a:extLst>
              </a:tr>
              <a:tr h="484842">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pPr marL="0" marR="0" lvl="0" indent="0" algn="l" defTabSz="685732"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I aim to lose weight to 60kg by Dec 2020</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40000"/>
                      </a:srgbClr>
                    </a:solidFill>
                  </a:tcPr>
                </a:tc>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endParaRPr lang="en-ZA" sz="160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40000"/>
                      </a:srgbClr>
                    </a:solidFill>
                  </a:tcPr>
                </a:tc>
                <a:extLst>
                  <a:ext uri="{0D108BD9-81ED-4DB2-BD59-A6C34878D82A}">
                    <a16:rowId xmlns:a16="http://schemas.microsoft.com/office/drawing/2014/main" val="2837732124"/>
                  </a:ext>
                </a:extLst>
              </a:tr>
              <a:tr h="1483345">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pPr marL="0" marR="0" lvl="0" indent="0" algn="l" defTabSz="685732"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At Boipelo clinic we aim to improve the viral load uptake rate a weekly baseline median of 60% ( 8 data points from Feb ‘25-Mar ‘25) to a post QI median of 95% by 30 June 2025</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20000"/>
                      </a:srgbClr>
                    </a:solidFill>
                  </a:tcPr>
                </a:tc>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endParaRPr lang="en-ZA" sz="160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20000"/>
                      </a:srgbClr>
                    </a:solidFill>
                  </a:tcPr>
                </a:tc>
                <a:extLst>
                  <a:ext uri="{0D108BD9-81ED-4DB2-BD59-A6C34878D82A}">
                    <a16:rowId xmlns:a16="http://schemas.microsoft.com/office/drawing/2014/main" val="3691404089"/>
                  </a:ext>
                </a:extLst>
              </a:tr>
              <a:tr h="1058096">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pPr marL="0" marR="0" lvl="0" indent="0" algn="l" defTabSz="685732"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At Palms clinic we aim to improve TB screening from a weekly baseline median of 68% to post QI median of 95% by  30 November 2020</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40000"/>
                      </a:srgbClr>
                    </a:solidFill>
                  </a:tcPr>
                </a:tc>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endParaRPr lang="en-ZA" sz="160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40000"/>
                      </a:srgbClr>
                    </a:solidFill>
                  </a:tcPr>
                </a:tc>
                <a:extLst>
                  <a:ext uri="{0D108BD9-81ED-4DB2-BD59-A6C34878D82A}">
                    <a16:rowId xmlns:a16="http://schemas.microsoft.com/office/drawing/2014/main" val="1452580120"/>
                  </a:ext>
                </a:extLst>
              </a:tr>
              <a:tr h="902017">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pPr marL="0" marR="0" lvl="0" indent="0" algn="l" defTabSz="685732"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I aim to arrive at work by 07:00 daily in the next 6 months</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20000"/>
                      </a:srgbClr>
                    </a:solidFill>
                  </a:tcPr>
                </a:tc>
                <a:tc>
                  <a:txBody>
                    <a:bodyPr/>
                    <a:lstStyle>
                      <a:lvl1pPr marL="0" algn="l" defTabSz="914400" rtl="0" eaLnBrk="1" latinLnBrk="0" hangingPunct="1">
                        <a:defRPr sz="1800" kern="1200">
                          <a:solidFill>
                            <a:schemeClr val="dk1"/>
                          </a:solidFill>
                          <a:latin typeface="Franklin Gothic Book" panose="020F0502020204030204"/>
                        </a:defRPr>
                      </a:lvl1pPr>
                      <a:lvl2pPr marL="457200" algn="l" defTabSz="914400" rtl="0" eaLnBrk="1" latinLnBrk="0" hangingPunct="1">
                        <a:defRPr sz="1800" kern="1200">
                          <a:solidFill>
                            <a:schemeClr val="dk1"/>
                          </a:solidFill>
                          <a:latin typeface="Franklin Gothic Book" panose="020F0502020204030204"/>
                        </a:defRPr>
                      </a:lvl2pPr>
                      <a:lvl3pPr marL="914400" algn="l" defTabSz="914400" rtl="0" eaLnBrk="1" latinLnBrk="0" hangingPunct="1">
                        <a:defRPr sz="1800" kern="1200">
                          <a:solidFill>
                            <a:schemeClr val="dk1"/>
                          </a:solidFill>
                          <a:latin typeface="Franklin Gothic Book" panose="020F0502020204030204"/>
                        </a:defRPr>
                      </a:lvl3pPr>
                      <a:lvl4pPr marL="1371600" algn="l" defTabSz="914400" rtl="0" eaLnBrk="1" latinLnBrk="0" hangingPunct="1">
                        <a:defRPr sz="1800" kern="1200">
                          <a:solidFill>
                            <a:schemeClr val="dk1"/>
                          </a:solidFill>
                          <a:latin typeface="Franklin Gothic Book" panose="020F0502020204030204"/>
                        </a:defRPr>
                      </a:lvl4pPr>
                      <a:lvl5pPr marL="1828800" algn="l" defTabSz="914400" rtl="0" eaLnBrk="1" latinLnBrk="0" hangingPunct="1">
                        <a:defRPr sz="1800" kern="1200">
                          <a:solidFill>
                            <a:schemeClr val="dk1"/>
                          </a:solidFill>
                          <a:latin typeface="Franklin Gothic Book" panose="020F0502020204030204"/>
                        </a:defRPr>
                      </a:lvl5pPr>
                      <a:lvl6pPr marL="2286000" algn="l" defTabSz="914400" rtl="0" eaLnBrk="1" latinLnBrk="0" hangingPunct="1">
                        <a:defRPr sz="1800" kern="1200">
                          <a:solidFill>
                            <a:schemeClr val="dk1"/>
                          </a:solidFill>
                          <a:latin typeface="Franklin Gothic Book" panose="020F0502020204030204"/>
                        </a:defRPr>
                      </a:lvl6pPr>
                      <a:lvl7pPr marL="2743200" algn="l" defTabSz="914400" rtl="0" eaLnBrk="1" latinLnBrk="0" hangingPunct="1">
                        <a:defRPr sz="1800" kern="1200">
                          <a:solidFill>
                            <a:schemeClr val="dk1"/>
                          </a:solidFill>
                          <a:latin typeface="Franklin Gothic Book" panose="020F0502020204030204"/>
                        </a:defRPr>
                      </a:lvl7pPr>
                      <a:lvl8pPr marL="3200400" algn="l" defTabSz="914400" rtl="0" eaLnBrk="1" latinLnBrk="0" hangingPunct="1">
                        <a:defRPr sz="1800" kern="1200">
                          <a:solidFill>
                            <a:schemeClr val="dk1"/>
                          </a:solidFill>
                          <a:latin typeface="Franklin Gothic Book" panose="020F0502020204030204"/>
                        </a:defRPr>
                      </a:lvl8pPr>
                      <a:lvl9pPr marL="3657600" algn="l" defTabSz="914400" rtl="0" eaLnBrk="1" latinLnBrk="0" hangingPunct="1">
                        <a:defRPr sz="1800" kern="1200">
                          <a:solidFill>
                            <a:schemeClr val="dk1"/>
                          </a:solidFill>
                          <a:latin typeface="Franklin Gothic Book" panose="020F0502020204030204"/>
                        </a:defRPr>
                      </a:lvl9pPr>
                    </a:lstStyle>
                    <a:p>
                      <a:endParaRPr lang="en-ZA" sz="1600" dirty="0"/>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A8B7">
                        <a:tint val="20000"/>
                      </a:srgbClr>
                    </a:solidFill>
                  </a:tcPr>
                </a:tc>
                <a:extLst>
                  <a:ext uri="{0D108BD9-81ED-4DB2-BD59-A6C34878D82A}">
                    <a16:rowId xmlns:a16="http://schemas.microsoft.com/office/drawing/2014/main" val="1877055157"/>
                  </a:ext>
                </a:extLst>
              </a:tr>
            </a:tbl>
          </a:graphicData>
        </a:graphic>
      </p:graphicFrame>
    </p:spTree>
    <p:extLst>
      <p:ext uri="{BB962C8B-B14F-4D97-AF65-F5344CB8AC3E}">
        <p14:creationId xmlns:p14="http://schemas.microsoft.com/office/powerpoint/2010/main" val="406740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3D353-00D6-D8D5-4E88-3F0D2A8D62FF}"/>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5839C68F-CFCB-27F7-E72D-202A31942723}"/>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5C60950D-F10A-4B2E-2988-9FBDA74DC85E}"/>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4.3: </a:t>
            </a:r>
          </a:p>
          <a:p>
            <a:pPr marL="0" marR="0" lvl="0" indent="0" algn="l" defTabSz="914400" rtl="0" eaLnBrk="1" fontAlgn="base" latinLnBrk="0" hangingPunct="1">
              <a:lnSpc>
                <a:spcPct val="110000"/>
              </a:lnSpc>
              <a:spcBef>
                <a:spcPts val="1200"/>
              </a:spcBef>
              <a:spcAft>
                <a:spcPts val="200"/>
              </a:spcAft>
              <a:buClr>
                <a:srgbClr val="9BA8B7"/>
              </a:buClr>
              <a:buSzPct val="100000"/>
              <a:buNone/>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Process Mapping</a:t>
            </a:r>
          </a:p>
        </p:txBody>
      </p:sp>
    </p:spTree>
    <p:extLst>
      <p:ext uri="{BB962C8B-B14F-4D97-AF65-F5344CB8AC3E}">
        <p14:creationId xmlns:p14="http://schemas.microsoft.com/office/powerpoint/2010/main" val="188034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891D-0557-97CE-F8B1-3C4DCDD12EB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7216ACB-D48F-B267-9A97-5D3A3F8258CB}"/>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D34FA805-DE7A-E533-6F1B-B9917506AE99}"/>
              </a:ext>
            </a:extLst>
          </p:cNvPr>
          <p:cNvSpPr/>
          <p:nvPr/>
        </p:nvSpPr>
        <p:spPr>
          <a:xfrm>
            <a:off x="33244"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50C43F3E-5822-1E79-F920-E45E237F91BE}"/>
              </a:ext>
            </a:extLst>
          </p:cNvPr>
          <p:cNvSpPr txBox="1"/>
          <p:nvPr/>
        </p:nvSpPr>
        <p:spPr>
          <a:xfrm>
            <a:off x="971600" y="300586"/>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j-ea"/>
                <a:cs typeface="+mj-cs"/>
              </a:rPr>
              <a:t>4.3 Process Mapping </a:t>
            </a:r>
            <a:endParaRPr kumimoji="0" lang="en-US" sz="24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3" name="Text Placeholder 3">
            <a:extLst>
              <a:ext uri="{FF2B5EF4-FFF2-40B4-BE49-F238E27FC236}">
                <a16:creationId xmlns:a16="http://schemas.microsoft.com/office/drawing/2014/main" id="{4E88DD8A-9636-B907-AAA2-98F24D154BCC}"/>
              </a:ext>
            </a:extLst>
          </p:cNvPr>
          <p:cNvSpPr txBox="1">
            <a:spLocks/>
          </p:cNvSpPr>
          <p:nvPr/>
        </p:nvSpPr>
        <p:spPr>
          <a:xfrm>
            <a:off x="247576" y="1317046"/>
            <a:ext cx="2777378" cy="4128178"/>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defTabSz="685800">
              <a:spcBef>
                <a:spcPts val="900"/>
              </a:spcBef>
              <a:spcAft>
                <a:spcPts val="150"/>
              </a:spcAft>
              <a:buClr>
                <a:srgbClr val="9BA8B7"/>
              </a:buClr>
            </a:pPr>
            <a:r>
              <a:rPr lang="en-US" sz="2000" dirty="0">
                <a:ea typeface="Calibri" panose="020F0502020204030204" pitchFamily="34" charset="0"/>
                <a:cs typeface="Calibri" panose="020F0502020204030204" pitchFamily="34" charset="0"/>
              </a:rPr>
              <a:t>Definition of a Process Mapping tool</a:t>
            </a:r>
          </a:p>
          <a:p>
            <a:pPr defTabSz="685800">
              <a:spcBef>
                <a:spcPts val="900"/>
              </a:spcBef>
              <a:spcAft>
                <a:spcPts val="150"/>
              </a:spcAft>
              <a:buClr>
                <a:srgbClr val="9BA8B7"/>
              </a:buClr>
            </a:pPr>
            <a:r>
              <a:rPr lang="en-US" sz="2000" dirty="0">
                <a:latin typeface="Franklin Gothic Book" panose="020F0502020204030204"/>
              </a:rPr>
              <a:t>Functions of  Process Mapping</a:t>
            </a:r>
          </a:p>
          <a:p>
            <a:pPr defTabSz="685800">
              <a:spcBef>
                <a:spcPts val="900"/>
              </a:spcBef>
              <a:spcAft>
                <a:spcPts val="150"/>
              </a:spcAft>
              <a:buClr>
                <a:srgbClr val="9BA8B7"/>
              </a:buClr>
            </a:pPr>
            <a:endParaRPr lang="en-US" sz="1350" dirty="0">
              <a:latin typeface="Franklin Gothic Book" panose="020F0502020204030204"/>
            </a:endParaRPr>
          </a:p>
        </p:txBody>
      </p:sp>
      <p:pic>
        <p:nvPicPr>
          <p:cNvPr id="8" name="Picture 7">
            <a:extLst>
              <a:ext uri="{FF2B5EF4-FFF2-40B4-BE49-F238E27FC236}">
                <a16:creationId xmlns:a16="http://schemas.microsoft.com/office/drawing/2014/main" id="{BE268C16-515D-93C5-9917-27E516C3A2FD}"/>
              </a:ext>
            </a:extLst>
          </p:cNvPr>
          <p:cNvPicPr>
            <a:picLocks noChangeAspect="1"/>
          </p:cNvPicPr>
          <p:nvPr/>
        </p:nvPicPr>
        <p:blipFill>
          <a:blip r:embed="rId3"/>
          <a:stretch>
            <a:fillRect/>
          </a:stretch>
        </p:blipFill>
        <p:spPr>
          <a:xfrm>
            <a:off x="135702" y="2996315"/>
            <a:ext cx="2974475" cy="2171231"/>
          </a:xfrm>
          <a:prstGeom prst="rect">
            <a:avLst/>
          </a:prstGeom>
        </p:spPr>
      </p:pic>
      <p:sp>
        <p:nvSpPr>
          <p:cNvPr id="9" name="TextBox 8">
            <a:extLst>
              <a:ext uri="{FF2B5EF4-FFF2-40B4-BE49-F238E27FC236}">
                <a16:creationId xmlns:a16="http://schemas.microsoft.com/office/drawing/2014/main" id="{B3132CB9-0200-1E3F-979E-9AFF4065F189}"/>
              </a:ext>
            </a:extLst>
          </p:cNvPr>
          <p:cNvSpPr txBox="1"/>
          <p:nvPr/>
        </p:nvSpPr>
        <p:spPr>
          <a:xfrm>
            <a:off x="3277399" y="1333411"/>
            <a:ext cx="6010918" cy="5401479"/>
          </a:xfrm>
          <a:prstGeom prst="rect">
            <a:avLst/>
          </a:prstGeom>
          <a:noFill/>
        </p:spPr>
        <p:txBody>
          <a:bodyPr wrap="square" rtlCol="0">
            <a:spAutoFit/>
          </a:bodyPr>
          <a:lstStyle/>
          <a:p>
            <a:pPr defTabSz="685800"/>
            <a:endParaRPr lang="en-US" b="1" dirty="0">
              <a:solidFill>
                <a:srgbClr val="000000"/>
              </a:solidFill>
            </a:endParaRPr>
          </a:p>
          <a:p>
            <a:pPr defTabSz="685800"/>
            <a:r>
              <a:rPr lang="en-US" b="1" dirty="0">
                <a:solidFill>
                  <a:srgbClr val="000000"/>
                </a:solidFill>
              </a:rPr>
              <a:t>Definition</a:t>
            </a:r>
            <a:r>
              <a:rPr lang="en-US" dirty="0">
                <a:solidFill>
                  <a:srgbClr val="000000"/>
                </a:solidFill>
              </a:rPr>
              <a:t>: A process map is an effective tool that provides a clear visual representation of the key activities and tasks within a process, illustrating how they are connected and interact with one another.</a:t>
            </a:r>
          </a:p>
          <a:p>
            <a:pPr defTabSz="685800"/>
            <a:endParaRPr lang="en-US" dirty="0">
              <a:solidFill>
                <a:srgbClr val="000000"/>
              </a:solidFill>
            </a:endParaRPr>
          </a:p>
          <a:p>
            <a:pPr defTabSz="685800"/>
            <a:endParaRPr lang="en-US" dirty="0">
              <a:solidFill>
                <a:srgbClr val="000000"/>
              </a:solidFill>
            </a:endParaRPr>
          </a:p>
          <a:p>
            <a:pPr marL="128588" indent="-128588" defTabSz="685800">
              <a:buFont typeface="Arial" panose="020B0604020202020204" pitchFamily="34" charset="0"/>
              <a:buChar char="•"/>
            </a:pPr>
            <a:r>
              <a:rPr lang="en-US" dirty="0">
                <a:solidFill>
                  <a:srgbClr val="000000"/>
                </a:solidFill>
              </a:rPr>
              <a:t>Visualize workflow :Map out steps in a process</a:t>
            </a:r>
          </a:p>
          <a:p>
            <a:pPr marL="128588" indent="-128588" defTabSz="685800">
              <a:buFont typeface="Arial" panose="020B0604020202020204" pitchFamily="34" charset="0"/>
              <a:buChar char="•"/>
            </a:pPr>
            <a:r>
              <a:rPr lang="en-US" dirty="0">
                <a:solidFill>
                  <a:srgbClr val="000000"/>
                </a:solidFill>
              </a:rPr>
              <a:t>Identify inefficiencies: bottle necks waste , </a:t>
            </a:r>
            <a:r>
              <a:rPr lang="en-US" dirty="0" err="1">
                <a:solidFill>
                  <a:srgbClr val="000000"/>
                </a:solidFill>
              </a:rPr>
              <a:t>etc</a:t>
            </a:r>
            <a:endParaRPr lang="en-US" dirty="0">
              <a:solidFill>
                <a:srgbClr val="000000"/>
              </a:solidFill>
            </a:endParaRPr>
          </a:p>
          <a:p>
            <a:pPr marL="128588" indent="-128588" defTabSz="685800">
              <a:buFont typeface="Arial" panose="020B0604020202020204" pitchFamily="34" charset="0"/>
              <a:buChar char="•"/>
            </a:pPr>
            <a:r>
              <a:rPr lang="en-US" dirty="0">
                <a:solidFill>
                  <a:srgbClr val="000000"/>
                </a:solidFill>
              </a:rPr>
              <a:t>Improve Quality: Steam-line processes ,reduce errors and enhance patient care</a:t>
            </a:r>
          </a:p>
          <a:p>
            <a:pPr marL="128588" indent="-128588" defTabSz="685800">
              <a:buFont typeface="Arial" panose="020B0604020202020204" pitchFamily="34" charset="0"/>
              <a:buChar char="•"/>
            </a:pPr>
            <a:r>
              <a:rPr lang="en-US" dirty="0">
                <a:solidFill>
                  <a:srgbClr val="000000"/>
                </a:solidFill>
              </a:rPr>
              <a:t>Standardize procedures consistent workflow&amp; protocols</a:t>
            </a:r>
          </a:p>
          <a:p>
            <a:pPr marL="128588" indent="-128588" defTabSz="685800">
              <a:buFont typeface="Arial" panose="020B0604020202020204" pitchFamily="34" charset="0"/>
              <a:buChar char="•"/>
            </a:pPr>
            <a:r>
              <a:rPr lang="en-US" dirty="0">
                <a:solidFill>
                  <a:srgbClr val="000000"/>
                </a:solidFill>
              </a:rPr>
              <a:t>Enhance communication: clarify roles , responsibilities and expectations</a:t>
            </a:r>
          </a:p>
          <a:p>
            <a:pPr marL="128588" indent="-128588" defTabSz="685800">
              <a:lnSpc>
                <a:spcPct val="150000"/>
              </a:lnSpc>
              <a:buFont typeface="Arial" panose="020B0604020202020204" pitchFamily="34" charset="0"/>
              <a:buChar char="•"/>
            </a:pPr>
            <a:endParaRPr lang="en-US" sz="2000" dirty="0">
              <a:solidFill>
                <a:srgbClr val="000000"/>
              </a:solidFill>
              <a:latin typeface="Franklin Gothic Book" panose="020F0502020204030204"/>
            </a:endParaRPr>
          </a:p>
          <a:p>
            <a:pPr defTabSz="685800"/>
            <a:endParaRPr lang="en-US" sz="900" dirty="0">
              <a:solidFill>
                <a:srgbClr val="000000"/>
              </a:solidFill>
              <a:latin typeface="Franklin Gothic Book" panose="020F0502020204030204"/>
            </a:endParaRPr>
          </a:p>
          <a:p>
            <a:pPr defTabSz="685800"/>
            <a:endParaRPr lang="en-US" sz="900" dirty="0">
              <a:solidFill>
                <a:srgbClr val="000000"/>
              </a:solidFill>
              <a:latin typeface="Franklin Gothic Book" panose="020F0502020204030204"/>
            </a:endParaRPr>
          </a:p>
          <a:p>
            <a:pPr defTabSz="685800"/>
            <a:endParaRPr lang="en-US" sz="900" dirty="0">
              <a:solidFill>
                <a:srgbClr val="000000"/>
              </a:solidFill>
              <a:latin typeface="Franklin Gothic Book" panose="020F0502020204030204"/>
            </a:endParaRPr>
          </a:p>
          <a:p>
            <a:pPr defTabSz="685800"/>
            <a:endParaRPr lang="en-US" sz="900" dirty="0">
              <a:solidFill>
                <a:srgbClr val="000000"/>
              </a:solidFill>
              <a:latin typeface="Franklin Gothic Book" panose="020F0502020204030204"/>
            </a:endParaRPr>
          </a:p>
          <a:p>
            <a:pPr defTabSz="685800"/>
            <a:endParaRPr lang="en-US" sz="900" dirty="0">
              <a:solidFill>
                <a:srgbClr val="000000"/>
              </a:solidFill>
              <a:latin typeface="Franklin Gothic Book" panose="020F0502020204030204"/>
            </a:endParaRPr>
          </a:p>
          <a:p>
            <a:pPr defTabSz="685800"/>
            <a:endParaRPr lang="en-US" sz="900" dirty="0">
              <a:solidFill>
                <a:srgbClr val="000000"/>
              </a:solidFill>
              <a:latin typeface="Franklin Gothic Book" panose="020F0502020204030204"/>
            </a:endParaRPr>
          </a:p>
          <a:p>
            <a:pPr defTabSz="685800"/>
            <a:endParaRPr lang="en-US" sz="900" dirty="0">
              <a:solidFill>
                <a:srgbClr val="000000"/>
              </a:solidFill>
              <a:latin typeface="Aptos" panose="020B0004020202020204" pitchFamily="34" charset="0"/>
            </a:endParaRPr>
          </a:p>
        </p:txBody>
      </p:sp>
      <p:sp>
        <p:nvSpPr>
          <p:cNvPr id="10" name="Rectangle 9">
            <a:extLst>
              <a:ext uri="{FF2B5EF4-FFF2-40B4-BE49-F238E27FC236}">
                <a16:creationId xmlns:a16="http://schemas.microsoft.com/office/drawing/2014/main" id="{49095B38-E992-DF04-5650-55B249926E71}"/>
              </a:ext>
            </a:extLst>
          </p:cNvPr>
          <p:cNvSpPr/>
          <p:nvPr/>
        </p:nvSpPr>
        <p:spPr>
          <a:xfrm>
            <a:off x="3281202" y="1155664"/>
            <a:ext cx="5829553" cy="329120"/>
          </a:xfrm>
          <a:prstGeom prst="rect">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rPr>
              <a:t>Definition of a Process Map tool</a:t>
            </a:r>
            <a:endParaRPr kumimoji="0" lang="en-ZA" sz="20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13" name="Rectangle 12">
            <a:extLst>
              <a:ext uri="{FF2B5EF4-FFF2-40B4-BE49-F238E27FC236}">
                <a16:creationId xmlns:a16="http://schemas.microsoft.com/office/drawing/2014/main" id="{77F1BDAF-E9C7-9FBE-B44E-A55AFA3A4CAC}"/>
              </a:ext>
            </a:extLst>
          </p:cNvPr>
          <p:cNvSpPr/>
          <p:nvPr/>
        </p:nvSpPr>
        <p:spPr>
          <a:xfrm>
            <a:off x="3273604" y="2845569"/>
            <a:ext cx="5829553" cy="329120"/>
          </a:xfrm>
          <a:prstGeom prst="rect">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rPr>
              <a:t>Functions of a Process Mapping Tool</a:t>
            </a:r>
            <a:endParaRPr kumimoji="0" lang="en-ZA" sz="20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80983C79-A238-65BE-618E-377AED136850}"/>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Tree>
    <p:extLst>
      <p:ext uri="{BB962C8B-B14F-4D97-AF65-F5344CB8AC3E}">
        <p14:creationId xmlns:p14="http://schemas.microsoft.com/office/powerpoint/2010/main" val="2858218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A07F1-733D-3004-023F-D033BEE93C6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D9A50AC-6970-5F91-06C1-47CE05654B86}"/>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23AAF878-1C72-4235-4CA7-AD7C15F400DB}"/>
              </a:ext>
            </a:extLst>
          </p:cNvPr>
          <p:cNvSpPr/>
          <p:nvPr/>
        </p:nvSpPr>
        <p:spPr>
          <a:xfrm>
            <a:off x="11025"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BAABB97-0643-B5F9-E036-171533C065E2}"/>
              </a:ext>
            </a:extLst>
          </p:cNvPr>
          <p:cNvSpPr txBox="1"/>
          <p:nvPr/>
        </p:nvSpPr>
        <p:spPr>
          <a:xfrm>
            <a:off x="455462" y="260648"/>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j-ea"/>
                <a:cs typeface="+mj-cs"/>
              </a:rPr>
              <a:t>4.3 Process Mapping</a:t>
            </a:r>
            <a:r>
              <a:rPr lang="en-US" sz="2400" spc="-38" dirty="0">
                <a:solidFill>
                  <a:srgbClr val="FFFFFF"/>
                </a:solidFill>
                <a:ea typeface="+mj-ea"/>
                <a:cs typeface="+mj-cs"/>
              </a:rPr>
              <a:t>-</a:t>
            </a:r>
            <a:r>
              <a:rPr kumimoji="0" lang="en-US" sz="2400" b="0" i="0" u="none" strike="noStrike" kern="1200" cap="none" spc="-38" normalizeH="0" baseline="0" noProof="0" dirty="0">
                <a:ln>
                  <a:noFill/>
                </a:ln>
                <a:solidFill>
                  <a:srgbClr val="FFFFFF"/>
                </a:solidFill>
                <a:effectLst/>
                <a:uLnTx/>
                <a:uFillTx/>
                <a:ea typeface="+mj-ea"/>
                <a:cs typeface="+mj-cs"/>
              </a:rPr>
              <a:t>Symbols of Process Mapping </a:t>
            </a:r>
            <a:endParaRPr kumimoji="0" lang="en-US" sz="24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3" name="Text Placeholder 3">
            <a:extLst>
              <a:ext uri="{FF2B5EF4-FFF2-40B4-BE49-F238E27FC236}">
                <a16:creationId xmlns:a16="http://schemas.microsoft.com/office/drawing/2014/main" id="{C31294BC-E7A5-0291-F597-996B9DF0A97D}"/>
              </a:ext>
            </a:extLst>
          </p:cNvPr>
          <p:cNvSpPr txBox="1">
            <a:spLocks/>
          </p:cNvSpPr>
          <p:nvPr/>
        </p:nvSpPr>
        <p:spPr>
          <a:xfrm>
            <a:off x="431151" y="1320404"/>
            <a:ext cx="2777378" cy="2421295"/>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defTabSz="685800">
              <a:spcBef>
                <a:spcPts val="900"/>
              </a:spcBef>
              <a:spcAft>
                <a:spcPts val="150"/>
              </a:spcAft>
              <a:buClr>
                <a:srgbClr val="9BA8B7"/>
              </a:buClr>
            </a:pPr>
            <a:r>
              <a:rPr lang="en-US" dirty="0">
                <a:ea typeface="Calibri" panose="020F0502020204030204" pitchFamily="34" charset="0"/>
                <a:cs typeface="Calibri" panose="020F0502020204030204" pitchFamily="34" charset="0"/>
              </a:rPr>
              <a:t>Symbols of Process Mapping</a:t>
            </a:r>
          </a:p>
          <a:p>
            <a:pPr defTabSz="685800">
              <a:spcBef>
                <a:spcPts val="900"/>
              </a:spcBef>
              <a:spcAft>
                <a:spcPts val="150"/>
              </a:spcAft>
              <a:buClr>
                <a:srgbClr val="9BA8B7"/>
              </a:buClr>
            </a:pPr>
            <a:endParaRPr lang="en-US" sz="1500" dirty="0">
              <a:latin typeface="Franklin Gothic Book" panose="020F0502020204030204"/>
            </a:endParaRPr>
          </a:p>
          <a:p>
            <a:pPr defTabSz="685800">
              <a:spcBef>
                <a:spcPts val="900"/>
              </a:spcBef>
              <a:spcAft>
                <a:spcPts val="150"/>
              </a:spcAft>
              <a:buClr>
                <a:srgbClr val="9BA8B7"/>
              </a:buClr>
            </a:pPr>
            <a:endParaRPr lang="en-US" sz="1350" dirty="0">
              <a:latin typeface="Franklin Gothic Book" panose="020F0502020204030204"/>
            </a:endParaRPr>
          </a:p>
        </p:txBody>
      </p:sp>
      <p:pic>
        <p:nvPicPr>
          <p:cNvPr id="8" name="Picture 7">
            <a:extLst>
              <a:ext uri="{FF2B5EF4-FFF2-40B4-BE49-F238E27FC236}">
                <a16:creationId xmlns:a16="http://schemas.microsoft.com/office/drawing/2014/main" id="{D9542B22-472A-D62A-878E-215EA0C7D514}"/>
              </a:ext>
            </a:extLst>
          </p:cNvPr>
          <p:cNvPicPr>
            <a:picLocks noChangeAspect="1"/>
          </p:cNvPicPr>
          <p:nvPr/>
        </p:nvPicPr>
        <p:blipFill>
          <a:blip r:embed="rId3"/>
          <a:stretch>
            <a:fillRect/>
          </a:stretch>
        </p:blipFill>
        <p:spPr>
          <a:xfrm>
            <a:off x="377610" y="2722934"/>
            <a:ext cx="2586651" cy="2631811"/>
          </a:xfrm>
          <a:prstGeom prst="rect">
            <a:avLst/>
          </a:prstGeom>
        </p:spPr>
      </p:pic>
      <p:sp>
        <p:nvSpPr>
          <p:cNvPr id="9" name="TextBox 8">
            <a:extLst>
              <a:ext uri="{FF2B5EF4-FFF2-40B4-BE49-F238E27FC236}">
                <a16:creationId xmlns:a16="http://schemas.microsoft.com/office/drawing/2014/main" id="{A3D1E4EE-CE70-D238-F59F-F84BE401990F}"/>
              </a:ext>
            </a:extLst>
          </p:cNvPr>
          <p:cNvSpPr txBox="1"/>
          <p:nvPr/>
        </p:nvSpPr>
        <p:spPr>
          <a:xfrm>
            <a:off x="3333148" y="1142732"/>
            <a:ext cx="5515208" cy="4524315"/>
          </a:xfrm>
          <a:prstGeom prst="rect">
            <a:avLst/>
          </a:prstGeom>
          <a:noFill/>
        </p:spPr>
        <p:txBody>
          <a:bodyPr wrap="square" rtlCol="0">
            <a:spAutoFit/>
          </a:bodyPr>
          <a:lstStyle/>
          <a:p>
            <a:pPr marL="285750" indent="-285750" defTabSz="685800">
              <a:buFont typeface="Arial" panose="020B0604020202020204" pitchFamily="34" charset="0"/>
              <a:buChar char="•"/>
            </a:pPr>
            <a:r>
              <a:rPr lang="en-US" b="1" dirty="0">
                <a:solidFill>
                  <a:srgbClr val="000000"/>
                </a:solidFill>
                <a:latin typeface="Aptos" panose="020B0004020202020204" pitchFamily="34" charset="0"/>
              </a:rPr>
              <a:t>Oval</a:t>
            </a:r>
            <a:r>
              <a:rPr lang="en-US" dirty="0">
                <a:solidFill>
                  <a:srgbClr val="000000"/>
                </a:solidFill>
                <a:latin typeface="Aptos" panose="020B0004020202020204" pitchFamily="34" charset="0"/>
              </a:rPr>
              <a:t>: for beginning or end</a:t>
            </a: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Rectangle</a:t>
            </a:r>
            <a:r>
              <a:rPr lang="en-US" dirty="0">
                <a:solidFill>
                  <a:srgbClr val="000000"/>
                </a:solidFill>
                <a:latin typeface="Aptos" panose="020B0004020202020204" pitchFamily="34" charset="0"/>
              </a:rPr>
              <a:t>: for Task or activity</a:t>
            </a: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Diamond</a:t>
            </a:r>
            <a:r>
              <a:rPr lang="en-US" dirty="0">
                <a:solidFill>
                  <a:srgbClr val="000000"/>
                </a:solidFill>
                <a:latin typeface="Aptos" panose="020B0004020202020204" pitchFamily="34" charset="0"/>
              </a:rPr>
              <a:t> : decision making point</a:t>
            </a:r>
          </a:p>
          <a:p>
            <a:pPr defTabSz="685800"/>
            <a:endParaRPr lang="en-US" dirty="0">
              <a:solidFill>
                <a:srgbClr val="000000"/>
              </a:solidFill>
              <a:latin typeface="Aptos" panose="020B0004020202020204" pitchFamily="34" charset="0"/>
            </a:endParaRPr>
          </a:p>
          <a:p>
            <a:pPr defTabSz="685800"/>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Document symbol</a:t>
            </a:r>
            <a:r>
              <a:rPr lang="en-US" dirty="0">
                <a:solidFill>
                  <a:srgbClr val="000000"/>
                </a:solidFill>
                <a:latin typeface="Aptos" panose="020B0004020202020204" pitchFamily="34" charset="0"/>
              </a:rPr>
              <a:t>: Document or record</a:t>
            </a:r>
          </a:p>
          <a:p>
            <a:pPr defTabSz="685800"/>
            <a:endParaRPr lang="en-US" dirty="0">
              <a:solidFill>
                <a:srgbClr val="000000"/>
              </a:solidFill>
              <a:latin typeface="Aptos" panose="020B0004020202020204" pitchFamily="34" charset="0"/>
            </a:endParaRPr>
          </a:p>
          <a:p>
            <a:pPr defTabSz="685800"/>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Arrow : </a:t>
            </a:r>
            <a:r>
              <a:rPr lang="en-US" dirty="0">
                <a:solidFill>
                  <a:srgbClr val="000000"/>
                </a:solidFill>
                <a:latin typeface="Aptos" panose="020B0004020202020204" pitchFamily="34" charset="0"/>
              </a:rPr>
              <a:t>Direction</a:t>
            </a: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defTabSz="685800"/>
            <a:r>
              <a:rPr lang="en-US" b="1" dirty="0">
                <a:solidFill>
                  <a:srgbClr val="000000"/>
                </a:solidFill>
                <a:latin typeface="Aptos" panose="020B0004020202020204" pitchFamily="34" charset="0"/>
              </a:rPr>
              <a:t>It is Important to map out what happens not what should happen</a:t>
            </a:r>
          </a:p>
        </p:txBody>
      </p:sp>
      <p:sp>
        <p:nvSpPr>
          <p:cNvPr id="15" name="Oval 14">
            <a:extLst>
              <a:ext uri="{FF2B5EF4-FFF2-40B4-BE49-F238E27FC236}">
                <a16:creationId xmlns:a16="http://schemas.microsoft.com/office/drawing/2014/main" id="{D8CBE107-6F57-2AF7-FE81-765B445DE34E}"/>
              </a:ext>
            </a:extLst>
          </p:cNvPr>
          <p:cNvSpPr/>
          <p:nvPr/>
        </p:nvSpPr>
        <p:spPr>
          <a:xfrm>
            <a:off x="7796497" y="1176505"/>
            <a:ext cx="1326618" cy="287797"/>
          </a:xfrm>
          <a:prstGeom prst="ellipse">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rPr>
              <a:t> </a:t>
            </a:r>
            <a:endParaRPr kumimoji="0" lang="en-ZA"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16" name="Diamond 15">
            <a:extLst>
              <a:ext uri="{FF2B5EF4-FFF2-40B4-BE49-F238E27FC236}">
                <a16:creationId xmlns:a16="http://schemas.microsoft.com/office/drawing/2014/main" id="{2F4B5904-9E82-A74B-2875-2D5946187641}"/>
              </a:ext>
            </a:extLst>
          </p:cNvPr>
          <p:cNvSpPr/>
          <p:nvPr/>
        </p:nvSpPr>
        <p:spPr>
          <a:xfrm>
            <a:off x="8047109" y="2824533"/>
            <a:ext cx="1087665" cy="374603"/>
          </a:xfrm>
          <a:prstGeom prst="diamond">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19" name="Flowchart: Document 18">
            <a:extLst>
              <a:ext uri="{FF2B5EF4-FFF2-40B4-BE49-F238E27FC236}">
                <a16:creationId xmlns:a16="http://schemas.microsoft.com/office/drawing/2014/main" id="{D64785AC-127C-5B2B-663A-6975B7656C53}"/>
              </a:ext>
            </a:extLst>
          </p:cNvPr>
          <p:cNvSpPr/>
          <p:nvPr/>
        </p:nvSpPr>
        <p:spPr>
          <a:xfrm>
            <a:off x="8124404" y="3593485"/>
            <a:ext cx="992532" cy="331212"/>
          </a:xfrm>
          <a:prstGeom prst="flowChartDocument">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9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8A81EE19-D1BF-B429-A3E2-6B34F591AD49}"/>
              </a:ext>
            </a:extLst>
          </p:cNvPr>
          <p:cNvSpPr/>
          <p:nvPr/>
        </p:nvSpPr>
        <p:spPr>
          <a:xfrm>
            <a:off x="7989181" y="2023929"/>
            <a:ext cx="1087665" cy="262345"/>
          </a:xfrm>
          <a:prstGeom prst="rect">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53F4A609-A0C8-CBC0-63D7-85EC81A2259D}"/>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
        <p:nvSpPr>
          <p:cNvPr id="6" name="Arrow: Right 5">
            <a:extLst>
              <a:ext uri="{FF2B5EF4-FFF2-40B4-BE49-F238E27FC236}">
                <a16:creationId xmlns:a16="http://schemas.microsoft.com/office/drawing/2014/main" id="{4285F8CF-88DD-4AD9-9647-759B518D6B9E}"/>
              </a:ext>
            </a:extLst>
          </p:cNvPr>
          <p:cNvSpPr/>
          <p:nvPr/>
        </p:nvSpPr>
        <p:spPr>
          <a:xfrm>
            <a:off x="8115494" y="4434608"/>
            <a:ext cx="992532" cy="462944"/>
          </a:xfrm>
          <a:prstGeom prst="rightArrow">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900" b="0" i="0" u="none" strike="noStrike" kern="0" cap="none" spc="0" normalizeH="0" baseline="0" noProof="0" dirty="0">
              <a:ln>
                <a:noFill/>
              </a:ln>
              <a:solidFill>
                <a:sysClr val="windowText" lastClr="000000"/>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44231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AD304-E6B1-3C49-5853-96002439A1B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53ADD58-F2FC-69E9-CDC0-4198B2132803}"/>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2499870A-83A2-FCB1-C6BF-52CC68320659}"/>
              </a:ext>
            </a:extLst>
          </p:cNvPr>
          <p:cNvSpPr/>
          <p:nvPr/>
        </p:nvSpPr>
        <p:spPr>
          <a:xfrm>
            <a:off x="33244"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2D169BC-2163-DDA2-3266-9603BA2968C1}"/>
              </a:ext>
            </a:extLst>
          </p:cNvPr>
          <p:cNvSpPr txBox="1"/>
          <p:nvPr/>
        </p:nvSpPr>
        <p:spPr>
          <a:xfrm>
            <a:off x="899592" y="271141"/>
            <a:ext cx="663681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4.3 Process Mapping –Group exercise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3">
            <a:extLst>
              <a:ext uri="{FF2B5EF4-FFF2-40B4-BE49-F238E27FC236}">
                <a16:creationId xmlns:a16="http://schemas.microsoft.com/office/drawing/2014/main" id="{A595712A-AF73-1385-DF6B-F8495EB9CBBC}"/>
              </a:ext>
            </a:extLst>
          </p:cNvPr>
          <p:cNvSpPr txBox="1">
            <a:spLocks/>
          </p:cNvSpPr>
          <p:nvPr/>
        </p:nvSpPr>
        <p:spPr>
          <a:xfrm>
            <a:off x="247576" y="1317047"/>
            <a:ext cx="2777378" cy="2421295"/>
          </a:xfrm>
          <a:prstGeom prst="rect">
            <a:avLst/>
          </a:prstGeom>
        </p:spPr>
        <p:txBody>
          <a:bodyPr vert="horz" lIns="68580" tIns="34290" rIns="68580" bIns="34290" rtlCol="0">
            <a:normAutofit fontScale="925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Definition of a Process Mapping tool</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Functions of  Process Mapping</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Symbols of process mapping</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Group Exercise on developing Process Map</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Identification of bottlenecks , waste, unnecessary steps </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8" name="Picture 7">
            <a:extLst>
              <a:ext uri="{FF2B5EF4-FFF2-40B4-BE49-F238E27FC236}">
                <a16:creationId xmlns:a16="http://schemas.microsoft.com/office/drawing/2014/main" id="{13D38136-903E-BD9E-4B60-E7DEF799E4BD}"/>
              </a:ext>
            </a:extLst>
          </p:cNvPr>
          <p:cNvPicPr>
            <a:picLocks noChangeAspect="1"/>
          </p:cNvPicPr>
          <p:nvPr/>
        </p:nvPicPr>
        <p:blipFill>
          <a:blip r:embed="rId3"/>
          <a:stretch>
            <a:fillRect/>
          </a:stretch>
        </p:blipFill>
        <p:spPr>
          <a:xfrm>
            <a:off x="438927" y="3616971"/>
            <a:ext cx="2586651" cy="1980898"/>
          </a:xfrm>
          <a:prstGeom prst="rect">
            <a:avLst/>
          </a:prstGeom>
        </p:spPr>
      </p:pic>
      <p:sp>
        <p:nvSpPr>
          <p:cNvPr id="9" name="TextBox 8">
            <a:extLst>
              <a:ext uri="{FF2B5EF4-FFF2-40B4-BE49-F238E27FC236}">
                <a16:creationId xmlns:a16="http://schemas.microsoft.com/office/drawing/2014/main" id="{22D5F5BB-73DF-2DC7-1925-948AF3A07B00}"/>
              </a:ext>
            </a:extLst>
          </p:cNvPr>
          <p:cNvSpPr txBox="1"/>
          <p:nvPr/>
        </p:nvSpPr>
        <p:spPr>
          <a:xfrm>
            <a:off x="3464955" y="1049627"/>
            <a:ext cx="5477955" cy="341811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Develop a process map of ordering food at a restaurant. Use the above provided process map symbols ,thus </a:t>
            </a:r>
          </a:p>
          <a:p>
            <a:pPr marL="128588" marR="0" lvl="0" indent="-128588"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Oval</a:t>
            </a: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for beginning or end</a:t>
            </a:r>
          </a:p>
          <a:p>
            <a:pPr marL="128588" marR="0" lvl="0" indent="-128588"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Rectangle</a:t>
            </a: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for Task or activity</a:t>
            </a:r>
          </a:p>
          <a:p>
            <a:pPr marL="128588" marR="0" lvl="0" indent="-128588"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Diamond</a:t>
            </a: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 decision making point</a:t>
            </a:r>
          </a:p>
          <a:p>
            <a:pPr marL="128588" marR="0" lvl="0" indent="-128588"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Document symbol</a:t>
            </a: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Document or record</a:t>
            </a:r>
          </a:p>
        </p:txBody>
      </p:sp>
      <p:sp>
        <p:nvSpPr>
          <p:cNvPr id="2" name="Rectangle 1">
            <a:extLst>
              <a:ext uri="{FF2B5EF4-FFF2-40B4-BE49-F238E27FC236}">
                <a16:creationId xmlns:a16="http://schemas.microsoft.com/office/drawing/2014/main" id="{898DF23A-500E-40C9-645C-DF4F17EB6EFC}"/>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Model for Improvement 2nd question :What change can we make to lead to an improvement</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665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1B4F-E3AC-A77E-EFDD-D52319461DC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FED0139-B5BF-7386-B1DD-7D6E380E862C}"/>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2" name="TextBox 11">
            <a:extLst>
              <a:ext uri="{FF2B5EF4-FFF2-40B4-BE49-F238E27FC236}">
                <a16:creationId xmlns:a16="http://schemas.microsoft.com/office/drawing/2014/main" id="{C2EC5297-5E5A-8BDD-42D0-A30C4C7945B4}"/>
              </a:ext>
            </a:extLst>
          </p:cNvPr>
          <p:cNvSpPr txBox="1"/>
          <p:nvPr/>
        </p:nvSpPr>
        <p:spPr>
          <a:xfrm>
            <a:off x="0" y="101198"/>
            <a:ext cx="730830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j-ea"/>
                <a:cs typeface="+mj-cs"/>
              </a:rPr>
              <a:t>4.3 Process Mapping</a:t>
            </a:r>
            <a:r>
              <a:rPr lang="en-US" sz="2400" spc="-38" dirty="0">
                <a:solidFill>
                  <a:srgbClr val="FFFFFF"/>
                </a:solidFill>
                <a:ea typeface="+mj-ea"/>
                <a:cs typeface="+mj-cs"/>
              </a:rPr>
              <a:t>-</a:t>
            </a:r>
            <a:r>
              <a:rPr kumimoji="0" lang="en-US" sz="2400" b="0" i="0" u="none" strike="noStrike" kern="1200" cap="none" spc="-38" normalizeH="0" baseline="0" noProof="0" dirty="0">
                <a:ln>
                  <a:noFill/>
                </a:ln>
                <a:solidFill>
                  <a:srgbClr val="FFFFFF"/>
                </a:solidFill>
                <a:effectLst/>
                <a:uLnTx/>
                <a:uFillTx/>
                <a:ea typeface="+mj-ea"/>
                <a:cs typeface="+mj-cs"/>
              </a:rPr>
              <a:t>Symbols of Process Mapping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pc="-38" dirty="0">
                <a:solidFill>
                  <a:srgbClr val="FFFFFF"/>
                </a:solidFill>
                <a:ea typeface="+mj-ea"/>
                <a:cs typeface="+mj-cs"/>
              </a:rPr>
              <a:t>Group exercise</a:t>
            </a:r>
            <a:endParaRPr kumimoji="0" lang="en-US" sz="2400" b="0" i="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3" name="Text Placeholder 3">
            <a:extLst>
              <a:ext uri="{FF2B5EF4-FFF2-40B4-BE49-F238E27FC236}">
                <a16:creationId xmlns:a16="http://schemas.microsoft.com/office/drawing/2014/main" id="{4F48FFD8-E787-1AEA-DCE1-9903A500C759}"/>
              </a:ext>
            </a:extLst>
          </p:cNvPr>
          <p:cNvSpPr txBox="1">
            <a:spLocks/>
          </p:cNvSpPr>
          <p:nvPr/>
        </p:nvSpPr>
        <p:spPr>
          <a:xfrm>
            <a:off x="431151" y="1320404"/>
            <a:ext cx="2777378" cy="2421295"/>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defTabSz="685800">
              <a:spcBef>
                <a:spcPts val="900"/>
              </a:spcBef>
              <a:spcAft>
                <a:spcPts val="150"/>
              </a:spcAft>
              <a:buClr>
                <a:srgbClr val="9BA8B7"/>
              </a:buClr>
            </a:pPr>
            <a:r>
              <a:rPr lang="en-US" dirty="0">
                <a:ea typeface="Calibri" panose="020F0502020204030204" pitchFamily="34" charset="0"/>
                <a:cs typeface="Calibri" panose="020F0502020204030204" pitchFamily="34" charset="0"/>
              </a:rPr>
              <a:t>Symbols of Process Mapping</a:t>
            </a:r>
          </a:p>
          <a:p>
            <a:pPr defTabSz="685800">
              <a:spcBef>
                <a:spcPts val="900"/>
              </a:spcBef>
              <a:spcAft>
                <a:spcPts val="150"/>
              </a:spcAft>
              <a:buClr>
                <a:srgbClr val="9BA8B7"/>
              </a:buClr>
            </a:pPr>
            <a:endParaRPr lang="en-US" sz="1500" dirty="0">
              <a:latin typeface="Franklin Gothic Book" panose="020F0502020204030204"/>
            </a:endParaRPr>
          </a:p>
          <a:p>
            <a:pPr defTabSz="685800">
              <a:spcBef>
                <a:spcPts val="900"/>
              </a:spcBef>
              <a:spcAft>
                <a:spcPts val="150"/>
              </a:spcAft>
              <a:buClr>
                <a:srgbClr val="9BA8B7"/>
              </a:buClr>
            </a:pPr>
            <a:endParaRPr lang="en-US" sz="1350" dirty="0">
              <a:latin typeface="Franklin Gothic Book" panose="020F0502020204030204"/>
            </a:endParaRPr>
          </a:p>
        </p:txBody>
      </p:sp>
      <p:sp>
        <p:nvSpPr>
          <p:cNvPr id="9" name="TextBox 8">
            <a:extLst>
              <a:ext uri="{FF2B5EF4-FFF2-40B4-BE49-F238E27FC236}">
                <a16:creationId xmlns:a16="http://schemas.microsoft.com/office/drawing/2014/main" id="{5487F04F-DF16-064E-C32A-29FAC5B16C50}"/>
              </a:ext>
            </a:extLst>
          </p:cNvPr>
          <p:cNvSpPr txBox="1"/>
          <p:nvPr/>
        </p:nvSpPr>
        <p:spPr>
          <a:xfrm>
            <a:off x="2006271" y="1129737"/>
            <a:ext cx="4996805" cy="3970318"/>
          </a:xfrm>
          <a:prstGeom prst="rect">
            <a:avLst/>
          </a:prstGeom>
          <a:noFill/>
        </p:spPr>
        <p:txBody>
          <a:bodyPr wrap="square" rtlCol="0">
            <a:spAutoFit/>
          </a:bodyPr>
          <a:lstStyle/>
          <a:p>
            <a:pPr marL="285750" indent="-285750" defTabSz="685800">
              <a:buFont typeface="Arial" panose="020B0604020202020204" pitchFamily="34" charset="0"/>
              <a:buChar char="•"/>
            </a:pPr>
            <a:r>
              <a:rPr lang="en-US" b="1" dirty="0">
                <a:solidFill>
                  <a:srgbClr val="000000"/>
                </a:solidFill>
                <a:latin typeface="Aptos" panose="020B0004020202020204" pitchFamily="34" charset="0"/>
              </a:rPr>
              <a:t>Oval</a:t>
            </a:r>
            <a:r>
              <a:rPr lang="en-US" dirty="0">
                <a:solidFill>
                  <a:srgbClr val="000000"/>
                </a:solidFill>
                <a:latin typeface="Aptos" panose="020B0004020202020204" pitchFamily="34" charset="0"/>
              </a:rPr>
              <a:t>: for beginning or end</a:t>
            </a: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Rectangle</a:t>
            </a:r>
            <a:r>
              <a:rPr lang="en-US" dirty="0">
                <a:solidFill>
                  <a:srgbClr val="000000"/>
                </a:solidFill>
                <a:latin typeface="Aptos" panose="020B0004020202020204" pitchFamily="34" charset="0"/>
              </a:rPr>
              <a:t>: for Task or activity</a:t>
            </a: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Diamond</a:t>
            </a:r>
            <a:r>
              <a:rPr lang="en-US" dirty="0">
                <a:solidFill>
                  <a:srgbClr val="000000"/>
                </a:solidFill>
                <a:latin typeface="Aptos" panose="020B0004020202020204" pitchFamily="34" charset="0"/>
              </a:rPr>
              <a:t> : decision making point</a:t>
            </a:r>
          </a:p>
          <a:p>
            <a:pPr defTabSz="685800"/>
            <a:endParaRPr lang="en-US" dirty="0">
              <a:solidFill>
                <a:srgbClr val="000000"/>
              </a:solidFill>
              <a:latin typeface="Aptos" panose="020B0004020202020204" pitchFamily="34" charset="0"/>
            </a:endParaRPr>
          </a:p>
          <a:p>
            <a:pPr defTabSz="685800"/>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Document symbol</a:t>
            </a:r>
            <a:r>
              <a:rPr lang="en-US" dirty="0">
                <a:solidFill>
                  <a:srgbClr val="000000"/>
                </a:solidFill>
                <a:latin typeface="Aptos" panose="020B0004020202020204" pitchFamily="34" charset="0"/>
              </a:rPr>
              <a:t>: Document or record</a:t>
            </a:r>
          </a:p>
          <a:p>
            <a:pPr defTabSz="685800"/>
            <a:endParaRPr lang="en-US" dirty="0">
              <a:solidFill>
                <a:srgbClr val="000000"/>
              </a:solidFill>
              <a:latin typeface="Aptos" panose="020B0004020202020204" pitchFamily="34" charset="0"/>
            </a:endParaRPr>
          </a:p>
          <a:p>
            <a:pPr defTabSz="685800"/>
            <a:endParaRPr lang="en-US" dirty="0">
              <a:solidFill>
                <a:srgbClr val="000000"/>
              </a:solidFill>
              <a:latin typeface="Aptos" panose="020B0004020202020204" pitchFamily="34" charset="0"/>
            </a:endParaRPr>
          </a:p>
          <a:p>
            <a:pPr marL="128588" indent="-128588" defTabSz="685800">
              <a:buFont typeface="Arial" panose="020B0604020202020204" pitchFamily="34" charset="0"/>
              <a:buChar char="•"/>
            </a:pPr>
            <a:r>
              <a:rPr lang="en-US" b="1" dirty="0">
                <a:solidFill>
                  <a:srgbClr val="000000"/>
                </a:solidFill>
                <a:latin typeface="Aptos" panose="020B0004020202020204" pitchFamily="34" charset="0"/>
              </a:rPr>
              <a:t>Arrow : </a:t>
            </a:r>
            <a:r>
              <a:rPr lang="en-US" dirty="0">
                <a:solidFill>
                  <a:srgbClr val="000000"/>
                </a:solidFill>
                <a:latin typeface="Aptos" panose="020B0004020202020204" pitchFamily="34" charset="0"/>
              </a:rPr>
              <a:t>Direction</a:t>
            </a:r>
          </a:p>
          <a:p>
            <a:pPr marL="128588" indent="-128588" defTabSz="685800">
              <a:buFont typeface="Arial" panose="020B0604020202020204" pitchFamily="34" charset="0"/>
              <a:buChar char="•"/>
            </a:pPr>
            <a:endParaRPr lang="en-US" dirty="0">
              <a:solidFill>
                <a:srgbClr val="000000"/>
              </a:solidFill>
              <a:latin typeface="Aptos" panose="020B0004020202020204" pitchFamily="34" charset="0"/>
            </a:endParaRPr>
          </a:p>
        </p:txBody>
      </p:sp>
      <p:sp>
        <p:nvSpPr>
          <p:cNvPr id="15" name="Oval 14">
            <a:extLst>
              <a:ext uri="{FF2B5EF4-FFF2-40B4-BE49-F238E27FC236}">
                <a16:creationId xmlns:a16="http://schemas.microsoft.com/office/drawing/2014/main" id="{9A20DF46-1C4D-F59D-C6BD-D946B6D02A7C}"/>
              </a:ext>
            </a:extLst>
          </p:cNvPr>
          <p:cNvSpPr/>
          <p:nvPr/>
        </p:nvSpPr>
        <p:spPr>
          <a:xfrm>
            <a:off x="312495" y="1193781"/>
            <a:ext cx="1326618" cy="287797"/>
          </a:xfrm>
          <a:prstGeom prst="ellipse">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rPr>
              <a:t> </a:t>
            </a:r>
            <a:endParaRPr kumimoji="0" lang="en-ZA"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16" name="Diamond 15">
            <a:extLst>
              <a:ext uri="{FF2B5EF4-FFF2-40B4-BE49-F238E27FC236}">
                <a16:creationId xmlns:a16="http://schemas.microsoft.com/office/drawing/2014/main" id="{1BE8A6D7-9C58-DBA4-3A1D-A92596B6EDFF}"/>
              </a:ext>
            </a:extLst>
          </p:cNvPr>
          <p:cNvSpPr/>
          <p:nvPr/>
        </p:nvSpPr>
        <p:spPr>
          <a:xfrm>
            <a:off x="225728" y="2770945"/>
            <a:ext cx="1326618" cy="343951"/>
          </a:xfrm>
          <a:prstGeom prst="diamond">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19" name="Flowchart: Document 18">
            <a:extLst>
              <a:ext uri="{FF2B5EF4-FFF2-40B4-BE49-F238E27FC236}">
                <a16:creationId xmlns:a16="http://schemas.microsoft.com/office/drawing/2014/main" id="{0717F8E8-28A6-E740-F72F-F82B3BA91F95}"/>
              </a:ext>
            </a:extLst>
          </p:cNvPr>
          <p:cNvSpPr/>
          <p:nvPr/>
        </p:nvSpPr>
        <p:spPr>
          <a:xfrm>
            <a:off x="263660" y="3616073"/>
            <a:ext cx="1307486" cy="387212"/>
          </a:xfrm>
          <a:prstGeom prst="flowChartDocument">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9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20" name="Rectangle 19">
            <a:extLst>
              <a:ext uri="{FF2B5EF4-FFF2-40B4-BE49-F238E27FC236}">
                <a16:creationId xmlns:a16="http://schemas.microsoft.com/office/drawing/2014/main" id="{EDCE824D-8064-A342-D45A-245A91531986}"/>
              </a:ext>
            </a:extLst>
          </p:cNvPr>
          <p:cNvSpPr/>
          <p:nvPr/>
        </p:nvSpPr>
        <p:spPr>
          <a:xfrm>
            <a:off x="326655" y="2062590"/>
            <a:ext cx="1217987" cy="287797"/>
          </a:xfrm>
          <a:prstGeom prst="rect">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1600" b="0" i="0" u="none" strike="noStrike" kern="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DE5BC628-6AB8-FC5D-3B85-075473572C59}"/>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
        <p:nvSpPr>
          <p:cNvPr id="6" name="Arrow: Right 5">
            <a:extLst>
              <a:ext uri="{FF2B5EF4-FFF2-40B4-BE49-F238E27FC236}">
                <a16:creationId xmlns:a16="http://schemas.microsoft.com/office/drawing/2014/main" id="{D78DD625-6C28-38BA-070F-E4AABD777B50}"/>
              </a:ext>
            </a:extLst>
          </p:cNvPr>
          <p:cNvSpPr/>
          <p:nvPr/>
        </p:nvSpPr>
        <p:spPr>
          <a:xfrm>
            <a:off x="258805" y="4310862"/>
            <a:ext cx="1396871" cy="462944"/>
          </a:xfrm>
          <a:prstGeom prst="rightArrow">
            <a:avLst/>
          </a:prstGeom>
          <a:solidFill>
            <a:srgbClr val="FFFFFF">
              <a:lumMod val="95000"/>
            </a:srgbClr>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ZA" sz="900" b="0" i="0" u="none" strike="noStrike" kern="0" cap="none" spc="0" normalizeH="0" baseline="0" noProof="0" dirty="0">
              <a:ln>
                <a:noFill/>
              </a:ln>
              <a:solidFill>
                <a:sysClr val="windowText" lastClr="000000"/>
              </a:solidFill>
              <a:effectLst/>
              <a:uLnTx/>
              <a:uFillTx/>
              <a:latin typeface="Franklin Gothic Book" panose="020F0502020204030204"/>
              <a:ea typeface="+mn-ea"/>
              <a:cs typeface="+mn-cs"/>
            </a:endParaRPr>
          </a:p>
        </p:txBody>
      </p:sp>
      <p:sp>
        <p:nvSpPr>
          <p:cNvPr id="7" name="Rectangle 6">
            <a:extLst>
              <a:ext uri="{FF2B5EF4-FFF2-40B4-BE49-F238E27FC236}">
                <a16:creationId xmlns:a16="http://schemas.microsoft.com/office/drawing/2014/main" id="{64BED7BA-CC48-360D-5C0B-F6E7D50221F0}"/>
              </a:ext>
            </a:extLst>
          </p:cNvPr>
          <p:cNvSpPr/>
          <p:nvPr/>
        </p:nvSpPr>
        <p:spPr>
          <a:xfrm>
            <a:off x="7092280" y="1076752"/>
            <a:ext cx="2018476" cy="43932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t>Group exercise</a:t>
            </a:r>
          </a:p>
          <a:p>
            <a:pPr algn="ctr"/>
            <a:endParaRPr lang="en-US" u="sng" dirty="0"/>
          </a:p>
          <a:p>
            <a:pPr algn="ctr"/>
            <a:r>
              <a:rPr lang="en-US" dirty="0"/>
              <a:t>Use the guidance (shapes) provided to develop a process map of ordering food in the restaurant until payment </a:t>
            </a:r>
          </a:p>
          <a:p>
            <a:pPr algn="ctr"/>
            <a:endParaRPr lang="en-US" dirty="0"/>
          </a:p>
          <a:p>
            <a:pPr algn="ctr"/>
            <a:endParaRPr lang="en-US" dirty="0"/>
          </a:p>
          <a:p>
            <a:pPr algn="ctr"/>
            <a:endParaRPr lang="en-ZA" dirty="0"/>
          </a:p>
        </p:txBody>
      </p:sp>
      <p:sp>
        <p:nvSpPr>
          <p:cNvPr id="11" name="TextBox 10">
            <a:extLst>
              <a:ext uri="{FF2B5EF4-FFF2-40B4-BE49-F238E27FC236}">
                <a16:creationId xmlns:a16="http://schemas.microsoft.com/office/drawing/2014/main" id="{FBE90BD1-8235-535B-3767-7182D1EA1E28}"/>
              </a:ext>
            </a:extLst>
          </p:cNvPr>
          <p:cNvSpPr txBox="1"/>
          <p:nvPr/>
        </p:nvSpPr>
        <p:spPr>
          <a:xfrm>
            <a:off x="179512" y="5084312"/>
            <a:ext cx="6912768" cy="3693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It is Important to map out what happens not what should happen</a:t>
            </a:r>
          </a:p>
        </p:txBody>
      </p:sp>
    </p:spTree>
    <p:extLst>
      <p:ext uri="{BB962C8B-B14F-4D97-AF65-F5344CB8AC3E}">
        <p14:creationId xmlns:p14="http://schemas.microsoft.com/office/powerpoint/2010/main" val="1529234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68C24-BB46-54C2-20A8-C7C681A1FB20}"/>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D9DBCED7-3328-C50F-EC0B-C5C795F87117}"/>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6C03CE05-289F-0843-88B9-F5E2EA0BFC93}"/>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a:t>
            </a:r>
            <a:r>
              <a:rPr lang="en-ZA" sz="3200" b="1" dirty="0">
                <a:solidFill>
                  <a:srgbClr val="000000">
                    <a:lumMod val="75000"/>
                    <a:lumOff val="25000"/>
                  </a:srgbClr>
                </a:solidFill>
                <a:latin typeface="Aptos "/>
              </a:rPr>
              <a:t>4</a:t>
            </a: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 </a:t>
            </a:r>
          </a:p>
          <a:p>
            <a:pPr marL="0" marR="0" lvl="0" indent="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None/>
              <a:tabLst/>
              <a:defRPr/>
            </a:pPr>
            <a:r>
              <a:rPr lang="en-ZA" sz="3200" b="1" dirty="0">
                <a:solidFill>
                  <a:srgbClr val="000000">
                    <a:lumMod val="75000"/>
                    <a:lumOff val="25000"/>
                  </a:srgbClr>
                </a:solidFill>
                <a:latin typeface="Aptos "/>
              </a:rPr>
              <a:t>Gemba Walks</a:t>
            </a:r>
            <a:endPar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endParaRPr>
          </a:p>
        </p:txBody>
      </p:sp>
    </p:spTree>
    <p:extLst>
      <p:ext uri="{BB962C8B-B14F-4D97-AF65-F5344CB8AC3E}">
        <p14:creationId xmlns:p14="http://schemas.microsoft.com/office/powerpoint/2010/main" val="129300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A7BA-1DF3-2184-3E40-F8E06A268B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1B37723-691E-BE24-4419-92E134C8A37A}"/>
              </a:ext>
            </a:extLst>
          </p:cNvPr>
          <p:cNvSpPr txBox="1"/>
          <p:nvPr/>
        </p:nvSpPr>
        <p:spPr>
          <a:xfrm>
            <a:off x="1115616" y="307504"/>
            <a:ext cx="6264696" cy="461665"/>
          </a:xfrm>
          <a:prstGeom prst="rect">
            <a:avLst/>
          </a:prstGeom>
          <a:noFill/>
        </p:spPr>
        <p:txBody>
          <a:bodyPr wrap="square">
            <a:spAutoFit/>
          </a:bodyPr>
          <a:lstStyle/>
          <a:p>
            <a:pPr algn="ctr"/>
            <a:r>
              <a:rPr lang="en-ZA" sz="2400" dirty="0">
                <a:solidFill>
                  <a:prstClr val="white"/>
                </a:solidFill>
                <a:cs typeface="Arial" panose="020B0604020202020204" pitchFamily="34" charset="0"/>
              </a:rPr>
              <a:t>Course Overview</a:t>
            </a:r>
            <a:endParaRPr lang="en-ZA" sz="2400" dirty="0">
              <a:cs typeface="Arial" panose="020B0604020202020204" pitchFamily="34" charset="0"/>
            </a:endParaRPr>
          </a:p>
        </p:txBody>
      </p:sp>
      <p:sp>
        <p:nvSpPr>
          <p:cNvPr id="7" name="Content Placeholder 2">
            <a:extLst>
              <a:ext uri="{FF2B5EF4-FFF2-40B4-BE49-F238E27FC236}">
                <a16:creationId xmlns:a16="http://schemas.microsoft.com/office/drawing/2014/main" id="{2B36333A-D8FC-561E-C1BE-6A824931A631}"/>
              </a:ext>
            </a:extLst>
          </p:cNvPr>
          <p:cNvSpPr txBox="1">
            <a:spLocks/>
          </p:cNvSpPr>
          <p:nvPr/>
        </p:nvSpPr>
        <p:spPr>
          <a:xfrm>
            <a:off x="3012476" y="1303920"/>
            <a:ext cx="6131524" cy="4658926"/>
          </a:xfrm>
          <a:prstGeom prst="rect">
            <a:avLst/>
          </a:prstGeom>
        </p:spPr>
        <p:txBody>
          <a:bodyPr vert="horz" lIns="68580" tIns="34290" rIns="68580" bIns="34290" rtlCol="0">
            <a:noAutofit/>
          </a:bodyPr>
          <a:lstStyle>
            <a:lvl1pPr marL="171439" indent="-171439" algn="l" defTabSz="68575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ea typeface="+mn-ea"/>
                <a:cs typeface="+mn-cs"/>
              </a:rPr>
              <a:t>Session 4.1: Introduction to Quality and Quality Improvement</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ea typeface="+mn-ea"/>
                <a:cs typeface="+mn-cs"/>
              </a:rPr>
              <a:t>Session 4.2: Process mapping</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ea typeface="+mn-ea"/>
                <a:cs typeface="+mn-cs"/>
              </a:rPr>
              <a:t>Session 4.3: Root cause analysis</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ea typeface="+mn-ea"/>
                <a:cs typeface="+mn-cs"/>
              </a:rPr>
              <a:t>Session 4.4: Developing change ideas</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ea typeface="+mn-ea"/>
                <a:cs typeface="+mn-cs"/>
              </a:rPr>
              <a:t>Session 4.5: Conducting the PDSA cycle</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ea typeface="+mn-ea"/>
                <a:cs typeface="+mn-cs"/>
              </a:rPr>
              <a:t>Session 4.6: Wrap-up and reflection</a:t>
            </a:r>
          </a:p>
        </p:txBody>
      </p:sp>
      <p:pic>
        <p:nvPicPr>
          <p:cNvPr id="3" name="Picture 2">
            <a:extLst>
              <a:ext uri="{FF2B5EF4-FFF2-40B4-BE49-F238E27FC236}">
                <a16:creationId xmlns:a16="http://schemas.microsoft.com/office/drawing/2014/main" id="{6A3632C6-2734-E42C-06C5-CA214C0CC9A6}"/>
              </a:ext>
            </a:extLst>
          </p:cNvPr>
          <p:cNvPicPr>
            <a:picLocks noChangeAspect="1"/>
          </p:cNvPicPr>
          <p:nvPr/>
        </p:nvPicPr>
        <p:blipFill>
          <a:blip r:embed="rId3"/>
          <a:stretch>
            <a:fillRect/>
          </a:stretch>
        </p:blipFill>
        <p:spPr>
          <a:xfrm>
            <a:off x="107504" y="3529459"/>
            <a:ext cx="2737340" cy="2229004"/>
          </a:xfrm>
          <a:prstGeom prst="rect">
            <a:avLst/>
          </a:prstGeom>
        </p:spPr>
      </p:pic>
      <p:pic>
        <p:nvPicPr>
          <p:cNvPr id="9" name="Picture 8">
            <a:extLst>
              <a:ext uri="{FF2B5EF4-FFF2-40B4-BE49-F238E27FC236}">
                <a16:creationId xmlns:a16="http://schemas.microsoft.com/office/drawing/2014/main" id="{5EAD1756-1E10-A69B-8D3A-E47A13C720AD}"/>
              </a:ext>
            </a:extLst>
          </p:cNvPr>
          <p:cNvPicPr>
            <a:picLocks noChangeAspect="1"/>
          </p:cNvPicPr>
          <p:nvPr/>
        </p:nvPicPr>
        <p:blipFill>
          <a:blip r:embed="rId4"/>
          <a:srcRect l="4091" t="4157" r="5480" b="11840"/>
          <a:stretch>
            <a:fillRect/>
          </a:stretch>
        </p:blipFill>
        <p:spPr>
          <a:xfrm>
            <a:off x="107503" y="1099537"/>
            <a:ext cx="2737341" cy="2429922"/>
          </a:xfrm>
          <a:prstGeom prst="rect">
            <a:avLst/>
          </a:prstGeom>
        </p:spPr>
      </p:pic>
      <p:pic>
        <p:nvPicPr>
          <p:cNvPr id="12" name="Picture 11">
            <a:extLst>
              <a:ext uri="{FF2B5EF4-FFF2-40B4-BE49-F238E27FC236}">
                <a16:creationId xmlns:a16="http://schemas.microsoft.com/office/drawing/2014/main" id="{A37CB0DF-406D-0B7F-7ED2-97932F0115E5}"/>
              </a:ext>
            </a:extLst>
          </p:cNvPr>
          <p:cNvPicPr>
            <a:picLocks noChangeAspect="1"/>
          </p:cNvPicPr>
          <p:nvPr/>
        </p:nvPicPr>
        <p:blipFill>
          <a:blip r:embed="rId5"/>
          <a:stretch>
            <a:fillRect/>
          </a:stretch>
        </p:blipFill>
        <p:spPr>
          <a:xfrm>
            <a:off x="683568" y="1303920"/>
            <a:ext cx="1658256" cy="1503820"/>
          </a:xfrm>
          <a:prstGeom prst="rect">
            <a:avLst/>
          </a:prstGeom>
        </p:spPr>
      </p:pic>
    </p:spTree>
    <p:extLst>
      <p:ext uri="{BB962C8B-B14F-4D97-AF65-F5344CB8AC3E}">
        <p14:creationId xmlns:p14="http://schemas.microsoft.com/office/powerpoint/2010/main" val="43906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A6546-A982-D8A6-3671-CA9AE5238C9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372308D-1C35-5F94-6909-C00D36A4C444}"/>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7236B492-2267-57F5-43D3-83DC1B3B2095}"/>
              </a:ext>
            </a:extLst>
          </p:cNvPr>
          <p:cNvSpPr/>
          <p:nvPr/>
        </p:nvSpPr>
        <p:spPr>
          <a:xfrm>
            <a:off x="49334" y="1052736"/>
            <a:ext cx="3240360" cy="47241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4DCBE2B-C1C5-5C73-0625-0A961B6C63A3}"/>
              </a:ext>
            </a:extLst>
          </p:cNvPr>
          <p:cNvSpPr txBox="1"/>
          <p:nvPr/>
        </p:nvSpPr>
        <p:spPr>
          <a:xfrm>
            <a:off x="1187624" y="321366"/>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4.4 Process Mapping-Gemba Walk</a:t>
            </a:r>
            <a:endPar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9" name="Text Placeholder 8">
            <a:extLst>
              <a:ext uri="{FF2B5EF4-FFF2-40B4-BE49-F238E27FC236}">
                <a16:creationId xmlns:a16="http://schemas.microsoft.com/office/drawing/2014/main" id="{D315C111-E097-2A67-FDA9-85080855F612}"/>
              </a:ext>
            </a:extLst>
          </p:cNvPr>
          <p:cNvSpPr txBox="1">
            <a:spLocks/>
          </p:cNvSpPr>
          <p:nvPr/>
        </p:nvSpPr>
        <p:spPr>
          <a:xfrm>
            <a:off x="251520" y="1081136"/>
            <a:ext cx="2994296" cy="306450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FFFFFF"/>
                </a:solidFill>
                <a:effectLst/>
                <a:uLnTx/>
                <a:uFillTx/>
                <a:ea typeface="+mn-ea"/>
                <a:cs typeface="+mn-cs"/>
              </a:rPr>
              <a:t>A Gemba Walk is a management practice where leaders or supervisors go to the actual place where work happens.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FFFFFF"/>
                </a:solidFill>
                <a:effectLst/>
                <a:uLnTx/>
                <a:uFillTx/>
                <a:ea typeface="+mn-ea"/>
                <a:cs typeface="+mn-cs"/>
              </a:rPr>
              <a:t>It is not a Root Cause Analysis tool but rather an information gathering or verification strategy when conducting root cause exercise</a:t>
            </a:r>
            <a:endParaRPr kumimoji="0" lang="en-ZA" sz="1600" b="0" i="0" u="none" strike="noStrike" kern="1200" cap="none" spc="0" normalizeH="0" baseline="0" noProof="0" dirty="0">
              <a:ln>
                <a:noFill/>
              </a:ln>
              <a:solidFill>
                <a:srgbClr val="FFFFFF"/>
              </a:solidFill>
              <a:effectLst/>
              <a:uLnTx/>
              <a:uFillTx/>
              <a:ea typeface="+mn-ea"/>
              <a:cs typeface="+mn-cs"/>
            </a:endParaRPr>
          </a:p>
        </p:txBody>
      </p:sp>
      <p:pic>
        <p:nvPicPr>
          <p:cNvPr id="11" name="Picture 10">
            <a:extLst>
              <a:ext uri="{FF2B5EF4-FFF2-40B4-BE49-F238E27FC236}">
                <a16:creationId xmlns:a16="http://schemas.microsoft.com/office/drawing/2014/main" id="{0B78398A-A7CD-614F-102E-017FE7C96798}"/>
              </a:ext>
            </a:extLst>
          </p:cNvPr>
          <p:cNvPicPr>
            <a:picLocks noChangeAspect="1"/>
          </p:cNvPicPr>
          <p:nvPr/>
        </p:nvPicPr>
        <p:blipFill>
          <a:blip r:embed="rId3"/>
          <a:stretch>
            <a:fillRect/>
          </a:stretch>
        </p:blipFill>
        <p:spPr>
          <a:xfrm>
            <a:off x="335334" y="3717032"/>
            <a:ext cx="2639797" cy="1693394"/>
          </a:xfrm>
          <a:prstGeom prst="rect">
            <a:avLst/>
          </a:prstGeom>
        </p:spPr>
      </p:pic>
      <p:sp>
        <p:nvSpPr>
          <p:cNvPr id="13" name="Content Placeholder 7">
            <a:extLst>
              <a:ext uri="{FF2B5EF4-FFF2-40B4-BE49-F238E27FC236}">
                <a16:creationId xmlns:a16="http://schemas.microsoft.com/office/drawing/2014/main" id="{758165E3-A039-E8E2-9B78-6D7E0E0AABE5}"/>
              </a:ext>
            </a:extLst>
          </p:cNvPr>
          <p:cNvSpPr txBox="1">
            <a:spLocks/>
          </p:cNvSpPr>
          <p:nvPr/>
        </p:nvSpPr>
        <p:spPr>
          <a:xfrm>
            <a:off x="3329630" y="1106679"/>
            <a:ext cx="5706866" cy="4322384"/>
          </a:xfrm>
          <a:prstGeom prst="rect">
            <a:avLst/>
          </a:prstGeom>
        </p:spPr>
        <p:txBody>
          <a:bodyPr vert="horz" lIns="0" tIns="45720" rIns="0" bIns="45720" rtlCol="0">
            <a:norm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1" i="0" u="none" strike="noStrike" kern="1200" cap="none" spc="0" normalizeH="0" baseline="0" noProof="0" dirty="0">
                <a:ln>
                  <a:noFill/>
                </a:ln>
                <a:solidFill>
                  <a:srgbClr val="000000">
                    <a:lumMod val="75000"/>
                    <a:lumOff val="25000"/>
                  </a:srgbClr>
                </a:solidFill>
                <a:effectLst/>
                <a:uLnTx/>
                <a:uFillTx/>
                <a:ea typeface="+mn-ea"/>
                <a:cs typeface="+mn-cs"/>
              </a:rPr>
              <a:t>Direct Observation of Work Processes</a:t>
            </a:r>
            <a:endParaRPr kumimoji="0" lang="en-US" sz="1800" b="0" i="0" u="none" strike="noStrike" kern="1200" cap="none" spc="0" normalizeH="0" baseline="0" noProof="0" dirty="0">
              <a:ln>
                <a:noFill/>
              </a:ln>
              <a:solidFill>
                <a:srgbClr val="000000">
                  <a:lumMod val="75000"/>
                  <a:lumOff val="25000"/>
                </a:srgbClr>
              </a:solidFill>
              <a:effectLst/>
              <a:uLnTx/>
              <a:uFillTx/>
              <a:ea typeface="+mn-ea"/>
              <a:cs typeface="+mn-cs"/>
            </a:endParaRP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ea typeface="+mn-ea"/>
                <a:cs typeface="+mn-cs"/>
              </a:rPr>
              <a:t>Facility managers and QI leaders visit service points (e.g., reception, consulting rooms, pharmacy, lab) to see how work is done rather than relying on reports.</a:t>
            </a: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ea typeface="+mn-ea"/>
                <a:cs typeface="+mn-cs"/>
              </a:rPr>
              <a:t>This helps identify inefficiencies, delays, and workflow gaps affecting performance.</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1" i="0" u="none" strike="noStrike" kern="1200" cap="none" spc="0" normalizeH="0" baseline="0" noProof="0" dirty="0">
                <a:ln>
                  <a:noFill/>
                </a:ln>
                <a:solidFill>
                  <a:srgbClr val="000000">
                    <a:lumMod val="75000"/>
                    <a:lumOff val="25000"/>
                  </a:srgbClr>
                </a:solidFill>
                <a:effectLst/>
                <a:uLnTx/>
                <a:uFillTx/>
                <a:ea typeface="+mn-ea"/>
                <a:cs typeface="+mn-cs"/>
              </a:rPr>
              <a:t>Engage with Frontline Staff</a:t>
            </a:r>
            <a:endParaRPr kumimoji="0" lang="en-US" sz="1800" b="0" i="0" u="none" strike="noStrike" kern="1200" cap="none" spc="0" normalizeH="0" baseline="0" noProof="0" dirty="0">
              <a:ln>
                <a:noFill/>
              </a:ln>
              <a:solidFill>
                <a:srgbClr val="000000">
                  <a:lumMod val="75000"/>
                  <a:lumOff val="25000"/>
                </a:srgbClr>
              </a:solidFill>
              <a:effectLst/>
              <a:uLnTx/>
              <a:uFillTx/>
              <a:ea typeface="+mn-ea"/>
              <a:cs typeface="+mn-cs"/>
            </a:endParaRP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ea typeface="+mn-ea"/>
                <a:cs typeface="+mn-cs"/>
              </a:rPr>
              <a:t>Managers interact with staff to understand challenges, gather insights, and recognize good practices.</a:t>
            </a: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ea typeface="+mn-ea"/>
                <a:cs typeface="+mn-cs"/>
              </a:rPr>
              <a:t>This promotes open communication and strengthens teamwork.</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683236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510F2-F38A-6F00-697E-3FE3D7A2C0B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D15A961-9C1D-E812-170E-15505C7144B2}"/>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604C91F0-04A7-1661-7E09-AB06F67D6370}"/>
              </a:ext>
            </a:extLst>
          </p:cNvPr>
          <p:cNvSpPr/>
          <p:nvPr/>
        </p:nvSpPr>
        <p:spPr>
          <a:xfrm>
            <a:off x="49334" y="1052736"/>
            <a:ext cx="3240360" cy="47241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9DCE978-BDDF-0890-994B-3A2F2AF6DE73}"/>
              </a:ext>
            </a:extLst>
          </p:cNvPr>
          <p:cNvSpPr txBox="1"/>
          <p:nvPr/>
        </p:nvSpPr>
        <p:spPr>
          <a:xfrm>
            <a:off x="683568" y="382537"/>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4.4 Process Mapping-Gemba Walk</a:t>
            </a:r>
            <a:endPar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9" name="Text Placeholder 8">
            <a:extLst>
              <a:ext uri="{FF2B5EF4-FFF2-40B4-BE49-F238E27FC236}">
                <a16:creationId xmlns:a16="http://schemas.microsoft.com/office/drawing/2014/main" id="{074B2705-3EA5-136C-DC9D-544F5733373D}"/>
              </a:ext>
            </a:extLst>
          </p:cNvPr>
          <p:cNvSpPr txBox="1">
            <a:spLocks/>
          </p:cNvSpPr>
          <p:nvPr/>
        </p:nvSpPr>
        <p:spPr>
          <a:xfrm>
            <a:off x="251520" y="1081136"/>
            <a:ext cx="2994296" cy="306450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A Gemba Walk is a management practice where leaders or supervisors go to the actual place where work happens.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It is not a Root Cause Analysis tool but rather an information gathering or verification strategy when conducting root cause exercise</a:t>
            </a:r>
            <a:endParaRPr kumimoji="0" lang="en-ZA" sz="16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11" name="Picture 10">
            <a:extLst>
              <a:ext uri="{FF2B5EF4-FFF2-40B4-BE49-F238E27FC236}">
                <a16:creationId xmlns:a16="http://schemas.microsoft.com/office/drawing/2014/main" id="{84A4D2AC-E998-023F-6266-3B4B6FE5E6A8}"/>
              </a:ext>
            </a:extLst>
          </p:cNvPr>
          <p:cNvPicPr>
            <a:picLocks noChangeAspect="1"/>
          </p:cNvPicPr>
          <p:nvPr/>
        </p:nvPicPr>
        <p:blipFill>
          <a:blip r:embed="rId3"/>
          <a:stretch>
            <a:fillRect/>
          </a:stretch>
        </p:blipFill>
        <p:spPr>
          <a:xfrm>
            <a:off x="335334" y="3861048"/>
            <a:ext cx="2639797" cy="1549378"/>
          </a:xfrm>
          <a:prstGeom prst="rect">
            <a:avLst/>
          </a:prstGeom>
        </p:spPr>
      </p:pic>
      <p:sp>
        <p:nvSpPr>
          <p:cNvPr id="13" name="Content Placeholder 7">
            <a:extLst>
              <a:ext uri="{FF2B5EF4-FFF2-40B4-BE49-F238E27FC236}">
                <a16:creationId xmlns:a16="http://schemas.microsoft.com/office/drawing/2014/main" id="{C5E583FA-1CC0-BFD0-3627-43875A4175BC}"/>
              </a:ext>
            </a:extLst>
          </p:cNvPr>
          <p:cNvSpPr txBox="1">
            <a:spLocks/>
          </p:cNvSpPr>
          <p:nvPr/>
        </p:nvSpPr>
        <p:spPr>
          <a:xfrm>
            <a:off x="3383895" y="1067314"/>
            <a:ext cx="5544616" cy="4665941"/>
          </a:xfrm>
          <a:prstGeom prst="rect">
            <a:avLst/>
          </a:prstGeom>
        </p:spPr>
        <p:txBody>
          <a:bodyPr vert="horz" lIns="0" tIns="45720" rIns="0" bIns="45720" rtlCol="0">
            <a:normAutofit lnSpcReduction="10000"/>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Identify Root Causes of Problems</a:t>
            </a:r>
            <a:endParaRPr kumimoji="0" lang="en-US" sz="20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endParaRP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Observations made during the walk help uncover underlying causes of performance issues (e.g., long waiting times, stockouts, data errors).</a:t>
            </a: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These insights inform targeted Quality Improvement actions.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Promote Continuous Improvement and Accountability</a:t>
            </a:r>
            <a:endParaRPr kumimoji="0" lang="en-US" sz="20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endParaRP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Findings are discussed with the team to develop and implement corrective measures.</a:t>
            </a:r>
          </a:p>
          <a:p>
            <a:pPr marL="600075" marR="0" lvl="1" indent="-257175" algn="l" defTabSz="685800" rtl="0" eaLnBrk="1" fontAlgn="auto" latinLnBrk="0" hangingPunct="1">
              <a:lnSpc>
                <a:spcPct val="100000"/>
              </a:lnSpc>
              <a:spcBef>
                <a:spcPts val="150"/>
              </a:spcBef>
              <a:spcAft>
                <a:spcPts val="300"/>
              </a:spcAft>
              <a:buClrTx/>
              <a:buSzTx/>
              <a:buFont typeface="Calibri"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ptos" panose="020B0004020202020204" pitchFamily="34" charset="0"/>
                <a:ea typeface="+mn-ea"/>
                <a:cs typeface="+mn-cs"/>
              </a:rPr>
              <a:t>Regular Gemba Walks create a culture of ongoing learning, problem-solving, and accountability for performance outcomes.</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3656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642B9-9A8F-24DF-9971-3061BF3E29D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8A0796-47D8-A66E-AB34-54D38F6D2C77}"/>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EA9761C1-464F-CA7F-FE3C-AE0478995952}"/>
              </a:ext>
            </a:extLst>
          </p:cNvPr>
          <p:cNvSpPr/>
          <p:nvPr/>
        </p:nvSpPr>
        <p:spPr>
          <a:xfrm>
            <a:off x="49334" y="1052736"/>
            <a:ext cx="3240360" cy="47241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1FBA987-2168-2401-480E-E8E33F49B2DC}"/>
              </a:ext>
            </a:extLst>
          </p:cNvPr>
          <p:cNvSpPr txBox="1"/>
          <p:nvPr/>
        </p:nvSpPr>
        <p:spPr>
          <a:xfrm>
            <a:off x="455462" y="260648"/>
            <a:ext cx="663681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4.4 Process Mapping- Gemba Walk Principles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001ADDD7-E44B-4F08-66E9-58D0F3A8981F}"/>
              </a:ext>
            </a:extLst>
          </p:cNvPr>
          <p:cNvSpPr txBox="1">
            <a:spLocks/>
          </p:cNvSpPr>
          <p:nvPr/>
        </p:nvSpPr>
        <p:spPr>
          <a:xfrm>
            <a:off x="251520" y="1081136"/>
            <a:ext cx="2994296" cy="306450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A Gemba Walk is a management practice where leaders or supervisors go to the actual place where work happens.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It is not a Root Cause Analysis tool but rather an information gathering or verification strategy when conducting root cause exercise</a:t>
            </a:r>
            <a:endParaRPr kumimoji="0" lang="en-ZA" sz="16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11" name="Picture 10">
            <a:extLst>
              <a:ext uri="{FF2B5EF4-FFF2-40B4-BE49-F238E27FC236}">
                <a16:creationId xmlns:a16="http://schemas.microsoft.com/office/drawing/2014/main" id="{B00858AB-C11A-4586-2036-2DA235E03A6E}"/>
              </a:ext>
            </a:extLst>
          </p:cNvPr>
          <p:cNvPicPr>
            <a:picLocks noChangeAspect="1"/>
          </p:cNvPicPr>
          <p:nvPr/>
        </p:nvPicPr>
        <p:blipFill>
          <a:blip r:embed="rId3"/>
          <a:stretch>
            <a:fillRect/>
          </a:stretch>
        </p:blipFill>
        <p:spPr>
          <a:xfrm>
            <a:off x="335334" y="3861048"/>
            <a:ext cx="2639797" cy="1549378"/>
          </a:xfrm>
          <a:prstGeom prst="rect">
            <a:avLst/>
          </a:prstGeom>
        </p:spPr>
      </p:pic>
      <p:sp>
        <p:nvSpPr>
          <p:cNvPr id="13" name="Content Placeholder 7">
            <a:extLst>
              <a:ext uri="{FF2B5EF4-FFF2-40B4-BE49-F238E27FC236}">
                <a16:creationId xmlns:a16="http://schemas.microsoft.com/office/drawing/2014/main" id="{BC8CF6A1-456F-6B7A-8FA4-D10BC7E510E6}"/>
              </a:ext>
            </a:extLst>
          </p:cNvPr>
          <p:cNvSpPr txBox="1">
            <a:spLocks/>
          </p:cNvSpPr>
          <p:nvPr/>
        </p:nvSpPr>
        <p:spPr>
          <a:xfrm>
            <a:off x="3383895" y="1067314"/>
            <a:ext cx="5544616" cy="4665941"/>
          </a:xfrm>
          <a:prstGeom prst="rect">
            <a:avLst/>
          </a:prstGeom>
        </p:spPr>
        <p:txBody>
          <a:bodyPr vert="horz" lIns="0" tIns="45720" rIns="0" bIns="45720" rtlCol="0">
            <a:norm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C40C59B4-43A9-7C41-7C9A-AEE410F324BE}"/>
              </a:ext>
            </a:extLst>
          </p:cNvPr>
          <p:cNvSpPr txBox="1"/>
          <p:nvPr/>
        </p:nvSpPr>
        <p:spPr>
          <a:xfrm>
            <a:off x="3471666" y="1353570"/>
            <a:ext cx="5396695"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When conducting a Gemba walk, a health-care clinic manager should use simple, practical tools to observe and understand how the system really works. Key tools include a Gemba checklist, current-state process map, observation notes, basic data collection tools, SOPs, and root cause analysis tools (e.g. 5 Whys). Respectful questioning, patient flow diagrams, and an action tracker help identify waste, bottlenecks, and improvement opportunities, ensuring observations lead to meaningful quality improvement rather than blame</a:t>
            </a:r>
            <a:endParaRPr kumimoji="0" lang="en-ZA"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45253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3A8E1-1A7F-C6F6-0612-AC9F71D6572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E14268D-12C8-2BF1-7FDA-3129A417DE73}"/>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1507372E-1310-EDFA-3651-6C3A5C13AC5A}"/>
              </a:ext>
            </a:extLst>
          </p:cNvPr>
          <p:cNvSpPr/>
          <p:nvPr/>
        </p:nvSpPr>
        <p:spPr>
          <a:xfrm>
            <a:off x="33244"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E8522033-2573-7718-3B33-43829EA2D8D0}"/>
              </a:ext>
            </a:extLst>
          </p:cNvPr>
          <p:cNvSpPr txBox="1"/>
          <p:nvPr/>
        </p:nvSpPr>
        <p:spPr>
          <a:xfrm>
            <a:off x="455462" y="260648"/>
            <a:ext cx="663681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4.</a:t>
            </a:r>
            <a:r>
              <a:rPr lang="en-US" sz="2200" spc="-38" dirty="0">
                <a:solidFill>
                  <a:srgbClr val="FFFFFF"/>
                </a:solidFill>
                <a:latin typeface="Bookman Old Style" panose="020F0302020204030204"/>
                <a:ea typeface="+mj-ea"/>
                <a:cs typeface="+mj-cs"/>
              </a:rPr>
              <a:t>4</a:t>
            </a: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j-ea"/>
                <a:cs typeface="+mj-cs"/>
              </a:rPr>
              <a:t> Process Mapping –Process Map analysis</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 name="Text Placeholder 3">
            <a:extLst>
              <a:ext uri="{FF2B5EF4-FFF2-40B4-BE49-F238E27FC236}">
                <a16:creationId xmlns:a16="http://schemas.microsoft.com/office/drawing/2014/main" id="{F56B45CA-F354-5EA8-4D54-C02DA98424CE}"/>
              </a:ext>
            </a:extLst>
          </p:cNvPr>
          <p:cNvSpPr txBox="1">
            <a:spLocks/>
          </p:cNvSpPr>
          <p:nvPr/>
        </p:nvSpPr>
        <p:spPr>
          <a:xfrm>
            <a:off x="301331" y="1772816"/>
            <a:ext cx="2777378" cy="2421295"/>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defTabSz="685800">
              <a:spcBef>
                <a:spcPts val="900"/>
              </a:spcBef>
              <a:spcAft>
                <a:spcPts val="150"/>
              </a:spcAft>
              <a:buClr>
                <a:srgbClr val="9BA8B7"/>
              </a:buClr>
            </a:pPr>
            <a:r>
              <a:rPr lang="en-US" dirty="0">
                <a:ea typeface="Calibri" panose="020F0502020204030204" pitchFamily="34" charset="0"/>
                <a:cs typeface="Calibri" panose="020F0502020204030204" pitchFamily="34" charset="0"/>
              </a:rPr>
              <a:t>Process Mapping Analysis-</a:t>
            </a:r>
          </a:p>
          <a:p>
            <a:pPr marL="257175" indent="-257175" defTabSz="685800">
              <a:spcBef>
                <a:spcPts val="900"/>
              </a:spcBef>
              <a:spcAft>
                <a:spcPts val="150"/>
              </a:spcAft>
              <a:buClr>
                <a:srgbClr val="9BA8B7"/>
              </a:buClr>
              <a:buFont typeface="Arial" panose="020B0604020202020204" pitchFamily="34" charset="0"/>
              <a:buChar char="•"/>
            </a:pPr>
            <a:r>
              <a:rPr lang="en-US" dirty="0">
                <a:latin typeface="Franklin Gothic Book" panose="020F0502020204030204"/>
              </a:rPr>
              <a:t>Identification of bottlenecks , waste, unnecessary steps </a:t>
            </a:r>
          </a:p>
          <a:p>
            <a:pPr defTabSz="685800">
              <a:spcBef>
                <a:spcPts val="900"/>
              </a:spcBef>
              <a:spcAft>
                <a:spcPts val="150"/>
              </a:spcAft>
              <a:buClr>
                <a:srgbClr val="9BA8B7"/>
              </a:buClr>
            </a:pPr>
            <a:endParaRPr lang="en-US" sz="1350" dirty="0">
              <a:latin typeface="Franklin Gothic Book" panose="020F0502020204030204"/>
            </a:endParaRPr>
          </a:p>
        </p:txBody>
      </p:sp>
      <p:pic>
        <p:nvPicPr>
          <p:cNvPr id="8" name="Picture 7">
            <a:extLst>
              <a:ext uri="{FF2B5EF4-FFF2-40B4-BE49-F238E27FC236}">
                <a16:creationId xmlns:a16="http://schemas.microsoft.com/office/drawing/2014/main" id="{92EF01A6-278F-92F2-FE22-0FD8A1484E3F}"/>
              </a:ext>
            </a:extLst>
          </p:cNvPr>
          <p:cNvPicPr>
            <a:picLocks noChangeAspect="1"/>
          </p:cNvPicPr>
          <p:nvPr/>
        </p:nvPicPr>
        <p:blipFill>
          <a:blip r:embed="rId3"/>
          <a:stretch>
            <a:fillRect/>
          </a:stretch>
        </p:blipFill>
        <p:spPr>
          <a:xfrm>
            <a:off x="438927" y="3616971"/>
            <a:ext cx="2586651" cy="1980898"/>
          </a:xfrm>
          <a:prstGeom prst="rect">
            <a:avLst/>
          </a:prstGeom>
        </p:spPr>
      </p:pic>
      <p:sp>
        <p:nvSpPr>
          <p:cNvPr id="2" name="Rectangle 1">
            <a:extLst>
              <a:ext uri="{FF2B5EF4-FFF2-40B4-BE49-F238E27FC236}">
                <a16:creationId xmlns:a16="http://schemas.microsoft.com/office/drawing/2014/main" id="{0946E6FF-F8F5-233F-26BD-A960372104E7}"/>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graphicFrame>
        <p:nvGraphicFramePr>
          <p:cNvPr id="6" name="Table 5">
            <a:extLst>
              <a:ext uri="{FF2B5EF4-FFF2-40B4-BE49-F238E27FC236}">
                <a16:creationId xmlns:a16="http://schemas.microsoft.com/office/drawing/2014/main" id="{8CC117D1-E4D5-BCCC-0F3E-0324CC950E14}"/>
              </a:ext>
            </a:extLst>
          </p:cNvPr>
          <p:cNvGraphicFramePr>
            <a:graphicFrameLocks noGrp="1"/>
          </p:cNvGraphicFramePr>
          <p:nvPr>
            <p:extLst>
              <p:ext uri="{D42A27DB-BD31-4B8C-83A1-F6EECF244321}">
                <p14:modId xmlns:p14="http://schemas.microsoft.com/office/powerpoint/2010/main" val="654849124"/>
              </p:ext>
            </p:extLst>
          </p:nvPr>
        </p:nvGraphicFramePr>
        <p:xfrm>
          <a:off x="3290180" y="1015844"/>
          <a:ext cx="5820576" cy="2392680"/>
        </p:xfrm>
        <a:graphic>
          <a:graphicData uri="http://schemas.openxmlformats.org/drawingml/2006/table">
            <a:tbl>
              <a:tblPr firstRow="1" bandRow="1">
                <a:tableStyleId>{5C22544A-7EE6-4342-B048-85BDC9FD1C3A}</a:tableStyleId>
              </a:tblPr>
              <a:tblGrid>
                <a:gridCol w="2001900">
                  <a:extLst>
                    <a:ext uri="{9D8B030D-6E8A-4147-A177-3AD203B41FA5}">
                      <a16:colId xmlns:a16="http://schemas.microsoft.com/office/drawing/2014/main" val="2315203281"/>
                    </a:ext>
                  </a:extLst>
                </a:gridCol>
                <a:gridCol w="3818676">
                  <a:extLst>
                    <a:ext uri="{9D8B030D-6E8A-4147-A177-3AD203B41FA5}">
                      <a16:colId xmlns:a16="http://schemas.microsoft.com/office/drawing/2014/main" val="863197715"/>
                    </a:ext>
                  </a:extLst>
                </a:gridCol>
              </a:tblGrid>
              <a:tr h="370840">
                <a:tc>
                  <a:txBody>
                    <a:bodyPr/>
                    <a:lstStyle/>
                    <a:p>
                      <a:r>
                        <a:rPr lang="en-US" sz="1800" dirty="0"/>
                        <a:t>Concept</a:t>
                      </a:r>
                      <a:endParaRPr lang="en-ZA" sz="1800" dirty="0"/>
                    </a:p>
                  </a:txBody>
                  <a:tcPr/>
                </a:tc>
                <a:tc>
                  <a:txBody>
                    <a:bodyPr/>
                    <a:lstStyle/>
                    <a:p>
                      <a:r>
                        <a:rPr lang="en-US" sz="1800" dirty="0"/>
                        <a:t>Findings </a:t>
                      </a:r>
                      <a:endParaRPr lang="en-ZA" sz="1800" dirty="0"/>
                    </a:p>
                  </a:txBody>
                  <a:tcPr/>
                </a:tc>
                <a:extLst>
                  <a:ext uri="{0D108BD9-81ED-4DB2-BD59-A6C34878D82A}">
                    <a16:rowId xmlns:a16="http://schemas.microsoft.com/office/drawing/2014/main" val="2864428992"/>
                  </a:ext>
                </a:extLst>
              </a:tr>
              <a:tr h="370840">
                <a:tc>
                  <a:txBody>
                    <a:bodyPr/>
                    <a:lstStyle/>
                    <a:p>
                      <a:r>
                        <a:rPr lang="en-US" sz="1800" dirty="0"/>
                        <a:t>Waste</a:t>
                      </a:r>
                      <a:endParaRPr lang="en-ZA" sz="1800" dirty="0"/>
                    </a:p>
                  </a:txBody>
                  <a:tcPr/>
                </a:tc>
                <a:tc>
                  <a:txBody>
                    <a:bodyPr/>
                    <a:lstStyle/>
                    <a:p>
                      <a:r>
                        <a:rPr lang="en-US" sz="1800" dirty="0"/>
                        <a:t>This step does not add value</a:t>
                      </a:r>
                      <a:endParaRPr lang="en-ZA" sz="1800" dirty="0"/>
                    </a:p>
                  </a:txBody>
                  <a:tcPr/>
                </a:tc>
                <a:extLst>
                  <a:ext uri="{0D108BD9-81ED-4DB2-BD59-A6C34878D82A}">
                    <a16:rowId xmlns:a16="http://schemas.microsoft.com/office/drawing/2014/main" val="933306164"/>
                  </a:ext>
                </a:extLst>
              </a:tr>
              <a:tr h="370840">
                <a:tc>
                  <a:txBody>
                    <a:bodyPr/>
                    <a:lstStyle/>
                    <a:p>
                      <a:r>
                        <a:rPr lang="en-US" sz="1800" dirty="0"/>
                        <a:t>Unnecessary step</a:t>
                      </a:r>
                      <a:endParaRPr lang="en-ZA" sz="1800" dirty="0"/>
                    </a:p>
                  </a:txBody>
                  <a:tcPr/>
                </a:tc>
                <a:tc>
                  <a:txBody>
                    <a:bodyPr/>
                    <a:lstStyle/>
                    <a:p>
                      <a:r>
                        <a:rPr lang="en-US" sz="1800" dirty="0"/>
                        <a:t>This step is not required</a:t>
                      </a:r>
                      <a:endParaRPr lang="en-ZA" sz="1800" dirty="0"/>
                    </a:p>
                  </a:txBody>
                  <a:tcPr/>
                </a:tc>
                <a:extLst>
                  <a:ext uri="{0D108BD9-81ED-4DB2-BD59-A6C34878D82A}">
                    <a16:rowId xmlns:a16="http://schemas.microsoft.com/office/drawing/2014/main" val="2439306578"/>
                  </a:ext>
                </a:extLst>
              </a:tr>
              <a:tr h="370840">
                <a:tc>
                  <a:txBody>
                    <a:bodyPr/>
                    <a:lstStyle/>
                    <a:p>
                      <a:r>
                        <a:rPr lang="en-US" sz="1800" dirty="0"/>
                        <a:t>Parallel step</a:t>
                      </a:r>
                      <a:endParaRPr lang="en-ZA" sz="1800" dirty="0"/>
                    </a:p>
                  </a:txBody>
                  <a:tcPr/>
                </a:tc>
                <a:tc>
                  <a:txBody>
                    <a:bodyPr/>
                    <a:lstStyle/>
                    <a:p>
                      <a:r>
                        <a:rPr lang="en-US" sz="1800" dirty="0"/>
                        <a:t>This step can be done at the same time same time as another</a:t>
                      </a:r>
                      <a:endParaRPr lang="en-ZA" sz="1800" dirty="0"/>
                    </a:p>
                  </a:txBody>
                  <a:tcPr/>
                </a:tc>
                <a:extLst>
                  <a:ext uri="{0D108BD9-81ED-4DB2-BD59-A6C34878D82A}">
                    <a16:rowId xmlns:a16="http://schemas.microsoft.com/office/drawing/2014/main" val="328482561"/>
                  </a:ext>
                </a:extLst>
              </a:tr>
              <a:tr h="370840">
                <a:tc>
                  <a:txBody>
                    <a:bodyPr/>
                    <a:lstStyle/>
                    <a:p>
                      <a:r>
                        <a:rPr lang="en-US" sz="1800" dirty="0"/>
                        <a:t>Bottleneck</a:t>
                      </a:r>
                      <a:endParaRPr lang="en-ZA" sz="1800" dirty="0"/>
                    </a:p>
                  </a:txBody>
                  <a:tcPr/>
                </a:tc>
                <a:tc>
                  <a:txBody>
                    <a:bodyPr/>
                    <a:lstStyle/>
                    <a:p>
                      <a:r>
                        <a:rPr lang="en-US" sz="1800" dirty="0"/>
                        <a:t>This step slows down the entire process</a:t>
                      </a:r>
                      <a:endParaRPr lang="en-ZA" sz="1800" dirty="0"/>
                    </a:p>
                  </a:txBody>
                  <a:tcPr/>
                </a:tc>
                <a:extLst>
                  <a:ext uri="{0D108BD9-81ED-4DB2-BD59-A6C34878D82A}">
                    <a16:rowId xmlns:a16="http://schemas.microsoft.com/office/drawing/2014/main" val="3115385122"/>
                  </a:ext>
                </a:extLst>
              </a:tr>
            </a:tbl>
          </a:graphicData>
        </a:graphic>
      </p:graphicFrame>
      <p:sp>
        <p:nvSpPr>
          <p:cNvPr id="10" name="TextBox 9">
            <a:extLst>
              <a:ext uri="{FF2B5EF4-FFF2-40B4-BE49-F238E27FC236}">
                <a16:creationId xmlns:a16="http://schemas.microsoft.com/office/drawing/2014/main" id="{0484267E-57B3-B68A-3340-9B14A3D60BF5}"/>
              </a:ext>
            </a:extLst>
          </p:cNvPr>
          <p:cNvSpPr txBox="1"/>
          <p:nvPr/>
        </p:nvSpPr>
        <p:spPr>
          <a:xfrm>
            <a:off x="3290197" y="3865678"/>
            <a:ext cx="5713363" cy="1754326"/>
          </a:xfrm>
          <a:prstGeom prst="rect">
            <a:avLst/>
          </a:prstGeom>
          <a:noFill/>
        </p:spPr>
        <p:txBody>
          <a:bodyPr wrap="square">
            <a:spAutoFit/>
          </a:bodyPr>
          <a:lstStyle/>
          <a:p>
            <a:pPr>
              <a:buNone/>
            </a:pPr>
            <a:r>
              <a:rPr lang="en-US" dirty="0"/>
              <a:t>Identifying waste, unnecessary steps, and parallel steps helps teams to:</a:t>
            </a:r>
          </a:p>
          <a:p>
            <a:pPr>
              <a:buFont typeface="Arial" panose="020B0604020202020204" pitchFamily="34" charset="0"/>
              <a:buChar char="•"/>
            </a:pPr>
            <a:r>
              <a:rPr lang="en-US" dirty="0"/>
              <a:t>Reduce waiting times</a:t>
            </a:r>
          </a:p>
          <a:p>
            <a:pPr>
              <a:buFont typeface="Arial" panose="020B0604020202020204" pitchFamily="34" charset="0"/>
              <a:buChar char="•"/>
            </a:pPr>
            <a:r>
              <a:rPr lang="en-US" dirty="0"/>
              <a:t>Improve patient flow</a:t>
            </a:r>
          </a:p>
          <a:p>
            <a:pPr>
              <a:buFont typeface="Arial" panose="020B0604020202020204" pitchFamily="34" charset="0"/>
              <a:buChar char="•"/>
            </a:pPr>
            <a:r>
              <a:rPr lang="en-US" dirty="0"/>
              <a:t>Use staff time more efficiently</a:t>
            </a:r>
          </a:p>
          <a:p>
            <a:pPr>
              <a:buFont typeface="Arial" panose="020B0604020202020204" pitchFamily="34" charset="0"/>
              <a:buChar char="•"/>
            </a:pPr>
            <a:r>
              <a:rPr lang="en-US" dirty="0"/>
              <a:t>Simplify processes before testing change ideas (PDSA)</a:t>
            </a:r>
          </a:p>
        </p:txBody>
      </p:sp>
      <p:sp>
        <p:nvSpPr>
          <p:cNvPr id="11" name="Rectangle 10">
            <a:extLst>
              <a:ext uri="{FF2B5EF4-FFF2-40B4-BE49-F238E27FC236}">
                <a16:creationId xmlns:a16="http://schemas.microsoft.com/office/drawing/2014/main" id="{1E541B76-D2A0-D4DE-225B-2CE89B212D2E}"/>
              </a:ext>
            </a:extLst>
          </p:cNvPr>
          <p:cNvSpPr/>
          <p:nvPr/>
        </p:nvSpPr>
        <p:spPr>
          <a:xfrm>
            <a:off x="3290180" y="3606644"/>
            <a:ext cx="5713380" cy="2559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Benefits of Process map analysis</a:t>
            </a:r>
            <a:endParaRPr lang="en-ZA" dirty="0"/>
          </a:p>
        </p:txBody>
      </p:sp>
    </p:spTree>
    <p:extLst>
      <p:ext uri="{BB962C8B-B14F-4D97-AF65-F5344CB8AC3E}">
        <p14:creationId xmlns:p14="http://schemas.microsoft.com/office/powerpoint/2010/main" val="3357345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60144-9ED3-4746-B2EC-A99199655FA0}"/>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3CBEF755-1D1F-E203-F2C1-26349E6AAC6D}"/>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1661B120-740B-BE9F-02B8-C5F518839ED1}"/>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4.5: </a:t>
            </a:r>
          </a:p>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lang="en-ZA" sz="3200" b="1" dirty="0">
                <a:solidFill>
                  <a:srgbClr val="000000">
                    <a:lumMod val="75000"/>
                    <a:lumOff val="25000"/>
                  </a:srgbClr>
                </a:solidFill>
                <a:latin typeface="Aptos "/>
              </a:rPr>
              <a:t>Root Cause Analysis</a:t>
            </a:r>
            <a:endPar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endParaRPr>
          </a:p>
        </p:txBody>
      </p:sp>
    </p:spTree>
    <p:extLst>
      <p:ext uri="{BB962C8B-B14F-4D97-AF65-F5344CB8AC3E}">
        <p14:creationId xmlns:p14="http://schemas.microsoft.com/office/powerpoint/2010/main" val="478245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E7A1-591E-A975-311E-63FCF266231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B14274C-918C-83BE-CB36-B15A625D45BC}"/>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08DC08DF-E66E-CE91-FCD1-6DF71EF10DF3}"/>
              </a:ext>
            </a:extLst>
          </p:cNvPr>
          <p:cNvSpPr/>
          <p:nvPr/>
        </p:nvSpPr>
        <p:spPr>
          <a:xfrm>
            <a:off x="33244"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73BF7F2-336C-C9E4-2700-F24175C3E6DB}"/>
              </a:ext>
            </a:extLst>
          </p:cNvPr>
          <p:cNvSpPr txBox="1"/>
          <p:nvPr/>
        </p:nvSpPr>
        <p:spPr>
          <a:xfrm>
            <a:off x="755576" y="199925"/>
            <a:ext cx="663681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4.5 Root Cause Analysis-Definition of Root cause analysis (fishbone &amp; 5 WHYS)</a:t>
            </a:r>
            <a:endPar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3" name="Text Placeholder 3">
            <a:extLst>
              <a:ext uri="{FF2B5EF4-FFF2-40B4-BE49-F238E27FC236}">
                <a16:creationId xmlns:a16="http://schemas.microsoft.com/office/drawing/2014/main" id="{B7F2525D-472E-D256-715E-6FFFAA5D352D}"/>
              </a:ext>
            </a:extLst>
          </p:cNvPr>
          <p:cNvSpPr txBox="1">
            <a:spLocks/>
          </p:cNvSpPr>
          <p:nvPr/>
        </p:nvSpPr>
        <p:spPr>
          <a:xfrm>
            <a:off x="62911" y="1113816"/>
            <a:ext cx="3334544" cy="189406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R</a:t>
            </a:r>
            <a:r>
              <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rPr>
              <a:t>oot Cause analysis tools</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rPr>
              <a:t>Fishbone</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rPr>
              <a:t>5 WHYS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8" name="Picture 7">
            <a:extLst>
              <a:ext uri="{FF2B5EF4-FFF2-40B4-BE49-F238E27FC236}">
                <a16:creationId xmlns:a16="http://schemas.microsoft.com/office/drawing/2014/main" id="{900F56B9-E10C-F341-683C-9788F939D6C1}"/>
              </a:ext>
            </a:extLst>
          </p:cNvPr>
          <p:cNvPicPr>
            <a:picLocks noChangeAspect="1"/>
          </p:cNvPicPr>
          <p:nvPr/>
        </p:nvPicPr>
        <p:blipFill>
          <a:blip r:embed="rId2"/>
          <a:stretch>
            <a:fillRect/>
          </a:stretch>
        </p:blipFill>
        <p:spPr>
          <a:xfrm>
            <a:off x="208170" y="3068960"/>
            <a:ext cx="2923669" cy="2520280"/>
          </a:xfrm>
          <a:prstGeom prst="rect">
            <a:avLst/>
          </a:prstGeom>
        </p:spPr>
      </p:pic>
      <p:sp>
        <p:nvSpPr>
          <p:cNvPr id="10" name="TextBox 9">
            <a:extLst>
              <a:ext uri="{FF2B5EF4-FFF2-40B4-BE49-F238E27FC236}">
                <a16:creationId xmlns:a16="http://schemas.microsoft.com/office/drawing/2014/main" id="{5FEEF6DB-0B60-476B-23AE-9E15AD4FD6B9}"/>
              </a:ext>
            </a:extLst>
          </p:cNvPr>
          <p:cNvSpPr txBox="1"/>
          <p:nvPr/>
        </p:nvSpPr>
        <p:spPr>
          <a:xfrm>
            <a:off x="3279284" y="1117512"/>
            <a:ext cx="5801805" cy="1477328"/>
          </a:xfrm>
          <a:prstGeom prst="rect">
            <a:avLst/>
          </a:prstGeom>
          <a:noFill/>
        </p:spPr>
        <p:txBody>
          <a:bodyPr wrap="square">
            <a:spAutoFit/>
          </a:bodyPr>
          <a:lstStyle/>
          <a:p>
            <a:pPr marL="214313" indent="-214313" defTabSz="685800">
              <a:buFont typeface="Arial" panose="020B0604020202020204" pitchFamily="34" charset="0"/>
              <a:buChar char="•"/>
            </a:pPr>
            <a:r>
              <a:rPr lang="en-US" b="1" dirty="0">
                <a:solidFill>
                  <a:srgbClr val="000000"/>
                </a:solidFill>
              </a:rPr>
              <a:t>Definition of Root Cause Analysis</a:t>
            </a:r>
            <a:r>
              <a:rPr lang="en-US" dirty="0">
                <a:solidFill>
                  <a:srgbClr val="000000"/>
                </a:solidFill>
              </a:rPr>
              <a:t>: i</a:t>
            </a:r>
            <a:r>
              <a:rPr lang="en-US" dirty="0"/>
              <a:t>s a structured method to identify the underlying causes of a problem or adverse event, aiming to implement solutions that prevent it from recurring</a:t>
            </a:r>
          </a:p>
          <a:p>
            <a:pPr marL="214313" indent="-214313" defTabSz="685800">
              <a:buFont typeface="Arial" panose="020B0604020202020204" pitchFamily="34" charset="0"/>
              <a:buChar char="•"/>
            </a:pPr>
            <a:r>
              <a:rPr lang="en-US" b="1" dirty="0">
                <a:solidFill>
                  <a:srgbClr val="000000"/>
                </a:solidFill>
              </a:rPr>
              <a:t>The Root Cause Analysis are as follows </a:t>
            </a:r>
          </a:p>
        </p:txBody>
      </p:sp>
      <p:pic>
        <p:nvPicPr>
          <p:cNvPr id="13" name="Picture 12">
            <a:extLst>
              <a:ext uri="{FF2B5EF4-FFF2-40B4-BE49-F238E27FC236}">
                <a16:creationId xmlns:a16="http://schemas.microsoft.com/office/drawing/2014/main" id="{7C3043DA-1886-78D6-67C8-479F686BFE6B}"/>
              </a:ext>
            </a:extLst>
          </p:cNvPr>
          <p:cNvPicPr>
            <a:picLocks noChangeAspect="1"/>
          </p:cNvPicPr>
          <p:nvPr/>
        </p:nvPicPr>
        <p:blipFill>
          <a:blip r:embed="rId3"/>
          <a:stretch>
            <a:fillRect/>
          </a:stretch>
        </p:blipFill>
        <p:spPr>
          <a:xfrm>
            <a:off x="6488452" y="2602547"/>
            <a:ext cx="2354087" cy="1200329"/>
          </a:xfrm>
          <a:prstGeom prst="rect">
            <a:avLst/>
          </a:prstGeom>
        </p:spPr>
      </p:pic>
      <p:pic>
        <p:nvPicPr>
          <p:cNvPr id="14" name="Picture 13">
            <a:extLst>
              <a:ext uri="{FF2B5EF4-FFF2-40B4-BE49-F238E27FC236}">
                <a16:creationId xmlns:a16="http://schemas.microsoft.com/office/drawing/2014/main" id="{19CEDD1D-5CC5-BCA2-43D3-46A5ABDCD975}"/>
              </a:ext>
            </a:extLst>
          </p:cNvPr>
          <p:cNvPicPr>
            <a:picLocks noChangeAspect="1"/>
          </p:cNvPicPr>
          <p:nvPr/>
        </p:nvPicPr>
        <p:blipFill>
          <a:blip r:embed="rId4"/>
          <a:stretch>
            <a:fillRect/>
          </a:stretch>
        </p:blipFill>
        <p:spPr>
          <a:xfrm>
            <a:off x="6526964" y="3967440"/>
            <a:ext cx="2293507" cy="1515145"/>
          </a:xfrm>
          <a:prstGeom prst="rect">
            <a:avLst/>
          </a:prstGeom>
        </p:spPr>
      </p:pic>
      <p:sp>
        <p:nvSpPr>
          <p:cNvPr id="15" name="TextBox 14">
            <a:extLst>
              <a:ext uri="{FF2B5EF4-FFF2-40B4-BE49-F238E27FC236}">
                <a16:creationId xmlns:a16="http://schemas.microsoft.com/office/drawing/2014/main" id="{F0ED6C02-19DA-3100-F76F-322C2D8F2569}"/>
              </a:ext>
            </a:extLst>
          </p:cNvPr>
          <p:cNvSpPr txBox="1"/>
          <p:nvPr/>
        </p:nvSpPr>
        <p:spPr>
          <a:xfrm>
            <a:off x="3374185" y="2617946"/>
            <a:ext cx="3017095" cy="1200329"/>
          </a:xfrm>
          <a:prstGeom prst="rect">
            <a:avLst/>
          </a:prstGeom>
          <a:noFill/>
          <a:ln>
            <a:solidFill>
              <a:srgbClr val="C00000"/>
            </a:solidFill>
          </a:ln>
        </p:spPr>
        <p:txBody>
          <a:bodyPr wrap="square" rtlCol="0">
            <a:spAutoFit/>
          </a:bodyPr>
          <a:lstStyle/>
          <a:p>
            <a:pPr defTabSz="685800">
              <a:defRPr/>
            </a:pPr>
            <a:r>
              <a:rPr lang="en-US" b="1" dirty="0">
                <a:solidFill>
                  <a:srgbClr val="000000"/>
                </a:solidFill>
              </a:rPr>
              <a:t>Fishbone</a:t>
            </a:r>
            <a:r>
              <a:rPr lang="en-US" dirty="0">
                <a:solidFill>
                  <a:srgbClr val="000000"/>
                </a:solidFill>
              </a:rPr>
              <a:t> is used when there are multifaceted contributory factors that cause the underperformance </a:t>
            </a:r>
          </a:p>
        </p:txBody>
      </p:sp>
      <p:sp>
        <p:nvSpPr>
          <p:cNvPr id="16" name="TextBox 15">
            <a:extLst>
              <a:ext uri="{FF2B5EF4-FFF2-40B4-BE49-F238E27FC236}">
                <a16:creationId xmlns:a16="http://schemas.microsoft.com/office/drawing/2014/main" id="{F4563DCE-C7CA-880F-1930-9660C5E9A48E}"/>
              </a:ext>
            </a:extLst>
          </p:cNvPr>
          <p:cNvSpPr txBox="1"/>
          <p:nvPr/>
        </p:nvSpPr>
        <p:spPr>
          <a:xfrm>
            <a:off x="3383929" y="4010631"/>
            <a:ext cx="3011014" cy="1477328"/>
          </a:xfrm>
          <a:prstGeom prst="rect">
            <a:avLst/>
          </a:prstGeom>
          <a:noFill/>
          <a:ln>
            <a:solidFill>
              <a:srgbClr val="C00000"/>
            </a:solidFill>
          </a:ln>
        </p:spPr>
        <p:txBody>
          <a:bodyPr wrap="square" rtlCol="0">
            <a:spAutoFit/>
          </a:bodyPr>
          <a:lstStyle/>
          <a:p>
            <a:pPr defTabSz="685800">
              <a:defRPr/>
            </a:pPr>
            <a:r>
              <a:rPr lang="en-US" b="1" dirty="0">
                <a:solidFill>
                  <a:srgbClr val="000000"/>
                </a:solidFill>
                <a:latin typeface="Aptos" panose="020B0004020202020204" pitchFamily="34" charset="0"/>
              </a:rPr>
              <a:t>5 WHYs </a:t>
            </a:r>
            <a:r>
              <a:rPr lang="en-US" dirty="0">
                <a:solidFill>
                  <a:srgbClr val="000000"/>
                </a:solidFill>
                <a:latin typeface="Aptos" panose="020B0004020202020204" pitchFamily="34" charset="0"/>
              </a:rPr>
              <a:t>is used to drill deeper once the gap is found in the system , it can be used to compliment Fishbone or Process Map </a:t>
            </a:r>
            <a:endParaRPr lang="en-ZA" dirty="0">
              <a:solidFill>
                <a:srgbClr val="000000"/>
              </a:solidFill>
              <a:latin typeface="Aptos" panose="020B0004020202020204" pitchFamily="34" charset="0"/>
            </a:endParaRPr>
          </a:p>
        </p:txBody>
      </p:sp>
      <p:sp>
        <p:nvSpPr>
          <p:cNvPr id="2" name="Rectangle 1">
            <a:extLst>
              <a:ext uri="{FF2B5EF4-FFF2-40B4-BE49-F238E27FC236}">
                <a16:creationId xmlns:a16="http://schemas.microsoft.com/office/drawing/2014/main" id="{75918181-D8CE-0F65-15D9-088304038A22}"/>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Tree>
    <p:extLst>
      <p:ext uri="{BB962C8B-B14F-4D97-AF65-F5344CB8AC3E}">
        <p14:creationId xmlns:p14="http://schemas.microsoft.com/office/powerpoint/2010/main" val="829163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87DD-0347-47D7-74A5-14ECEE3C06A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A51C89E-417C-8F09-AAFA-067BF43FA36E}"/>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F05E9098-27F9-DAB0-3759-0E5E9033A0E3}"/>
              </a:ext>
            </a:extLst>
          </p:cNvPr>
          <p:cNvSpPr/>
          <p:nvPr/>
        </p:nvSpPr>
        <p:spPr>
          <a:xfrm>
            <a:off x="33244"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EF9A871-94B8-81BA-A34E-17F5A2CC4DEB}"/>
              </a:ext>
            </a:extLst>
          </p:cNvPr>
          <p:cNvSpPr txBox="1"/>
          <p:nvPr/>
        </p:nvSpPr>
        <p:spPr>
          <a:xfrm>
            <a:off x="455462" y="260648"/>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latin typeface="Bookman Old Style" panose="020F0302020204030204"/>
                <a:ea typeface="+mn-ea"/>
                <a:cs typeface="+mn-cs"/>
              </a:rPr>
              <a:t>4.5 Root cause analysis-</a:t>
            </a:r>
            <a:r>
              <a:rPr lang="en-US" sz="2400" spc="-38" dirty="0">
                <a:solidFill>
                  <a:srgbClr val="FFFFFF"/>
                </a:solidFill>
                <a:latin typeface="Bookman Old Style" panose="020F0302020204030204"/>
              </a:rPr>
              <a:t>Fishbone</a:t>
            </a:r>
            <a:r>
              <a:rPr kumimoji="0" lang="en-US" sz="2400" b="0" i="0" u="none" strike="noStrike" kern="1200" cap="none" spc="-38" normalizeH="0" baseline="0" noProof="0" dirty="0">
                <a:ln>
                  <a:noFill/>
                </a:ln>
                <a:solidFill>
                  <a:srgbClr val="FFFFFF"/>
                </a:solidFill>
                <a:effectLst/>
                <a:uLnTx/>
                <a:uFillTx/>
                <a:latin typeface="Bookman Old Style" panose="020F0302020204030204"/>
                <a:ea typeface="+mn-ea"/>
                <a:cs typeface="+mn-cs"/>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3">
            <a:extLst>
              <a:ext uri="{FF2B5EF4-FFF2-40B4-BE49-F238E27FC236}">
                <a16:creationId xmlns:a16="http://schemas.microsoft.com/office/drawing/2014/main" id="{BE2E6415-A4C1-77BB-027B-81C4E75FDC61}"/>
              </a:ext>
            </a:extLst>
          </p:cNvPr>
          <p:cNvSpPr txBox="1">
            <a:spLocks/>
          </p:cNvSpPr>
          <p:nvPr/>
        </p:nvSpPr>
        <p:spPr>
          <a:xfrm>
            <a:off x="323528" y="1364194"/>
            <a:ext cx="3334544" cy="189406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R</a:t>
            </a: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oot Cause analysis tools</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Fishbone</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5 WHYS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extBox 1">
            <a:extLst>
              <a:ext uri="{FF2B5EF4-FFF2-40B4-BE49-F238E27FC236}">
                <a16:creationId xmlns:a16="http://schemas.microsoft.com/office/drawing/2014/main" id="{B3117AB4-4F74-520F-33BE-CE7160D3FEF2}"/>
              </a:ext>
            </a:extLst>
          </p:cNvPr>
          <p:cNvSpPr txBox="1"/>
          <p:nvPr/>
        </p:nvSpPr>
        <p:spPr>
          <a:xfrm>
            <a:off x="3243477" y="1113816"/>
            <a:ext cx="5942382" cy="4828951"/>
          </a:xfrm>
          <a:prstGeom prst="rect">
            <a:avLst/>
          </a:prstGeom>
          <a:noFill/>
        </p:spPr>
        <p:txBody>
          <a:bodyPr wrap="square">
            <a:spAutoFit/>
          </a:bodyPr>
          <a:lstStyle/>
          <a:p>
            <a:pPr marL="214313" indent="-214313" defTabSz="685800">
              <a:buFont typeface="Arial" panose="020B0604020202020204" pitchFamily="34" charset="0"/>
              <a:buChar char="•"/>
            </a:pPr>
            <a:r>
              <a:rPr lang="en-US" b="1" dirty="0">
                <a:solidFill>
                  <a:srgbClr val="000000"/>
                </a:solidFill>
              </a:rPr>
              <a:t>Definition of a Fishbone Diagram</a:t>
            </a:r>
            <a:r>
              <a:rPr lang="en-US" dirty="0">
                <a:solidFill>
                  <a:srgbClr val="000000"/>
                </a:solidFill>
              </a:rPr>
              <a:t>, also called the Ishikawa Diagram or Cause-and-Effect Diagram, is a visual tool used to systematically identify and organize potential causes of a problem. It looks like a fish skeleton, with the “head” representing the problem and the “bones” representing categories of possible causes</a:t>
            </a:r>
          </a:p>
          <a:p>
            <a:pPr marL="214313" indent="-214313" defTabSz="685800">
              <a:buFont typeface="Arial" panose="020B0604020202020204" pitchFamily="34" charset="0"/>
              <a:buChar char="•"/>
            </a:pPr>
            <a:r>
              <a:rPr lang="en-US" b="1" dirty="0">
                <a:solidFill>
                  <a:srgbClr val="000000"/>
                </a:solidFill>
              </a:rPr>
              <a:t>Purpose</a:t>
            </a:r>
            <a:r>
              <a:rPr lang="en-US" dirty="0">
                <a:solidFill>
                  <a:srgbClr val="000000"/>
                </a:solidFill>
              </a:rPr>
              <a:t> : Organize all possible causes under structured categories (e.g staff, processes, resources) to identify root causes and prioritize areas of improvements</a:t>
            </a:r>
          </a:p>
          <a:p>
            <a:pPr marL="214313" indent="-214313" defTabSz="685800">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ea typeface="+mn-ea"/>
                <a:cs typeface="+mn-cs"/>
              </a:rPr>
              <a:t>It is used when there are complex problems with multiple contributing factors e.g Long waiting times in ART clinics due to staff shortages, unclear protocols </a:t>
            </a:r>
            <a:r>
              <a:rPr kumimoji="0" lang="en-US" b="0" i="0" u="none" strike="noStrike" kern="1200" cap="none" spc="0" normalizeH="0" baseline="0" noProof="0" dirty="0" err="1">
                <a:ln>
                  <a:noFill/>
                </a:ln>
                <a:solidFill>
                  <a:srgbClr val="000000"/>
                </a:solidFill>
                <a:effectLst/>
                <a:uLnTx/>
                <a:uFillTx/>
                <a:ea typeface="+mn-ea"/>
                <a:cs typeface="+mn-cs"/>
              </a:rPr>
              <a:t>etc</a:t>
            </a:r>
            <a:endParaRPr kumimoji="0" lang="en-US" b="0" i="0" u="none" strike="noStrike" kern="1200" cap="none" spc="0" normalizeH="0" baseline="0" noProof="0" dirty="0">
              <a:ln>
                <a:noFill/>
              </a:ln>
              <a:solidFill>
                <a:srgbClr val="000000"/>
              </a:solidFill>
              <a:effectLst/>
              <a:uLnTx/>
              <a:uFillTx/>
              <a:ea typeface="+mn-ea"/>
              <a:cs typeface="+mn-cs"/>
            </a:endParaRPr>
          </a:p>
          <a:p>
            <a:pPr defTabSz="685800"/>
            <a:endParaRPr lang="en-US" sz="2000" dirty="0">
              <a:solidFill>
                <a:srgbClr val="000000"/>
              </a:solidFill>
              <a:latin typeface="Aptos" panose="020B0004020202020204" pitchFamily="34" charset="0"/>
            </a:endParaRPr>
          </a:p>
          <a:p>
            <a:pPr marL="214313" indent="-214313" defTabSz="685800">
              <a:buFont typeface="Arial" panose="020B0604020202020204" pitchFamily="34" charset="0"/>
              <a:buChar char="•"/>
            </a:pPr>
            <a:endParaRPr lang="en-US" sz="2000" dirty="0">
              <a:solidFill>
                <a:srgbClr val="000000"/>
              </a:solidFill>
              <a:latin typeface="Aptos" panose="020B0004020202020204" pitchFamily="34" charset="0"/>
            </a:endParaRPr>
          </a:p>
          <a:p>
            <a:pPr marL="342900" lvl="1" defTabSz="685800">
              <a:lnSpc>
                <a:spcPct val="150000"/>
              </a:lnSpc>
            </a:pPr>
            <a:endParaRPr lang="en-US" sz="1200" dirty="0">
              <a:solidFill>
                <a:srgbClr val="000000"/>
              </a:solidFill>
              <a:latin typeface="Franklin Gothic Book" panose="020F0502020204030204"/>
            </a:endParaRPr>
          </a:p>
          <a:p>
            <a:pPr defTabSz="685800">
              <a:lnSpc>
                <a:spcPct val="150000"/>
              </a:lnSpc>
            </a:pPr>
            <a:endParaRPr lang="en-US" sz="1200" dirty="0">
              <a:solidFill>
                <a:srgbClr val="000000"/>
              </a:solidFill>
              <a:latin typeface="Franklin Gothic Book" panose="020F0502020204030204"/>
            </a:endParaRPr>
          </a:p>
          <a:p>
            <a:pPr defTabSz="685800">
              <a:lnSpc>
                <a:spcPct val="150000"/>
              </a:lnSpc>
            </a:pPr>
            <a:endParaRPr lang="en-US" sz="1200" dirty="0">
              <a:solidFill>
                <a:srgbClr val="000000"/>
              </a:solidFill>
              <a:latin typeface="Franklin Gothic Book" panose="020F0502020204030204"/>
            </a:endParaRPr>
          </a:p>
        </p:txBody>
      </p:sp>
      <p:pic>
        <p:nvPicPr>
          <p:cNvPr id="6" name="Picture 5">
            <a:extLst>
              <a:ext uri="{FF2B5EF4-FFF2-40B4-BE49-F238E27FC236}">
                <a16:creationId xmlns:a16="http://schemas.microsoft.com/office/drawing/2014/main" id="{72259D9B-64AF-C462-9E1C-CF61840723F7}"/>
              </a:ext>
            </a:extLst>
          </p:cNvPr>
          <p:cNvPicPr>
            <a:picLocks noChangeAspect="1"/>
          </p:cNvPicPr>
          <p:nvPr/>
        </p:nvPicPr>
        <p:blipFill>
          <a:blip r:embed="rId3"/>
          <a:stretch>
            <a:fillRect/>
          </a:stretch>
        </p:blipFill>
        <p:spPr>
          <a:xfrm>
            <a:off x="120134" y="2852936"/>
            <a:ext cx="2999492" cy="2639653"/>
          </a:xfrm>
          <a:prstGeom prst="rect">
            <a:avLst/>
          </a:prstGeom>
        </p:spPr>
      </p:pic>
      <p:sp>
        <p:nvSpPr>
          <p:cNvPr id="7" name="Rectangle 6">
            <a:extLst>
              <a:ext uri="{FF2B5EF4-FFF2-40B4-BE49-F238E27FC236}">
                <a16:creationId xmlns:a16="http://schemas.microsoft.com/office/drawing/2014/main" id="{920604BE-22B5-126A-FC9C-81DBC9A9AC6F}"/>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Tree>
    <p:extLst>
      <p:ext uri="{BB962C8B-B14F-4D97-AF65-F5344CB8AC3E}">
        <p14:creationId xmlns:p14="http://schemas.microsoft.com/office/powerpoint/2010/main" val="291630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2A828-CCB5-708D-5E4E-91D64076D73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A087815-8EEC-02AE-7322-B7023DA45E72}"/>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2" name="TextBox 11">
            <a:extLst>
              <a:ext uri="{FF2B5EF4-FFF2-40B4-BE49-F238E27FC236}">
                <a16:creationId xmlns:a16="http://schemas.microsoft.com/office/drawing/2014/main" id="{0C4232E4-2F04-656D-7F17-155510BE8DFA}"/>
              </a:ext>
            </a:extLst>
          </p:cNvPr>
          <p:cNvSpPr txBox="1"/>
          <p:nvPr/>
        </p:nvSpPr>
        <p:spPr>
          <a:xfrm>
            <a:off x="683568" y="214098"/>
            <a:ext cx="663681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4.5 Root cause analysis-</a:t>
            </a:r>
            <a:r>
              <a:rPr lang="en-US" sz="2400" spc="-38" dirty="0">
                <a:solidFill>
                  <a:srgbClr val="FFFFFF"/>
                </a:solidFill>
              </a:rPr>
              <a:t>Fishbone</a:t>
            </a:r>
            <a:r>
              <a:rPr kumimoji="0" lang="en-US" sz="2400" b="0" i="0" u="none" strike="noStrike" kern="1200" cap="none" spc="-38" normalizeH="0" baseline="0" noProof="0" dirty="0">
                <a:ln>
                  <a:noFill/>
                </a:ln>
                <a:solidFill>
                  <a:srgbClr val="FFFFFF"/>
                </a:solidFill>
                <a:effectLst/>
                <a:uLnTx/>
                <a:uFillTx/>
                <a:ea typeface="+mn-ea"/>
                <a:cs typeface="+mn-cs"/>
              </a:rPr>
              <a:t> diagram completion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Group Exercise</a:t>
            </a:r>
            <a:r>
              <a:rPr lang="en-US" sz="2400" spc="-38" dirty="0">
                <a:solidFill>
                  <a:srgbClr val="FFFFFF"/>
                </a:solidFill>
              </a:rPr>
              <a:t> (Steps to follow) </a:t>
            </a:r>
            <a:endPar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2" name="TextBox 1">
            <a:extLst>
              <a:ext uri="{FF2B5EF4-FFF2-40B4-BE49-F238E27FC236}">
                <a16:creationId xmlns:a16="http://schemas.microsoft.com/office/drawing/2014/main" id="{33F546DE-9307-EB9C-DD86-D180A29C0FD0}"/>
              </a:ext>
            </a:extLst>
          </p:cNvPr>
          <p:cNvSpPr txBox="1"/>
          <p:nvPr/>
        </p:nvSpPr>
        <p:spPr>
          <a:xfrm>
            <a:off x="33244" y="1068018"/>
            <a:ext cx="9219276" cy="5047536"/>
          </a:xfrm>
          <a:prstGeom prst="rect">
            <a:avLst/>
          </a:prstGeom>
          <a:noFill/>
          <a:ln>
            <a:noFill/>
          </a:ln>
        </p:spPr>
        <p:txBody>
          <a:bodyPr wrap="square">
            <a:spAutoFit/>
          </a:bodyPr>
          <a:lstStyle/>
          <a:p>
            <a:pPr defTabSz="685800"/>
            <a:r>
              <a:rPr lang="en-US" b="1" dirty="0">
                <a:solidFill>
                  <a:srgbClr val="000000"/>
                </a:solidFill>
              </a:rPr>
              <a:t>Topic:</a:t>
            </a:r>
            <a:r>
              <a:rPr lang="en-US" dirty="0">
                <a:solidFill>
                  <a:srgbClr val="000000"/>
                </a:solidFill>
              </a:rPr>
              <a:t> Low Viral Load (VL) Uptake Rate in Children &lt;5 Years</a:t>
            </a:r>
            <a:endParaRPr lang="en-US" b="1" dirty="0">
              <a:solidFill>
                <a:srgbClr val="000000"/>
              </a:solidFill>
            </a:endParaRPr>
          </a:p>
          <a:p>
            <a:pPr defTabSz="685800">
              <a:buFont typeface="+mj-lt"/>
              <a:buAutoNum type="arabicPeriod"/>
            </a:pPr>
            <a:r>
              <a:rPr lang="en-US" b="1" dirty="0">
                <a:solidFill>
                  <a:srgbClr val="000000"/>
                </a:solidFill>
              </a:rPr>
              <a:t>Define the Problem Clearly</a:t>
            </a:r>
            <a:endParaRPr lang="en-US" dirty="0">
              <a:solidFill>
                <a:srgbClr val="000000"/>
              </a:solidFill>
            </a:endParaRPr>
          </a:p>
          <a:p>
            <a:pPr marL="628650" lvl="1" indent="-285750" defTabSz="685800">
              <a:buFont typeface="Arial" panose="020B0604020202020204" pitchFamily="34" charset="0"/>
              <a:buChar char="•"/>
            </a:pPr>
            <a:r>
              <a:rPr lang="en-US" dirty="0">
                <a:solidFill>
                  <a:srgbClr val="000000"/>
                </a:solidFill>
              </a:rPr>
              <a:t>Write the problem at the “head” of </a:t>
            </a:r>
            <a:r>
              <a:rPr lang="en-US">
                <a:solidFill>
                  <a:srgbClr val="000000"/>
                </a:solidFill>
              </a:rPr>
              <a:t>the fish : </a:t>
            </a:r>
            <a:r>
              <a:rPr lang="en-US" b="1">
                <a:solidFill>
                  <a:srgbClr val="000000"/>
                </a:solidFill>
              </a:rPr>
              <a:t>“ Low </a:t>
            </a:r>
            <a:r>
              <a:rPr lang="en-US" b="1" dirty="0">
                <a:solidFill>
                  <a:srgbClr val="000000"/>
                </a:solidFill>
              </a:rPr>
              <a:t>VL uptake rate in children &lt;5 years”</a:t>
            </a:r>
            <a:endParaRPr lang="en-US" dirty="0">
              <a:solidFill>
                <a:srgbClr val="000000"/>
              </a:solidFill>
            </a:endParaRPr>
          </a:p>
          <a:p>
            <a:pPr defTabSz="685800">
              <a:buFont typeface="+mj-lt"/>
              <a:buAutoNum type="arabicPeriod"/>
            </a:pPr>
            <a:r>
              <a:rPr lang="en-US" b="1" dirty="0">
                <a:solidFill>
                  <a:srgbClr val="000000"/>
                </a:solidFill>
              </a:rPr>
              <a:t>Brainstorm Possible Causes</a:t>
            </a:r>
            <a:endParaRPr lang="en-US" dirty="0">
              <a:solidFill>
                <a:srgbClr val="000000"/>
              </a:solidFill>
            </a:endParaRPr>
          </a:p>
          <a:p>
            <a:pPr marL="342900" lvl="1" defTabSz="685800"/>
            <a:r>
              <a:rPr lang="en-US" dirty="0">
                <a:solidFill>
                  <a:srgbClr val="000000"/>
                </a:solidFill>
              </a:rPr>
              <a:t>Break into small teams and list all possible reasons why VL uptake is low . Encourage thinking across categories: </a:t>
            </a:r>
          </a:p>
          <a:p>
            <a:pPr marL="971550" lvl="2" indent="-285750" defTabSz="685800">
              <a:buFont typeface="Arial" panose="020B0604020202020204" pitchFamily="34" charset="0"/>
              <a:buChar char="•"/>
            </a:pPr>
            <a:r>
              <a:rPr lang="en-US" b="1" dirty="0">
                <a:solidFill>
                  <a:srgbClr val="000000"/>
                </a:solidFill>
              </a:rPr>
              <a:t>People:</a:t>
            </a:r>
            <a:r>
              <a:rPr lang="en-US" dirty="0">
                <a:solidFill>
                  <a:srgbClr val="000000"/>
                </a:solidFill>
              </a:rPr>
              <a:t> Staff shortages, lack of training, caregiver knowledge gaps.</a:t>
            </a:r>
          </a:p>
          <a:p>
            <a:pPr marL="971550" lvl="2" indent="-285750" defTabSz="685800">
              <a:buFont typeface="Arial" panose="020B0604020202020204" pitchFamily="34" charset="0"/>
              <a:buChar char="•"/>
            </a:pPr>
            <a:r>
              <a:rPr lang="en-US" b="1" dirty="0">
                <a:solidFill>
                  <a:srgbClr val="000000"/>
                </a:solidFill>
              </a:rPr>
              <a:t>Process:</a:t>
            </a:r>
            <a:r>
              <a:rPr lang="en-US" dirty="0">
                <a:solidFill>
                  <a:srgbClr val="000000"/>
                </a:solidFill>
              </a:rPr>
              <a:t> Poor documentation, unclear VL monitoring schedule.</a:t>
            </a:r>
          </a:p>
          <a:p>
            <a:pPr marL="971550" lvl="2" indent="-285750" defTabSz="685800">
              <a:buFont typeface="Arial" panose="020B0604020202020204" pitchFamily="34" charset="0"/>
              <a:buChar char="•"/>
            </a:pPr>
            <a:r>
              <a:rPr lang="en-US" b="1" dirty="0">
                <a:solidFill>
                  <a:srgbClr val="000000"/>
                </a:solidFill>
              </a:rPr>
              <a:t>Equipment:</a:t>
            </a:r>
            <a:r>
              <a:rPr lang="en-US" dirty="0">
                <a:solidFill>
                  <a:srgbClr val="000000"/>
                </a:solidFill>
              </a:rPr>
              <a:t> Limited lab machines, sample transport delays.</a:t>
            </a:r>
          </a:p>
          <a:p>
            <a:pPr marL="971550" lvl="2" indent="-285750" defTabSz="685800">
              <a:buFont typeface="Arial" panose="020B0604020202020204" pitchFamily="34" charset="0"/>
              <a:buChar char="•"/>
            </a:pPr>
            <a:r>
              <a:rPr lang="en-US" b="1" dirty="0">
                <a:solidFill>
                  <a:srgbClr val="000000"/>
                </a:solidFill>
              </a:rPr>
              <a:t>Environment:</a:t>
            </a:r>
            <a:r>
              <a:rPr lang="en-US" dirty="0">
                <a:solidFill>
                  <a:srgbClr val="000000"/>
                </a:solidFill>
              </a:rPr>
              <a:t> Overcrowded clinics, rural access issues.</a:t>
            </a:r>
          </a:p>
          <a:p>
            <a:pPr marL="971550" lvl="2" indent="-285750" defTabSz="685800">
              <a:buFont typeface="Arial" panose="020B0604020202020204" pitchFamily="34" charset="0"/>
              <a:buChar char="•"/>
            </a:pPr>
            <a:r>
              <a:rPr lang="en-US" b="1" dirty="0">
                <a:solidFill>
                  <a:srgbClr val="000000"/>
                </a:solidFill>
              </a:rPr>
              <a:t>Materials:</a:t>
            </a:r>
            <a:r>
              <a:rPr lang="en-US" dirty="0">
                <a:solidFill>
                  <a:srgbClr val="000000"/>
                </a:solidFill>
              </a:rPr>
              <a:t> Stock-outs of test kits or reagents.</a:t>
            </a:r>
          </a:p>
          <a:p>
            <a:pPr marL="971550" lvl="2" indent="-285750" defTabSz="685800">
              <a:buFont typeface="Arial" panose="020B0604020202020204" pitchFamily="34" charset="0"/>
              <a:buChar char="•"/>
            </a:pPr>
            <a:r>
              <a:rPr lang="en-US" b="1" dirty="0">
                <a:solidFill>
                  <a:srgbClr val="000000"/>
                </a:solidFill>
              </a:rPr>
              <a:t>Policy:</a:t>
            </a:r>
            <a:r>
              <a:rPr lang="en-US" dirty="0">
                <a:solidFill>
                  <a:srgbClr val="000000"/>
                </a:solidFill>
              </a:rPr>
              <a:t> Delayed guideline updates, weak monitoring systems</a:t>
            </a:r>
          </a:p>
          <a:p>
            <a:pPr marL="0" marR="0" lvl="0" indent="0" algn="l" defTabSz="6858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a:ln>
                  <a:noFill/>
                </a:ln>
                <a:solidFill>
                  <a:srgbClr val="000000"/>
                </a:solidFill>
                <a:effectLst/>
                <a:uLnTx/>
                <a:uFillTx/>
                <a:ea typeface="+mn-ea"/>
                <a:cs typeface="+mn-cs"/>
              </a:rPr>
              <a:t>Theme and Organize Causes</a:t>
            </a:r>
            <a:endParaRPr kumimoji="0" lang="en-US" b="0" i="0" u="none" strike="noStrike" kern="1200" cap="none" spc="0" normalizeH="0" baseline="0" noProof="0" dirty="0">
              <a:ln>
                <a:noFill/>
              </a:ln>
              <a:solidFill>
                <a:srgbClr val="000000"/>
              </a:solidFill>
              <a:effectLst/>
              <a:uLnTx/>
              <a:uFillTx/>
              <a:ea typeface="+mn-ea"/>
              <a:cs typeface="+mn-cs"/>
            </a:endParaRPr>
          </a:p>
          <a:p>
            <a:pPr marL="1085850" lvl="2" indent="-285750" defTabSz="685800">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ea typeface="+mn-ea"/>
                <a:cs typeface="+mn-cs"/>
              </a:rPr>
              <a:t>Place each cause under the relevant category on the Fishbone diagram.</a:t>
            </a:r>
          </a:p>
          <a:p>
            <a:pPr marL="800100" lvl="2" defTabSz="685800">
              <a:defRPr/>
            </a:pPr>
            <a:r>
              <a:rPr lang="en-US" dirty="0">
                <a:solidFill>
                  <a:srgbClr val="000000"/>
                </a:solidFill>
              </a:rPr>
              <a:t>      </a:t>
            </a:r>
            <a:r>
              <a:rPr kumimoji="0" lang="en-US" b="1" i="0" u="none" strike="noStrike" kern="1200" cap="none" spc="0" normalizeH="0" baseline="0" noProof="0" dirty="0">
                <a:ln>
                  <a:noFill/>
                </a:ln>
                <a:solidFill>
                  <a:srgbClr val="000000"/>
                </a:solidFill>
                <a:effectLst/>
                <a:uLnTx/>
                <a:uFillTx/>
                <a:ea typeface="+mn-ea"/>
                <a:cs typeface="+mn-cs"/>
              </a:rPr>
              <a:t>Use flip charts or a whiteboard for visibility</a:t>
            </a:r>
          </a:p>
          <a:p>
            <a:pPr marL="342900" marR="0" lvl="1"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a:p>
            <a:pPr marL="971550" lvl="2" indent="-285750" defTabSz="685800">
              <a:buFont typeface="Arial" panose="020B0604020202020204" pitchFamily="34" charset="0"/>
              <a:buChar char="•"/>
            </a:pPr>
            <a:endParaRPr lang="en-US" sz="1600" dirty="0">
              <a:solidFill>
                <a:srgbClr val="000000"/>
              </a:solidFill>
              <a:latin typeface="Aptos" panose="020B0004020202020204" pitchFamily="34" charset="0"/>
            </a:endParaRPr>
          </a:p>
          <a:p>
            <a:pPr marL="971550" lvl="2" indent="-285750" defTabSz="685800">
              <a:buFont typeface="Arial" panose="020B0604020202020204" pitchFamily="34" charset="0"/>
              <a:buChar char="•"/>
            </a:pPr>
            <a:endParaRPr lang="en-US" sz="1600" dirty="0">
              <a:solidFill>
                <a:srgbClr val="000000"/>
              </a:solidFill>
              <a:latin typeface="Aptos" panose="020B0004020202020204" pitchFamily="34" charset="0"/>
            </a:endParaRPr>
          </a:p>
          <a:p>
            <a:pPr marL="342900" lvl="1" defTabSz="685800"/>
            <a:endParaRPr lang="en-US" sz="1000" dirty="0">
              <a:solidFill>
                <a:srgbClr val="000000"/>
              </a:solidFill>
              <a:latin typeface="Franklin Gothic Book" panose="020F0502020204030204"/>
            </a:endParaRPr>
          </a:p>
        </p:txBody>
      </p:sp>
      <p:sp>
        <p:nvSpPr>
          <p:cNvPr id="6" name="Rectangle 5">
            <a:extLst>
              <a:ext uri="{FF2B5EF4-FFF2-40B4-BE49-F238E27FC236}">
                <a16:creationId xmlns:a16="http://schemas.microsoft.com/office/drawing/2014/main" id="{EBB3917F-3021-78A2-D355-C0A92C7E53F6}"/>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Tree>
    <p:extLst>
      <p:ext uri="{BB962C8B-B14F-4D97-AF65-F5344CB8AC3E}">
        <p14:creationId xmlns:p14="http://schemas.microsoft.com/office/powerpoint/2010/main" val="518585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C58B7-9DF4-FAE5-63B7-F3C62AF147ED}"/>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CE8EA6-2DC7-F326-1E7C-5E381B60A572}"/>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8" name="TextBox 7">
            <a:extLst>
              <a:ext uri="{FF2B5EF4-FFF2-40B4-BE49-F238E27FC236}">
                <a16:creationId xmlns:a16="http://schemas.microsoft.com/office/drawing/2014/main" id="{187F0A59-7A02-655E-4C6B-40FECA0A95D7}"/>
              </a:ext>
            </a:extLst>
          </p:cNvPr>
          <p:cNvSpPr txBox="1"/>
          <p:nvPr/>
        </p:nvSpPr>
        <p:spPr>
          <a:xfrm>
            <a:off x="168742" y="1091645"/>
            <a:ext cx="8901577" cy="4862870"/>
          </a:xfrm>
          <a:prstGeom prst="rect">
            <a:avLst/>
          </a:prstGeom>
          <a:noFill/>
          <a:ln>
            <a:solidFill>
              <a:srgbClr val="000000">
                <a:lumMod val="95000"/>
                <a:lumOff val="5000"/>
              </a:srgbClr>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kern="0" dirty="0">
                <a:solidFill>
                  <a:srgbClr val="000000"/>
                </a:solidFill>
                <a:latin typeface="Aptos" panose="020B0004020202020204" pitchFamily="34" charset="0"/>
              </a:rPr>
              <a:t>4</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Drill Deeper (Optional but Recommended)</a:t>
            </a:r>
            <a:endParaRPr kumimoji="0" lang="en-US" b="0" i="0" u="none" strike="noStrike" kern="0" cap="none" spc="0" normalizeH="0" baseline="0" noProof="0" dirty="0">
              <a:ln>
                <a:noFill/>
              </a:ln>
              <a:solidFill>
                <a:srgbClr val="000000"/>
              </a:solidFill>
              <a:effectLst/>
              <a:uLnTx/>
              <a:uFillTx/>
              <a:ea typeface="+mn-ea"/>
              <a:cs typeface="+mn-cs"/>
            </a:endParaRPr>
          </a:p>
          <a:p>
            <a:pPr marR="0" lvl="0" algn="l" defTabSz="685800" rtl="0" eaLnBrk="1" fontAlgn="auto" latinLnBrk="0" hangingPunct="1">
              <a:lnSpc>
                <a:spcPct val="100000"/>
              </a:lnSpc>
              <a:spcBef>
                <a:spcPts val="0"/>
              </a:spcBef>
              <a:spcAft>
                <a:spcPts val="0"/>
              </a:spcAft>
              <a:buClrTx/>
              <a:buSzTx/>
              <a:tabLst/>
              <a:defRPr/>
            </a:pPr>
            <a:r>
              <a:rPr lang="en-US" kern="0" dirty="0">
                <a:solidFill>
                  <a:srgbClr val="000000"/>
                </a:solidFill>
              </a:rPr>
              <a:t>   </a:t>
            </a:r>
            <a:r>
              <a:rPr kumimoji="0" lang="en-US" b="0" i="0" u="none" strike="noStrike" kern="0" cap="none" spc="0" normalizeH="0" baseline="0" noProof="0" dirty="0">
                <a:ln>
                  <a:noFill/>
                </a:ln>
                <a:solidFill>
                  <a:srgbClr val="000000"/>
                </a:solidFill>
                <a:effectLst/>
                <a:uLnTx/>
                <a:uFillTx/>
                <a:ea typeface="+mn-ea"/>
                <a:cs typeface="+mn-cs"/>
              </a:rPr>
              <a:t>  Use </a:t>
            </a:r>
            <a:r>
              <a:rPr kumimoji="0" lang="en-US" b="1" i="0" u="none" strike="noStrike" kern="0" cap="none" spc="0" normalizeH="0" baseline="0" noProof="0" dirty="0">
                <a:ln>
                  <a:noFill/>
                </a:ln>
                <a:solidFill>
                  <a:srgbClr val="000000"/>
                </a:solidFill>
                <a:effectLst/>
                <a:uLnTx/>
                <a:uFillTx/>
                <a:ea typeface="+mn-ea"/>
                <a:cs typeface="+mn-cs"/>
              </a:rPr>
              <a:t>5 Whys</a:t>
            </a:r>
            <a:r>
              <a:rPr kumimoji="0" lang="en-US" b="0" i="0" u="none" strike="noStrike" kern="0" cap="none" spc="0" normalizeH="0" baseline="0" noProof="0" dirty="0">
                <a:ln>
                  <a:noFill/>
                </a:ln>
                <a:solidFill>
                  <a:srgbClr val="000000"/>
                </a:solidFill>
                <a:effectLst/>
                <a:uLnTx/>
                <a:uFillTx/>
                <a:ea typeface="+mn-ea"/>
                <a:cs typeface="+mn-cs"/>
              </a:rPr>
              <a:t> within each category to dig into the root causes. e.g: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Cause: “File not flagged for VL”</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Why? ART start date missing</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Why? Clinician rushed</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Why? Only one clinician sees HIV patients</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Why? Staff shortage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Why ? Budget constraints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5. Complete the Fishbone</a:t>
            </a:r>
            <a:endParaRPr kumimoji="0" lang="en-US" b="0" i="0" u="none" strike="noStrike" kern="0" cap="none" spc="0" normalizeH="0" baseline="0" noProof="0" dirty="0">
              <a:ln>
                <a:noFill/>
              </a:ln>
              <a:solidFill>
                <a:srgbClr val="000000"/>
              </a:solidFill>
              <a:effectLst/>
              <a:uLnTx/>
              <a:uFillTx/>
              <a:ea typeface="+mn-ea"/>
              <a:cs typeface="+mn-cs"/>
            </a:endParaRP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Add all findings (including deeper causes) to the diagram.</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ea typeface="+mn-ea"/>
                <a:cs typeface="+mn-cs"/>
              </a:rPr>
              <a:t>This gives a </a:t>
            </a:r>
            <a:r>
              <a:rPr kumimoji="0" lang="en-US" b="1" i="0" u="none" strike="noStrike" kern="0" cap="none" spc="0" normalizeH="0" baseline="0" noProof="0" dirty="0">
                <a:ln>
                  <a:noFill/>
                </a:ln>
                <a:solidFill>
                  <a:srgbClr val="000000"/>
                </a:solidFill>
                <a:effectLst/>
                <a:uLnTx/>
                <a:uFillTx/>
                <a:ea typeface="+mn-ea"/>
                <a:cs typeface="+mn-cs"/>
              </a:rPr>
              <a:t>visual map of direct and underlying causes</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startAt="6"/>
              <a:tabLst/>
              <a:defRPr/>
            </a:pPr>
            <a:r>
              <a:rPr kumimoji="0" lang="en-US" b="1" i="0" u="none" strike="noStrike" kern="1200" cap="none" spc="0" normalizeH="0" baseline="0" noProof="0" dirty="0">
                <a:ln>
                  <a:noFill/>
                </a:ln>
                <a:solidFill>
                  <a:srgbClr val="000000"/>
                </a:solidFill>
                <a:effectLst/>
                <a:uLnTx/>
                <a:uFillTx/>
                <a:ea typeface="+mn-ea"/>
                <a:cs typeface="+mn-cs"/>
              </a:rPr>
              <a:t>Prioritize Solutions</a:t>
            </a:r>
            <a:endParaRPr kumimoji="0" lang="en-US" b="0" i="0" u="none" strike="noStrike" kern="1200" cap="none" spc="0" normalizeH="0" baseline="0" noProof="0" dirty="0">
              <a:ln>
                <a:noFill/>
              </a:ln>
              <a:solidFill>
                <a:srgbClr val="000000"/>
              </a:solidFill>
              <a:effectLst/>
              <a:uLnTx/>
              <a:uFillTx/>
              <a:ea typeface="+mn-ea"/>
              <a:cs typeface="+mn-cs"/>
            </a:endParaRPr>
          </a:p>
          <a:p>
            <a:pPr marL="62865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Discuss which root causes are </a:t>
            </a:r>
            <a:r>
              <a:rPr kumimoji="0" lang="en-US" b="1" i="0" u="none" strike="noStrike" kern="1200" cap="none" spc="0" normalizeH="0" baseline="0" noProof="0" dirty="0">
                <a:ln>
                  <a:noFill/>
                </a:ln>
                <a:solidFill>
                  <a:srgbClr val="000000"/>
                </a:solidFill>
                <a:effectLst/>
                <a:uLnTx/>
                <a:uFillTx/>
                <a:ea typeface="+mn-ea"/>
                <a:cs typeface="+mn-cs"/>
              </a:rPr>
              <a:t>most impactful and feasible to address</a:t>
            </a:r>
            <a:r>
              <a:rPr kumimoji="0" lang="en-US" b="0" i="0" u="none" strike="noStrike" kern="1200" cap="none" spc="0" normalizeH="0" baseline="0" noProof="0" dirty="0">
                <a:ln>
                  <a:noFill/>
                </a:ln>
                <a:solidFill>
                  <a:srgbClr val="000000"/>
                </a:solidFill>
                <a:effectLst/>
                <a:uLnTx/>
                <a:uFillTx/>
                <a:ea typeface="+mn-ea"/>
                <a:cs typeface="+mn-cs"/>
              </a:rPr>
              <a:t>.</a:t>
            </a:r>
          </a:p>
          <a:p>
            <a:pPr marL="62865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Link to </a:t>
            </a:r>
            <a:r>
              <a:rPr kumimoji="0" lang="en-US" b="1" i="0" u="none" strike="noStrike" kern="1200" cap="none" spc="0" normalizeH="0" baseline="0" noProof="0" dirty="0">
                <a:ln>
                  <a:noFill/>
                </a:ln>
                <a:solidFill>
                  <a:srgbClr val="000000"/>
                </a:solidFill>
                <a:effectLst/>
                <a:uLnTx/>
                <a:uFillTx/>
                <a:ea typeface="+mn-ea"/>
                <a:cs typeface="+mn-cs"/>
              </a:rPr>
              <a:t>quality improvement actions</a:t>
            </a:r>
            <a:r>
              <a:rPr kumimoji="0" lang="en-US" b="0" i="0" u="none" strike="noStrike" kern="1200" cap="none" spc="0" normalizeH="0" baseline="0" noProof="0" dirty="0">
                <a:ln>
                  <a:noFill/>
                </a:ln>
                <a:solidFill>
                  <a:srgbClr val="000000"/>
                </a:solidFill>
                <a:effectLst/>
                <a:uLnTx/>
                <a:uFillTx/>
                <a:ea typeface="+mn-ea"/>
                <a:cs typeface="+mn-cs"/>
              </a:rPr>
              <a:t> (e.g., staff training, SOP updates, electronic flagging)</a:t>
            </a:r>
          </a:p>
          <a:p>
            <a:pPr marL="342900" marR="0" lvl="1" algn="l" defTabSz="685800" rtl="0" eaLnBrk="1" fontAlgn="auto" latinLnBrk="0" hangingPunct="1">
              <a:lnSpc>
                <a:spcPct val="100000"/>
              </a:lnSpc>
              <a:spcBef>
                <a:spcPts val="0"/>
              </a:spcBef>
              <a:spcAft>
                <a:spcPts val="0"/>
              </a:spcAft>
              <a:buClrTx/>
              <a:buSzTx/>
              <a:tabLst/>
              <a:defRPr/>
            </a:pPr>
            <a:endParaRPr kumimoji="0" lang="en-US" sz="2000" b="1"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76CF896E-C9F9-BBF2-686E-5295CC836979}"/>
              </a:ext>
            </a:extLst>
          </p:cNvPr>
          <p:cNvSpPr/>
          <p:nvPr/>
        </p:nvSpPr>
        <p:spPr>
          <a:xfrm>
            <a:off x="40843" y="5623113"/>
            <a:ext cx="9145016" cy="179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
        <p:nvSpPr>
          <p:cNvPr id="3" name="TextBox 2">
            <a:extLst>
              <a:ext uri="{FF2B5EF4-FFF2-40B4-BE49-F238E27FC236}">
                <a16:creationId xmlns:a16="http://schemas.microsoft.com/office/drawing/2014/main" id="{E987C630-7901-C862-A6DA-7175A8481B52}"/>
              </a:ext>
            </a:extLst>
          </p:cNvPr>
          <p:cNvSpPr txBox="1"/>
          <p:nvPr/>
        </p:nvSpPr>
        <p:spPr>
          <a:xfrm>
            <a:off x="683568" y="69379"/>
            <a:ext cx="663681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4.5 Root cause analysis-</a:t>
            </a:r>
            <a:r>
              <a:rPr lang="en-US" sz="2400" spc="-38" dirty="0">
                <a:solidFill>
                  <a:srgbClr val="FFFFFF"/>
                </a:solidFill>
              </a:rPr>
              <a:t>Fishbone</a:t>
            </a:r>
            <a:r>
              <a:rPr kumimoji="0" lang="en-US" sz="2400" b="0" i="0" u="none" strike="noStrike" kern="1200" cap="none" spc="-38" normalizeH="0" baseline="0" noProof="0" dirty="0">
                <a:ln>
                  <a:noFill/>
                </a:ln>
                <a:solidFill>
                  <a:srgbClr val="FFFFFF"/>
                </a:solidFill>
                <a:effectLst/>
                <a:uLnTx/>
                <a:uFillTx/>
                <a:ea typeface="+mn-ea"/>
                <a:cs typeface="+mn-cs"/>
              </a:rPr>
              <a:t> diagram completion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Group Exercise</a:t>
            </a:r>
            <a:r>
              <a:rPr lang="en-US" sz="2400" spc="-38" dirty="0">
                <a:solidFill>
                  <a:srgbClr val="FFFFFF"/>
                </a:solidFill>
              </a:rPr>
              <a:t> (Steps to follow) </a:t>
            </a:r>
            <a:endPar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51239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31310-721E-4920-C0E8-D00AC1AC105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0607E2-ACB7-0FA7-AA06-B9A7BB64A178}"/>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EFACB0C5-4146-C0B0-F9FC-8A1225FDEFEE}"/>
              </a:ext>
            </a:extLst>
          </p:cNvPr>
          <p:cNvSpPr/>
          <p:nvPr/>
        </p:nvSpPr>
        <p:spPr>
          <a:xfrm>
            <a:off x="39757" y="1052735"/>
            <a:ext cx="3240360" cy="4752528"/>
          </a:xfrm>
          <a:prstGeom prst="rect">
            <a:avLst/>
          </a:prstGeom>
          <a:solidFill>
            <a:srgbClr val="005D28"/>
          </a:solidFill>
          <a:ln>
            <a:solidFill>
              <a:srgbClr val="005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Best for:</a:t>
            </a:r>
            <a:r>
              <a:rPr kumimoji="0" lang="en-US" sz="1800" b="0" i="0" u="none" strike="noStrike" kern="1200" cap="none" spc="0" normalizeH="0" baseline="0" noProof="0" dirty="0">
                <a:ln>
                  <a:noFill/>
                </a:ln>
                <a:solidFill>
                  <a:schemeClr val="bg1"/>
                </a:solidFill>
                <a:effectLst/>
                <a:uLnTx/>
                <a:uFillTx/>
                <a:latin typeface="Calibri"/>
                <a:ea typeface="+mn-ea"/>
                <a:cs typeface="+mn-cs"/>
              </a:rPr>
              <a:t> Simple or moderately complex problems where a single main cause is suspected.</a:t>
            </a:r>
          </a:p>
        </p:txBody>
      </p:sp>
      <p:sp>
        <p:nvSpPr>
          <p:cNvPr id="12" name="TextBox 11">
            <a:extLst>
              <a:ext uri="{FF2B5EF4-FFF2-40B4-BE49-F238E27FC236}">
                <a16:creationId xmlns:a16="http://schemas.microsoft.com/office/drawing/2014/main" id="{D16748A3-57D6-AE5A-1038-292B90FAC886}"/>
              </a:ext>
            </a:extLst>
          </p:cNvPr>
          <p:cNvSpPr txBox="1"/>
          <p:nvPr/>
        </p:nvSpPr>
        <p:spPr>
          <a:xfrm>
            <a:off x="455462" y="260648"/>
            <a:ext cx="663681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4.5 Root causes analysis-5 WHYs Root </a:t>
            </a:r>
            <a:r>
              <a:rPr lang="en-US" sz="2200" spc="-38" dirty="0">
                <a:solidFill>
                  <a:srgbClr val="FFFFFF"/>
                </a:solidFill>
                <a:latin typeface="Bookman Old Style" panose="020F0302020204030204"/>
              </a:rPr>
              <a:t>cause</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3">
            <a:extLst>
              <a:ext uri="{FF2B5EF4-FFF2-40B4-BE49-F238E27FC236}">
                <a16:creationId xmlns:a16="http://schemas.microsoft.com/office/drawing/2014/main" id="{A84B6499-9F54-5E50-8AA2-B2EB5896FE35}"/>
              </a:ext>
            </a:extLst>
          </p:cNvPr>
          <p:cNvSpPr txBox="1">
            <a:spLocks/>
          </p:cNvSpPr>
          <p:nvPr/>
        </p:nvSpPr>
        <p:spPr>
          <a:xfrm>
            <a:off x="0" y="1107882"/>
            <a:ext cx="3397455" cy="1899999"/>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R</a:t>
            </a:r>
            <a:r>
              <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rPr>
              <a:t>oot Cause analysis tools </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lang="en-US" sz="1800" dirty="0">
                <a:latin typeface="Franklin Gothic Book" panose="020F0502020204030204"/>
              </a:rPr>
              <a:t>5 WHYs definition</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rPr>
              <a:t>Purpose </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lang="en-US" sz="1800" dirty="0">
                <a:latin typeface="Franklin Gothic Book" panose="020F0502020204030204"/>
              </a:rPr>
              <a:t>Steps to Follow</a:t>
            </a: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a:p>
            <a:pPr marR="0" lvl="0" algn="l" defTabSz="685800" rtl="0" eaLnBrk="1" fontAlgn="auto" latinLnBrk="0" hangingPunct="1">
              <a:lnSpc>
                <a:spcPct val="110000"/>
              </a:lnSpc>
              <a:spcBef>
                <a:spcPts val="900"/>
              </a:spcBef>
              <a:spcAft>
                <a:spcPts val="150"/>
              </a:spcAft>
              <a:buClr>
                <a:srgbClr val="9BA8B7"/>
              </a:buClr>
              <a:buSzPct val="100000"/>
              <a:tabLst/>
              <a:defRPr/>
            </a:pPr>
            <a:endPar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8" name="Rectangle 7">
            <a:extLst>
              <a:ext uri="{FF2B5EF4-FFF2-40B4-BE49-F238E27FC236}">
                <a16:creationId xmlns:a16="http://schemas.microsoft.com/office/drawing/2014/main" id="{D53D8BA3-8E66-111C-E5A6-11B13DFA768C}"/>
              </a:ext>
            </a:extLst>
          </p:cNvPr>
          <p:cNvSpPr/>
          <p:nvPr/>
        </p:nvSpPr>
        <p:spPr>
          <a:xfrm>
            <a:off x="131465" y="2964765"/>
            <a:ext cx="3000375" cy="451185"/>
          </a:xfrm>
          <a:prstGeom prst="rect">
            <a:avLst/>
          </a:prstGeom>
          <a:solidFill>
            <a:srgbClr val="FFFFFF">
              <a:lumMod val="95000"/>
            </a:srgbClr>
          </a:solidFill>
          <a:ln w="15875" cap="flat" cmpd="sng" algn="ctr">
            <a:solidFill>
              <a:srgbClr val="9BA8B7">
                <a:shade val="15000"/>
              </a:srgbClr>
            </a:solid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425" b="0" i="0" u="none" strike="noStrike" kern="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3"/>
              </a:rPr>
              <a:t>video on 5 whys with practical example - Google Search</a:t>
            </a:r>
            <a:endParaRPr kumimoji="0" lang="en-US" sz="9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2580CA4F-4FD2-F2E1-7EDD-B950B7AF27CB}"/>
              </a:ext>
            </a:extLst>
          </p:cNvPr>
          <p:cNvSpPr txBox="1"/>
          <p:nvPr/>
        </p:nvSpPr>
        <p:spPr>
          <a:xfrm>
            <a:off x="3269878" y="1107882"/>
            <a:ext cx="5874122" cy="5147563"/>
          </a:xfrm>
          <a:prstGeom prst="rect">
            <a:avLst/>
          </a:prstGeom>
          <a:noFill/>
        </p:spPr>
        <p:txBody>
          <a:bodyPr wrap="square">
            <a:spAutoFit/>
          </a:bodyPr>
          <a:lstStyle/>
          <a:p>
            <a:pPr defTabSz="685800"/>
            <a:r>
              <a:rPr lang="en-US" b="1" dirty="0">
                <a:solidFill>
                  <a:srgbClr val="000000"/>
                </a:solidFill>
              </a:rPr>
              <a:t>Definition of 5 Whys:</a:t>
            </a:r>
          </a:p>
          <a:p>
            <a:pPr defTabSz="685800"/>
            <a:r>
              <a:rPr lang="en-US" dirty="0">
                <a:solidFill>
                  <a:srgbClr val="000000"/>
                </a:solidFill>
              </a:rPr>
              <a:t>The </a:t>
            </a:r>
            <a:r>
              <a:rPr lang="en-US" b="1" dirty="0">
                <a:solidFill>
                  <a:srgbClr val="000000"/>
                </a:solidFill>
              </a:rPr>
              <a:t>5 Whys</a:t>
            </a:r>
            <a:r>
              <a:rPr lang="en-US" dirty="0">
                <a:solidFill>
                  <a:srgbClr val="000000"/>
                </a:solidFill>
              </a:rPr>
              <a:t> is a simple, structured problem-solving technique used to identify the </a:t>
            </a:r>
            <a:r>
              <a:rPr lang="en-US" b="1" dirty="0">
                <a:solidFill>
                  <a:srgbClr val="000000"/>
                </a:solidFill>
              </a:rPr>
              <a:t>root cause</a:t>
            </a:r>
            <a:r>
              <a:rPr lang="en-US" dirty="0">
                <a:solidFill>
                  <a:srgbClr val="000000"/>
                </a:solidFill>
              </a:rPr>
              <a:t> of an issue by repeatedly asking the question </a:t>
            </a:r>
            <a:r>
              <a:rPr lang="en-US" b="1" dirty="0">
                <a:solidFill>
                  <a:srgbClr val="000000"/>
                </a:solidFill>
              </a:rPr>
              <a:t>“Why?”</a:t>
            </a:r>
            <a:r>
              <a:rPr lang="en-US" dirty="0">
                <a:solidFill>
                  <a:srgbClr val="000000"/>
                </a:solidFill>
              </a:rPr>
              <a:t> (usually five times, but as many as needed). Each answer forms the basis of the next question, drilling deeper until the fundamental cause is uncovered.</a:t>
            </a:r>
          </a:p>
          <a:p>
            <a:pPr defTabSz="685800"/>
            <a:r>
              <a:rPr lang="en-US" b="1" dirty="0">
                <a:solidFill>
                  <a:srgbClr val="000000"/>
                </a:solidFill>
              </a:rPr>
              <a:t>Purpose</a:t>
            </a:r>
          </a:p>
          <a:p>
            <a:pPr defTabSz="685800">
              <a:buFont typeface="Arial" panose="020B0604020202020204" pitchFamily="34" charset="0"/>
              <a:buChar char="•"/>
            </a:pPr>
            <a:r>
              <a:rPr lang="en-US" dirty="0">
                <a:solidFill>
                  <a:srgbClr val="000000"/>
                </a:solidFill>
              </a:rPr>
              <a:t>To </a:t>
            </a:r>
            <a:r>
              <a:rPr lang="en-US" b="1" dirty="0">
                <a:solidFill>
                  <a:srgbClr val="000000"/>
                </a:solidFill>
              </a:rPr>
              <a:t>move beyond symptoms</a:t>
            </a:r>
            <a:r>
              <a:rPr lang="en-US" dirty="0">
                <a:solidFill>
                  <a:srgbClr val="000000"/>
                </a:solidFill>
              </a:rPr>
              <a:t> and find the underlying cause of a problem.</a:t>
            </a:r>
          </a:p>
          <a:p>
            <a:pPr defTabSz="685800">
              <a:buFont typeface="Arial" panose="020B0604020202020204" pitchFamily="34" charset="0"/>
              <a:buChar char="•"/>
            </a:pPr>
            <a:r>
              <a:rPr lang="en-US" dirty="0">
                <a:solidFill>
                  <a:srgbClr val="000000"/>
                </a:solidFill>
              </a:rPr>
              <a:t>To </a:t>
            </a:r>
            <a:r>
              <a:rPr lang="en-US" b="1" dirty="0">
                <a:solidFill>
                  <a:srgbClr val="000000"/>
                </a:solidFill>
              </a:rPr>
              <a:t>support quick decision-making</a:t>
            </a:r>
            <a:r>
              <a:rPr lang="en-US" dirty="0">
                <a:solidFill>
                  <a:srgbClr val="000000"/>
                </a:solidFill>
              </a:rPr>
              <a:t> and corrective action.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Steps</a:t>
            </a:r>
          </a:p>
          <a:p>
            <a:pPr marL="457200" marR="0" lvl="0" indent="-4572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Define the </a:t>
            </a:r>
            <a:r>
              <a:rPr kumimoji="0" lang="en-US" sz="1800" b="1" i="0" u="none" strike="noStrike" kern="1200" cap="none" spc="0" normalizeH="0" baseline="0" noProof="0" dirty="0">
                <a:ln>
                  <a:noFill/>
                </a:ln>
                <a:solidFill>
                  <a:srgbClr val="000000"/>
                </a:solidFill>
                <a:effectLst/>
                <a:uLnTx/>
                <a:uFillTx/>
                <a:latin typeface="Calibri"/>
                <a:ea typeface="+mn-ea"/>
                <a:cs typeface="+mn-cs"/>
              </a:rPr>
              <a:t>problem clearly</a:t>
            </a:r>
            <a:r>
              <a:rPr lang="en-US" dirty="0">
                <a:solidFill>
                  <a:srgbClr val="000000"/>
                </a:solidFill>
                <a:latin typeface="Calibri"/>
              </a:rPr>
              <a:t> then </a:t>
            </a:r>
            <a:r>
              <a:rPr kumimoji="0" lang="en-US" sz="1800" b="0" i="0" u="none" strike="noStrike" kern="1200" cap="none" spc="0" normalizeH="0" baseline="0" noProof="0" dirty="0">
                <a:ln>
                  <a:noFill/>
                </a:ln>
                <a:solidFill>
                  <a:srgbClr val="000000"/>
                </a:solidFill>
                <a:effectLst/>
                <a:uLnTx/>
                <a:uFillTx/>
                <a:latin typeface="Calibri"/>
                <a:ea typeface="+mn-ea"/>
                <a:cs typeface="+mn-cs"/>
              </a:rPr>
              <a:t>Ask </a:t>
            </a:r>
            <a:r>
              <a:rPr kumimoji="0" lang="en-US" sz="1800" b="1" i="0" u="none" strike="noStrike" kern="1200" cap="none" spc="0" normalizeH="0" baseline="0" noProof="0" dirty="0">
                <a:ln>
                  <a:noFill/>
                </a:ln>
                <a:solidFill>
                  <a:srgbClr val="000000"/>
                </a:solidFill>
                <a:effectLst/>
                <a:uLnTx/>
                <a:uFillTx/>
                <a:latin typeface="Calibri"/>
                <a:ea typeface="+mn-ea"/>
                <a:cs typeface="+mn-cs"/>
              </a:rPr>
              <a:t>“Why did this happen?”</a:t>
            </a:r>
            <a:r>
              <a:rPr kumimoji="0" lang="en-US" sz="1800" b="0" i="0" u="none" strike="noStrike" kern="1200" cap="none" spc="0" normalizeH="0" baseline="0" noProof="0" dirty="0">
                <a:ln>
                  <a:noFill/>
                </a:ln>
                <a:solidFill>
                  <a:srgbClr val="000000"/>
                </a:solidFill>
                <a:effectLst/>
                <a:uLnTx/>
                <a:uFillTx/>
                <a:latin typeface="Calibri"/>
                <a:ea typeface="+mn-ea"/>
                <a:cs typeface="+mn-cs"/>
              </a:rPr>
              <a:t> and write down the answer.</a:t>
            </a:r>
          </a:p>
          <a:p>
            <a:pPr marL="457200" marR="0" lvl="0" indent="-4572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Repeat the question for each answer until you reach the root cause.</a:t>
            </a:r>
          </a:p>
          <a:p>
            <a:pPr defTabSz="685800">
              <a:buFont typeface="Arial" panose="020B0604020202020204" pitchFamily="34" charset="0"/>
              <a:buChar char="•"/>
            </a:pPr>
            <a:endParaRPr lang="en-US" dirty="0">
              <a:solidFill>
                <a:srgbClr val="000000"/>
              </a:solidFill>
            </a:endParaRPr>
          </a:p>
          <a:p>
            <a:pPr marL="685800" lvl="2" defTabSz="685800"/>
            <a:endParaRPr lang="en-US" sz="900" dirty="0">
              <a:solidFill>
                <a:srgbClr val="000000"/>
              </a:solidFill>
              <a:latin typeface="Aptos" panose="020B0004020202020204" pitchFamily="34" charset="0"/>
            </a:endParaRPr>
          </a:p>
          <a:p>
            <a:pPr defTabSz="685800" eaLnBrk="0" fontAlgn="base" hangingPunct="0">
              <a:spcBef>
                <a:spcPct val="0"/>
              </a:spcBef>
              <a:spcAft>
                <a:spcPct val="0"/>
              </a:spcAft>
              <a:buFontTx/>
              <a:buChar char="•"/>
              <a:defRPr/>
            </a:pPr>
            <a:endParaRPr lang="en-US" altLang="en-US" sz="1350" dirty="0">
              <a:solidFill>
                <a:srgbClr val="000000"/>
              </a:solidFill>
              <a:latin typeface="Arial" panose="020B0604020202020204" pitchFamily="34" charset="0"/>
            </a:endParaRPr>
          </a:p>
        </p:txBody>
      </p:sp>
      <p:sp>
        <p:nvSpPr>
          <p:cNvPr id="2" name="Rectangle 1">
            <a:extLst>
              <a:ext uri="{FF2B5EF4-FFF2-40B4-BE49-F238E27FC236}">
                <a16:creationId xmlns:a16="http://schemas.microsoft.com/office/drawing/2014/main" id="{85C391D3-8EC5-11EA-6D0E-567EFCC46263}"/>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Tree>
    <p:extLst>
      <p:ext uri="{BB962C8B-B14F-4D97-AF65-F5344CB8AC3E}">
        <p14:creationId xmlns:p14="http://schemas.microsoft.com/office/powerpoint/2010/main" val="2444137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53480EAB-E1B2-12A9-2697-7C438A773A48}"/>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DFA49D67-046F-B2E1-F46D-B817190E6157}"/>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24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4.1: </a:t>
            </a:r>
          </a:p>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24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Introduction to Quality and Quality Improvement</a:t>
            </a:r>
          </a:p>
        </p:txBody>
      </p:sp>
    </p:spTree>
    <p:extLst>
      <p:ext uri="{BB962C8B-B14F-4D97-AF65-F5344CB8AC3E}">
        <p14:creationId xmlns:p14="http://schemas.microsoft.com/office/powerpoint/2010/main" val="428434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680A-669B-F2F1-57C0-78F7A300902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2855F91-DE1F-7AB9-F334-F7BF493311FB}"/>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A7D75724-9E9F-CD65-8677-640446EC90BA}"/>
              </a:ext>
            </a:extLst>
          </p:cNvPr>
          <p:cNvSpPr/>
          <p:nvPr/>
        </p:nvSpPr>
        <p:spPr>
          <a:xfrm>
            <a:off x="3117" y="1052736"/>
            <a:ext cx="3240360" cy="47525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39FB658-E58F-054C-5F44-587F810352E3}"/>
              </a:ext>
            </a:extLst>
          </p:cNvPr>
          <p:cNvSpPr txBox="1"/>
          <p:nvPr/>
        </p:nvSpPr>
        <p:spPr>
          <a:xfrm>
            <a:off x="455462" y="260648"/>
            <a:ext cx="663681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4.5 Root cause analysis- 5 WHYs example</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3">
            <a:extLst>
              <a:ext uri="{FF2B5EF4-FFF2-40B4-BE49-F238E27FC236}">
                <a16:creationId xmlns:a16="http://schemas.microsoft.com/office/drawing/2014/main" id="{EF41CE87-658C-AEA0-F2CC-7C0B7916BC53}"/>
              </a:ext>
            </a:extLst>
          </p:cNvPr>
          <p:cNvSpPr txBox="1">
            <a:spLocks/>
          </p:cNvSpPr>
          <p:nvPr/>
        </p:nvSpPr>
        <p:spPr>
          <a:xfrm>
            <a:off x="62911" y="1113816"/>
            <a:ext cx="3334544" cy="1894065"/>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R</a:t>
            </a: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oot Cause analysis tools </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lang="en-US" sz="1500" dirty="0">
                <a:latin typeface="Franklin Gothic Book" panose="020F0502020204030204"/>
              </a:rPr>
              <a:t>5 WHYs</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Purpose </a:t>
            </a:r>
          </a:p>
          <a:p>
            <a:pPr marL="257175" marR="0" lvl="0" indent="-257175" algn="l" defTabSz="685800" rtl="0" eaLnBrk="1" fontAlgn="auto" latinLnBrk="0" hangingPunct="1">
              <a:lnSpc>
                <a:spcPct val="110000"/>
              </a:lnSpc>
              <a:spcBef>
                <a:spcPts val="900"/>
              </a:spcBef>
              <a:spcAft>
                <a:spcPts val="150"/>
              </a:spcAft>
              <a:buClr>
                <a:srgbClr val="9BA8B7"/>
              </a:buClr>
              <a:buSzPct val="100000"/>
              <a:buFont typeface="Arial" panose="020B0604020202020204" pitchFamily="34" charset="0"/>
              <a:buChar char="•"/>
              <a:tabLst/>
              <a:defRPr/>
            </a:pPr>
            <a:r>
              <a:rPr lang="en-US" sz="1500" dirty="0">
                <a:latin typeface="Franklin Gothic Book" panose="020F0502020204030204"/>
              </a:rPr>
              <a:t>Steps to Follow</a:t>
            </a:r>
            <a:endPar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a:p>
            <a:pPr marR="0" lvl="0" algn="l" defTabSz="685800" rtl="0" eaLnBrk="1" fontAlgn="auto" latinLnBrk="0" hangingPunct="1">
              <a:lnSpc>
                <a:spcPct val="110000"/>
              </a:lnSpc>
              <a:spcBef>
                <a:spcPts val="900"/>
              </a:spcBef>
              <a:spcAft>
                <a:spcPts val="150"/>
              </a:spcAft>
              <a:buClr>
                <a:srgbClr val="9BA8B7"/>
              </a:buClr>
              <a:buSzPct val="100000"/>
              <a:tabLst/>
              <a:defRPr/>
            </a:pPr>
            <a:endPar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0EADDFF1-D1F8-6DB6-A844-5EF5C003A4E1}"/>
              </a:ext>
            </a:extLst>
          </p:cNvPr>
          <p:cNvPicPr>
            <a:picLocks noChangeAspect="1"/>
          </p:cNvPicPr>
          <p:nvPr/>
        </p:nvPicPr>
        <p:blipFill>
          <a:blip r:embed="rId2"/>
          <a:stretch>
            <a:fillRect/>
          </a:stretch>
        </p:blipFill>
        <p:spPr>
          <a:xfrm>
            <a:off x="105063" y="3576596"/>
            <a:ext cx="3000376" cy="2012643"/>
          </a:xfrm>
          <a:prstGeom prst="rect">
            <a:avLst/>
          </a:prstGeom>
        </p:spPr>
      </p:pic>
      <p:sp>
        <p:nvSpPr>
          <p:cNvPr id="8" name="Rectangle 7">
            <a:extLst>
              <a:ext uri="{FF2B5EF4-FFF2-40B4-BE49-F238E27FC236}">
                <a16:creationId xmlns:a16="http://schemas.microsoft.com/office/drawing/2014/main" id="{D166FB62-3999-8DE4-3BBA-0321C51A423A}"/>
              </a:ext>
            </a:extLst>
          </p:cNvPr>
          <p:cNvSpPr/>
          <p:nvPr/>
        </p:nvSpPr>
        <p:spPr>
          <a:xfrm>
            <a:off x="131465" y="2890301"/>
            <a:ext cx="3000375" cy="451185"/>
          </a:xfrm>
          <a:prstGeom prst="rect">
            <a:avLst/>
          </a:prstGeom>
          <a:solidFill>
            <a:srgbClr val="FFFFFF">
              <a:lumMod val="95000"/>
            </a:srgbClr>
          </a:solidFill>
          <a:ln w="15875" cap="flat" cmpd="sng" algn="ctr">
            <a:solidFill>
              <a:srgbClr val="9BA8B7">
                <a:shade val="15000"/>
              </a:srgbClr>
            </a:solidFill>
            <a:prstDash val="solid"/>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425" b="0" i="0" u="none" strike="noStrike" kern="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3"/>
              </a:rPr>
              <a:t>video on 5 whys with practical example - Google Search</a:t>
            </a:r>
            <a:endParaRPr kumimoji="0" lang="en-US" sz="9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C2EE010C-F4FB-7037-0D9D-87D74AC4B82F}"/>
              </a:ext>
            </a:extLst>
          </p:cNvPr>
          <p:cNvSpPr txBox="1"/>
          <p:nvPr/>
        </p:nvSpPr>
        <p:spPr>
          <a:xfrm>
            <a:off x="3233787" y="980728"/>
            <a:ext cx="5831552" cy="3854901"/>
          </a:xfrm>
          <a:prstGeom prst="rect">
            <a:avLst/>
          </a:prstGeom>
          <a:noFill/>
        </p:spPr>
        <p:txBody>
          <a:bodyPr wrap="square">
            <a:spAutoFit/>
          </a:bodyPr>
          <a:lstStyle/>
          <a:p>
            <a:pPr defTabSz="685800">
              <a:buFont typeface="Arial" panose="020B0604020202020204" pitchFamily="34" charset="0"/>
              <a:buChar char="•"/>
            </a:pPr>
            <a:r>
              <a:rPr lang="en-US" b="1" dirty="0">
                <a:solidFill>
                  <a:srgbClr val="000000"/>
                </a:solidFill>
              </a:rPr>
              <a:t>Examples:</a:t>
            </a:r>
            <a:endParaRPr lang="en-US" dirty="0">
              <a:solidFill>
                <a:srgbClr val="000000"/>
              </a:solidFill>
            </a:endParaRPr>
          </a:p>
          <a:p>
            <a:pPr marL="557213" lvl="1" indent="-214313" defTabSz="685800">
              <a:buFont typeface="Arial" panose="020B0604020202020204" pitchFamily="34" charset="0"/>
              <a:buChar char="•"/>
            </a:pPr>
            <a:r>
              <a:rPr lang="en-US" b="1" dirty="0">
                <a:solidFill>
                  <a:srgbClr val="000000"/>
                </a:solidFill>
              </a:rPr>
              <a:t>Missed Viral Load Monitoring:</a:t>
            </a:r>
            <a:r>
              <a:rPr lang="en-US" dirty="0">
                <a:solidFill>
                  <a:srgbClr val="000000"/>
                </a:solidFill>
              </a:rPr>
              <a:t> </a:t>
            </a:r>
          </a:p>
          <a:p>
            <a:pPr marL="857250" lvl="2" indent="-171450" defTabSz="685800">
              <a:buFont typeface="Arial" panose="020B0604020202020204" pitchFamily="34" charset="0"/>
              <a:buChar char="•"/>
            </a:pPr>
            <a:r>
              <a:rPr lang="en-US" dirty="0">
                <a:solidFill>
                  <a:srgbClr val="000000"/>
                </a:solidFill>
              </a:rPr>
              <a:t>Why was VL not done? → File not flagged.</a:t>
            </a:r>
          </a:p>
          <a:p>
            <a:pPr marL="857250" lvl="2" indent="-171450" defTabSz="685800">
              <a:buFont typeface="Arial" panose="020B0604020202020204" pitchFamily="34" charset="0"/>
              <a:buChar char="•"/>
            </a:pPr>
            <a:r>
              <a:rPr lang="en-US" dirty="0">
                <a:solidFill>
                  <a:srgbClr val="000000"/>
                </a:solidFill>
              </a:rPr>
              <a:t>Why not flagged? → ART start date missing.</a:t>
            </a:r>
          </a:p>
          <a:p>
            <a:pPr marL="857250" lvl="2" indent="-171450" defTabSz="685800">
              <a:buFont typeface="Arial" panose="020B0604020202020204" pitchFamily="34" charset="0"/>
              <a:buChar char="•"/>
            </a:pPr>
            <a:r>
              <a:rPr lang="en-US" dirty="0">
                <a:solidFill>
                  <a:srgbClr val="000000"/>
                </a:solidFill>
              </a:rPr>
              <a:t>Why missing? → Clinician rushed.</a:t>
            </a:r>
          </a:p>
          <a:p>
            <a:pPr marL="857250" lvl="2" indent="-171450" defTabSz="685800">
              <a:buFont typeface="Arial" panose="020B0604020202020204" pitchFamily="34" charset="0"/>
              <a:buChar char="•"/>
            </a:pPr>
            <a:r>
              <a:rPr lang="en-US" dirty="0">
                <a:solidFill>
                  <a:srgbClr val="000000"/>
                </a:solidFill>
              </a:rPr>
              <a:t>Why rushed? → High patient load.</a:t>
            </a:r>
          </a:p>
          <a:p>
            <a:pPr marL="857250" lvl="2" indent="-171450" defTabSz="685800">
              <a:buFont typeface="Arial" panose="020B0604020202020204" pitchFamily="34" charset="0"/>
              <a:buChar char="•"/>
            </a:pPr>
            <a:r>
              <a:rPr lang="en-US" dirty="0">
                <a:solidFill>
                  <a:srgbClr val="000000"/>
                </a:solidFill>
              </a:rPr>
              <a:t>Why high load? → Only one clinician sees HIV patients.</a:t>
            </a:r>
          </a:p>
          <a:p>
            <a:pPr marL="557213" lvl="1" indent="-214313" defTabSz="685800">
              <a:buFont typeface="Arial" panose="020B0604020202020204" pitchFamily="34" charset="0"/>
              <a:buChar char="•"/>
            </a:pPr>
            <a:r>
              <a:rPr lang="en-US" b="1" dirty="0">
                <a:solidFill>
                  <a:srgbClr val="000000"/>
                </a:solidFill>
              </a:rPr>
              <a:t>Stock-Out of ARVs:</a:t>
            </a:r>
            <a:r>
              <a:rPr lang="en-US" dirty="0">
                <a:solidFill>
                  <a:srgbClr val="000000"/>
                </a:solidFill>
              </a:rPr>
              <a:t> </a:t>
            </a:r>
          </a:p>
          <a:p>
            <a:pPr marL="857250" lvl="2" indent="-171450" defTabSz="685800">
              <a:buFont typeface="Arial" panose="020B0604020202020204" pitchFamily="34" charset="0"/>
              <a:buChar char="•"/>
            </a:pPr>
            <a:r>
              <a:rPr lang="en-US" dirty="0">
                <a:solidFill>
                  <a:srgbClr val="000000"/>
                </a:solidFill>
              </a:rPr>
              <a:t>Why stock-out? → Late order.</a:t>
            </a:r>
          </a:p>
          <a:p>
            <a:pPr marL="857250" lvl="2" indent="-171450" defTabSz="685800">
              <a:buFont typeface="Arial" panose="020B0604020202020204" pitchFamily="34" charset="0"/>
              <a:buChar char="•"/>
            </a:pPr>
            <a:r>
              <a:rPr lang="en-US" dirty="0">
                <a:solidFill>
                  <a:srgbClr val="000000"/>
                </a:solidFill>
              </a:rPr>
              <a:t>Why late? → Staff didn’t follow schedule.</a:t>
            </a:r>
          </a:p>
          <a:p>
            <a:pPr marL="857250" lvl="2" indent="-171450" defTabSz="685800">
              <a:buFont typeface="Arial" panose="020B0604020202020204" pitchFamily="34" charset="0"/>
              <a:buChar char="•"/>
            </a:pPr>
            <a:r>
              <a:rPr lang="en-US" dirty="0">
                <a:solidFill>
                  <a:srgbClr val="000000"/>
                </a:solidFill>
              </a:rPr>
              <a:t>Why? → No clear SOP or training.</a:t>
            </a:r>
          </a:p>
          <a:p>
            <a:pPr marL="685800" lvl="2" defTabSz="685800"/>
            <a:endParaRPr lang="en-US" sz="900" dirty="0">
              <a:solidFill>
                <a:srgbClr val="000000"/>
              </a:solidFill>
              <a:latin typeface="Aptos" panose="020B0004020202020204" pitchFamily="34" charset="0"/>
            </a:endParaRPr>
          </a:p>
          <a:p>
            <a:pPr defTabSz="685800" eaLnBrk="0" fontAlgn="base" hangingPunct="0">
              <a:spcBef>
                <a:spcPct val="0"/>
              </a:spcBef>
              <a:spcAft>
                <a:spcPct val="0"/>
              </a:spcAft>
              <a:buFontTx/>
              <a:buChar char="•"/>
              <a:defRPr/>
            </a:pPr>
            <a:endParaRPr lang="en-US" altLang="en-US" sz="1350" dirty="0">
              <a:solidFill>
                <a:srgbClr val="000000"/>
              </a:solidFill>
              <a:latin typeface="Arial" panose="020B0604020202020204" pitchFamily="34" charset="0"/>
            </a:endParaRPr>
          </a:p>
        </p:txBody>
      </p:sp>
      <p:sp>
        <p:nvSpPr>
          <p:cNvPr id="2" name="Rectangle 1">
            <a:extLst>
              <a:ext uri="{FF2B5EF4-FFF2-40B4-BE49-F238E27FC236}">
                <a16:creationId xmlns:a16="http://schemas.microsoft.com/office/drawing/2014/main" id="{08331D9C-8BD8-79E5-CA75-80DD41D043AE}"/>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Tree>
    <p:extLst>
      <p:ext uri="{BB962C8B-B14F-4D97-AF65-F5344CB8AC3E}">
        <p14:creationId xmlns:p14="http://schemas.microsoft.com/office/powerpoint/2010/main" val="3785661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B87B0-FBB4-E9D2-EC92-4AA74F8AF2E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0ABADC6-7017-6684-545A-63767A08B3FF}"/>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D475A7C7-C650-C363-6D45-F7A76839107B}"/>
              </a:ext>
            </a:extLst>
          </p:cNvPr>
          <p:cNvSpPr/>
          <p:nvPr/>
        </p:nvSpPr>
        <p:spPr>
          <a:xfrm>
            <a:off x="7606" y="1096281"/>
            <a:ext cx="3240360" cy="46179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Fun Group Exercise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05A7388-75D2-270A-7A61-595713DC6FC7}"/>
              </a:ext>
            </a:extLst>
          </p:cNvPr>
          <p:cNvSpPr txBox="1"/>
          <p:nvPr/>
        </p:nvSpPr>
        <p:spPr>
          <a:xfrm>
            <a:off x="455462" y="260648"/>
            <a:ext cx="663681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4.5 Root </a:t>
            </a:r>
            <a:r>
              <a:rPr lang="en-US" sz="2200" spc="-38" dirty="0">
                <a:solidFill>
                  <a:srgbClr val="FFFFFF"/>
                </a:solidFill>
                <a:latin typeface="Bookman Old Style" panose="020F0302020204030204"/>
              </a:rPr>
              <a:t>cause analysis-</a:t>
            </a: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Group Exercise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8" normalizeH="0" baseline="0" noProof="0" dirty="0">
                <a:ln>
                  <a:noFill/>
                </a:ln>
                <a:solidFill>
                  <a:srgbClr val="FFFFFF"/>
                </a:solidFill>
                <a:effectLst/>
                <a:uLnTx/>
                <a:uFillTx/>
                <a:latin typeface="Bookman Old Style" panose="020F0302020204030204"/>
                <a:ea typeface="+mn-ea"/>
                <a:cs typeface="+mn-cs"/>
              </a:rPr>
              <a:t>on utilization of the 5 WHYs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3">
            <a:extLst>
              <a:ext uri="{FF2B5EF4-FFF2-40B4-BE49-F238E27FC236}">
                <a16:creationId xmlns:a16="http://schemas.microsoft.com/office/drawing/2014/main" id="{E184AF14-8BA4-CD77-6852-CFBD701D2D26}"/>
              </a:ext>
            </a:extLst>
          </p:cNvPr>
          <p:cNvSpPr txBox="1">
            <a:spLocks/>
          </p:cNvSpPr>
          <p:nvPr/>
        </p:nvSpPr>
        <p:spPr>
          <a:xfrm>
            <a:off x="62911" y="1113817"/>
            <a:ext cx="3334544" cy="586992"/>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a:p>
            <a:pPr marR="0" lvl="0" algn="l" defTabSz="685800" rtl="0" eaLnBrk="1" fontAlgn="auto" latinLnBrk="0" hangingPunct="1">
              <a:lnSpc>
                <a:spcPct val="110000"/>
              </a:lnSpc>
              <a:spcBef>
                <a:spcPts val="900"/>
              </a:spcBef>
              <a:spcAft>
                <a:spcPts val="150"/>
              </a:spcAft>
              <a:buClr>
                <a:srgbClr val="9BA8B7"/>
              </a:buClr>
              <a:buSzPct val="100000"/>
              <a:tabLst/>
              <a:defRPr/>
            </a:pPr>
            <a:endPar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43B51B0E-6CE2-71AF-A8A4-45EE34239656}"/>
              </a:ext>
            </a:extLst>
          </p:cNvPr>
          <p:cNvPicPr>
            <a:picLocks noChangeAspect="1"/>
          </p:cNvPicPr>
          <p:nvPr/>
        </p:nvPicPr>
        <p:blipFill>
          <a:blip r:embed="rId2"/>
          <a:stretch>
            <a:fillRect/>
          </a:stretch>
        </p:blipFill>
        <p:spPr>
          <a:xfrm>
            <a:off x="145110" y="3212976"/>
            <a:ext cx="2844737" cy="2167691"/>
          </a:xfrm>
          <a:prstGeom prst="rect">
            <a:avLst/>
          </a:prstGeom>
        </p:spPr>
      </p:pic>
      <p:sp>
        <p:nvSpPr>
          <p:cNvPr id="2" name="Content Placeholder 2">
            <a:extLst>
              <a:ext uri="{FF2B5EF4-FFF2-40B4-BE49-F238E27FC236}">
                <a16:creationId xmlns:a16="http://schemas.microsoft.com/office/drawing/2014/main" id="{7580D239-CF2C-3F00-8456-C8D35B28F027}"/>
              </a:ext>
            </a:extLst>
          </p:cNvPr>
          <p:cNvSpPr txBox="1">
            <a:spLocks/>
          </p:cNvSpPr>
          <p:nvPr/>
        </p:nvSpPr>
        <p:spPr>
          <a:xfrm>
            <a:off x="3279060" y="1034934"/>
            <a:ext cx="5831696" cy="3710872"/>
          </a:xfrm>
          <a:prstGeom prst="rect">
            <a:avLst/>
          </a:prstGeom>
        </p:spPr>
        <p:txBody>
          <a:bodyPr vert="horz" lIns="0" tIns="45720" rIns="0" bIns="45720" rtlCol="0">
            <a:norm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00000"/>
              </a:lnSpc>
              <a:spcBef>
                <a:spcPts val="900"/>
              </a:spcBef>
              <a:spcAft>
                <a:spcPts val="150"/>
              </a:spcAft>
              <a:buClr>
                <a:srgbClr val="9BA8B7"/>
              </a:buClr>
              <a:buSzPct val="100000"/>
              <a:buFont typeface="Calibri" panose="020F0502020204030204" pitchFamily="34" charset="0"/>
              <a:buChar char=" "/>
              <a:tabLst/>
              <a:defRPr/>
            </a:pPr>
            <a:endParaRPr kumimoji="0" lang="en-ZA" sz="20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9" name="Rectangle 8">
            <a:extLst>
              <a:ext uri="{FF2B5EF4-FFF2-40B4-BE49-F238E27FC236}">
                <a16:creationId xmlns:a16="http://schemas.microsoft.com/office/drawing/2014/main" id="{641393C2-9FC4-E98D-1DDB-4BFEBA0A7F3E}"/>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a:t>
            </a:r>
            <a:endParaRPr lang="en-ZA" dirty="0"/>
          </a:p>
        </p:txBody>
      </p:sp>
      <p:sp>
        <p:nvSpPr>
          <p:cNvPr id="10" name="TextBox 9">
            <a:extLst>
              <a:ext uri="{FF2B5EF4-FFF2-40B4-BE49-F238E27FC236}">
                <a16:creationId xmlns:a16="http://schemas.microsoft.com/office/drawing/2014/main" id="{BBD11341-8468-7A92-FCA6-C924682C8531}"/>
              </a:ext>
            </a:extLst>
          </p:cNvPr>
          <p:cNvSpPr txBox="1"/>
          <p:nvPr/>
        </p:nvSpPr>
        <p:spPr>
          <a:xfrm>
            <a:off x="3279061" y="1096282"/>
            <a:ext cx="5733474" cy="2585323"/>
          </a:xfrm>
          <a:prstGeom prst="rect">
            <a:avLst/>
          </a:prstGeom>
          <a:noFill/>
        </p:spPr>
        <p:txBody>
          <a:bodyPr wrap="square">
            <a:spAutoFit/>
          </a:bodyPr>
          <a:lstStyle/>
          <a:p>
            <a:pPr>
              <a:buNone/>
            </a:pPr>
            <a:r>
              <a:rPr lang="en-US" b="1" dirty="0"/>
              <a:t>Scenario: Blocked Kitchen Sink – 5 Whys Root Cause Analysis</a:t>
            </a:r>
            <a:endParaRPr lang="en-US" dirty="0"/>
          </a:p>
          <a:p>
            <a:pPr>
              <a:buNone/>
            </a:pPr>
            <a:r>
              <a:rPr lang="en-US" dirty="0"/>
              <a:t>A household reports that the </a:t>
            </a:r>
            <a:r>
              <a:rPr lang="en-US" b="1" dirty="0"/>
              <a:t>kitchen sink is blocked</a:t>
            </a:r>
            <a:r>
              <a:rPr lang="en-US" dirty="0"/>
              <a:t>, and water is no longer draining properly. This has disrupted daily activities such as washing dishes and food preparation. The household is requested to conduct a </a:t>
            </a:r>
            <a:r>
              <a:rPr lang="en-US" b="1" dirty="0"/>
              <a:t>5 Whys Root Cause Analysis</a:t>
            </a:r>
            <a:r>
              <a:rPr lang="en-US" dirty="0"/>
              <a:t> to understand the real reason for the blockage and prevent it from happening again, rather than just unblocking the sink temporarily</a:t>
            </a:r>
          </a:p>
        </p:txBody>
      </p:sp>
      <p:pic>
        <p:nvPicPr>
          <p:cNvPr id="7" name="Picture 6">
            <a:extLst>
              <a:ext uri="{FF2B5EF4-FFF2-40B4-BE49-F238E27FC236}">
                <a16:creationId xmlns:a16="http://schemas.microsoft.com/office/drawing/2014/main" id="{455A580D-3C34-13C9-2117-ECB189F56082}"/>
              </a:ext>
            </a:extLst>
          </p:cNvPr>
          <p:cNvPicPr>
            <a:picLocks noChangeAspect="1"/>
          </p:cNvPicPr>
          <p:nvPr/>
        </p:nvPicPr>
        <p:blipFill>
          <a:blip r:embed="rId3"/>
          <a:stretch>
            <a:fillRect/>
          </a:stretch>
        </p:blipFill>
        <p:spPr>
          <a:xfrm>
            <a:off x="3390697" y="3709464"/>
            <a:ext cx="5621838" cy="1913647"/>
          </a:xfrm>
          <a:prstGeom prst="rect">
            <a:avLst/>
          </a:prstGeom>
        </p:spPr>
      </p:pic>
      <p:sp>
        <p:nvSpPr>
          <p:cNvPr id="8" name="Arrow: Down 7">
            <a:extLst>
              <a:ext uri="{FF2B5EF4-FFF2-40B4-BE49-F238E27FC236}">
                <a16:creationId xmlns:a16="http://schemas.microsoft.com/office/drawing/2014/main" id="{F65FECF9-A888-E84F-3267-CC9481F01ECC}"/>
              </a:ext>
            </a:extLst>
          </p:cNvPr>
          <p:cNvSpPr/>
          <p:nvPr/>
        </p:nvSpPr>
        <p:spPr>
          <a:xfrm>
            <a:off x="7092280" y="3617946"/>
            <a:ext cx="423934" cy="214409"/>
          </a:xfrm>
          <a:prstGeom prst="downArrow">
            <a:avLst/>
          </a:prstGeom>
          <a:solidFill>
            <a:schemeClr val="bg1">
              <a:lumMod val="95000"/>
            </a:schemeClr>
          </a:solidFill>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endParaRPr lang="en-ZA" dirty="0">
              <a:solidFill>
                <a:schemeClr val="tx1"/>
              </a:solidFill>
            </a:endParaRPr>
          </a:p>
        </p:txBody>
      </p:sp>
    </p:spTree>
    <p:extLst>
      <p:ext uri="{BB962C8B-B14F-4D97-AF65-F5344CB8AC3E}">
        <p14:creationId xmlns:p14="http://schemas.microsoft.com/office/powerpoint/2010/main" val="2645765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B8E2-5E9C-43E7-8129-5FA9DB859581}"/>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DF1F419-FCC3-E1CC-20B0-6E9605382F34}"/>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CC366C3C-0B50-BDFD-7BB0-05D9DF39E310}"/>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4.6: </a:t>
            </a:r>
          </a:p>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lang="en-ZA" sz="3200" b="1" dirty="0">
                <a:solidFill>
                  <a:srgbClr val="000000">
                    <a:lumMod val="75000"/>
                    <a:lumOff val="25000"/>
                  </a:srgbClr>
                </a:solidFill>
                <a:latin typeface="Aptos "/>
              </a:rPr>
              <a:t>Developing change ideas</a:t>
            </a:r>
            <a:endPar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endParaRPr>
          </a:p>
        </p:txBody>
      </p:sp>
    </p:spTree>
    <p:extLst>
      <p:ext uri="{BB962C8B-B14F-4D97-AF65-F5344CB8AC3E}">
        <p14:creationId xmlns:p14="http://schemas.microsoft.com/office/powerpoint/2010/main" val="2042997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B82F-278E-0347-6520-D4FA987580F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DAE0354-EE95-31CA-213E-745A1A3C523D}"/>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AF85B158-43C7-D3C0-B41D-2918FD4B3894}"/>
              </a:ext>
            </a:extLst>
          </p:cNvPr>
          <p:cNvSpPr/>
          <p:nvPr/>
        </p:nvSpPr>
        <p:spPr>
          <a:xfrm>
            <a:off x="0" y="1052736"/>
            <a:ext cx="3240360" cy="47241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B2A52FF-BB5D-4B67-9DB5-D1505378D688}"/>
              </a:ext>
            </a:extLst>
          </p:cNvPr>
          <p:cNvSpPr txBox="1"/>
          <p:nvPr/>
        </p:nvSpPr>
        <p:spPr>
          <a:xfrm>
            <a:off x="455462" y="260648"/>
            <a:ext cx="66368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8" normalizeH="0" baseline="0" noProof="0" dirty="0">
                <a:ln>
                  <a:noFill/>
                </a:ln>
                <a:solidFill>
                  <a:srgbClr val="FFFFFF"/>
                </a:solidFill>
                <a:effectLst/>
                <a:uLnTx/>
                <a:uFillTx/>
                <a:ea typeface="+mn-ea"/>
                <a:cs typeface="+mn-cs"/>
              </a:rPr>
              <a:t>4.6 Developing change ideas-Intervention</a:t>
            </a:r>
            <a:endPar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2" name="Text Placeholder 3">
            <a:extLst>
              <a:ext uri="{FF2B5EF4-FFF2-40B4-BE49-F238E27FC236}">
                <a16:creationId xmlns:a16="http://schemas.microsoft.com/office/drawing/2014/main" id="{A7F402CB-A809-06C4-36A8-3FF168F0137A}"/>
              </a:ext>
            </a:extLst>
          </p:cNvPr>
          <p:cNvSpPr txBox="1">
            <a:spLocks/>
          </p:cNvSpPr>
          <p:nvPr/>
        </p:nvSpPr>
        <p:spPr>
          <a:xfrm>
            <a:off x="407277" y="1268760"/>
            <a:ext cx="2425806" cy="3129950"/>
          </a:xfrm>
          <a:prstGeom prst="rect">
            <a:avLst/>
          </a:prstGeom>
        </p:spPr>
        <p:txBody>
          <a:bodyPr vert="horz" lIns="91440" tIns="45720" rIns="91440" bIns="45720" rtlCol="0">
            <a:normAutofit/>
          </a:bodyPr>
          <a:lstStyle>
            <a:lvl1pPr marL="0" indent="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None/>
              <a:defRPr sz="1350" kern="1200">
                <a:solidFill>
                  <a:srgbClr val="FFFFFF"/>
                </a:solidFill>
                <a:latin typeface="+mn-lt"/>
                <a:ea typeface="+mn-ea"/>
                <a:cs typeface="+mn-cs"/>
              </a:defRPr>
            </a:lvl1pPr>
            <a:lvl2pPr marL="342900" indent="0" algn="l" defTabSz="685800" rtl="0" eaLnBrk="1" latinLnBrk="0" hangingPunct="1">
              <a:lnSpc>
                <a:spcPct val="100000"/>
              </a:lnSpc>
              <a:spcBef>
                <a:spcPts val="150"/>
              </a:spcBef>
              <a:spcAft>
                <a:spcPts val="300"/>
              </a:spcAft>
              <a:buClrTx/>
              <a:buFont typeface="Calibri" pitchFamily="34" charset="0"/>
              <a:buNone/>
              <a:defRPr sz="900" kern="1200">
                <a:solidFill>
                  <a:schemeClr val="tx1">
                    <a:lumMod val="75000"/>
                    <a:lumOff val="25000"/>
                  </a:schemeClr>
                </a:solidFill>
                <a:latin typeface="+mn-lt"/>
                <a:ea typeface="+mn-ea"/>
                <a:cs typeface="+mn-cs"/>
              </a:defRPr>
            </a:lvl2pPr>
            <a:lvl3pPr marL="685800" indent="0" algn="l" defTabSz="685800" rtl="0" eaLnBrk="1" latinLnBrk="0" hangingPunct="1">
              <a:lnSpc>
                <a:spcPct val="100000"/>
              </a:lnSpc>
              <a:spcBef>
                <a:spcPts val="150"/>
              </a:spcBef>
              <a:spcAft>
                <a:spcPts val="300"/>
              </a:spcAft>
              <a:buClrTx/>
              <a:buFont typeface="Calibri" pitchFamily="34" charset="0"/>
              <a:buNone/>
              <a:defRPr sz="750" kern="1200">
                <a:solidFill>
                  <a:schemeClr val="tx1">
                    <a:lumMod val="75000"/>
                    <a:lumOff val="25000"/>
                  </a:schemeClr>
                </a:solidFill>
                <a:latin typeface="+mn-lt"/>
                <a:ea typeface="+mn-ea"/>
                <a:cs typeface="+mn-cs"/>
              </a:defRPr>
            </a:lvl3pPr>
            <a:lvl4pPr marL="10287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4pPr>
            <a:lvl5pPr marL="1371600" indent="0" algn="l" defTabSz="685800" rtl="0" eaLnBrk="1" latinLnBrk="0" hangingPunct="1">
              <a:lnSpc>
                <a:spcPct val="100000"/>
              </a:lnSpc>
              <a:spcBef>
                <a:spcPts val="150"/>
              </a:spcBef>
              <a:spcAft>
                <a:spcPts val="300"/>
              </a:spcAft>
              <a:buClrTx/>
              <a:buFont typeface="Calibri" pitchFamily="34" charset="0"/>
              <a:buNone/>
              <a:defRPr sz="675" kern="1200">
                <a:solidFill>
                  <a:schemeClr val="tx1">
                    <a:lumMod val="75000"/>
                    <a:lumOff val="2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pPr marL="0" marR="0" lvl="0" indent="0" algn="ctr"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F0502020204030204"/>
                <a:ea typeface="+mn-ea"/>
                <a:cs typeface="+mn-cs"/>
              </a:rPr>
              <a:t>Intervention</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lang="en-US" dirty="0">
              <a:latin typeface="Franklin Gothic Book" panose="020F0502020204030204"/>
            </a:endParaRP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rPr>
              <a:t>Principles of developing change idea</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rPr>
              <a:t>PDSA cycle model</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500" b="0" i="0" u="none" strike="noStrike" kern="1200" cap="none" spc="0" normalizeH="0" baseline="0" noProof="0" dirty="0">
                <a:ln>
                  <a:noFill/>
                </a:ln>
                <a:solidFill>
                  <a:srgbClr val="FFFFFF"/>
                </a:solidFill>
                <a:effectLst/>
                <a:uLnTx/>
                <a:uFillTx/>
                <a:latin typeface="Franklin Gothic Book" panose="020F0502020204030204"/>
                <a:ea typeface="+mn-ea"/>
                <a:cs typeface="+mn-cs"/>
              </a:rPr>
              <a:t>Group exercises</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r>
              <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rPr>
              <a:t>QI monitoring template</a:t>
            </a:r>
          </a:p>
          <a:p>
            <a:pPr marL="0" marR="0" lvl="0" indent="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US" sz="135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54CD4AF1-FB4C-1E43-D859-51B91F5EC21A}"/>
              </a:ext>
            </a:extLst>
          </p:cNvPr>
          <p:cNvPicPr>
            <a:picLocks noChangeAspect="1"/>
          </p:cNvPicPr>
          <p:nvPr/>
        </p:nvPicPr>
        <p:blipFill>
          <a:blip r:embed="rId2"/>
          <a:stretch>
            <a:fillRect/>
          </a:stretch>
        </p:blipFill>
        <p:spPr>
          <a:xfrm>
            <a:off x="3761333" y="1232243"/>
            <a:ext cx="4828450" cy="4365114"/>
          </a:xfrm>
          <a:prstGeom prst="rect">
            <a:avLst/>
          </a:prstGeom>
        </p:spPr>
      </p:pic>
      <p:sp>
        <p:nvSpPr>
          <p:cNvPr id="3" name="Rectangle 2">
            <a:extLst>
              <a:ext uri="{FF2B5EF4-FFF2-40B4-BE49-F238E27FC236}">
                <a16:creationId xmlns:a16="http://schemas.microsoft.com/office/drawing/2014/main" id="{C9CE300A-4A88-731B-ACAE-BC58A72A3D48}"/>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Tree>
    <p:extLst>
      <p:ext uri="{BB962C8B-B14F-4D97-AF65-F5344CB8AC3E}">
        <p14:creationId xmlns:p14="http://schemas.microsoft.com/office/powerpoint/2010/main" val="255414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5915-D025-541D-C356-56B6AD90A2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E8ECFF-2D80-64C2-AFC4-40F28C97F1A3}"/>
              </a:ext>
            </a:extLst>
          </p:cNvPr>
          <p:cNvSpPr txBox="1"/>
          <p:nvPr/>
        </p:nvSpPr>
        <p:spPr>
          <a:xfrm>
            <a:off x="179512" y="214048"/>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4.6. </a:t>
            </a:r>
            <a:r>
              <a:rPr lang="en-US" sz="2400" spc="-38" dirty="0">
                <a:solidFill>
                  <a:schemeClr val="bg1"/>
                </a:solidFill>
                <a:latin typeface="Calibri" panose="020F0502020204030204" pitchFamily="34" charset="0"/>
                <a:ea typeface="Calibri" panose="020F0502020204030204" pitchFamily="34" charset="0"/>
                <a:cs typeface="Calibri" panose="020F0502020204030204" pitchFamily="34" charset="0"/>
              </a:rPr>
              <a:t>Developing change ideas-</a:t>
            </a: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Model for Improvement</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ABBF8DFD-BA67-2254-C830-7945F666ACCC}"/>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DA1EB26A-5176-B30A-012D-8A95626DEA55}"/>
              </a:ext>
            </a:extLst>
          </p:cNvPr>
          <p:cNvPicPr>
            <a:picLocks noChangeAspect="1"/>
          </p:cNvPicPr>
          <p:nvPr/>
        </p:nvPicPr>
        <p:blipFill>
          <a:blip r:embed="rId2"/>
          <a:stretch>
            <a:fillRect/>
          </a:stretch>
        </p:blipFill>
        <p:spPr>
          <a:xfrm>
            <a:off x="52294" y="995103"/>
            <a:ext cx="3444539" cy="4810161"/>
          </a:xfrm>
          <a:prstGeom prst="rect">
            <a:avLst/>
          </a:prstGeom>
        </p:spPr>
      </p:pic>
      <p:sp>
        <p:nvSpPr>
          <p:cNvPr id="8" name="TextBox 7">
            <a:extLst>
              <a:ext uri="{FF2B5EF4-FFF2-40B4-BE49-F238E27FC236}">
                <a16:creationId xmlns:a16="http://schemas.microsoft.com/office/drawing/2014/main" id="{1EF639FA-456F-4521-ACFE-041C96D399DA}"/>
              </a:ext>
            </a:extLst>
          </p:cNvPr>
          <p:cNvSpPr txBox="1"/>
          <p:nvPr/>
        </p:nvSpPr>
        <p:spPr>
          <a:xfrm>
            <a:off x="3496834" y="1076792"/>
            <a:ext cx="5613922" cy="1600438"/>
          </a:xfrm>
          <a:prstGeom prst="rect">
            <a:avLst/>
          </a:prstGeom>
          <a:noFill/>
        </p:spPr>
        <p:txBody>
          <a:bodyPr wrap="square">
            <a:spAutoFit/>
          </a:bodyPr>
          <a:lstStyle/>
          <a:p>
            <a:pPr defTabSz="685800"/>
            <a:r>
              <a:rPr lang="en-US" sz="1400" dirty="0">
                <a:solidFill>
                  <a:srgbClr val="000000"/>
                </a:solidFill>
                <a:latin typeface="Aptos" panose="020B0004020202020204" pitchFamily="34" charset="0"/>
              </a:rPr>
              <a:t>According to Don Berwick and Colleagues Explain the ‘</a:t>
            </a:r>
            <a:r>
              <a:rPr lang="en-US" sz="1400" b="1" dirty="0">
                <a:solidFill>
                  <a:srgbClr val="000000"/>
                </a:solidFill>
                <a:latin typeface="Aptos" panose="020B0004020202020204" pitchFamily="34" charset="0"/>
              </a:rPr>
              <a:t>How-to Guide’ for Quality Improvement Model</a:t>
            </a:r>
            <a:r>
              <a:rPr lang="en-US" sz="1400" dirty="0">
                <a:solidFill>
                  <a:srgbClr val="000000"/>
                </a:solidFill>
                <a:latin typeface="Aptos" panose="020B0004020202020204" pitchFamily="34" charset="0"/>
              </a:rPr>
              <a:t> is a simple, structured framework that helps teams make meaningful and measurable improvements in health care.</a:t>
            </a:r>
          </a:p>
          <a:p>
            <a:pPr defTabSz="685800"/>
            <a:r>
              <a:rPr lang="en-US" sz="1400" u="sng" dirty="0">
                <a:solidFill>
                  <a:srgbClr val="000000"/>
                </a:solidFill>
                <a:latin typeface="Aptos" panose="020B0004020202020204" pitchFamily="34" charset="0"/>
              </a:rPr>
              <a:t>It is built on two parts</a:t>
            </a:r>
            <a:r>
              <a:rPr lang="en-US" sz="1400" dirty="0">
                <a:solidFill>
                  <a:srgbClr val="000000"/>
                </a:solidFill>
                <a:latin typeface="Aptos" panose="020B0004020202020204" pitchFamily="34" charset="0"/>
              </a:rPr>
              <a:t>:</a:t>
            </a:r>
          </a:p>
          <a:p>
            <a:pPr defTabSz="685800"/>
            <a:r>
              <a:rPr lang="en-US" sz="1400" dirty="0">
                <a:solidFill>
                  <a:srgbClr val="000000"/>
                </a:solidFill>
                <a:latin typeface="Aptos" panose="020B0004020202020204" pitchFamily="34" charset="0"/>
              </a:rPr>
              <a:t>1.Three Fundamental                              2.PDSA Cycle</a:t>
            </a:r>
          </a:p>
          <a:p>
            <a:pPr defTabSz="685800"/>
            <a:r>
              <a:rPr lang="en-US" sz="1400" dirty="0">
                <a:solidFill>
                  <a:srgbClr val="000000"/>
                </a:solidFill>
                <a:latin typeface="Aptos" panose="020B0004020202020204" pitchFamily="34" charset="0"/>
              </a:rPr>
              <a:t>Questions</a:t>
            </a:r>
          </a:p>
        </p:txBody>
      </p:sp>
      <p:pic>
        <p:nvPicPr>
          <p:cNvPr id="9" name="Picture 8">
            <a:extLst>
              <a:ext uri="{FF2B5EF4-FFF2-40B4-BE49-F238E27FC236}">
                <a16:creationId xmlns:a16="http://schemas.microsoft.com/office/drawing/2014/main" id="{15DDBF3A-4795-C555-FEA7-5DD5A14B3BE0}"/>
              </a:ext>
            </a:extLst>
          </p:cNvPr>
          <p:cNvPicPr>
            <a:picLocks noChangeAspect="1"/>
          </p:cNvPicPr>
          <p:nvPr/>
        </p:nvPicPr>
        <p:blipFill>
          <a:blip r:embed="rId3"/>
          <a:stretch>
            <a:fillRect/>
          </a:stretch>
        </p:blipFill>
        <p:spPr>
          <a:xfrm>
            <a:off x="3754931" y="2734863"/>
            <a:ext cx="2218874" cy="3046345"/>
          </a:xfrm>
          <a:prstGeom prst="rect">
            <a:avLst/>
          </a:prstGeom>
        </p:spPr>
      </p:pic>
      <p:pic>
        <p:nvPicPr>
          <p:cNvPr id="10" name="Picture 9">
            <a:extLst>
              <a:ext uri="{FF2B5EF4-FFF2-40B4-BE49-F238E27FC236}">
                <a16:creationId xmlns:a16="http://schemas.microsoft.com/office/drawing/2014/main" id="{0A6DEE80-E1C2-A71F-8642-7EE273C574C4}"/>
              </a:ext>
            </a:extLst>
          </p:cNvPr>
          <p:cNvPicPr>
            <a:picLocks noChangeAspect="1"/>
          </p:cNvPicPr>
          <p:nvPr/>
        </p:nvPicPr>
        <p:blipFill>
          <a:blip r:embed="rId4"/>
          <a:stretch>
            <a:fillRect/>
          </a:stretch>
        </p:blipFill>
        <p:spPr>
          <a:xfrm>
            <a:off x="5973805" y="2854345"/>
            <a:ext cx="3170195" cy="2806903"/>
          </a:xfrm>
          <a:prstGeom prst="rect">
            <a:avLst/>
          </a:prstGeom>
        </p:spPr>
      </p:pic>
    </p:spTree>
    <p:extLst>
      <p:ext uri="{BB962C8B-B14F-4D97-AF65-F5344CB8AC3E}">
        <p14:creationId xmlns:p14="http://schemas.microsoft.com/office/powerpoint/2010/main" val="2938163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62EB-B3F7-F26D-DD57-4C869BD41A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2F0EF0-7BB2-9D79-953A-0771423543AE}"/>
              </a:ext>
            </a:extLst>
          </p:cNvPr>
          <p:cNvSpPr txBox="1"/>
          <p:nvPr/>
        </p:nvSpPr>
        <p:spPr>
          <a:xfrm>
            <a:off x="323528" y="192798"/>
            <a:ext cx="74523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4.6 Developing change ideas-Principles &amp; Techniques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for change idea identification</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88DBC204-B752-BB53-C3E2-FF22AD6C4FBE}"/>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7" name="Content Placeholder 3">
            <a:extLst>
              <a:ext uri="{FF2B5EF4-FFF2-40B4-BE49-F238E27FC236}">
                <a16:creationId xmlns:a16="http://schemas.microsoft.com/office/drawing/2014/main" id="{433CF18E-7467-C50B-AB9D-002DBA882BE5}"/>
              </a:ext>
            </a:extLst>
          </p:cNvPr>
          <p:cNvSpPr txBox="1">
            <a:spLocks/>
          </p:cNvSpPr>
          <p:nvPr/>
        </p:nvSpPr>
        <p:spPr>
          <a:xfrm>
            <a:off x="3371232" y="1351435"/>
            <a:ext cx="5537031" cy="4254164"/>
          </a:xfrm>
          <a:prstGeom prst="rect">
            <a:avLst/>
          </a:prstGeom>
        </p:spPr>
        <p:txBody>
          <a:bodyPr vert="horz" lIns="0" tIns="45720" rIns="0" bIns="45720" rtlCol="0">
            <a:normAutofit fontScale="92500" lnSpcReduction="10000"/>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spcBef>
                <a:spcPts val="900"/>
              </a:spcBef>
              <a:spcAft>
                <a:spcPts val="150"/>
              </a:spcAft>
              <a:buClr>
                <a:srgbClr val="9BA8B7"/>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Sourcing Best practices</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Benchmarking</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Turning an Idea into a concept</a:t>
            </a:r>
          </a:p>
          <a:p>
            <a:pPr marL="0" marR="0" lvl="0" indent="0" algn="l" defTabSz="685800" rtl="0" eaLnBrk="1" fontAlgn="auto" latinLnBrk="0" hangingPunct="1">
              <a:spcBef>
                <a:spcPts val="900"/>
              </a:spcBef>
              <a:spcAft>
                <a:spcPts val="150"/>
              </a:spcAft>
              <a:buClr>
                <a:srgbClr val="9BA8B7"/>
              </a:buClr>
              <a:buSzPct val="100000"/>
              <a:buFont typeface="Calibri" panose="020F0502020204030204" pitchFamily="34" charset="0"/>
              <a:buNone/>
              <a:tabLst/>
              <a:defRPr/>
            </a:pPr>
            <a:r>
              <a:rPr kumimoji="0" lang="en-US" sz="1900" b="1"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Techniques for identifying new ideas: </a:t>
            </a:r>
          </a:p>
          <a:p>
            <a:pPr marL="0" marR="0" lvl="0" indent="0" algn="l" defTabSz="685800" rtl="0" eaLnBrk="1" fontAlgn="auto" latinLnBrk="0" hangingPunct="1">
              <a:spcBef>
                <a:spcPts val="900"/>
              </a:spcBef>
              <a:spcAft>
                <a:spcPts val="150"/>
              </a:spcAft>
              <a:buClr>
                <a:srgbClr val="9BA8B7"/>
              </a:buClr>
              <a:buSzPct val="100000"/>
              <a:buFont typeface="Calibri" panose="020F0502020204030204" pitchFamily="34" charset="0"/>
              <a:buNone/>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Process Mapping and analysis</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Remove unnecessary steps</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Remove waste :waste of resources , time and  Money</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Reorder steps</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Remove Handoffs-Patient passed from one step to another</a:t>
            </a:r>
          </a:p>
          <a:p>
            <a:pPr marL="288036" marR="0" lvl="1" indent="-137160" algn="l" defTabSz="685800" rtl="0" eaLnBrk="1" fontAlgn="auto" latinLnBrk="0" hangingPunct="1">
              <a:lnSpc>
                <a:spcPct val="110000"/>
              </a:lnSpc>
              <a:spcBef>
                <a:spcPts val="15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Identify bottleneck and take the pressure off i.e run steps  parallel</a:t>
            </a:r>
            <a:endParaRPr kumimoji="0" lang="en-US" sz="1900" b="1"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endParaRPr>
          </a:p>
          <a:p>
            <a:pPr marL="0" marR="0" lvl="0" indent="0" algn="l" defTabSz="685800" rtl="0" eaLnBrk="1" fontAlgn="auto" latinLnBrk="0" hangingPunct="1">
              <a:lnSpc>
                <a:spcPct val="110000"/>
              </a:lnSpc>
              <a:spcBef>
                <a:spcPts val="900"/>
              </a:spcBef>
              <a:spcAft>
                <a:spcPts val="150"/>
              </a:spcAft>
              <a:buClr>
                <a:srgbClr val="9BA8B7"/>
              </a:buClr>
              <a:buSzPct val="100000"/>
              <a:buNone/>
              <a:tabLst/>
              <a:defRPr/>
            </a:pPr>
            <a:endParaRPr kumimoji="0" lang="en-US" sz="3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1" name="TextBox 10">
            <a:extLst>
              <a:ext uri="{FF2B5EF4-FFF2-40B4-BE49-F238E27FC236}">
                <a16:creationId xmlns:a16="http://schemas.microsoft.com/office/drawing/2014/main" id="{EE534DB5-BE68-44E2-4DBB-DFBF68C7F6A0}"/>
              </a:ext>
            </a:extLst>
          </p:cNvPr>
          <p:cNvSpPr txBox="1"/>
          <p:nvPr/>
        </p:nvSpPr>
        <p:spPr>
          <a:xfrm>
            <a:off x="3131840" y="1052735"/>
            <a:ext cx="569479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8" dirty="0">
                <a:latin typeface="Calibri" panose="020F0502020204030204" pitchFamily="34" charset="0"/>
                <a:ea typeface="Calibri" panose="020F0502020204030204" pitchFamily="34" charset="0"/>
                <a:cs typeface="Calibri" panose="020F0502020204030204" pitchFamily="34" charset="0"/>
              </a:rPr>
              <a:t>Principles to follow when developing change ideas</a:t>
            </a:r>
            <a:endPar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81A3BCA-4093-8AD7-EA4B-B7818DAAFBBD}"/>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pic>
        <p:nvPicPr>
          <p:cNvPr id="2" name="Picture 1">
            <a:extLst>
              <a:ext uri="{FF2B5EF4-FFF2-40B4-BE49-F238E27FC236}">
                <a16:creationId xmlns:a16="http://schemas.microsoft.com/office/drawing/2014/main" id="{AAE182A5-B0D5-A82D-B0BF-7BF7B5E509C6}"/>
              </a:ext>
            </a:extLst>
          </p:cNvPr>
          <p:cNvPicPr>
            <a:picLocks noChangeAspect="1"/>
          </p:cNvPicPr>
          <p:nvPr/>
        </p:nvPicPr>
        <p:blipFill>
          <a:blip r:embed="rId3"/>
          <a:stretch>
            <a:fillRect/>
          </a:stretch>
        </p:blipFill>
        <p:spPr>
          <a:xfrm>
            <a:off x="40843" y="1052735"/>
            <a:ext cx="3090997" cy="2281129"/>
          </a:xfrm>
          <a:prstGeom prst="rect">
            <a:avLst/>
          </a:prstGeom>
        </p:spPr>
      </p:pic>
      <p:pic>
        <p:nvPicPr>
          <p:cNvPr id="5" name="Picture 4">
            <a:extLst>
              <a:ext uri="{FF2B5EF4-FFF2-40B4-BE49-F238E27FC236}">
                <a16:creationId xmlns:a16="http://schemas.microsoft.com/office/drawing/2014/main" id="{3E095CFE-62CF-C2BF-364A-717CED48B1B4}"/>
              </a:ext>
            </a:extLst>
          </p:cNvPr>
          <p:cNvPicPr>
            <a:picLocks noChangeAspect="1"/>
          </p:cNvPicPr>
          <p:nvPr/>
        </p:nvPicPr>
        <p:blipFill>
          <a:blip r:embed="rId4"/>
          <a:srcRect r="4229"/>
          <a:stretch>
            <a:fillRect/>
          </a:stretch>
        </p:blipFill>
        <p:spPr>
          <a:xfrm>
            <a:off x="33108" y="3351377"/>
            <a:ext cx="3135631" cy="2254222"/>
          </a:xfrm>
          <a:prstGeom prst="rect">
            <a:avLst/>
          </a:prstGeom>
        </p:spPr>
      </p:pic>
    </p:spTree>
    <p:extLst>
      <p:ext uri="{BB962C8B-B14F-4D97-AF65-F5344CB8AC3E}">
        <p14:creationId xmlns:p14="http://schemas.microsoft.com/office/powerpoint/2010/main" val="2913738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DD472-5550-CEA0-6B04-E068CE7A0B60}"/>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4868128-3336-654D-EB45-6A9384CAB11A}"/>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graphicFrame>
        <p:nvGraphicFramePr>
          <p:cNvPr id="5" name="Content Placeholder 4">
            <a:extLst>
              <a:ext uri="{FF2B5EF4-FFF2-40B4-BE49-F238E27FC236}">
                <a16:creationId xmlns:a16="http://schemas.microsoft.com/office/drawing/2014/main" id="{CD0834D0-99C9-498B-7E4A-7B1E4BAE4A94}"/>
              </a:ext>
            </a:extLst>
          </p:cNvPr>
          <p:cNvGraphicFramePr>
            <a:graphicFrameLocks/>
          </p:cNvGraphicFramePr>
          <p:nvPr>
            <p:extLst>
              <p:ext uri="{D42A27DB-BD31-4B8C-83A1-F6EECF244321}">
                <p14:modId xmlns:p14="http://schemas.microsoft.com/office/powerpoint/2010/main" val="116903225"/>
              </p:ext>
            </p:extLst>
          </p:nvPr>
        </p:nvGraphicFramePr>
        <p:xfrm>
          <a:off x="3419872" y="1066371"/>
          <a:ext cx="5433183" cy="4481170"/>
        </p:xfrm>
        <a:graphic>
          <a:graphicData uri="http://schemas.openxmlformats.org/drawingml/2006/table">
            <a:tbl>
              <a:tblPr/>
              <a:tblGrid>
                <a:gridCol w="1420058">
                  <a:extLst>
                    <a:ext uri="{9D8B030D-6E8A-4147-A177-3AD203B41FA5}">
                      <a16:colId xmlns:a16="http://schemas.microsoft.com/office/drawing/2014/main" val="4066453096"/>
                    </a:ext>
                  </a:extLst>
                </a:gridCol>
                <a:gridCol w="4013125">
                  <a:extLst>
                    <a:ext uri="{9D8B030D-6E8A-4147-A177-3AD203B41FA5}">
                      <a16:colId xmlns:a16="http://schemas.microsoft.com/office/drawing/2014/main" val="1833200828"/>
                    </a:ext>
                  </a:extLst>
                </a:gridCol>
              </a:tblGrid>
              <a:tr h="403106">
                <a:tc gridSpan="2">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latin typeface="Aptos" panose="020B0004020202020204" pitchFamily="34" charset="0"/>
                        </a:rPr>
                        <a:t>Inadequate Number of registers</a:t>
                      </a:r>
                      <a:endParaRPr lang="en-ZA" sz="1800" b="1"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None/>
                      </a:pPr>
                      <a:endParaRPr lang="en-ZA" sz="1200" b="1" dirty="0"/>
                    </a:p>
                  </a:txBody>
                  <a:tcPr marL="53888" marR="53888" marT="26944" marB="26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8805191"/>
                  </a:ext>
                </a:extLst>
              </a:tr>
              <a:tr h="708157">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latin typeface="Aptos" panose="020B0004020202020204" pitchFamily="34" charset="0"/>
                        </a:rPr>
                        <a:t>What</a:t>
                      </a:r>
                      <a:endParaRPr lang="en-ZA"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dirty="0">
                          <a:latin typeface="Aptos" panose="020B0004020202020204" pitchFamily="34" charset="0"/>
                        </a:rPr>
                        <a:t>Procure 12 index testing registers for 12 HTS counsellors </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9582207"/>
                  </a:ext>
                </a:extLst>
              </a:tr>
              <a:tr h="403106">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latin typeface="Aptos" panose="020B0004020202020204" pitchFamily="34" charset="0"/>
                        </a:rPr>
                        <a:t>Who</a:t>
                      </a:r>
                      <a:endParaRPr lang="en-ZA"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dirty="0">
                          <a:latin typeface="Aptos" panose="020B0004020202020204" pitchFamily="34" charset="0"/>
                        </a:rPr>
                        <a:t>Facility Manager and Quality Assurance team</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955594"/>
                  </a:ext>
                </a:extLst>
              </a:tr>
              <a:tr h="403106">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latin typeface="Aptos" panose="020B0004020202020204" pitchFamily="34" charset="0"/>
                        </a:rPr>
                        <a:t>When</a:t>
                      </a:r>
                      <a:endParaRPr lang="en-ZA"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dirty="0">
                          <a:latin typeface="Aptos" panose="020B0004020202020204" pitchFamily="34" charset="0"/>
                        </a:rPr>
                        <a:t>First week of every month</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644392"/>
                  </a:ext>
                </a:extLst>
              </a:tr>
              <a:tr h="403106">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latin typeface="Aptos" panose="020B0004020202020204" pitchFamily="34" charset="0"/>
                        </a:rPr>
                        <a:t>Where</a:t>
                      </a:r>
                      <a:endParaRPr lang="en-ZA"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dirty="0">
                          <a:latin typeface="Aptos" panose="020B0004020202020204" pitchFamily="34" charset="0"/>
                        </a:rPr>
                        <a:t>Siamisang Clinic</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981706"/>
                  </a:ext>
                </a:extLst>
              </a:tr>
              <a:tr h="708157">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latin typeface="Aptos" panose="020B0004020202020204" pitchFamily="34" charset="0"/>
                        </a:rPr>
                        <a:t>How will it be done</a:t>
                      </a:r>
                      <a:endParaRPr lang="en-US"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dirty="0">
                          <a:latin typeface="Aptos" panose="020B0004020202020204" pitchFamily="34" charset="0"/>
                        </a:rPr>
                        <a:t>Fill out and submit the Health Information Tool request form to the sub-district information officer</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5450077"/>
                  </a:ext>
                </a:extLst>
              </a:tr>
              <a:tr h="403106">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latin typeface="Aptos" panose="020B0004020202020204" pitchFamily="34" charset="0"/>
                        </a:rPr>
                        <a:t>How often</a:t>
                      </a:r>
                      <a:endParaRPr lang="en-ZA"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dirty="0">
                          <a:latin typeface="Aptos" panose="020B0004020202020204" pitchFamily="34" charset="0"/>
                        </a:rPr>
                        <a:t>quarterly </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647821"/>
                  </a:ext>
                </a:extLst>
              </a:tr>
              <a:tr h="708157">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latin typeface="Aptos" panose="020B0004020202020204" pitchFamily="34" charset="0"/>
                        </a:rPr>
                        <a:t>How much</a:t>
                      </a:r>
                      <a:endParaRPr lang="en-ZA" sz="1800" dirty="0">
                        <a:latin typeface="Aptos" panose="020B0004020202020204" pitchFamily="34" charset="0"/>
                      </a:endParaRP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dirty="0">
                          <a:latin typeface="Aptos" panose="020B0004020202020204" pitchFamily="34" charset="0"/>
                        </a:rPr>
                        <a:t>12 Index registers</a:t>
                      </a:r>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562763"/>
                  </a:ext>
                </a:extLst>
              </a:tr>
            </a:tbl>
          </a:graphicData>
        </a:graphic>
      </p:graphicFrame>
      <p:pic>
        <p:nvPicPr>
          <p:cNvPr id="7" name="Picture 6">
            <a:extLst>
              <a:ext uri="{FF2B5EF4-FFF2-40B4-BE49-F238E27FC236}">
                <a16:creationId xmlns:a16="http://schemas.microsoft.com/office/drawing/2014/main" id="{DB616078-15F7-7152-385D-F9D90E800380}"/>
              </a:ext>
            </a:extLst>
          </p:cNvPr>
          <p:cNvPicPr>
            <a:picLocks noChangeAspect="1"/>
          </p:cNvPicPr>
          <p:nvPr/>
        </p:nvPicPr>
        <p:blipFill>
          <a:blip r:embed="rId2"/>
          <a:stretch>
            <a:fillRect/>
          </a:stretch>
        </p:blipFill>
        <p:spPr>
          <a:xfrm>
            <a:off x="179513" y="1078766"/>
            <a:ext cx="3041670" cy="4481170"/>
          </a:xfrm>
          <a:prstGeom prst="rect">
            <a:avLst/>
          </a:prstGeom>
        </p:spPr>
      </p:pic>
      <p:sp>
        <p:nvSpPr>
          <p:cNvPr id="2" name="Rectangle 1">
            <a:extLst>
              <a:ext uri="{FF2B5EF4-FFF2-40B4-BE49-F238E27FC236}">
                <a16:creationId xmlns:a16="http://schemas.microsoft.com/office/drawing/2014/main" id="{D3F1A5D6-1AD9-0EDF-96AA-D0607A315771}"/>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
        <p:nvSpPr>
          <p:cNvPr id="6" name="TextBox 5">
            <a:extLst>
              <a:ext uri="{FF2B5EF4-FFF2-40B4-BE49-F238E27FC236}">
                <a16:creationId xmlns:a16="http://schemas.microsoft.com/office/drawing/2014/main" id="{7ED07A11-004F-A7D7-80CB-DC1B9928941E}"/>
              </a:ext>
            </a:extLst>
          </p:cNvPr>
          <p:cNvSpPr txBox="1"/>
          <p:nvPr/>
        </p:nvSpPr>
        <p:spPr>
          <a:xfrm>
            <a:off x="395536" y="194517"/>
            <a:ext cx="74523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4.6. Developing change ideas-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Example of a SMART change idea</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6754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0127E-8671-00D6-D8CB-1F070144C0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7695D5-F141-4C39-63E6-D1FCBB13938B}"/>
              </a:ext>
            </a:extLst>
          </p:cNvPr>
          <p:cNvSpPr txBox="1"/>
          <p:nvPr/>
        </p:nvSpPr>
        <p:spPr>
          <a:xfrm>
            <a:off x="251520" y="341052"/>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4.6. Change Idea development-Group Exercise</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12886095-6BA0-8AF4-4C05-348B156F88B0}"/>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F70F452C-7C7F-87A5-BB4E-F4FBEECA5612}"/>
              </a:ext>
            </a:extLst>
          </p:cNvPr>
          <p:cNvPicPr>
            <a:picLocks noChangeAspect="1"/>
          </p:cNvPicPr>
          <p:nvPr/>
        </p:nvPicPr>
        <p:blipFill>
          <a:blip r:embed="rId2"/>
          <a:stretch>
            <a:fillRect/>
          </a:stretch>
        </p:blipFill>
        <p:spPr>
          <a:xfrm>
            <a:off x="4705" y="1088019"/>
            <a:ext cx="3127136" cy="4717245"/>
          </a:xfrm>
          <a:prstGeom prst="rect">
            <a:avLst/>
          </a:prstGeom>
        </p:spPr>
      </p:pic>
      <p:sp>
        <p:nvSpPr>
          <p:cNvPr id="9" name="TextBox 8">
            <a:extLst>
              <a:ext uri="{FF2B5EF4-FFF2-40B4-BE49-F238E27FC236}">
                <a16:creationId xmlns:a16="http://schemas.microsoft.com/office/drawing/2014/main" id="{B3CB82F5-0918-A8B7-572E-6DC4AB2A89A8}"/>
              </a:ext>
            </a:extLst>
          </p:cNvPr>
          <p:cNvSpPr txBox="1"/>
          <p:nvPr/>
        </p:nvSpPr>
        <p:spPr>
          <a:xfrm>
            <a:off x="3131840" y="380435"/>
            <a:ext cx="6192688" cy="1717650"/>
          </a:xfrm>
          <a:prstGeom prst="rect">
            <a:avLst/>
          </a:prstGeom>
          <a:noFill/>
        </p:spPr>
        <p:txBody>
          <a:bodyPr wrap="square">
            <a:spAutoFit/>
          </a:bodyPr>
          <a:lstStyle/>
          <a:p>
            <a:pPr marR="0" lvl="0" algn="l" defTabSz="685800" rtl="0" eaLnBrk="1" fontAlgn="auto" latinLnBrk="0" hangingPunct="1">
              <a:lnSpc>
                <a:spcPct val="110000"/>
              </a:lnSpc>
              <a:spcBef>
                <a:spcPts val="900"/>
              </a:spcBef>
              <a:spcAft>
                <a:spcPts val="150"/>
              </a:spcAft>
              <a:buClr>
                <a:srgbClr val="9BA8B7"/>
              </a:buClr>
              <a:buSzPct val="100000"/>
              <a:tabLst/>
              <a:defRPr/>
            </a:pPr>
            <a:endParaRPr kumimoji="0" lang="en-ZA" sz="2625"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685800" rtl="0" eaLnBrk="1" fontAlgn="auto" latinLnBrk="0" hangingPunct="1">
              <a:lnSpc>
                <a:spcPct val="110000"/>
              </a:lnSpc>
              <a:spcBef>
                <a:spcPts val="900"/>
              </a:spcBef>
              <a:spcAft>
                <a:spcPts val="150"/>
              </a:spcAft>
              <a:buClr>
                <a:srgbClr val="9BA8B7"/>
              </a:buClr>
              <a:buSzPct val="100000"/>
              <a:tabLst/>
              <a:defRPr/>
            </a:pPr>
            <a:r>
              <a:rPr kumimoji="0" lang="en-US" b="1"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Convert the following change idea into a SMART change idea</a:t>
            </a:r>
          </a:p>
          <a:p>
            <a:pPr marR="0" lvl="0" algn="l" defTabSz="685800" rtl="0" eaLnBrk="1" fontAlgn="auto" latinLnBrk="0" hangingPunct="1">
              <a:lnSpc>
                <a:spcPct val="110000"/>
              </a:lnSpc>
              <a:spcBef>
                <a:spcPts val="900"/>
              </a:spcBef>
              <a:spcAft>
                <a:spcPts val="150"/>
              </a:spcAft>
              <a:buClr>
                <a:srgbClr val="9BA8B7"/>
              </a:buClr>
              <a:buSzPct val="100000"/>
              <a:tabLst/>
              <a:defRPr/>
            </a:pPr>
            <a:r>
              <a:rPr kumimoji="0" lang="en-US" b="1"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Change idea:  </a:t>
            </a:r>
            <a:r>
              <a:rPr kumimoji="0" lang="en-US"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To implement staff motivation and appreciation progra</a:t>
            </a:r>
            <a:r>
              <a:rPr kumimoji="0" lang="en-US" b="0" i="0" u="none" strike="noStrike" kern="1200" cap="none" spc="0" normalizeH="0" baseline="0" noProof="0" dirty="0">
                <a:ln>
                  <a:noFill/>
                </a:ln>
                <a:solidFill>
                  <a:srgbClr val="000000">
                    <a:lumMod val="75000"/>
                    <a:lumOff val="25000"/>
                  </a:srgbClr>
                </a:solidFill>
                <a:effectLst/>
                <a:uLnTx/>
                <a:uFillTx/>
                <a:ea typeface="+mn-ea"/>
                <a:cs typeface="+mn-cs"/>
              </a:rPr>
              <a:t>m </a:t>
            </a:r>
          </a:p>
        </p:txBody>
      </p:sp>
      <p:graphicFrame>
        <p:nvGraphicFramePr>
          <p:cNvPr id="10" name="Content Placeholder 4">
            <a:extLst>
              <a:ext uri="{FF2B5EF4-FFF2-40B4-BE49-F238E27FC236}">
                <a16:creationId xmlns:a16="http://schemas.microsoft.com/office/drawing/2014/main" id="{2983DF3C-9258-E2D5-F994-904279A61888}"/>
              </a:ext>
            </a:extLst>
          </p:cNvPr>
          <p:cNvGraphicFramePr>
            <a:graphicFrameLocks/>
          </p:cNvGraphicFramePr>
          <p:nvPr>
            <p:extLst>
              <p:ext uri="{D42A27DB-BD31-4B8C-83A1-F6EECF244321}">
                <p14:modId xmlns:p14="http://schemas.microsoft.com/office/powerpoint/2010/main" val="2969450768"/>
              </p:ext>
            </p:extLst>
          </p:nvPr>
        </p:nvGraphicFramePr>
        <p:xfrm>
          <a:off x="3192720" y="2042371"/>
          <a:ext cx="5724635" cy="3580740"/>
        </p:xfrm>
        <a:graphic>
          <a:graphicData uri="http://schemas.openxmlformats.org/drawingml/2006/table">
            <a:tbl>
              <a:tblPr/>
              <a:tblGrid>
                <a:gridCol w="2700300">
                  <a:extLst>
                    <a:ext uri="{9D8B030D-6E8A-4147-A177-3AD203B41FA5}">
                      <a16:colId xmlns:a16="http://schemas.microsoft.com/office/drawing/2014/main" val="4066453096"/>
                    </a:ext>
                  </a:extLst>
                </a:gridCol>
                <a:gridCol w="3024335">
                  <a:extLst>
                    <a:ext uri="{9D8B030D-6E8A-4147-A177-3AD203B41FA5}">
                      <a16:colId xmlns:a16="http://schemas.microsoft.com/office/drawing/2014/main" val="1833200828"/>
                    </a:ext>
                  </a:extLst>
                </a:gridCol>
              </a:tblGrid>
              <a:tr h="375882">
                <a:tc gridSpan="2">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t>What is the Root Cause?</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High absenteeism rate because staff is demoralized</a:t>
                      </a:r>
                      <a:endParaRPr lang="en-ZA" sz="1800" b="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None/>
                      </a:pPr>
                      <a:endParaRPr lang="en-ZA" sz="1200" b="1" dirty="0"/>
                    </a:p>
                  </a:txBody>
                  <a:tcPr marL="53888" marR="53888" marT="26944" marB="269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8805191"/>
                  </a:ext>
                </a:extLst>
              </a:tr>
              <a:tr h="498378">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What will be done?</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9582207"/>
                  </a:ext>
                </a:extLst>
              </a:tr>
              <a:tr h="283693">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Who will do it?</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955594"/>
                  </a:ext>
                </a:extLst>
              </a:tr>
              <a:tr h="283693">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When?</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644392"/>
                  </a:ext>
                </a:extLst>
              </a:tr>
              <a:tr h="283693">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Where?</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ZA"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981706"/>
                  </a:ext>
                </a:extLst>
              </a:tr>
              <a:tr h="498378">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t>How will it be done?</a:t>
                      </a:r>
                      <a:endParaRPr lang="en-US"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5450077"/>
                  </a:ext>
                </a:extLst>
              </a:tr>
              <a:tr h="552342">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How often/frequency?</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ZA"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647821"/>
                  </a:ext>
                </a:extLst>
              </a:tr>
              <a:tr h="498378">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t>And /OR quantity?</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562763"/>
                  </a:ext>
                </a:extLst>
              </a:tr>
            </a:tbl>
          </a:graphicData>
        </a:graphic>
      </p:graphicFrame>
      <p:sp>
        <p:nvSpPr>
          <p:cNvPr id="2" name="Rectangle 1">
            <a:extLst>
              <a:ext uri="{FF2B5EF4-FFF2-40B4-BE49-F238E27FC236}">
                <a16:creationId xmlns:a16="http://schemas.microsoft.com/office/drawing/2014/main" id="{1B15F286-64F5-C4B4-7E26-CE35B6716ECB}"/>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Tree>
    <p:extLst>
      <p:ext uri="{BB962C8B-B14F-4D97-AF65-F5344CB8AC3E}">
        <p14:creationId xmlns:p14="http://schemas.microsoft.com/office/powerpoint/2010/main" val="2445782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B3AC1-61E0-040C-710E-00E918B81D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9F7D75-5D7C-81F1-8F7C-B7B5A75CBB27}"/>
              </a:ext>
            </a:extLst>
          </p:cNvPr>
          <p:cNvSpPr txBox="1"/>
          <p:nvPr/>
        </p:nvSpPr>
        <p:spPr>
          <a:xfrm>
            <a:off x="251520" y="341052"/>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4.6. </a:t>
            </a:r>
            <a:r>
              <a:rPr kumimoji="0" lang="en-US" sz="2400" b="1" i="0" u="none" strike="noStrike" kern="1200" cap="none" spc="-38"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Change Idea development-Group Exercise</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B09D0B1C-47FB-6BE3-0952-D5BA3E762B44}"/>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2" name="TextBox 1">
            <a:extLst>
              <a:ext uri="{FF2B5EF4-FFF2-40B4-BE49-F238E27FC236}">
                <a16:creationId xmlns:a16="http://schemas.microsoft.com/office/drawing/2014/main" id="{9EC012B2-A29A-5D41-B565-880097A52E3A}"/>
              </a:ext>
            </a:extLst>
          </p:cNvPr>
          <p:cNvSpPr txBox="1"/>
          <p:nvPr/>
        </p:nvSpPr>
        <p:spPr>
          <a:xfrm>
            <a:off x="3276982" y="1824575"/>
            <a:ext cx="5760640" cy="3689856"/>
          </a:xfrm>
          <a:prstGeom prst="rect">
            <a:avLst/>
          </a:prstGeom>
          <a:noFill/>
        </p:spPr>
        <p:txBody>
          <a:bodyPr wrap="square">
            <a:spAutoFit/>
          </a:bodyPr>
          <a:lstStyle/>
          <a:p>
            <a:pPr defTabSz="685800">
              <a:defRPr/>
            </a:pPr>
            <a:r>
              <a:rPr lang="en-US" dirty="0">
                <a:solidFill>
                  <a:srgbClr val="000000"/>
                </a:solidFill>
                <a:latin typeface="Franklin Gothic Book" panose="020F0502020204030204"/>
              </a:rPr>
              <a:t>During a recent cholera outbreak in Hammanskraal, the Siamisang clinic conducted a rapid Root Cause Analysis using patient interviews, case reviews, and environmental assessments. The team identified the main root cause as the use of </a:t>
            </a:r>
            <a:r>
              <a:rPr lang="en-US" b="1" dirty="0">
                <a:solidFill>
                  <a:srgbClr val="000000"/>
                </a:solidFill>
                <a:latin typeface="Franklin Gothic Book" panose="020F0502020204030204"/>
              </a:rPr>
              <a:t>unclean water for cooking and drinking</a:t>
            </a:r>
            <a:r>
              <a:rPr lang="en-US" dirty="0">
                <a:solidFill>
                  <a:srgbClr val="000000"/>
                </a:solidFill>
                <a:latin typeface="Franklin Gothic Book" panose="020F0502020204030204"/>
              </a:rPr>
              <a:t>, worsened by </a:t>
            </a:r>
            <a:r>
              <a:rPr lang="en-US" b="1" dirty="0">
                <a:solidFill>
                  <a:srgbClr val="000000"/>
                </a:solidFill>
                <a:latin typeface="Franklin Gothic Book" panose="020F0502020204030204"/>
              </a:rPr>
              <a:t>poor hand-washing</a:t>
            </a:r>
            <a:r>
              <a:rPr lang="en-US" dirty="0">
                <a:solidFill>
                  <a:srgbClr val="000000"/>
                </a:solidFill>
                <a:latin typeface="Franklin Gothic Book" panose="020F0502020204030204"/>
              </a:rPr>
              <a:t> and </a:t>
            </a:r>
            <a:r>
              <a:rPr lang="en-US" b="1" dirty="0">
                <a:solidFill>
                  <a:srgbClr val="000000"/>
                </a:solidFill>
                <a:latin typeface="Franklin Gothic Book" panose="020F0502020204030204"/>
              </a:rPr>
              <a:t>unhygienic household practices</a:t>
            </a:r>
            <a:r>
              <a:rPr lang="en-US" dirty="0">
                <a:solidFill>
                  <a:srgbClr val="000000"/>
                </a:solidFill>
                <a:latin typeface="Franklin Gothic Book" panose="020F0502020204030204"/>
              </a:rPr>
              <a:t> reported by patients. </a:t>
            </a:r>
          </a:p>
          <a:p>
            <a:pPr defTabSz="685800">
              <a:defRPr/>
            </a:pPr>
            <a:r>
              <a:rPr lang="en-US" dirty="0">
                <a:solidFill>
                  <a:srgbClr val="000000"/>
                </a:solidFill>
                <a:latin typeface="Franklin Gothic Book" panose="020F0502020204030204"/>
              </a:rPr>
              <a:t>Based on this finding, as a facility team you are required to </a:t>
            </a:r>
            <a:r>
              <a:rPr lang="en-US" b="1" dirty="0">
                <a:solidFill>
                  <a:srgbClr val="000000"/>
                </a:solidFill>
                <a:latin typeface="Franklin Gothic Book" panose="020F0502020204030204"/>
              </a:rPr>
              <a:t>develop a practical Change Idea</a:t>
            </a:r>
            <a:r>
              <a:rPr lang="en-US" dirty="0">
                <a:solidFill>
                  <a:srgbClr val="000000"/>
                </a:solidFill>
                <a:latin typeface="Franklin Gothic Book" panose="020F0502020204030204"/>
              </a:rPr>
              <a:t> that directly addresses these hygiene and water-safety gaps and can be implemented and tested as part of a Quality Improvement Project at the clinic.</a:t>
            </a:r>
          </a:p>
          <a:p>
            <a:pPr defTabSz="685800">
              <a:lnSpc>
                <a:spcPct val="150000"/>
              </a:lnSpc>
              <a:defRPr/>
            </a:pPr>
            <a:endParaRPr lang="en-US" sz="1350" dirty="0">
              <a:solidFill>
                <a:srgbClr val="000000"/>
              </a:solidFill>
              <a:latin typeface="Franklin Gothic Book" panose="020F0502020204030204"/>
            </a:endParaRPr>
          </a:p>
        </p:txBody>
      </p:sp>
      <p:sp>
        <p:nvSpPr>
          <p:cNvPr id="10" name="Rectangle 9">
            <a:extLst>
              <a:ext uri="{FF2B5EF4-FFF2-40B4-BE49-F238E27FC236}">
                <a16:creationId xmlns:a16="http://schemas.microsoft.com/office/drawing/2014/main" id="{89842B7F-57C5-D22F-F8B8-B7D1EA6C1346}"/>
              </a:ext>
            </a:extLst>
          </p:cNvPr>
          <p:cNvSpPr/>
          <p:nvPr/>
        </p:nvSpPr>
        <p:spPr>
          <a:xfrm>
            <a:off x="33244" y="1052737"/>
            <a:ext cx="3170604" cy="47262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a:extLst>
              <a:ext uri="{FF2B5EF4-FFF2-40B4-BE49-F238E27FC236}">
                <a16:creationId xmlns:a16="http://schemas.microsoft.com/office/drawing/2014/main" id="{719DA5E8-3436-FFD8-55DF-AF67739F62B3}"/>
              </a:ext>
            </a:extLst>
          </p:cNvPr>
          <p:cNvPicPr>
            <a:picLocks noChangeAspect="1"/>
          </p:cNvPicPr>
          <p:nvPr/>
        </p:nvPicPr>
        <p:blipFill>
          <a:blip r:embed="rId2"/>
          <a:stretch>
            <a:fillRect/>
          </a:stretch>
        </p:blipFill>
        <p:spPr>
          <a:xfrm>
            <a:off x="197097" y="1144535"/>
            <a:ext cx="2811713" cy="2193389"/>
          </a:xfrm>
          <a:prstGeom prst="rect">
            <a:avLst/>
          </a:prstGeom>
        </p:spPr>
      </p:pic>
      <p:pic>
        <p:nvPicPr>
          <p:cNvPr id="12" name="Picture 11">
            <a:extLst>
              <a:ext uri="{FF2B5EF4-FFF2-40B4-BE49-F238E27FC236}">
                <a16:creationId xmlns:a16="http://schemas.microsoft.com/office/drawing/2014/main" id="{65C9B0CC-57A1-F540-9929-713D9E7BE78E}"/>
              </a:ext>
            </a:extLst>
          </p:cNvPr>
          <p:cNvPicPr>
            <a:picLocks noChangeAspect="1"/>
          </p:cNvPicPr>
          <p:nvPr/>
        </p:nvPicPr>
        <p:blipFill>
          <a:blip r:embed="rId3"/>
          <a:stretch>
            <a:fillRect/>
          </a:stretch>
        </p:blipFill>
        <p:spPr>
          <a:xfrm>
            <a:off x="179512" y="3535289"/>
            <a:ext cx="2772817" cy="2053951"/>
          </a:xfrm>
          <a:prstGeom prst="rect">
            <a:avLst/>
          </a:prstGeom>
        </p:spPr>
      </p:pic>
      <p:sp>
        <p:nvSpPr>
          <p:cNvPr id="13" name="TextBox 12">
            <a:extLst>
              <a:ext uri="{FF2B5EF4-FFF2-40B4-BE49-F238E27FC236}">
                <a16:creationId xmlns:a16="http://schemas.microsoft.com/office/drawing/2014/main" id="{9AE6280F-BB25-7C99-C8F4-59C55AAC05B1}"/>
              </a:ext>
            </a:extLst>
          </p:cNvPr>
          <p:cNvSpPr txBox="1"/>
          <p:nvPr/>
        </p:nvSpPr>
        <p:spPr>
          <a:xfrm>
            <a:off x="3299123" y="1131569"/>
            <a:ext cx="5400600" cy="646331"/>
          </a:xfrm>
          <a:prstGeom prst="rect">
            <a:avLst/>
          </a:prstGeom>
          <a:noFill/>
          <a:scene3d>
            <a:camera prst="orthographicFront"/>
            <a:lightRig rig="threePt" dir="t"/>
          </a:scene3d>
          <a:sp3d>
            <a:bevelT/>
          </a:sp3d>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38" normalizeH="0" baseline="0" noProof="0" dirty="0">
                <a:ln>
                  <a:noFill/>
                </a:ln>
                <a:effectLst/>
                <a:uLnTx/>
                <a:uFillTx/>
                <a:latin typeface="Aptos" panose="020B0004020202020204"/>
              </a:rPr>
              <a:t>Develop change ideas on how</a:t>
            </a:r>
            <a:r>
              <a:rPr lang="en-US" b="1" kern="0" spc="-38" dirty="0">
                <a:latin typeface="Aptos" panose="020B0004020202020204"/>
              </a:rPr>
              <a:t> </a:t>
            </a:r>
            <a:r>
              <a:rPr kumimoji="0" lang="en-US" b="1" i="0" u="none" strike="noStrike" kern="0" cap="none" spc="-38" normalizeH="0" baseline="0" noProof="0" dirty="0">
                <a:ln>
                  <a:noFill/>
                </a:ln>
                <a:effectLst/>
                <a:uLnTx/>
                <a:uFillTx/>
                <a:latin typeface="Aptos" panose="020B0004020202020204"/>
              </a:rPr>
              <a:t>you will address the Root causes</a:t>
            </a:r>
            <a:r>
              <a:rPr lang="en-US" b="1" kern="0" spc="-38" dirty="0">
                <a:latin typeface="Aptos" panose="020B0004020202020204"/>
              </a:rPr>
              <a:t> f the scenario provided</a:t>
            </a:r>
            <a:r>
              <a:rPr kumimoji="0" lang="en-US" b="1" i="0" u="none" strike="noStrike" kern="0" cap="none" spc="-38" normalizeH="0" baseline="0" noProof="0" dirty="0">
                <a:ln>
                  <a:noFill/>
                </a:ln>
                <a:effectLst/>
                <a:uLnTx/>
                <a:uFillTx/>
                <a:latin typeface="Aptos" panose="020B0004020202020204"/>
              </a:rPr>
              <a:t> below</a:t>
            </a:r>
            <a:endParaRPr kumimoji="0" lang="en-ZA" b="0" i="0" u="none" strike="noStrike" kern="0" cap="none" spc="0" normalizeH="0" baseline="0" noProof="0" dirty="0">
              <a:ln>
                <a:noFill/>
              </a:ln>
              <a:effectLst/>
              <a:uLnTx/>
              <a:uFillTx/>
              <a:latin typeface="Aptos" panose="020B0004020202020204"/>
            </a:endParaRPr>
          </a:p>
        </p:txBody>
      </p:sp>
      <p:sp>
        <p:nvSpPr>
          <p:cNvPr id="5" name="Rectangle 4">
            <a:extLst>
              <a:ext uri="{FF2B5EF4-FFF2-40B4-BE49-F238E27FC236}">
                <a16:creationId xmlns:a16="http://schemas.microsoft.com/office/drawing/2014/main" id="{80E3737D-9D51-B58D-E720-A0462B09E6D3}"/>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Tree>
    <p:extLst>
      <p:ext uri="{BB962C8B-B14F-4D97-AF65-F5344CB8AC3E}">
        <p14:creationId xmlns:p14="http://schemas.microsoft.com/office/powerpoint/2010/main" val="412521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441B3-28D0-1E61-6403-B6439A703A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E71A48-E63F-03F5-A60E-7C8ABA575256}"/>
              </a:ext>
            </a:extLst>
          </p:cNvPr>
          <p:cNvSpPr txBox="1"/>
          <p:nvPr/>
        </p:nvSpPr>
        <p:spPr>
          <a:xfrm>
            <a:off x="251520" y="341052"/>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4.6. Change Idea development-Group Exercise</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5317A551-7A61-7266-7DDB-045DAF4C3B7A}"/>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1F5247CB-472B-5F2D-A3EA-678491D4AA38}"/>
              </a:ext>
            </a:extLst>
          </p:cNvPr>
          <p:cNvPicPr>
            <a:picLocks noChangeAspect="1"/>
          </p:cNvPicPr>
          <p:nvPr/>
        </p:nvPicPr>
        <p:blipFill>
          <a:blip r:embed="rId2"/>
          <a:stretch>
            <a:fillRect/>
          </a:stretch>
        </p:blipFill>
        <p:spPr>
          <a:xfrm>
            <a:off x="4705" y="1088019"/>
            <a:ext cx="3127136" cy="4717245"/>
          </a:xfrm>
          <a:prstGeom prst="rect">
            <a:avLst/>
          </a:prstGeom>
        </p:spPr>
      </p:pic>
      <p:sp>
        <p:nvSpPr>
          <p:cNvPr id="9" name="TextBox 8">
            <a:extLst>
              <a:ext uri="{FF2B5EF4-FFF2-40B4-BE49-F238E27FC236}">
                <a16:creationId xmlns:a16="http://schemas.microsoft.com/office/drawing/2014/main" id="{CDE88E16-8C43-48A0-5C14-8A421AAE8D70}"/>
              </a:ext>
            </a:extLst>
          </p:cNvPr>
          <p:cNvSpPr txBox="1"/>
          <p:nvPr/>
        </p:nvSpPr>
        <p:spPr>
          <a:xfrm>
            <a:off x="3180804" y="1173734"/>
            <a:ext cx="5724636" cy="1200329"/>
          </a:xfrm>
          <a:prstGeom prst="rect">
            <a:avLst/>
          </a:prstGeom>
          <a:noFill/>
        </p:spPr>
        <p:txBody>
          <a:bodyPr wrap="square">
            <a:spAutoFit/>
          </a:bodyPr>
          <a:lstStyle/>
          <a:p>
            <a:pPr marR="0" lvl="0" algn="l" defTabSz="685800" rtl="0" eaLnBrk="1" fontAlgn="auto" latinLnBrk="0" hangingPunct="1">
              <a:buClr>
                <a:srgbClr val="9BA8B7"/>
              </a:buClr>
              <a:buSzPct val="100000"/>
              <a:tabLst/>
              <a:defRPr/>
            </a:pPr>
            <a:r>
              <a:rPr kumimoji="0" lang="en-US" i="0" u="none" strike="noStrike" kern="1200" cap="none" spc="0" normalizeH="0" baseline="0" noProof="0" dirty="0">
                <a:ln>
                  <a:noFill/>
                </a:ln>
                <a:effectLst/>
                <a:uLnTx/>
                <a:uFillTx/>
                <a:ea typeface="Calibri" panose="020F0502020204030204" pitchFamily="34" charset="0"/>
                <a:cs typeface="Calibri" panose="020F0502020204030204" pitchFamily="34" charset="0"/>
              </a:rPr>
              <a:t>Based on the slide above , the prioritized root cause is unclean </a:t>
            </a:r>
            <a:r>
              <a:rPr lang="en-US" dirty="0">
                <a:ea typeface="Calibri" panose="020F0502020204030204" pitchFamily="34" charset="0"/>
                <a:cs typeface="Calibri" panose="020F0502020204030204" pitchFamily="34" charset="0"/>
              </a:rPr>
              <a:t>water for cooking and drinking leading to cholera. </a:t>
            </a:r>
          </a:p>
          <a:p>
            <a:pPr marR="0" lvl="0" algn="l" defTabSz="685800" rtl="0" eaLnBrk="1" fontAlgn="auto" latinLnBrk="0" hangingPunct="1">
              <a:buClr>
                <a:srgbClr val="9BA8B7"/>
              </a:buClr>
              <a:buSzPct val="100000"/>
              <a:tabLst/>
              <a:defRPr/>
            </a:pPr>
            <a:endParaRPr lang="en-US" dirty="0">
              <a:ea typeface="Calibri" panose="020F0502020204030204" pitchFamily="34" charset="0"/>
              <a:cs typeface="Calibri" panose="020F0502020204030204" pitchFamily="34" charset="0"/>
            </a:endParaRPr>
          </a:p>
          <a:p>
            <a:pPr marR="0" lvl="0" algn="l" defTabSz="685800" rtl="0" eaLnBrk="1" fontAlgn="auto" latinLnBrk="0" hangingPunct="1">
              <a:buClr>
                <a:srgbClr val="9BA8B7"/>
              </a:buClr>
              <a:buSzPct val="100000"/>
              <a:tabLst/>
              <a:defRPr/>
            </a:pPr>
            <a:r>
              <a:rPr lang="en-US" dirty="0">
                <a:ea typeface="Calibri" panose="020F0502020204030204" pitchFamily="34" charset="0"/>
                <a:cs typeface="Calibri" panose="020F0502020204030204" pitchFamily="34" charset="0"/>
              </a:rPr>
              <a:t>Develop a change idea and record it in the template below</a:t>
            </a:r>
            <a:endParaRPr kumimoji="0" lang="en-US"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p:txBody>
      </p:sp>
      <p:graphicFrame>
        <p:nvGraphicFramePr>
          <p:cNvPr id="10" name="Content Placeholder 4">
            <a:extLst>
              <a:ext uri="{FF2B5EF4-FFF2-40B4-BE49-F238E27FC236}">
                <a16:creationId xmlns:a16="http://schemas.microsoft.com/office/drawing/2014/main" id="{43BDC7ED-A081-3557-2EE9-33C63CA95F21}"/>
              </a:ext>
            </a:extLst>
          </p:cNvPr>
          <p:cNvGraphicFramePr>
            <a:graphicFrameLocks/>
          </p:cNvGraphicFramePr>
          <p:nvPr>
            <p:extLst>
              <p:ext uri="{D42A27DB-BD31-4B8C-83A1-F6EECF244321}">
                <p14:modId xmlns:p14="http://schemas.microsoft.com/office/powerpoint/2010/main" val="493356671"/>
              </p:ext>
            </p:extLst>
          </p:nvPr>
        </p:nvGraphicFramePr>
        <p:xfrm>
          <a:off x="3192720" y="2645583"/>
          <a:ext cx="5724635" cy="2852520"/>
        </p:xfrm>
        <a:graphic>
          <a:graphicData uri="http://schemas.openxmlformats.org/drawingml/2006/table">
            <a:tbl>
              <a:tblPr/>
              <a:tblGrid>
                <a:gridCol w="2819440">
                  <a:extLst>
                    <a:ext uri="{9D8B030D-6E8A-4147-A177-3AD203B41FA5}">
                      <a16:colId xmlns:a16="http://schemas.microsoft.com/office/drawing/2014/main" val="4066453096"/>
                    </a:ext>
                  </a:extLst>
                </a:gridCol>
                <a:gridCol w="2905195">
                  <a:extLst>
                    <a:ext uri="{9D8B030D-6E8A-4147-A177-3AD203B41FA5}">
                      <a16:colId xmlns:a16="http://schemas.microsoft.com/office/drawing/2014/main" val="1833200828"/>
                    </a:ext>
                  </a:extLst>
                </a:gridCol>
              </a:tblGrid>
              <a:tr h="413897">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What will be done?</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9582207"/>
                  </a:ext>
                </a:extLst>
              </a:tr>
              <a:tr h="357703">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Who will do it?</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955594"/>
                  </a:ext>
                </a:extLst>
              </a:tr>
              <a:tr h="357703">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When?</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644392"/>
                  </a:ext>
                </a:extLst>
              </a:tr>
              <a:tr h="357703">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Where?</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ZA"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981706"/>
                  </a:ext>
                </a:extLst>
              </a:tr>
              <a:tr h="439059">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t>How will it be done?</a:t>
                      </a:r>
                      <a:endParaRPr lang="en-US"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5450077"/>
                  </a:ext>
                </a:extLst>
              </a:tr>
              <a:tr h="360040">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ZA" sz="1800" b="1" dirty="0"/>
                        <a:t>How often/frequency?</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ZA"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647821"/>
                  </a:ext>
                </a:extLst>
              </a:tr>
              <a:tr h="566415">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r>
                        <a:rPr lang="en-US" sz="1800" b="1" dirty="0"/>
                        <a:t>how much (quantity)</a:t>
                      </a:r>
                      <a:endParaRPr lang="en-ZA" sz="18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F0502020204030204"/>
                        </a:defRPr>
                      </a:lvl1pPr>
                      <a:lvl2pPr marL="457200" algn="l" defTabSz="914400" rtl="0" eaLnBrk="1" latinLnBrk="0" hangingPunct="1">
                        <a:defRPr sz="1800" kern="1200">
                          <a:solidFill>
                            <a:schemeClr val="tx1"/>
                          </a:solidFill>
                          <a:latin typeface="Franklin Gothic Book" panose="020F0502020204030204"/>
                        </a:defRPr>
                      </a:lvl2pPr>
                      <a:lvl3pPr marL="914400" algn="l" defTabSz="914400" rtl="0" eaLnBrk="1" latinLnBrk="0" hangingPunct="1">
                        <a:defRPr sz="1800" kern="1200">
                          <a:solidFill>
                            <a:schemeClr val="tx1"/>
                          </a:solidFill>
                          <a:latin typeface="Franklin Gothic Book" panose="020F0502020204030204"/>
                        </a:defRPr>
                      </a:lvl3pPr>
                      <a:lvl4pPr marL="1371600" algn="l" defTabSz="914400" rtl="0" eaLnBrk="1" latinLnBrk="0" hangingPunct="1">
                        <a:defRPr sz="1800" kern="1200">
                          <a:solidFill>
                            <a:schemeClr val="tx1"/>
                          </a:solidFill>
                          <a:latin typeface="Franklin Gothic Book" panose="020F0502020204030204"/>
                        </a:defRPr>
                      </a:lvl4pPr>
                      <a:lvl5pPr marL="1828800" algn="l" defTabSz="914400" rtl="0" eaLnBrk="1" latinLnBrk="0" hangingPunct="1">
                        <a:defRPr sz="1800" kern="1200">
                          <a:solidFill>
                            <a:schemeClr val="tx1"/>
                          </a:solidFill>
                          <a:latin typeface="Franklin Gothic Book" panose="020F0502020204030204"/>
                        </a:defRPr>
                      </a:lvl5pPr>
                      <a:lvl6pPr marL="2286000" algn="l" defTabSz="914400" rtl="0" eaLnBrk="1" latinLnBrk="0" hangingPunct="1">
                        <a:defRPr sz="1800" kern="1200">
                          <a:solidFill>
                            <a:schemeClr val="tx1"/>
                          </a:solidFill>
                          <a:latin typeface="Franklin Gothic Book" panose="020F0502020204030204"/>
                        </a:defRPr>
                      </a:lvl6pPr>
                      <a:lvl7pPr marL="2743200" algn="l" defTabSz="914400" rtl="0" eaLnBrk="1" latinLnBrk="0" hangingPunct="1">
                        <a:defRPr sz="1800" kern="1200">
                          <a:solidFill>
                            <a:schemeClr val="tx1"/>
                          </a:solidFill>
                          <a:latin typeface="Franklin Gothic Book" panose="020F0502020204030204"/>
                        </a:defRPr>
                      </a:lvl7pPr>
                      <a:lvl8pPr marL="3200400" algn="l" defTabSz="914400" rtl="0" eaLnBrk="1" latinLnBrk="0" hangingPunct="1">
                        <a:defRPr sz="1800" kern="1200">
                          <a:solidFill>
                            <a:schemeClr val="tx1"/>
                          </a:solidFill>
                          <a:latin typeface="Franklin Gothic Book" panose="020F0502020204030204"/>
                        </a:defRPr>
                      </a:lvl8pPr>
                      <a:lvl9pPr marL="3657600" algn="l" defTabSz="914400" rtl="0" eaLnBrk="1" latinLnBrk="0" hangingPunct="1">
                        <a:defRPr sz="1800" kern="1200">
                          <a:solidFill>
                            <a:schemeClr val="tx1"/>
                          </a:solidFill>
                          <a:latin typeface="Franklin Gothic Book" panose="020F0502020204030204"/>
                        </a:defRPr>
                      </a:lvl9pPr>
                    </a:lstStyle>
                    <a:p>
                      <a:pPr>
                        <a:buNone/>
                      </a:pPr>
                      <a:endParaRPr lang="en-US" sz="1600" dirty="0"/>
                    </a:p>
                  </a:txBody>
                  <a:tcPr marL="40416" marR="40416" marT="20208" marB="202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562763"/>
                  </a:ext>
                </a:extLst>
              </a:tr>
            </a:tbl>
          </a:graphicData>
        </a:graphic>
      </p:graphicFrame>
      <p:sp>
        <p:nvSpPr>
          <p:cNvPr id="2" name="Rectangle 1">
            <a:extLst>
              <a:ext uri="{FF2B5EF4-FFF2-40B4-BE49-F238E27FC236}">
                <a16:creationId xmlns:a16="http://schemas.microsoft.com/office/drawing/2014/main" id="{8D29337A-9430-3604-6BD5-A1AC633A2230}"/>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Tree>
    <p:extLst>
      <p:ext uri="{BB962C8B-B14F-4D97-AF65-F5344CB8AC3E}">
        <p14:creationId xmlns:p14="http://schemas.microsoft.com/office/powerpoint/2010/main" val="289186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C1CDA-F6FE-8826-B739-1EC92B44E78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810C3B-3BE1-6AB2-EC63-03E7DD599F1F}"/>
              </a:ext>
            </a:extLst>
          </p:cNvPr>
          <p:cNvSpPr txBox="1"/>
          <p:nvPr/>
        </p:nvSpPr>
        <p:spPr>
          <a:xfrm>
            <a:off x="1115616" y="382014"/>
            <a:ext cx="6264696" cy="461665"/>
          </a:xfrm>
          <a:prstGeom prst="rect">
            <a:avLst/>
          </a:prstGeom>
          <a:noFill/>
        </p:spPr>
        <p:txBody>
          <a:bodyPr wrap="square">
            <a:spAutoFit/>
          </a:bodyPr>
          <a:lstStyle/>
          <a:p>
            <a:pPr algn="ctr"/>
            <a:r>
              <a:rPr lang="en-ZA" sz="2400" dirty="0">
                <a:solidFill>
                  <a:prstClr val="white"/>
                </a:solidFill>
                <a:cs typeface="Arial" panose="020B0604020202020204" pitchFamily="34" charset="0"/>
              </a:rPr>
              <a:t>4.1 Introduction</a:t>
            </a:r>
            <a:endParaRPr lang="en-ZA" sz="2400" dirty="0">
              <a:cs typeface="Arial" panose="020B0604020202020204" pitchFamily="34" charset="0"/>
            </a:endParaRPr>
          </a:p>
        </p:txBody>
      </p:sp>
      <p:sp>
        <p:nvSpPr>
          <p:cNvPr id="7" name="Content Placeholder 2">
            <a:extLst>
              <a:ext uri="{FF2B5EF4-FFF2-40B4-BE49-F238E27FC236}">
                <a16:creationId xmlns:a16="http://schemas.microsoft.com/office/drawing/2014/main" id="{C0E81398-DC3B-431B-D361-474973338F7C}"/>
              </a:ext>
            </a:extLst>
          </p:cNvPr>
          <p:cNvSpPr txBox="1">
            <a:spLocks/>
          </p:cNvSpPr>
          <p:nvPr/>
        </p:nvSpPr>
        <p:spPr>
          <a:xfrm>
            <a:off x="3406470" y="1198781"/>
            <a:ext cx="5486009" cy="4460438"/>
          </a:xfrm>
          <a:prstGeom prst="rect">
            <a:avLst/>
          </a:prstGeom>
        </p:spPr>
        <p:txBody>
          <a:bodyPr vert="horz" lIns="68580" tIns="34290" rIns="68580" bIns="34290" rtlCol="0">
            <a:normAutofit/>
          </a:bodyPr>
          <a:lstStyle>
            <a:lvl1pPr marL="171439" indent="-171439" algn="l" defTabSz="68575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514317" rtl="0" eaLnBrk="1" fontAlgn="auto" latinLnBrk="0" hangingPunct="1">
              <a:lnSpc>
                <a:spcPct val="150000"/>
              </a:lnSpc>
              <a:spcBef>
                <a:spcPts val="563"/>
              </a:spcBef>
              <a:spcAft>
                <a:spcPts val="0"/>
              </a:spcAft>
              <a:buClrTx/>
              <a:buSzTx/>
              <a:buFont typeface="Arial" panose="020B0604020202020204" pitchFamily="34" charset="0"/>
              <a:buNone/>
              <a:tabLst/>
              <a:defRPr/>
            </a:pPr>
            <a:endParaRPr kumimoji="0" lang="en-ZA" sz="1575" b="0" i="0" u="none" strike="noStrike" kern="1200" cap="none" spc="0" normalizeH="0" baseline="0" noProof="0" dirty="0">
              <a:ln>
                <a:noFill/>
              </a:ln>
              <a:solidFill>
                <a:sysClr val="windowText" lastClr="000000"/>
              </a:solidFill>
              <a:effectLst/>
              <a:uLnTx/>
              <a:uFillTx/>
              <a:latin typeface="Franklin Gothic Book" panose="020F0502020204030204"/>
              <a:ea typeface="+mn-ea"/>
              <a:cs typeface="+mn-cs"/>
            </a:endParaRPr>
          </a:p>
        </p:txBody>
      </p:sp>
      <p:pic>
        <p:nvPicPr>
          <p:cNvPr id="4" name="Picture 3">
            <a:extLst>
              <a:ext uri="{FF2B5EF4-FFF2-40B4-BE49-F238E27FC236}">
                <a16:creationId xmlns:a16="http://schemas.microsoft.com/office/drawing/2014/main" id="{F0D158B8-4E79-B1EE-A9C5-20AD847B0BF6}"/>
              </a:ext>
            </a:extLst>
          </p:cNvPr>
          <p:cNvPicPr>
            <a:picLocks noChangeAspect="1"/>
          </p:cNvPicPr>
          <p:nvPr/>
        </p:nvPicPr>
        <p:blipFill>
          <a:blip r:embed="rId3"/>
          <a:stretch>
            <a:fillRect/>
          </a:stretch>
        </p:blipFill>
        <p:spPr>
          <a:xfrm>
            <a:off x="27094" y="1088740"/>
            <a:ext cx="2781218" cy="4582676"/>
          </a:xfrm>
          <a:prstGeom prst="rect">
            <a:avLst/>
          </a:prstGeom>
        </p:spPr>
      </p:pic>
      <p:sp>
        <p:nvSpPr>
          <p:cNvPr id="8" name="Rectangle 7">
            <a:extLst>
              <a:ext uri="{FF2B5EF4-FFF2-40B4-BE49-F238E27FC236}">
                <a16:creationId xmlns:a16="http://schemas.microsoft.com/office/drawing/2014/main" id="{E130B7B1-CF0A-7CB9-D375-A4A5CC5D84D4}"/>
              </a:ext>
            </a:extLst>
          </p:cNvPr>
          <p:cNvSpPr/>
          <p:nvPr/>
        </p:nvSpPr>
        <p:spPr>
          <a:xfrm>
            <a:off x="37505" y="5504315"/>
            <a:ext cx="2744708" cy="264945"/>
          </a:xfrm>
          <a:prstGeom prst="rect">
            <a:avLst/>
          </a:prstGeom>
          <a:solidFill>
            <a:schemeClr val="bg2"/>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QI introduction</a:t>
            </a:r>
            <a:endParaRPr lang="en-ZA" dirty="0">
              <a:solidFill>
                <a:schemeClr val="tx1"/>
              </a:solidFill>
            </a:endParaRPr>
          </a:p>
        </p:txBody>
      </p:sp>
      <p:sp>
        <p:nvSpPr>
          <p:cNvPr id="3" name="Rectangle 2">
            <a:extLst>
              <a:ext uri="{FF2B5EF4-FFF2-40B4-BE49-F238E27FC236}">
                <a16:creationId xmlns:a16="http://schemas.microsoft.com/office/drawing/2014/main" id="{AD1BAF97-D484-DE50-6E0B-606EEFC595F6}"/>
              </a:ext>
            </a:extLst>
          </p:cNvPr>
          <p:cNvSpPr txBox="1">
            <a:spLocks noChangeArrowheads="1"/>
          </p:cNvSpPr>
          <p:nvPr/>
        </p:nvSpPr>
        <p:spPr bwMode="auto">
          <a:xfrm>
            <a:off x="2818723" y="1227239"/>
            <a:ext cx="6298183" cy="486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lvl1pPr marL="171439" indent="-171439" algn="l" defTabSz="68575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128579" marR="0" lvl="0" indent="-128579"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rPr>
              <a:t>Defines Quality Planning, Quality Improvement (QI), and Quality Assurance (QA).</a:t>
            </a:r>
          </a:p>
          <a:p>
            <a:pPr marL="128579" marR="0" lvl="0" indent="-128579"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rPr>
              <a:t>Explains how data analysis identifies gaps in health service delivery.</a:t>
            </a:r>
          </a:p>
          <a:p>
            <a:pPr marL="128579" marR="0" lvl="0" indent="-128579"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rPr>
              <a:t>Highlights the use of measures of central tendency (mean, median) to interpret data.</a:t>
            </a:r>
          </a:p>
          <a:p>
            <a:pPr marL="128579" marR="0" lvl="0" indent="-128579"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Development of a SMART QI Project Aim Statement</a:t>
            </a:r>
          </a:p>
          <a:p>
            <a:pPr marL="128579" marR="0" lvl="0" indent="-128579"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rPr>
              <a:t>Describes facility performance assessment methods including the Gemba Walk approach</a:t>
            </a:r>
          </a:p>
          <a:p>
            <a:pPr defTabSz="685800" eaLnBrk="0" fontAlgn="base" hangingPunct="0">
              <a:lnSpc>
                <a:spcPct val="100000"/>
              </a:lnSpc>
              <a:spcBef>
                <a:spcPct val="0"/>
              </a:spcBef>
              <a:spcAft>
                <a:spcPct val="0"/>
              </a:spcAft>
              <a:defRPr/>
            </a:pPr>
            <a:r>
              <a:rPr kumimoji="0" lang="en-US" altLang="en-US" sz="1800" b="0" i="0" u="none" strike="noStrike" kern="1200" cap="none" spc="0" normalizeH="0" baseline="0" noProof="0" dirty="0">
                <a:ln>
                  <a:noFill/>
                </a:ln>
                <a:solidFill>
                  <a:sysClr val="windowText" lastClr="000000"/>
                </a:solidFill>
                <a:effectLst/>
                <a:uLnTx/>
                <a:uFillTx/>
                <a:ea typeface="+mn-ea"/>
                <a:cs typeface="+mn-cs"/>
              </a:rPr>
              <a:t>Introduces key Root Cause Analysis tools:</a:t>
            </a:r>
          </a:p>
          <a:p>
            <a:pPr defTabSz="685800" eaLnBrk="0" fontAlgn="base" hangingPunct="0">
              <a:lnSpc>
                <a:spcPct val="100000"/>
              </a:lnSpc>
              <a:spcBef>
                <a:spcPct val="0"/>
              </a:spcBef>
              <a:spcAft>
                <a:spcPct val="0"/>
              </a:spcAft>
              <a:defRPr/>
            </a:pPr>
            <a:r>
              <a:rPr kumimoji="0" lang="en-US" altLang="en-US" sz="1800" b="0" i="0" u="none" strike="noStrike" kern="1200" cap="none" spc="0" normalizeH="0" baseline="0" noProof="0" dirty="0">
                <a:ln>
                  <a:noFill/>
                </a:ln>
                <a:solidFill>
                  <a:sysClr val="windowText" lastClr="000000"/>
                </a:solidFill>
                <a:effectLst/>
                <a:uLnTx/>
                <a:uFillTx/>
                <a:ea typeface="+mn-ea"/>
                <a:cs typeface="+mn-cs"/>
              </a:rPr>
              <a:t>Examines management-related and psychological factors influencing facility performance </a:t>
            </a:r>
          </a:p>
          <a:p>
            <a:pPr defTabSz="685800" eaLnBrk="0" fontAlgn="base" hangingPunct="0">
              <a:lnSpc>
                <a:spcPct val="100000"/>
              </a:lnSpc>
              <a:spcBef>
                <a:spcPct val="0"/>
              </a:spcBef>
              <a:spcAft>
                <a:spcPct val="0"/>
              </a:spcAft>
              <a:defRPr/>
            </a:pPr>
            <a:r>
              <a:rPr kumimoji="0" lang="en-US" altLang="en-US" sz="1800" b="0" i="0" u="none" strike="noStrike" kern="1200" cap="none" spc="0" normalizeH="0" baseline="0" noProof="0" dirty="0">
                <a:ln>
                  <a:noFill/>
                </a:ln>
                <a:solidFill>
                  <a:sysClr val="windowText" lastClr="000000"/>
                </a:solidFill>
                <a:effectLst/>
                <a:uLnTx/>
                <a:uFillTx/>
                <a:ea typeface="+mn-ea"/>
                <a:cs typeface="+mn-cs"/>
              </a:rPr>
              <a:t>Family of measures</a:t>
            </a:r>
          </a:p>
          <a:p>
            <a:pPr defTabSz="685800" eaLnBrk="0" fontAlgn="base" hangingPunct="0">
              <a:lnSpc>
                <a:spcPct val="100000"/>
              </a:lnSpc>
              <a:spcBef>
                <a:spcPct val="0"/>
              </a:spcBef>
              <a:spcAft>
                <a:spcPct val="0"/>
              </a:spcAft>
              <a:defRPr/>
            </a:pPr>
            <a:r>
              <a:rPr kumimoji="0" lang="en-US" altLang="en-US" sz="1800" b="0" i="0" u="none" strike="noStrike" kern="1200" cap="none" spc="0" normalizeH="0" baseline="0" noProof="0" dirty="0">
                <a:ln>
                  <a:noFill/>
                </a:ln>
                <a:solidFill>
                  <a:sysClr val="windowText" lastClr="000000"/>
                </a:solidFill>
                <a:effectLst/>
                <a:uLnTx/>
                <a:uFillTx/>
                <a:ea typeface="+mn-ea"/>
                <a:cs typeface="+mn-cs"/>
              </a:rPr>
              <a:t>Principles of a SMART change idea/intervention</a:t>
            </a:r>
          </a:p>
          <a:p>
            <a:pPr defTabSz="685800" eaLnBrk="0" fontAlgn="base" hangingPunct="0">
              <a:lnSpc>
                <a:spcPct val="100000"/>
              </a:lnSpc>
              <a:spcBef>
                <a:spcPct val="0"/>
              </a:spcBef>
              <a:spcAft>
                <a:spcPct val="0"/>
              </a:spcAft>
              <a:defRPr/>
            </a:pPr>
            <a:r>
              <a:rPr kumimoji="0" lang="en-US" altLang="en-US" sz="1800" b="0" i="0" u="none" strike="noStrike" kern="1200" cap="none" spc="0" normalizeH="0" baseline="0" noProof="0" dirty="0">
                <a:ln>
                  <a:noFill/>
                </a:ln>
                <a:solidFill>
                  <a:sysClr val="windowText" lastClr="000000"/>
                </a:solidFill>
                <a:effectLst/>
                <a:uLnTx/>
                <a:uFillTx/>
                <a:ea typeface="+mn-ea"/>
                <a:cs typeface="+mn-cs"/>
              </a:rPr>
              <a:t>Plan-Do-Study-Act (PDSA) model using SMART indicators within the PDSA cycle &amp; data analysis</a:t>
            </a:r>
          </a:p>
          <a:p>
            <a:pPr marL="0" marR="0" lvl="0" indent="0" algn="l" defTabSz="685800" rtl="0" eaLnBrk="0" fontAlgn="base" latinLnBrk="0" hangingPunct="0">
              <a:lnSpc>
                <a:spcPct val="150000"/>
              </a:lnSpc>
              <a:spcBef>
                <a:spcPct val="0"/>
              </a:spcBef>
              <a:spcAft>
                <a:spcPct val="0"/>
              </a:spcAft>
              <a:buClrTx/>
              <a:buSzTx/>
              <a:buNone/>
              <a:tabLst/>
              <a:defRPr/>
            </a:pPr>
            <a:endParaRPr kumimoji="0" lang="en-US" altLang="en-US" sz="1800" b="0" i="0" u="none" strike="noStrike" kern="1200" cap="none" spc="0" normalizeH="0" baseline="0" noProof="0" dirty="0">
              <a:ln>
                <a:noFill/>
              </a:ln>
              <a:solidFill>
                <a:sysClr val="windowText" lastClr="000000"/>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704325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A51E-3362-E82A-2996-0B55BF199996}"/>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A15F48BC-E9F8-9304-ED5F-D9DEFF58EBF1}"/>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6431E8EA-A57B-CF67-898D-11D766A3F93B}"/>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4.7: </a:t>
            </a:r>
          </a:p>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Conducting PDSA cycle</a:t>
            </a:r>
          </a:p>
        </p:txBody>
      </p:sp>
    </p:spTree>
    <p:extLst>
      <p:ext uri="{BB962C8B-B14F-4D97-AF65-F5344CB8AC3E}">
        <p14:creationId xmlns:p14="http://schemas.microsoft.com/office/powerpoint/2010/main" val="4188992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25137-1976-0AD4-DC12-81B73ED01B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72B64F-B7E3-DCCD-0002-2C52E6CD5EDB}"/>
              </a:ext>
            </a:extLst>
          </p:cNvPr>
          <p:cNvSpPr txBox="1"/>
          <p:nvPr/>
        </p:nvSpPr>
        <p:spPr>
          <a:xfrm>
            <a:off x="1187624" y="184963"/>
            <a:ext cx="6372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chemeClr val="bg1"/>
                </a:solidFill>
                <a:effectLst/>
                <a:uLnTx/>
                <a:uFillTx/>
                <a:latin typeface="Calibri" panose="020F0502020204030204"/>
                <a:ea typeface="+mn-ea"/>
                <a:cs typeface="+mn-cs"/>
              </a:rPr>
              <a:t>4.7 Conducting PDSA </a:t>
            </a:r>
            <a:r>
              <a:rPr lang="en-ZA" sz="2400" b="1" dirty="0">
                <a:solidFill>
                  <a:schemeClr val="bg1"/>
                </a:solidFill>
                <a:latin typeface="Calibri" panose="020F0502020204030204"/>
              </a:rPr>
              <a:t>Cycle-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b="1" dirty="0">
                <a:solidFill>
                  <a:schemeClr val="bg1"/>
                </a:solidFill>
                <a:latin typeface="Calibri" panose="020F0502020204030204"/>
              </a:rPr>
              <a:t>PDSA definition ,purpose and benefits</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2DF57F14-9B36-988A-4651-BAAFDA3C93BC}"/>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61093872-5C01-D6A0-05B4-DE3826191763}"/>
              </a:ext>
            </a:extLst>
          </p:cNvPr>
          <p:cNvSpPr/>
          <p:nvPr/>
        </p:nvSpPr>
        <p:spPr>
          <a:xfrm>
            <a:off x="33244" y="1052737"/>
            <a:ext cx="3170604" cy="47262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FDF4C2FA-B522-B798-4AC9-5301E97C7276}"/>
              </a:ext>
            </a:extLst>
          </p:cNvPr>
          <p:cNvPicPr>
            <a:picLocks noChangeAspect="1"/>
          </p:cNvPicPr>
          <p:nvPr/>
        </p:nvPicPr>
        <p:blipFill>
          <a:blip r:embed="rId2"/>
          <a:stretch>
            <a:fillRect/>
          </a:stretch>
        </p:blipFill>
        <p:spPr>
          <a:xfrm>
            <a:off x="421154" y="1163603"/>
            <a:ext cx="2469298" cy="4353629"/>
          </a:xfrm>
          <a:prstGeom prst="rect">
            <a:avLst/>
          </a:prstGeom>
        </p:spPr>
      </p:pic>
      <p:graphicFrame>
        <p:nvGraphicFramePr>
          <p:cNvPr id="6" name="Diagram 5">
            <a:extLst>
              <a:ext uri="{FF2B5EF4-FFF2-40B4-BE49-F238E27FC236}">
                <a16:creationId xmlns:a16="http://schemas.microsoft.com/office/drawing/2014/main" id="{F8C07D3E-6F92-4544-C565-421662552133}"/>
              </a:ext>
            </a:extLst>
          </p:cNvPr>
          <p:cNvGraphicFramePr/>
          <p:nvPr/>
        </p:nvGraphicFramePr>
        <p:xfrm>
          <a:off x="863808" y="2845733"/>
          <a:ext cx="1385129" cy="1166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8BA12C3-9903-2A43-D10A-FA38EF323413}"/>
              </a:ext>
            </a:extLst>
          </p:cNvPr>
          <p:cNvSpPr/>
          <p:nvPr/>
        </p:nvSpPr>
        <p:spPr>
          <a:xfrm>
            <a:off x="3258739" y="1084417"/>
            <a:ext cx="5865029" cy="4464493"/>
          </a:xfrm>
          <a:prstGeom prst="rect">
            <a:avLst/>
          </a:prstGeom>
          <a:solidFill>
            <a:srgbClr val="FFFFFF"/>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defTabSz="685800" eaLnBrk="1" fontAlgn="auto" latinLnBrk="0" hangingPunct="1">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What is a PDSA Cycle?</a:t>
            </a:r>
          </a:p>
          <a:p>
            <a:pPr marL="0" marR="0" lvl="0" indent="0" defTabSz="685800" eaLnBrk="1" fontAlgn="auto" latinLnBrk="0" hangingPunct="1">
              <a:spcBef>
                <a:spcPts val="0"/>
              </a:spcBef>
              <a:spcAft>
                <a:spcPts val="0"/>
              </a:spcAft>
              <a:buClrTx/>
              <a:buSzTx/>
              <a:buFontTx/>
              <a:buNone/>
              <a:tabLst/>
              <a:defRPr/>
            </a:pPr>
            <a:endParaRPr kumimoji="0" lang="en-US" b="1" i="0" u="none" strike="noStrike" kern="0" cap="none" spc="0" normalizeH="0" baseline="0" noProof="0" dirty="0">
              <a:ln>
                <a:noFill/>
              </a:ln>
              <a:solidFill>
                <a:srgbClr val="000000"/>
              </a:solidFill>
              <a:effectLst/>
              <a:uLnTx/>
              <a:uFillTx/>
              <a:ea typeface="+mn-ea"/>
              <a:cs typeface="+mn-cs"/>
            </a:endParaRPr>
          </a:p>
          <a:p>
            <a:pPr marL="0" marR="0" lvl="0" indent="0" defTabSz="685800" eaLnBrk="1" fontAlgn="auto" latinLnBrk="0" hangingPunct="1">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ea typeface="+mn-ea"/>
                <a:cs typeface="+mn-cs"/>
              </a:rPr>
              <a:t>A </a:t>
            </a:r>
            <a:r>
              <a:rPr kumimoji="0" lang="en-US" b="1" i="0" u="none" strike="noStrike" kern="0" cap="none" spc="0" normalizeH="0" baseline="0" noProof="0" dirty="0">
                <a:ln>
                  <a:noFill/>
                </a:ln>
                <a:solidFill>
                  <a:srgbClr val="000000"/>
                </a:solidFill>
                <a:effectLst/>
                <a:uLnTx/>
                <a:uFillTx/>
                <a:ea typeface="+mn-ea"/>
                <a:cs typeface="+mn-cs"/>
              </a:rPr>
              <a:t>PDSA Cycle</a:t>
            </a:r>
            <a:r>
              <a:rPr kumimoji="0" lang="en-US" b="0" i="0" u="none" strike="noStrike" kern="0" cap="none" spc="0" normalizeH="0" baseline="0" noProof="0" dirty="0">
                <a:ln>
                  <a:noFill/>
                </a:ln>
                <a:solidFill>
                  <a:srgbClr val="000000"/>
                </a:solidFill>
                <a:effectLst/>
                <a:uLnTx/>
                <a:uFillTx/>
                <a:ea typeface="+mn-ea"/>
                <a:cs typeface="+mn-cs"/>
              </a:rPr>
              <a:t> stands for </a:t>
            </a:r>
            <a:r>
              <a:rPr kumimoji="0" lang="en-US" b="1" i="0" u="none" strike="noStrike" kern="0" cap="none" spc="0" normalizeH="0" baseline="0" noProof="0" dirty="0">
                <a:ln>
                  <a:noFill/>
                </a:ln>
                <a:solidFill>
                  <a:srgbClr val="000000"/>
                </a:solidFill>
                <a:effectLst/>
                <a:uLnTx/>
                <a:uFillTx/>
                <a:ea typeface="+mn-ea"/>
                <a:cs typeface="+mn-cs"/>
              </a:rPr>
              <a:t>Plan–Do–Study–Act</a:t>
            </a:r>
            <a:r>
              <a:rPr kumimoji="0" lang="en-US" b="0" i="0" u="none" strike="noStrike" kern="0" cap="none" spc="0" normalizeH="0" baseline="0" noProof="0" dirty="0">
                <a:ln>
                  <a:noFill/>
                </a:ln>
                <a:solidFill>
                  <a:srgbClr val="000000"/>
                </a:solidFill>
                <a:effectLst/>
                <a:uLnTx/>
                <a:uFillTx/>
                <a:ea typeface="+mn-ea"/>
                <a:cs typeface="+mn-cs"/>
              </a:rPr>
              <a:t>.</a:t>
            </a:r>
            <a:br>
              <a:rPr kumimoji="0" lang="en-US" b="0" i="0" u="none" strike="noStrike" kern="0" cap="none" spc="0" normalizeH="0" baseline="0" noProof="0" dirty="0">
                <a:ln>
                  <a:noFill/>
                </a:ln>
                <a:solidFill>
                  <a:srgbClr val="000000"/>
                </a:solidFill>
                <a:effectLst/>
                <a:uLnTx/>
                <a:uFillTx/>
                <a:ea typeface="+mn-ea"/>
                <a:cs typeface="+mn-cs"/>
              </a:rPr>
            </a:br>
            <a:r>
              <a:rPr kumimoji="0" lang="en-US" b="0" i="0" u="none" strike="noStrike" kern="0" cap="none" spc="0" normalizeH="0" baseline="0" noProof="0" dirty="0">
                <a:ln>
                  <a:noFill/>
                </a:ln>
                <a:solidFill>
                  <a:srgbClr val="000000"/>
                </a:solidFill>
                <a:effectLst/>
                <a:uLnTx/>
                <a:uFillTx/>
                <a:ea typeface="+mn-ea"/>
                <a:cs typeface="+mn-cs"/>
              </a:rPr>
              <a:t>It is a </a:t>
            </a:r>
            <a:r>
              <a:rPr kumimoji="0" lang="en-US" b="1" i="0" u="none" strike="noStrike" kern="0" cap="none" spc="0" normalizeH="0" baseline="0" noProof="0" dirty="0">
                <a:ln>
                  <a:noFill/>
                </a:ln>
                <a:solidFill>
                  <a:srgbClr val="000000"/>
                </a:solidFill>
                <a:effectLst/>
                <a:uLnTx/>
                <a:uFillTx/>
                <a:ea typeface="+mn-ea"/>
                <a:cs typeface="+mn-cs"/>
              </a:rPr>
              <a:t>structured, iterative method used in quality improvement (QI)</a:t>
            </a:r>
            <a:r>
              <a:rPr kumimoji="0" lang="en-US" b="0" i="0" u="none" strike="noStrike" kern="0" cap="none" spc="0" normalizeH="0" baseline="0" noProof="0" dirty="0">
                <a:ln>
                  <a:noFill/>
                </a:ln>
                <a:solidFill>
                  <a:srgbClr val="000000"/>
                </a:solidFill>
                <a:effectLst/>
                <a:uLnTx/>
                <a:uFillTx/>
                <a:ea typeface="+mn-ea"/>
                <a:cs typeface="+mn-cs"/>
              </a:rPr>
              <a:t> to test changes on a small scale, learn from the results, and adjust before implementing the change more broadly.</a:t>
            </a:r>
          </a:p>
          <a:p>
            <a:pPr marL="0" marR="0" lvl="0" indent="0" defTabSz="685800" eaLnBrk="1" fontAlgn="auto" latinLnBrk="0" hangingPunct="1">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ea typeface="+mn-ea"/>
                <a:cs typeface="+mn-cs"/>
              </a:rPr>
              <a:t>It helps teams learn </a:t>
            </a:r>
            <a:r>
              <a:rPr kumimoji="0" lang="en-US" b="1" i="0" u="none" strike="noStrike" kern="0" cap="none" spc="0" normalizeH="0" baseline="0" noProof="0" dirty="0">
                <a:ln>
                  <a:noFill/>
                </a:ln>
                <a:solidFill>
                  <a:srgbClr val="000000"/>
                </a:solidFill>
                <a:effectLst/>
                <a:uLnTx/>
                <a:uFillTx/>
                <a:ea typeface="+mn-ea"/>
                <a:cs typeface="+mn-cs"/>
              </a:rPr>
              <a:t>what works</a:t>
            </a: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what doesn’t</a:t>
            </a:r>
            <a:r>
              <a:rPr kumimoji="0" lang="en-US" b="0" i="0" u="none" strike="noStrike" kern="0" cap="none" spc="0" normalizeH="0" baseline="0" noProof="0" dirty="0">
                <a:ln>
                  <a:noFill/>
                </a:ln>
                <a:solidFill>
                  <a:srgbClr val="000000"/>
                </a:solidFill>
                <a:effectLst/>
                <a:uLnTx/>
                <a:uFillTx/>
                <a:ea typeface="+mn-ea"/>
                <a:cs typeface="+mn-cs"/>
              </a:rPr>
              <a:t>, and </a:t>
            </a:r>
            <a:r>
              <a:rPr kumimoji="0" lang="en-US" b="1" i="0" u="none" strike="noStrike" kern="0" cap="none" spc="0" normalizeH="0" baseline="0" noProof="0" dirty="0">
                <a:ln>
                  <a:noFill/>
                </a:ln>
                <a:solidFill>
                  <a:srgbClr val="000000"/>
                </a:solidFill>
                <a:effectLst/>
                <a:uLnTx/>
                <a:uFillTx/>
                <a:ea typeface="+mn-ea"/>
                <a:cs typeface="+mn-cs"/>
              </a:rPr>
              <a:t>why</a:t>
            </a:r>
            <a:r>
              <a:rPr kumimoji="0" lang="en-US" b="0" i="0" u="none" strike="noStrike" kern="0" cap="none" spc="0" normalizeH="0" baseline="0" noProof="0" dirty="0">
                <a:ln>
                  <a:noFill/>
                </a:ln>
                <a:solidFill>
                  <a:srgbClr val="000000"/>
                </a:solidFill>
                <a:effectLst/>
                <a:uLnTx/>
                <a:uFillTx/>
                <a:ea typeface="+mn-ea"/>
                <a:cs typeface="+mn-cs"/>
              </a:rPr>
              <a:t>—using real data from their own setting</a:t>
            </a:r>
          </a:p>
          <a:p>
            <a:pPr marL="0" marR="0" lvl="0" indent="0" defTabSz="685800"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000000"/>
              </a:solidFill>
              <a:effectLst/>
              <a:uLnTx/>
              <a:uFillTx/>
              <a:ea typeface="+mn-ea"/>
              <a:cs typeface="+mn-cs"/>
            </a:endParaRPr>
          </a:p>
          <a:p>
            <a:pPr marL="0" marR="0" lvl="0" indent="0" defTabSz="685800" eaLnBrk="1" fontAlgn="auto" latinLnBrk="0" hangingPunct="1">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Purpose of a PDSA Cycle</a:t>
            </a:r>
          </a:p>
          <a:p>
            <a:pPr marL="0" marR="0" lvl="0" indent="0" defTabSz="685800" eaLnBrk="1" fontAlgn="auto" latinLnBrk="0" hangingPunct="1">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ea typeface="+mn-ea"/>
                <a:cs typeface="+mn-cs"/>
              </a:rPr>
              <a:t>The main purposes are to:</a:t>
            </a:r>
          </a:p>
          <a:p>
            <a:pPr marL="0" marR="0" lvl="0" indent="0" defTabSz="685800" eaLnBrk="1" fontAlgn="auto" latinLnBrk="0" hangingPunct="1">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ea typeface="+mn-ea"/>
                <a:cs typeface="+mn-cs"/>
              </a:rPr>
              <a:t>Test a change on a small scale</a:t>
            </a:r>
            <a:r>
              <a:rPr kumimoji="0" lang="en-US" b="0" i="0" u="none" strike="noStrike" kern="0" cap="none" spc="0" normalizeH="0" baseline="0" noProof="0" dirty="0">
                <a:ln>
                  <a:noFill/>
                </a:ln>
                <a:solidFill>
                  <a:srgbClr val="000000"/>
                </a:solidFill>
                <a:effectLst/>
                <a:uLnTx/>
                <a:uFillTx/>
                <a:ea typeface="+mn-ea"/>
                <a:cs typeface="+mn-cs"/>
              </a:rPr>
              <a:t> before rolling it out.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ea typeface="+mn-ea"/>
                <a:cs typeface="+mn-cs"/>
              </a:rPr>
              <a:t>Learn quickly</a:t>
            </a:r>
            <a:r>
              <a:rPr kumimoji="0" lang="en-US" b="0" i="0" u="none" strike="noStrike" kern="0" cap="none" spc="0" normalizeH="0" baseline="0" noProof="0" dirty="0">
                <a:ln>
                  <a:noFill/>
                </a:ln>
                <a:solidFill>
                  <a:srgbClr val="000000"/>
                </a:solidFill>
                <a:effectLst/>
                <a:uLnTx/>
                <a:uFillTx/>
                <a:ea typeface="+mn-ea"/>
                <a:cs typeface="+mn-cs"/>
              </a:rPr>
              <a:t> whether a change leads to improvement.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ea typeface="+mn-ea"/>
                <a:cs typeface="+mn-cs"/>
              </a:rPr>
              <a:t>Identify barriers</a:t>
            </a:r>
            <a:r>
              <a:rPr kumimoji="0" lang="en-US" b="0" i="0" u="none" strike="noStrike" kern="0" cap="none" spc="0" normalizeH="0" baseline="0" noProof="0" dirty="0">
                <a:ln>
                  <a:noFill/>
                </a:ln>
                <a:solidFill>
                  <a:srgbClr val="000000"/>
                </a:solidFill>
                <a:effectLst/>
                <a:uLnTx/>
                <a:uFillTx/>
                <a:ea typeface="+mn-ea"/>
                <a:cs typeface="+mn-cs"/>
              </a:rPr>
              <a:t> or unexpected issues early</a:t>
            </a:r>
            <a:endParaRPr lang="en-US" kern="0" dirty="0">
              <a:solidFill>
                <a:srgbClr val="000000"/>
              </a:solidFill>
            </a:endParaRPr>
          </a:p>
        </p:txBody>
      </p:sp>
      <p:sp>
        <p:nvSpPr>
          <p:cNvPr id="2" name="Rectangle 1">
            <a:extLst>
              <a:ext uri="{FF2B5EF4-FFF2-40B4-BE49-F238E27FC236}">
                <a16:creationId xmlns:a16="http://schemas.microsoft.com/office/drawing/2014/main" id="{947A2789-345B-789B-FC6E-45E8D8CF4F64}"/>
              </a:ext>
            </a:extLst>
          </p:cNvPr>
          <p:cNvSpPr/>
          <p:nvPr/>
        </p:nvSpPr>
        <p:spPr>
          <a:xfrm>
            <a:off x="40843" y="5628098"/>
            <a:ext cx="9103157" cy="1771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Tree>
    <p:extLst>
      <p:ext uri="{BB962C8B-B14F-4D97-AF65-F5344CB8AC3E}">
        <p14:creationId xmlns:p14="http://schemas.microsoft.com/office/powerpoint/2010/main" val="1915363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9A44E-6F9F-2D43-499B-189C8B0F8D4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B6A269D-D954-BD29-B266-64E33796D5A3}"/>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F18AEF42-C700-2405-52E0-B2C33C964103}"/>
              </a:ext>
            </a:extLst>
          </p:cNvPr>
          <p:cNvSpPr/>
          <p:nvPr/>
        </p:nvSpPr>
        <p:spPr>
          <a:xfrm>
            <a:off x="33244" y="1052737"/>
            <a:ext cx="3170604" cy="47262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B8340CAC-6F3D-6179-6C24-E5DB7FAF7E11}"/>
              </a:ext>
            </a:extLst>
          </p:cNvPr>
          <p:cNvPicPr>
            <a:picLocks noChangeAspect="1"/>
          </p:cNvPicPr>
          <p:nvPr/>
        </p:nvPicPr>
        <p:blipFill>
          <a:blip r:embed="rId3"/>
          <a:stretch>
            <a:fillRect/>
          </a:stretch>
        </p:blipFill>
        <p:spPr>
          <a:xfrm>
            <a:off x="421154" y="1163603"/>
            <a:ext cx="2469298" cy="4353629"/>
          </a:xfrm>
          <a:prstGeom prst="rect">
            <a:avLst/>
          </a:prstGeom>
        </p:spPr>
      </p:pic>
      <p:graphicFrame>
        <p:nvGraphicFramePr>
          <p:cNvPr id="6" name="Diagram 5">
            <a:extLst>
              <a:ext uri="{FF2B5EF4-FFF2-40B4-BE49-F238E27FC236}">
                <a16:creationId xmlns:a16="http://schemas.microsoft.com/office/drawing/2014/main" id="{F58F417D-33D3-BA26-350B-08D5CE4AA3C3}"/>
              </a:ext>
            </a:extLst>
          </p:cNvPr>
          <p:cNvGraphicFramePr/>
          <p:nvPr>
            <p:extLst>
              <p:ext uri="{D42A27DB-BD31-4B8C-83A1-F6EECF244321}">
                <p14:modId xmlns:p14="http://schemas.microsoft.com/office/powerpoint/2010/main" val="1534367292"/>
              </p:ext>
            </p:extLst>
          </p:nvPr>
        </p:nvGraphicFramePr>
        <p:xfrm>
          <a:off x="863808" y="2845733"/>
          <a:ext cx="1385129" cy="1166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CA6E177A-8042-2DCF-4BCE-0200DB36C3F6}"/>
              </a:ext>
            </a:extLst>
          </p:cNvPr>
          <p:cNvSpPr/>
          <p:nvPr/>
        </p:nvSpPr>
        <p:spPr>
          <a:xfrm>
            <a:off x="3223283" y="1098249"/>
            <a:ext cx="5813213" cy="4510421"/>
          </a:xfrm>
          <a:prstGeom prst="rect">
            <a:avLst/>
          </a:prstGeom>
          <a:solidFill>
            <a:srgbClr val="FFFFFF"/>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defTabSz="685800" eaLnBrk="1" fontAlgn="auto" latinLnBrk="0" hangingPunct="1">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Purpose of a PDSA Cycle</a:t>
            </a:r>
            <a:r>
              <a:rPr kumimoji="0" lang="en-US" b="0" i="0" u="none" strike="noStrike" kern="0" cap="none" spc="0" normalizeH="0" baseline="0" noProof="0" dirty="0">
                <a:ln>
                  <a:noFill/>
                </a:ln>
                <a:solidFill>
                  <a:srgbClr val="000000"/>
                </a:solidFill>
                <a:effectLst/>
                <a:uLnTx/>
                <a:uFillTx/>
                <a:ea typeface="+mn-ea"/>
                <a:cs typeface="+mn-cs"/>
              </a:rPr>
              <a:t>:</a:t>
            </a:r>
          </a:p>
          <a:p>
            <a:pPr marL="0" marR="0" lvl="0" indent="0" defTabSz="685800" eaLnBrk="1" fontAlgn="auto" latinLnBrk="0" hangingPunct="1">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ea typeface="+mn-ea"/>
                <a:cs typeface="+mn-cs"/>
              </a:rPr>
              <a:t>Refine and adapt interventions</a:t>
            </a:r>
            <a:r>
              <a:rPr kumimoji="0" lang="en-US" b="0" i="0" u="none" strike="noStrike" kern="0" cap="none" spc="0" normalizeH="0" baseline="0" noProof="0" dirty="0">
                <a:ln>
                  <a:noFill/>
                </a:ln>
                <a:solidFill>
                  <a:srgbClr val="000000"/>
                </a:solidFill>
                <a:effectLst/>
                <a:uLnTx/>
                <a:uFillTx/>
                <a:ea typeface="+mn-ea"/>
                <a:cs typeface="+mn-cs"/>
              </a:rPr>
              <a:t> for better results.</a:t>
            </a:r>
          </a:p>
          <a:p>
            <a:pPr marL="0" marR="0" lvl="0" indent="0" defTabSz="685800" eaLnBrk="1" fontAlgn="auto" latinLnBrk="0" hangingPunct="1">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ea typeface="+mn-ea"/>
                <a:cs typeface="+mn-cs"/>
              </a:rPr>
              <a:t>Build staff confidence</a:t>
            </a:r>
            <a:r>
              <a:rPr kumimoji="0" lang="en-US" b="0" i="0" u="none" strike="noStrike" kern="0" cap="none" spc="0" normalizeH="0" baseline="0" noProof="0" dirty="0">
                <a:ln>
                  <a:noFill/>
                </a:ln>
                <a:solidFill>
                  <a:srgbClr val="000000"/>
                </a:solidFill>
                <a:effectLst/>
                <a:uLnTx/>
                <a:uFillTx/>
                <a:ea typeface="+mn-ea"/>
                <a:cs typeface="+mn-cs"/>
              </a:rPr>
              <a:t> in the change.</a:t>
            </a:r>
          </a:p>
          <a:p>
            <a:pPr marL="0" marR="0" lvl="0" indent="0" defTabSz="685800" eaLnBrk="1" fontAlgn="auto" latinLnBrk="0" hangingPunct="1">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ea typeface="+mn-ea"/>
                <a:cs typeface="+mn-cs"/>
              </a:rPr>
              <a:t>Promote continuous improvement</a:t>
            </a:r>
            <a:r>
              <a:rPr kumimoji="0" lang="en-US" b="0" i="0" u="none" strike="noStrike" kern="0" cap="none" spc="0" normalizeH="0" baseline="0" noProof="0" dirty="0">
                <a:ln>
                  <a:noFill/>
                </a:ln>
                <a:solidFill>
                  <a:srgbClr val="000000"/>
                </a:solidFill>
                <a:effectLst/>
                <a:uLnTx/>
                <a:uFillTx/>
                <a:ea typeface="+mn-ea"/>
                <a:cs typeface="+mn-cs"/>
              </a:rPr>
              <a:t>, not one-time fixe</a:t>
            </a:r>
            <a:endParaRPr lang="en-US" kern="0" dirty="0">
              <a:solidFill>
                <a:srgbClr val="000000"/>
              </a:solidFill>
            </a:endParaRPr>
          </a:p>
          <a:p>
            <a:pPr marL="0" marR="0" lvl="0" indent="0" algn="l" defTabSz="685800" rtl="0" eaLnBrk="1" fontAlgn="auto" latinLnBrk="0" hangingPunct="1">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Benefits of Using PDSA</a:t>
            </a:r>
          </a:p>
          <a:p>
            <a:pPr marL="0" marR="0" lvl="0" indent="0" algn="l" defTabSz="685800" rtl="0" eaLnBrk="1" fontAlgn="auto" latinLnBrk="0" hangingPunct="1">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ea typeface="+mn-ea"/>
                <a:cs typeface="+mn-cs"/>
              </a:rPr>
              <a:t>Using PDSA cycles provides:</a:t>
            </a:r>
          </a:p>
          <a:p>
            <a:pPr lvl="1" defTabSz="685800">
              <a:defRPr/>
            </a:pP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Low risk</a:t>
            </a:r>
            <a:r>
              <a:rPr kumimoji="0" lang="en-US" b="0" i="0" u="none" strike="noStrike" kern="0" cap="none" spc="0" normalizeH="0" baseline="0" noProof="0" dirty="0">
                <a:ln>
                  <a:noFill/>
                </a:ln>
                <a:solidFill>
                  <a:srgbClr val="000000"/>
                </a:solidFill>
                <a:effectLst/>
                <a:uLnTx/>
                <a:uFillTx/>
                <a:ea typeface="+mn-ea"/>
                <a:cs typeface="+mn-cs"/>
              </a:rPr>
              <a:t>—changes are tested on a small scale.</a:t>
            </a:r>
            <a:br>
              <a:rPr kumimoji="0" lang="en-US" b="0" i="0" u="none" strike="noStrike" kern="0" cap="none" spc="0" normalizeH="0" baseline="0" noProof="0" dirty="0">
                <a:ln>
                  <a:noFill/>
                </a:ln>
                <a:solidFill>
                  <a:srgbClr val="000000"/>
                </a:solidFill>
                <a:effectLst/>
                <a:uLnTx/>
                <a:uFillTx/>
                <a:ea typeface="+mn-ea"/>
                <a:cs typeface="+mn-cs"/>
              </a:rPr>
            </a:b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Rapid learning</a:t>
            </a:r>
            <a:r>
              <a:rPr kumimoji="0" lang="en-US" b="0" i="0" u="none" strike="noStrike" kern="0" cap="none" spc="0" normalizeH="0" baseline="0" noProof="0" dirty="0">
                <a:ln>
                  <a:noFill/>
                </a:ln>
                <a:solidFill>
                  <a:srgbClr val="000000"/>
                </a:solidFill>
                <a:effectLst/>
                <a:uLnTx/>
                <a:uFillTx/>
                <a:ea typeface="+mn-ea"/>
                <a:cs typeface="+mn-cs"/>
              </a:rPr>
              <a:t>—you get quick feedback.</a:t>
            </a:r>
            <a:br>
              <a:rPr kumimoji="0" lang="en-US" b="0" i="0" u="none" strike="noStrike" kern="0" cap="none" spc="0" normalizeH="0" baseline="0" noProof="0" dirty="0">
                <a:ln>
                  <a:noFill/>
                </a:ln>
                <a:solidFill>
                  <a:srgbClr val="000000"/>
                </a:solidFill>
                <a:effectLst/>
                <a:uLnTx/>
                <a:uFillTx/>
                <a:ea typeface="+mn-ea"/>
                <a:cs typeface="+mn-cs"/>
              </a:rPr>
            </a:b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Data-driven decisions</a:t>
            </a:r>
            <a:r>
              <a:rPr kumimoji="0" lang="en-US" b="0" i="0" u="none" strike="noStrike" kern="0" cap="none" spc="0" normalizeH="0" baseline="0" noProof="0" dirty="0">
                <a:ln>
                  <a:noFill/>
                </a:ln>
                <a:solidFill>
                  <a:srgbClr val="000000"/>
                </a:solidFill>
                <a:effectLst/>
                <a:uLnTx/>
                <a:uFillTx/>
                <a:ea typeface="+mn-ea"/>
                <a:cs typeface="+mn-cs"/>
              </a:rPr>
              <a:t>—not assumptions.</a:t>
            </a:r>
            <a:br>
              <a:rPr kumimoji="0" lang="en-US" b="0" i="0" u="none" strike="noStrike" kern="0" cap="none" spc="0" normalizeH="0" baseline="0" noProof="0" dirty="0">
                <a:ln>
                  <a:noFill/>
                </a:ln>
                <a:solidFill>
                  <a:srgbClr val="000000"/>
                </a:solidFill>
                <a:effectLst/>
                <a:uLnTx/>
                <a:uFillTx/>
                <a:ea typeface="+mn-ea"/>
                <a:cs typeface="+mn-cs"/>
              </a:rPr>
            </a:b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Team engagement</a:t>
            </a:r>
            <a:r>
              <a:rPr kumimoji="0" lang="en-US" b="0" i="0" u="none" strike="noStrike" kern="0" cap="none" spc="0" normalizeH="0" baseline="0" noProof="0" dirty="0">
                <a:ln>
                  <a:noFill/>
                </a:ln>
                <a:solidFill>
                  <a:srgbClr val="000000"/>
                </a:solidFill>
                <a:effectLst/>
                <a:uLnTx/>
                <a:uFillTx/>
                <a:ea typeface="+mn-ea"/>
                <a:cs typeface="+mn-cs"/>
              </a:rPr>
              <a:t>—everyone participates in problem-solving.</a:t>
            </a:r>
            <a:br>
              <a:rPr kumimoji="0" lang="en-US" b="0" i="0" u="none" strike="noStrike" kern="0" cap="none" spc="0" normalizeH="0" baseline="0" noProof="0" dirty="0">
                <a:ln>
                  <a:noFill/>
                </a:ln>
                <a:solidFill>
                  <a:srgbClr val="000000"/>
                </a:solidFill>
                <a:effectLst/>
                <a:uLnTx/>
                <a:uFillTx/>
                <a:ea typeface="+mn-ea"/>
                <a:cs typeface="+mn-cs"/>
              </a:rPr>
            </a:b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Sustainability</a:t>
            </a:r>
            <a:r>
              <a:rPr kumimoji="0" lang="en-US" b="0" i="0" u="none" strike="noStrike" kern="0" cap="none" spc="0" normalizeH="0" baseline="0" noProof="0" dirty="0">
                <a:ln>
                  <a:noFill/>
                </a:ln>
                <a:solidFill>
                  <a:srgbClr val="000000"/>
                </a:solidFill>
                <a:effectLst/>
                <a:uLnTx/>
                <a:uFillTx/>
                <a:ea typeface="+mn-ea"/>
                <a:cs typeface="+mn-cs"/>
              </a:rPr>
              <a:t>—solutions strengthened before full implementation.</a:t>
            </a:r>
            <a:br>
              <a:rPr kumimoji="0" lang="en-US" b="0" i="0" u="none" strike="noStrike" kern="0" cap="none" spc="0" normalizeH="0" baseline="0" noProof="0" dirty="0">
                <a:ln>
                  <a:noFill/>
                </a:ln>
                <a:solidFill>
                  <a:srgbClr val="000000"/>
                </a:solidFill>
                <a:effectLst/>
                <a:uLnTx/>
                <a:uFillTx/>
                <a:ea typeface="+mn-ea"/>
                <a:cs typeface="+mn-cs"/>
              </a:rPr>
            </a:br>
            <a:r>
              <a:rPr kumimoji="0" lang="en-US" b="0" i="0" u="none" strike="noStrike" kern="0" cap="none" spc="0" normalizeH="0" baseline="0" noProof="0" dirty="0">
                <a:ln>
                  <a:noFill/>
                </a:ln>
                <a:solidFill>
                  <a:srgbClr val="000000"/>
                </a:solidFill>
                <a:effectLst/>
                <a:uLnTx/>
                <a:uFillTx/>
                <a:ea typeface="+mn-ea"/>
                <a:cs typeface="+mn-cs"/>
              </a:rPr>
              <a:t>✔ </a:t>
            </a:r>
            <a:r>
              <a:rPr kumimoji="0" lang="en-US" b="1" i="0" u="none" strike="noStrike" kern="0" cap="none" spc="0" normalizeH="0" baseline="0" noProof="0" dirty="0">
                <a:ln>
                  <a:noFill/>
                </a:ln>
                <a:solidFill>
                  <a:srgbClr val="000000"/>
                </a:solidFill>
                <a:effectLst/>
                <a:uLnTx/>
                <a:uFillTx/>
                <a:ea typeface="+mn-ea"/>
                <a:cs typeface="+mn-cs"/>
              </a:rPr>
              <a:t>Flexibility</a:t>
            </a:r>
            <a:r>
              <a:rPr kumimoji="0" lang="en-US" b="0" i="0" u="none" strike="noStrike" kern="0" cap="none" spc="0" normalizeH="0" baseline="0" noProof="0" dirty="0">
                <a:ln>
                  <a:noFill/>
                </a:ln>
                <a:solidFill>
                  <a:srgbClr val="000000"/>
                </a:solidFill>
                <a:effectLst/>
                <a:uLnTx/>
                <a:uFillTx/>
                <a:ea typeface="+mn-ea"/>
                <a:cs typeface="+mn-cs"/>
              </a:rPr>
              <a:t>—cycles can be repeated and adapted</a:t>
            </a:r>
            <a:endPar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defTabSz="685800" eaLnBrk="1" fontAlgn="auto" latinLnBrk="0" hangingPunct="1">
              <a:spcBef>
                <a:spcPts val="0"/>
              </a:spcBef>
              <a:spcAft>
                <a:spcPts val="0"/>
              </a:spcAft>
              <a:buClrTx/>
              <a:buSzTx/>
              <a:tabLst/>
              <a:defRPr/>
            </a:pPr>
            <a:endPar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defTabSz="685800" eaLnBrk="1" fontAlgn="auto" latinLnBrk="0" hangingPunct="1">
              <a:lnSpc>
                <a:spcPct val="15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Franklin Gothic Book" panose="020F0502020204030204"/>
                <a:ea typeface="+mn-ea"/>
                <a:cs typeface="+mn-cs"/>
              </a:rPr>
              <a:t>.</a:t>
            </a:r>
          </a:p>
        </p:txBody>
      </p:sp>
      <p:sp>
        <p:nvSpPr>
          <p:cNvPr id="2" name="Rectangle 1">
            <a:extLst>
              <a:ext uri="{FF2B5EF4-FFF2-40B4-BE49-F238E27FC236}">
                <a16:creationId xmlns:a16="http://schemas.microsoft.com/office/drawing/2014/main" id="{D851E0A3-203B-AA7B-03BC-F4E61803252B}"/>
              </a:ext>
            </a:extLst>
          </p:cNvPr>
          <p:cNvSpPr/>
          <p:nvPr/>
        </p:nvSpPr>
        <p:spPr>
          <a:xfrm>
            <a:off x="40843" y="5628098"/>
            <a:ext cx="9103157" cy="1771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
        <p:nvSpPr>
          <p:cNvPr id="8" name="TextBox 7">
            <a:extLst>
              <a:ext uri="{FF2B5EF4-FFF2-40B4-BE49-F238E27FC236}">
                <a16:creationId xmlns:a16="http://schemas.microsoft.com/office/drawing/2014/main" id="{8E6B9003-6B58-0865-4C80-97E7D9EE87D9}"/>
              </a:ext>
            </a:extLst>
          </p:cNvPr>
          <p:cNvSpPr txBox="1"/>
          <p:nvPr/>
        </p:nvSpPr>
        <p:spPr>
          <a:xfrm>
            <a:off x="1187624" y="184963"/>
            <a:ext cx="6372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i="0" u="none" strike="noStrike" kern="1200" cap="none" spc="0" normalizeH="0" baseline="0" noProof="0" dirty="0">
                <a:ln>
                  <a:noFill/>
                </a:ln>
                <a:solidFill>
                  <a:schemeClr val="bg1"/>
                </a:solidFill>
                <a:effectLst/>
                <a:uLnTx/>
                <a:uFillTx/>
                <a:latin typeface="Calibri" panose="020F0502020204030204"/>
                <a:ea typeface="+mn-ea"/>
                <a:cs typeface="+mn-cs"/>
              </a:rPr>
              <a:t>4.7 Conducting PDSA </a:t>
            </a:r>
            <a:r>
              <a:rPr lang="en-ZA" sz="2400" dirty="0">
                <a:solidFill>
                  <a:schemeClr val="bg1"/>
                </a:solidFill>
                <a:latin typeface="Calibri" panose="020F0502020204030204"/>
              </a:rPr>
              <a:t>Cycle-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dirty="0">
                <a:solidFill>
                  <a:schemeClr val="bg1"/>
                </a:solidFill>
                <a:latin typeface="Calibri" panose="020F0502020204030204"/>
              </a:rPr>
              <a:t>PDSA definition ,purpose and benefits</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0662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FC96B-43A1-8D16-2B66-F6AFC128C62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07F7706-F897-D402-6334-FBFB3E516DC4}"/>
              </a:ext>
            </a:extLst>
          </p:cNvPr>
          <p:cNvSpPr/>
          <p:nvPr/>
        </p:nvSpPr>
        <p:spPr>
          <a:xfrm>
            <a:off x="251520" y="1052737"/>
            <a:ext cx="8640960" cy="4506919"/>
          </a:xfrm>
          <a:prstGeom prst="rect">
            <a:avLst/>
          </a:prstGeom>
          <a:solidFill>
            <a:srgbClr val="FFFFFF"/>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The Four Stages of the PDSA Cycle</a:t>
            </a: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Below is a clear explanation of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Plan</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Do</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Study</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and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Act</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including what needs to be completed in each step.</a:t>
            </a: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1. PLAN – Define the change and prepare for testing</a:t>
            </a: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The team decides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what change</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they want to test and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how they will measure success</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What is included in PLAN:</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Describe the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problem</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and the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aim</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Write down the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change idea</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to test (the intervention).</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Identify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who</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when</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where</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and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what</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will be done.</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Predict what you think will happen.</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Decide what </a:t>
            </a:r>
            <a:r>
              <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rPr>
              <a:t>data</a:t>
            </a:r>
            <a:r>
              <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 you will collect (e.g., numbers, checklists, time)</a:t>
            </a: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dirty="0">
              <a:solidFill>
                <a:srgbClr val="000000"/>
              </a:solidFill>
              <a:latin typeface="Aptos" panose="020B0004020202020204" pitchFamily="34" charset="0"/>
            </a:endParaRP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defTabSz="6858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69F1C1E5-3936-6A91-A384-8186687850A7}"/>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
        <p:nvSpPr>
          <p:cNvPr id="6" name="TextBox 5">
            <a:extLst>
              <a:ext uri="{FF2B5EF4-FFF2-40B4-BE49-F238E27FC236}">
                <a16:creationId xmlns:a16="http://schemas.microsoft.com/office/drawing/2014/main" id="{AB6E5413-A64B-A044-CFCF-67778D9B582B}"/>
              </a:ext>
            </a:extLst>
          </p:cNvPr>
          <p:cNvSpPr txBox="1"/>
          <p:nvPr/>
        </p:nvSpPr>
        <p:spPr>
          <a:xfrm>
            <a:off x="1187624" y="184963"/>
            <a:ext cx="6372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i="0" u="none" strike="noStrike" kern="1200" cap="none" spc="0" normalizeH="0" baseline="0" noProof="0" dirty="0">
                <a:ln>
                  <a:noFill/>
                </a:ln>
                <a:solidFill>
                  <a:schemeClr val="bg1"/>
                </a:solidFill>
                <a:effectLst/>
                <a:uLnTx/>
                <a:uFillTx/>
                <a:latin typeface="Calibri" panose="020F0502020204030204"/>
                <a:ea typeface="+mn-ea"/>
                <a:cs typeface="+mn-cs"/>
              </a:rPr>
              <a:t>4.7 Conducting PDSA </a:t>
            </a:r>
            <a:r>
              <a:rPr lang="en-ZA" sz="2400" dirty="0">
                <a:solidFill>
                  <a:schemeClr val="bg1"/>
                </a:solidFill>
                <a:latin typeface="Calibri" panose="020F0502020204030204"/>
              </a:rPr>
              <a:t>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4 </a:t>
            </a:r>
            <a:r>
              <a:rPr lang="en-ZA" sz="2400" dirty="0">
                <a:solidFill>
                  <a:schemeClr val="bg1"/>
                </a:solidFill>
                <a:latin typeface="Calibri" panose="020F0502020204030204"/>
                <a:cs typeface="Arial" panose="020B0604020202020204" pitchFamily="34" charset="0"/>
              </a:rPr>
              <a:t>stages of the PDSA cycle</a:t>
            </a:r>
            <a:endParaRPr kumimoji="0" lang="en-US"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4391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0A52F-AABC-B035-FEB1-FB803D876C4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E647F5E-C15C-9A99-3FD9-529F3896977B}"/>
              </a:ext>
            </a:extLst>
          </p:cNvPr>
          <p:cNvSpPr/>
          <p:nvPr/>
        </p:nvSpPr>
        <p:spPr>
          <a:xfrm>
            <a:off x="40843" y="1052736"/>
            <a:ext cx="9103157" cy="4509135"/>
          </a:xfrm>
          <a:prstGeom prst="rect">
            <a:avLst/>
          </a:prstGeom>
          <a:solidFill>
            <a:srgbClr val="FFFFFF"/>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The Four Stages of the PDSA Cycle</a:t>
            </a: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1. How to complete PLAN:</a:t>
            </a: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ea typeface="+mn-ea"/>
                <a:cs typeface="+mn-cs"/>
              </a:rPr>
              <a:t>Create a simple plan with:</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Clear objective</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Step-by-step action</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Responsibilities</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Tools needed</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Data collection method and timelines</a:t>
            </a:r>
          </a:p>
          <a:p>
            <a:pPr marL="0" marR="0" lvl="0" indent="0" defTabSz="685800" eaLnBrk="1" fontAlgn="auto" latinLnBrk="0" hangingPunct="1">
              <a:lnSpc>
                <a:spcPct val="100000"/>
              </a:lnSpc>
              <a:spcBef>
                <a:spcPts val="0"/>
              </a:spcBef>
              <a:spcAft>
                <a:spcPts val="0"/>
              </a:spcAft>
              <a:buClrTx/>
              <a:buSzTx/>
              <a:tabLst/>
              <a:defRPr/>
            </a:pPr>
            <a:r>
              <a:rPr lang="en-US" b="1" kern="0" dirty="0">
                <a:solidFill>
                  <a:srgbClr val="000000"/>
                </a:solidFill>
              </a:rPr>
              <a:t>2 Try the change on a small scale (this is the testing phase).</a:t>
            </a:r>
            <a:r>
              <a:rPr lang="en-US" kern="0" dirty="0">
                <a:solidFill>
                  <a:srgbClr val="000000"/>
                </a:solidFill>
              </a:rPr>
              <a:t>What transpired in </a:t>
            </a:r>
            <a:r>
              <a:rPr lang="en-US" b="1" kern="0" dirty="0">
                <a:solidFill>
                  <a:srgbClr val="000000"/>
                </a:solidFill>
              </a:rPr>
              <a:t>DO</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Carry out the plan exactly as described.</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Collect the data you planned to collect.</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Document challenges or unexpected events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1" kern="0" dirty="0">
                <a:solidFill>
                  <a:srgbClr val="000000"/>
                </a:solidFill>
              </a:rPr>
              <a:t>3</a:t>
            </a:r>
            <a:r>
              <a:rPr lang="en-US" kern="0" dirty="0">
                <a:solidFill>
                  <a:srgbClr val="000000"/>
                </a:solidFill>
              </a:rPr>
              <a:t>.</a:t>
            </a:r>
            <a:r>
              <a:rPr kumimoji="0" lang="en-US" b="1" i="0" u="none" strike="noStrike" kern="0" cap="none" spc="0" normalizeH="0" baseline="0" noProof="0" dirty="0">
                <a:ln>
                  <a:noFill/>
                </a:ln>
                <a:solidFill>
                  <a:srgbClr val="000000"/>
                </a:solidFill>
                <a:effectLst/>
                <a:uLnTx/>
                <a:uFillTx/>
                <a:ea typeface="+mn-ea"/>
                <a:cs typeface="+mn-cs"/>
              </a:rPr>
              <a:t>How to complete DO:</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Keep notes on what worked or didn’t work.</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Capture timing, workload issues, or caregiver/staff reactions.</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Avoid judging results yet—just observe</a:t>
            </a:r>
            <a:endParaRPr kumimoji="0" lang="en-US" b="1" i="0" u="none" strike="noStrike" kern="0" cap="none" spc="0" normalizeH="0" baseline="0" noProof="0" dirty="0">
              <a:ln>
                <a:noFill/>
              </a:ln>
              <a:solidFill>
                <a:srgbClr val="000000"/>
              </a:solidFill>
              <a:effectLst/>
              <a:uLnTx/>
              <a:uFillTx/>
              <a:ea typeface="+mn-ea"/>
              <a:cs typeface="+mn-cs"/>
            </a:endParaRPr>
          </a:p>
          <a:p>
            <a:pPr marL="0" marR="0" lvl="0" indent="0" defTabSz="6858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dirty="0">
              <a:solidFill>
                <a:srgbClr val="000000"/>
              </a:solidFill>
              <a:latin typeface="Aptos" panose="020B0004020202020204" pitchFamily="34" charset="0"/>
            </a:endParaRPr>
          </a:p>
        </p:txBody>
      </p:sp>
      <p:sp>
        <p:nvSpPr>
          <p:cNvPr id="5" name="Rectangle 4">
            <a:extLst>
              <a:ext uri="{FF2B5EF4-FFF2-40B4-BE49-F238E27FC236}">
                <a16:creationId xmlns:a16="http://schemas.microsoft.com/office/drawing/2014/main" id="{70A1384B-496C-1645-EB8A-227B60D16F3C}"/>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
        <p:nvSpPr>
          <p:cNvPr id="6" name="TextBox 5">
            <a:extLst>
              <a:ext uri="{FF2B5EF4-FFF2-40B4-BE49-F238E27FC236}">
                <a16:creationId xmlns:a16="http://schemas.microsoft.com/office/drawing/2014/main" id="{D7FCCA24-CCA9-5CBA-E7CF-C5A5A660267B}"/>
              </a:ext>
            </a:extLst>
          </p:cNvPr>
          <p:cNvSpPr txBox="1"/>
          <p:nvPr/>
        </p:nvSpPr>
        <p:spPr>
          <a:xfrm>
            <a:off x="1691680" y="160498"/>
            <a:ext cx="459403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4.7 Conducting PDSA 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4 stages of the PDSA cycle</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7969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FC2E4-E858-AAB3-6E65-209A78B9B5C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4EA81A7-505E-A086-70B9-0E690AFF6C4E}"/>
              </a:ext>
            </a:extLst>
          </p:cNvPr>
          <p:cNvSpPr txBox="1">
            <a:spLocks/>
          </p:cNvSpPr>
          <p:nvPr/>
        </p:nvSpPr>
        <p:spPr>
          <a:xfrm>
            <a:off x="1115616" y="341052"/>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2" name="Rectangle 11">
            <a:extLst>
              <a:ext uri="{FF2B5EF4-FFF2-40B4-BE49-F238E27FC236}">
                <a16:creationId xmlns:a16="http://schemas.microsoft.com/office/drawing/2014/main" id="{4932AF8F-F409-9619-9E2A-71F95019F3E4}"/>
              </a:ext>
            </a:extLst>
          </p:cNvPr>
          <p:cNvSpPr/>
          <p:nvPr/>
        </p:nvSpPr>
        <p:spPr>
          <a:xfrm>
            <a:off x="57530" y="1107388"/>
            <a:ext cx="9067661" cy="4680519"/>
          </a:xfrm>
          <a:prstGeom prst="rect">
            <a:avLst/>
          </a:prstGeom>
          <a:solidFill>
            <a:srgbClr val="FFFFFF"/>
          </a:solidFill>
          <a:ln w="15875" cap="flat" cmpd="sng" algn="ctr">
            <a:solidFill>
              <a:srgbClr val="9BA8B7">
                <a:shade val="15000"/>
              </a:srgbClr>
            </a:solidFill>
            <a:prstDash val="solid"/>
          </a:ln>
          <a:effectLst/>
          <a:scene3d>
            <a:camera prst="orthographicFront"/>
            <a:lightRig rig="threePt" dir="t"/>
          </a:scene3d>
          <a:sp3d>
            <a:bevelT/>
          </a:sp3d>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3. STUDY – Analyze the results</a:t>
            </a: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ea typeface="+mn-ea"/>
                <a:cs typeface="+mn-cs"/>
              </a:rPr>
              <a:t>Compare what happened to what you expected.</a:t>
            </a: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What happens in STUDY:</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Review the collected data.</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Compare results to your predictions.</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Identify what improved, stayed the same, or became worse.</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Discuss reasons for the findings.</a:t>
            </a:r>
          </a:p>
          <a:p>
            <a:pPr marL="0" marR="0" lvl="0" indent="0"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ea typeface="+mn-ea"/>
                <a:cs typeface="+mn-cs"/>
              </a:rPr>
              <a:t>How to complete STUDY:</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Use simple data visualizations (run charts, tallies, percentages).</a:t>
            </a:r>
          </a:p>
          <a:p>
            <a:pPr lvl="1" defTabSz="685800">
              <a:buFont typeface="Arial" panose="020B0604020202020204" pitchFamily="34" charset="0"/>
              <a:buChar char="•"/>
              <a:defRPr/>
            </a:pPr>
            <a:r>
              <a:rPr kumimoji="0" lang="en-US" b="0" i="0" u="none" strike="noStrike" kern="0" cap="none" spc="0" normalizeH="0" baseline="0" noProof="0" dirty="0">
                <a:ln>
                  <a:noFill/>
                </a:ln>
                <a:solidFill>
                  <a:srgbClr val="000000"/>
                </a:solidFill>
                <a:effectLst/>
                <a:uLnTx/>
                <a:uFillTx/>
                <a:ea typeface="+mn-ea"/>
                <a:cs typeface="+mn-cs"/>
              </a:rPr>
              <a:t>Summarizes key lessons: </a:t>
            </a:r>
            <a:r>
              <a:rPr kumimoji="0" lang="en-US" b="0" i="1" u="none" strike="noStrike" kern="0" cap="none" spc="0" normalizeH="0" baseline="0" noProof="0" dirty="0">
                <a:ln>
                  <a:noFill/>
                </a:ln>
                <a:solidFill>
                  <a:srgbClr val="000000"/>
                </a:solidFill>
                <a:effectLst/>
                <a:uLnTx/>
                <a:uFillTx/>
                <a:ea typeface="+mn-ea"/>
                <a:cs typeface="+mn-cs"/>
              </a:rPr>
              <a:t>“What did the data tell us? What surprised us? What barriers did we see?”</a:t>
            </a:r>
          </a:p>
          <a:p>
            <a:pPr defTabSz="685800">
              <a:defRPr/>
            </a:pPr>
            <a:r>
              <a:rPr lang="en-US" b="1" kern="0" dirty="0">
                <a:solidFill>
                  <a:srgbClr val="000000"/>
                </a:solidFill>
              </a:rPr>
              <a:t>4. ACT</a:t>
            </a:r>
          </a:p>
          <a:p>
            <a:pPr marL="742950" lvl="1" indent="-285750" defTabSz="685800">
              <a:buFont typeface="Arial" panose="020B0604020202020204" pitchFamily="34" charset="0"/>
              <a:buChar char="•"/>
              <a:defRPr/>
            </a:pPr>
            <a:r>
              <a:rPr kumimoji="0" lang="en-US" u="none" strike="noStrike" kern="0" cap="none" spc="0" normalizeH="0" baseline="0" noProof="0" dirty="0">
                <a:ln>
                  <a:noFill/>
                </a:ln>
                <a:solidFill>
                  <a:srgbClr val="000000"/>
                </a:solidFill>
                <a:effectLst/>
                <a:uLnTx/>
                <a:uFillTx/>
                <a:ea typeface="+mn-ea"/>
                <a:cs typeface="+mn-cs"/>
              </a:rPr>
              <a:t>Adopt-the change worked well, entrench it into daily routine activities</a:t>
            </a:r>
          </a:p>
          <a:p>
            <a:pPr marL="742950" lvl="1" indent="-285750" defTabSz="685800">
              <a:buFont typeface="Arial" panose="020B0604020202020204" pitchFamily="34" charset="0"/>
              <a:buChar char="•"/>
              <a:defRPr/>
            </a:pPr>
            <a:r>
              <a:rPr lang="en-US" kern="0" dirty="0">
                <a:solidFill>
                  <a:srgbClr val="000000"/>
                </a:solidFill>
              </a:rPr>
              <a:t>Adapt-the change partly worked ,adjust and test them again</a:t>
            </a:r>
          </a:p>
          <a:p>
            <a:pPr marL="742950" lvl="1" indent="-285750" defTabSz="685800">
              <a:buFont typeface="Arial" panose="020B0604020202020204" pitchFamily="34" charset="0"/>
              <a:buChar char="•"/>
              <a:defRPr/>
            </a:pPr>
            <a:r>
              <a:rPr lang="en-US" kern="0" dirty="0">
                <a:solidFill>
                  <a:srgbClr val="000000"/>
                </a:solidFill>
              </a:rPr>
              <a:t>Abandon-the change did not work , try a new idea</a:t>
            </a:r>
          </a:p>
          <a:p>
            <a:pPr marL="742950" lvl="1" indent="-285750" defTabSz="685800">
              <a:buFont typeface="Arial" panose="020B0604020202020204" pitchFamily="34" charset="0"/>
              <a:buChar char="•"/>
              <a:defRPr/>
            </a:pPr>
            <a:r>
              <a:rPr kumimoji="0" lang="en-US" u="none" strike="noStrike" kern="0" cap="none" spc="0" normalizeH="0" baseline="0" noProof="0" dirty="0">
                <a:ln>
                  <a:noFill/>
                </a:ln>
                <a:solidFill>
                  <a:srgbClr val="000000"/>
                </a:solidFill>
                <a:effectLst/>
                <a:uLnTx/>
                <a:uFillTx/>
                <a:ea typeface="+mn-ea"/>
                <a:cs typeface="+mn-cs"/>
              </a:rPr>
              <a:t>Scale UP-the change is working well in a small scale , test it further in a large scale</a:t>
            </a:r>
            <a:br>
              <a:rPr kumimoji="0" lang="en-US" sz="900" b="0" i="0" u="none" strike="noStrike" kern="0" cap="none" spc="0" normalizeH="0" baseline="0" noProof="0" dirty="0">
                <a:ln>
                  <a:noFill/>
                </a:ln>
                <a:solidFill>
                  <a:srgbClr val="000000"/>
                </a:solidFill>
                <a:effectLst/>
                <a:uLnTx/>
                <a:uFillTx/>
                <a:latin typeface="Franklin Gothic Book" panose="020F0502020204030204"/>
                <a:ea typeface="+mn-ea"/>
                <a:cs typeface="+mn-cs"/>
              </a:rPr>
            </a:br>
            <a:endParaRPr kumimoji="0" lang="en-US" sz="900" b="0" i="0" u="none" strike="noStrike" kern="0" cap="none" spc="0" normalizeH="0" baseline="0" noProof="0" dirty="0">
              <a:ln>
                <a:noFill/>
              </a:ln>
              <a:solidFill>
                <a:srgbClr val="000000"/>
              </a:solidFill>
              <a:effectLst/>
              <a:uLnTx/>
              <a:uFillTx/>
              <a:latin typeface="Franklin Gothic Book" panose="020F0502020204030204"/>
              <a:ea typeface="+mn-ea"/>
              <a:cs typeface="+mn-cs"/>
            </a:endParaRPr>
          </a:p>
        </p:txBody>
      </p:sp>
      <p:sp>
        <p:nvSpPr>
          <p:cNvPr id="5" name="Rectangle 4">
            <a:extLst>
              <a:ext uri="{FF2B5EF4-FFF2-40B4-BE49-F238E27FC236}">
                <a16:creationId xmlns:a16="http://schemas.microsoft.com/office/drawing/2014/main" id="{55178261-8375-E96B-B8B1-31F941508B36}"/>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Model for Improvement 2nd question :What change can we make to lead to an improvement ?</a:t>
            </a:r>
            <a:endParaRPr lang="en-ZA" dirty="0"/>
          </a:p>
        </p:txBody>
      </p:sp>
      <p:sp>
        <p:nvSpPr>
          <p:cNvPr id="2" name="TextBox 1">
            <a:extLst>
              <a:ext uri="{FF2B5EF4-FFF2-40B4-BE49-F238E27FC236}">
                <a16:creationId xmlns:a16="http://schemas.microsoft.com/office/drawing/2014/main" id="{9AA66139-88EA-DD98-5413-09467F61C3CC}"/>
              </a:ext>
            </a:extLst>
          </p:cNvPr>
          <p:cNvSpPr txBox="1"/>
          <p:nvPr/>
        </p:nvSpPr>
        <p:spPr>
          <a:xfrm>
            <a:off x="1691680" y="160498"/>
            <a:ext cx="459403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4.7 Conducting PDSA 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4 stages of the PDSA cycle</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6099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6BA6-58A4-A8CF-A534-7FB5CBFD59E0}"/>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3410F22-B7CE-6A5B-78A0-AD8DD917C74D}"/>
              </a:ext>
            </a:extLst>
          </p:cNvPr>
          <p:cNvSpPr txBox="1">
            <a:spLocks/>
          </p:cNvSpPr>
          <p:nvPr/>
        </p:nvSpPr>
        <p:spPr>
          <a:xfrm>
            <a:off x="1115616" y="341052"/>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graphicFrame>
        <p:nvGraphicFramePr>
          <p:cNvPr id="5" name="Diagram 4">
            <a:extLst>
              <a:ext uri="{FF2B5EF4-FFF2-40B4-BE49-F238E27FC236}">
                <a16:creationId xmlns:a16="http://schemas.microsoft.com/office/drawing/2014/main" id="{1A9A4506-2224-4D3F-6012-9907B1822FDB}"/>
              </a:ext>
            </a:extLst>
          </p:cNvPr>
          <p:cNvGraphicFramePr/>
          <p:nvPr>
            <p:extLst>
              <p:ext uri="{D42A27DB-BD31-4B8C-83A1-F6EECF244321}">
                <p14:modId xmlns:p14="http://schemas.microsoft.com/office/powerpoint/2010/main" val="108665282"/>
              </p:ext>
            </p:extLst>
          </p:nvPr>
        </p:nvGraphicFramePr>
        <p:xfrm>
          <a:off x="251520" y="1117726"/>
          <a:ext cx="8352928" cy="4505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B10E1E77-9296-3AF1-4E9C-8F598A9F4C6B}"/>
              </a:ext>
            </a:extLst>
          </p:cNvPr>
          <p:cNvSpPr/>
          <p:nvPr/>
        </p:nvSpPr>
        <p:spPr>
          <a:xfrm>
            <a:off x="40843" y="5623112"/>
            <a:ext cx="9103157" cy="18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dirty="0"/>
              <a:t>Model for Improvement 3rd question :How will be tell if change has lead to an improvement ?</a:t>
            </a:r>
            <a:endParaRPr lang="en-ZA" dirty="0"/>
          </a:p>
        </p:txBody>
      </p:sp>
      <p:sp>
        <p:nvSpPr>
          <p:cNvPr id="7" name="TextBox 6">
            <a:extLst>
              <a:ext uri="{FF2B5EF4-FFF2-40B4-BE49-F238E27FC236}">
                <a16:creationId xmlns:a16="http://schemas.microsoft.com/office/drawing/2014/main" id="{71EE4130-B8E8-C49C-4F42-254B1C1AEBF9}"/>
              </a:ext>
            </a:extLst>
          </p:cNvPr>
          <p:cNvSpPr txBox="1"/>
          <p:nvPr/>
        </p:nvSpPr>
        <p:spPr>
          <a:xfrm>
            <a:off x="1691680" y="160498"/>
            <a:ext cx="459403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4.7 Conducting PDSA 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Adoption of the change idea</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3251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BDBC-EACC-AD00-C268-BCC3EF3653AA}"/>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77D75CE6-C3E7-7471-EF93-007CAAD109F1}"/>
              </a:ext>
            </a:extLst>
          </p:cNvPr>
          <p:cNvPicPr>
            <a:picLocks noChangeAspect="1"/>
          </p:cNvPicPr>
          <p:nvPr/>
        </p:nvPicPr>
        <p:blipFill>
          <a:blip r:embed="rId2"/>
          <a:stretch>
            <a:fillRect/>
          </a:stretch>
        </p:blipFill>
        <p:spPr>
          <a:xfrm>
            <a:off x="683568" y="2401760"/>
            <a:ext cx="3213814" cy="2053775"/>
          </a:xfrm>
          <a:prstGeom prst="rect">
            <a:avLst/>
          </a:prstGeom>
        </p:spPr>
      </p:pic>
      <p:sp>
        <p:nvSpPr>
          <p:cNvPr id="3" name="Content Placeholder 2">
            <a:extLst>
              <a:ext uri="{FF2B5EF4-FFF2-40B4-BE49-F238E27FC236}">
                <a16:creationId xmlns:a16="http://schemas.microsoft.com/office/drawing/2014/main" id="{17F9908E-02F0-EC62-A245-D584002FF348}"/>
              </a:ext>
            </a:extLst>
          </p:cNvPr>
          <p:cNvSpPr txBox="1">
            <a:spLocks/>
          </p:cNvSpPr>
          <p:nvPr/>
        </p:nvSpPr>
        <p:spPr>
          <a:xfrm>
            <a:off x="4308213" y="2401759"/>
            <a:ext cx="4248472" cy="2053776"/>
          </a:xfrm>
          <a:prstGeom prst="rect">
            <a:avLst/>
          </a:prstGeom>
          <a:solidFill>
            <a:srgbClr val="E8E3CE">
              <a:lumMod val="90000"/>
            </a:srgbClr>
          </a:solidFill>
          <a:ln>
            <a:solidFill>
              <a:srgbClr val="E8E3CE">
                <a:lumMod val="10000"/>
              </a:srgbClr>
            </a:solidFill>
          </a:ln>
          <a:scene3d>
            <a:camera prst="orthographicFront"/>
            <a:lightRig rig="threePt" dir="t"/>
          </a:scene3d>
          <a:sp3d>
            <a:bevelT/>
          </a:sp3d>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Session 4.8: </a:t>
            </a:r>
          </a:p>
          <a:p>
            <a:pPr marL="91440" marR="0" lvl="0" indent="-91440" algn="l" defTabSz="914400" rtl="0" eaLnBrk="1" fontAlgn="base" latinLnBrk="0" hangingPunct="1">
              <a:lnSpc>
                <a:spcPct val="110000"/>
              </a:lnSpc>
              <a:spcBef>
                <a:spcPts val="1200"/>
              </a:spcBef>
              <a:spcAft>
                <a:spcPts val="200"/>
              </a:spcAft>
              <a:buClr>
                <a:srgbClr val="9BA8B7"/>
              </a:buClr>
              <a:buSzPct val="100000"/>
              <a:buFont typeface="Calibri" panose="020F0502020204030204" pitchFamily="34" charset="0"/>
              <a:buChar char=" "/>
              <a:tabLst/>
              <a:defRPr/>
            </a:pPr>
            <a:r>
              <a:rPr kumimoji="0" lang="en-ZA" sz="3200" b="1" i="0" u="none" strike="noStrike" kern="1200" cap="none" spc="0" normalizeH="0" baseline="0" noProof="0" dirty="0">
                <a:ln>
                  <a:noFill/>
                </a:ln>
                <a:solidFill>
                  <a:srgbClr val="000000">
                    <a:lumMod val="75000"/>
                    <a:lumOff val="25000"/>
                  </a:srgbClr>
                </a:solidFill>
                <a:effectLst/>
                <a:uLnTx/>
                <a:uFillTx/>
                <a:latin typeface="Aptos "/>
                <a:ea typeface="+mn-ea"/>
                <a:cs typeface="+mn-cs"/>
              </a:rPr>
              <a:t>Wrap-up and reflections</a:t>
            </a:r>
          </a:p>
        </p:txBody>
      </p:sp>
    </p:spTree>
    <p:extLst>
      <p:ext uri="{BB962C8B-B14F-4D97-AF65-F5344CB8AC3E}">
        <p14:creationId xmlns:p14="http://schemas.microsoft.com/office/powerpoint/2010/main" val="4107417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EE44-EBBF-274E-9A49-2D7F8BDCC986}"/>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C521D61-0D1E-F7D4-C06E-3108DA74C5FA}"/>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47129DDE-9DF4-4419-0ECC-B2BD836729EC}"/>
              </a:ext>
            </a:extLst>
          </p:cNvPr>
          <p:cNvSpPr/>
          <p:nvPr/>
        </p:nvSpPr>
        <p:spPr>
          <a:xfrm>
            <a:off x="33244" y="1052737"/>
            <a:ext cx="3170604" cy="47262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28AB3A02-3A1D-FC95-92E8-ADEC26650DED}"/>
              </a:ext>
            </a:extLst>
          </p:cNvPr>
          <p:cNvSpPr txBox="1"/>
          <p:nvPr/>
        </p:nvSpPr>
        <p:spPr>
          <a:xfrm>
            <a:off x="3234082" y="1073368"/>
            <a:ext cx="5844348" cy="4801314"/>
          </a:xfrm>
          <a:prstGeom prst="rect">
            <a:avLst/>
          </a:prstGeom>
          <a:noFill/>
          <a:ln>
            <a:solidFill>
              <a:srgbClr val="000000"/>
            </a:solidFill>
          </a:ln>
        </p:spPr>
        <p:txBody>
          <a:bodyPr wrap="square">
            <a:spAutoFit/>
          </a:bodyPr>
          <a:lstStyle/>
          <a:p>
            <a:pPr>
              <a:buNone/>
            </a:pPr>
            <a:endParaRPr lang="en-US" dirty="0"/>
          </a:p>
          <a:p>
            <a:pPr>
              <a:buNone/>
            </a:pPr>
            <a:r>
              <a:rPr lang="en-US" dirty="0"/>
              <a:t>In your groups, you are required to conduct a structured brainstorming activity using sticky notes to identify possible reasons why Quality Improvement Projects (QIPs) are not being implemented as expected in your respective facilities.</a:t>
            </a:r>
          </a:p>
          <a:p>
            <a:pPr>
              <a:buNone/>
            </a:pPr>
            <a:r>
              <a:rPr lang="en-US" dirty="0"/>
              <a:t>Follow these steps:</a:t>
            </a:r>
          </a:p>
          <a:p>
            <a:pPr>
              <a:buNone/>
            </a:pPr>
            <a:endParaRPr lang="en-US" dirty="0"/>
          </a:p>
          <a:p>
            <a:pPr>
              <a:buFont typeface="+mj-lt"/>
              <a:buAutoNum type="arabicPeriod"/>
            </a:pPr>
            <a:r>
              <a:rPr lang="en-US" b="1" dirty="0"/>
              <a:t>Brainstorming:</a:t>
            </a:r>
            <a:r>
              <a:rPr lang="en-US" dirty="0"/>
              <a:t> Individually write down possible causes on sticky notes and share them within your group. </a:t>
            </a:r>
          </a:p>
          <a:p>
            <a:pPr>
              <a:buFont typeface="+mj-lt"/>
              <a:buAutoNum type="arabicPeriod"/>
            </a:pPr>
            <a:r>
              <a:rPr lang="en-US" b="1" dirty="0"/>
              <a:t>Theming:</a:t>
            </a:r>
            <a:r>
              <a:rPr lang="en-US" dirty="0"/>
              <a:t> Group similar ideas together to form common themes. </a:t>
            </a:r>
          </a:p>
          <a:p>
            <a:pPr>
              <a:buFont typeface="+mj-lt"/>
              <a:buAutoNum type="arabicPeriod"/>
            </a:pPr>
            <a:r>
              <a:rPr lang="en-US" b="1" dirty="0"/>
              <a:t>5 Whys Analysis:</a:t>
            </a:r>
            <a:r>
              <a:rPr lang="en-US" dirty="0"/>
              <a:t> Select key issues and apply the “5 Whys” technique to identify the underlying root causes.</a:t>
            </a:r>
          </a:p>
          <a:p>
            <a:pPr>
              <a:buFont typeface="+mj-lt"/>
              <a:buAutoNum type="arabicPeriod"/>
            </a:pPr>
            <a:r>
              <a:rPr lang="en-US" b="1" dirty="0"/>
              <a:t>Fishbone Diagram:</a:t>
            </a:r>
            <a:r>
              <a:rPr lang="en-US" dirty="0"/>
              <a:t> Categorize the identified themes and root causes into a fishbone (Ishikawa) diagram</a:t>
            </a:r>
          </a:p>
          <a:p>
            <a:pPr>
              <a:buFont typeface="+mj-lt"/>
              <a:buAutoNum type="arabicPeriod"/>
            </a:pPr>
            <a:r>
              <a:rPr lang="en-US" b="1" dirty="0"/>
              <a:t>QI template completion </a:t>
            </a:r>
            <a:r>
              <a:rPr lang="en-US" dirty="0"/>
              <a:t>: Develop change idea , process measures and complete the QI template</a:t>
            </a:r>
          </a:p>
        </p:txBody>
      </p:sp>
      <p:sp>
        <p:nvSpPr>
          <p:cNvPr id="5" name="TextBox 4">
            <a:extLst>
              <a:ext uri="{FF2B5EF4-FFF2-40B4-BE49-F238E27FC236}">
                <a16:creationId xmlns:a16="http://schemas.microsoft.com/office/drawing/2014/main" id="{EF854433-68D4-82C3-C6A3-9737992C60AD}"/>
              </a:ext>
            </a:extLst>
          </p:cNvPr>
          <p:cNvSpPr txBox="1"/>
          <p:nvPr/>
        </p:nvSpPr>
        <p:spPr>
          <a:xfrm>
            <a:off x="50924" y="160498"/>
            <a:ext cx="71853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4.</a:t>
            </a:r>
            <a:r>
              <a:rPr lang="en-ZA" sz="2400" dirty="0">
                <a:solidFill>
                  <a:prstClr val="white"/>
                </a:solidFill>
                <a:latin typeface="Calibri" panose="020F0502020204030204"/>
              </a:rPr>
              <a:t>8</a:t>
            </a: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 Group Exercise to conduct RCA using Fishbone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dirty="0">
                <a:solidFill>
                  <a:prstClr val="white"/>
                </a:solidFill>
                <a:latin typeface="Calibri" panose="020F0502020204030204"/>
              </a:rPr>
              <a:t>Facility team not implementing the QI projects </a:t>
            </a: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F173FD4-7A62-7670-3095-6AFA2BF526EE}"/>
              </a:ext>
            </a:extLst>
          </p:cNvPr>
          <p:cNvPicPr>
            <a:picLocks noChangeAspect="1"/>
          </p:cNvPicPr>
          <p:nvPr/>
        </p:nvPicPr>
        <p:blipFill>
          <a:blip r:embed="rId2"/>
          <a:stretch>
            <a:fillRect/>
          </a:stretch>
        </p:blipFill>
        <p:spPr>
          <a:xfrm>
            <a:off x="33244" y="1084767"/>
            <a:ext cx="3119679" cy="2128209"/>
          </a:xfrm>
          <a:prstGeom prst="rect">
            <a:avLst/>
          </a:prstGeom>
        </p:spPr>
      </p:pic>
      <p:pic>
        <p:nvPicPr>
          <p:cNvPr id="12" name="Picture 11">
            <a:extLst>
              <a:ext uri="{FF2B5EF4-FFF2-40B4-BE49-F238E27FC236}">
                <a16:creationId xmlns:a16="http://schemas.microsoft.com/office/drawing/2014/main" id="{61A01A8D-A15E-0DA8-BF06-3C073F6F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4" y="3274217"/>
            <a:ext cx="3119679" cy="2499016"/>
          </a:xfrm>
          <a:prstGeom prst="rect">
            <a:avLst/>
          </a:prstGeom>
        </p:spPr>
      </p:pic>
      <p:sp>
        <p:nvSpPr>
          <p:cNvPr id="16" name="TextBox 15">
            <a:extLst>
              <a:ext uri="{FF2B5EF4-FFF2-40B4-BE49-F238E27FC236}">
                <a16:creationId xmlns:a16="http://schemas.microsoft.com/office/drawing/2014/main" id="{78F65C93-6B38-B81F-E2A9-99314F2D3DAB}"/>
              </a:ext>
            </a:extLst>
          </p:cNvPr>
          <p:cNvSpPr txBox="1"/>
          <p:nvPr/>
        </p:nvSpPr>
        <p:spPr>
          <a:xfrm>
            <a:off x="-32325" y="1048215"/>
            <a:ext cx="3266407" cy="1200329"/>
          </a:xfrm>
          <a:prstGeom prst="rect">
            <a:avLst/>
          </a:prstGeom>
          <a:noFill/>
        </p:spPr>
        <p:txBody>
          <a:bodyPr wrap="none" rtlCol="0">
            <a:spAutoFit/>
          </a:bodyPr>
          <a:lstStyle/>
          <a:p>
            <a:r>
              <a:rPr lang="en-US" b="1" dirty="0"/>
              <a:t>Brainstorming using sticky notes</a:t>
            </a:r>
          </a:p>
          <a:p>
            <a:endParaRPr lang="en-US" b="1" dirty="0"/>
          </a:p>
          <a:p>
            <a:endParaRPr lang="en-US" b="1" dirty="0"/>
          </a:p>
          <a:p>
            <a:r>
              <a:rPr lang="en-US" b="1" dirty="0"/>
              <a:t>Theming ideas</a:t>
            </a:r>
            <a:endParaRPr lang="en-ZA" b="1" dirty="0"/>
          </a:p>
        </p:txBody>
      </p:sp>
      <p:sp>
        <p:nvSpPr>
          <p:cNvPr id="17" name="TextBox 16">
            <a:extLst>
              <a:ext uri="{FF2B5EF4-FFF2-40B4-BE49-F238E27FC236}">
                <a16:creationId xmlns:a16="http://schemas.microsoft.com/office/drawing/2014/main" id="{DE1BCA75-DA84-5E95-3F9B-E702E2B1465C}"/>
              </a:ext>
            </a:extLst>
          </p:cNvPr>
          <p:cNvSpPr txBox="1"/>
          <p:nvPr/>
        </p:nvSpPr>
        <p:spPr>
          <a:xfrm>
            <a:off x="10802" y="3323396"/>
            <a:ext cx="936282" cy="369332"/>
          </a:xfrm>
          <a:prstGeom prst="rect">
            <a:avLst/>
          </a:prstGeom>
          <a:noFill/>
        </p:spPr>
        <p:txBody>
          <a:bodyPr wrap="none" rtlCol="0">
            <a:spAutoFit/>
          </a:bodyPr>
          <a:lstStyle/>
          <a:p>
            <a:r>
              <a:rPr lang="en-US" b="1" dirty="0"/>
              <a:t>5 WHYS</a:t>
            </a:r>
          </a:p>
        </p:txBody>
      </p:sp>
    </p:spTree>
    <p:extLst>
      <p:ext uri="{BB962C8B-B14F-4D97-AF65-F5344CB8AC3E}">
        <p14:creationId xmlns:p14="http://schemas.microsoft.com/office/powerpoint/2010/main" val="1386021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D7FB-9405-3D47-B2F2-FF7DC50C12E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63C7796-6AD4-F9B2-3507-301D0CF6E659}"/>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5" name="TextBox 4">
            <a:extLst>
              <a:ext uri="{FF2B5EF4-FFF2-40B4-BE49-F238E27FC236}">
                <a16:creationId xmlns:a16="http://schemas.microsoft.com/office/drawing/2014/main" id="{6DC4F5DC-5B90-0AB3-3847-DBDA08BC1C5E}"/>
              </a:ext>
            </a:extLst>
          </p:cNvPr>
          <p:cNvSpPr txBox="1"/>
          <p:nvPr/>
        </p:nvSpPr>
        <p:spPr>
          <a:xfrm>
            <a:off x="6846" y="182624"/>
            <a:ext cx="718537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4.8 Group Exercise </a:t>
            </a:r>
            <a:r>
              <a:rPr lang="en-ZA" sz="2400" dirty="0">
                <a:solidFill>
                  <a:prstClr val="white"/>
                </a:solidFill>
                <a:latin typeface="Calibri" panose="020F0502020204030204"/>
              </a:rPr>
              <a:t>continues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Facility team not implementing the QI projects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A7409563-4014-8C22-1857-D003CADABDCD}"/>
              </a:ext>
            </a:extLst>
          </p:cNvPr>
          <p:cNvPicPr>
            <a:picLocks noChangeAspect="1"/>
          </p:cNvPicPr>
          <p:nvPr/>
        </p:nvPicPr>
        <p:blipFill>
          <a:blip r:embed="rId2"/>
          <a:stretch>
            <a:fillRect/>
          </a:stretch>
        </p:blipFill>
        <p:spPr>
          <a:xfrm>
            <a:off x="5004048" y="1147191"/>
            <a:ext cx="3872446" cy="2341985"/>
          </a:xfrm>
          <a:prstGeom prst="rect">
            <a:avLst/>
          </a:prstGeom>
        </p:spPr>
      </p:pic>
      <p:graphicFrame>
        <p:nvGraphicFramePr>
          <p:cNvPr id="7" name="Table 6">
            <a:extLst>
              <a:ext uri="{FF2B5EF4-FFF2-40B4-BE49-F238E27FC236}">
                <a16:creationId xmlns:a16="http://schemas.microsoft.com/office/drawing/2014/main" id="{1BAF6A19-9B51-AA38-824B-5BA8EE0DB550}"/>
              </a:ext>
            </a:extLst>
          </p:cNvPr>
          <p:cNvGraphicFramePr>
            <a:graphicFrameLocks noGrp="1"/>
          </p:cNvGraphicFramePr>
          <p:nvPr>
            <p:extLst>
              <p:ext uri="{D42A27DB-BD31-4B8C-83A1-F6EECF244321}">
                <p14:modId xmlns:p14="http://schemas.microsoft.com/office/powerpoint/2010/main" val="1228624701"/>
              </p:ext>
            </p:extLst>
          </p:nvPr>
        </p:nvGraphicFramePr>
        <p:xfrm>
          <a:off x="179512" y="3704463"/>
          <a:ext cx="8712967" cy="1876785"/>
        </p:xfrm>
        <a:graphic>
          <a:graphicData uri="http://schemas.openxmlformats.org/drawingml/2006/table">
            <a:tbl>
              <a:tblPr firstRow="1" bandRow="1">
                <a:tableStyleId>{5C22544A-7EE6-4342-B048-85BDC9FD1C3A}</a:tableStyleId>
              </a:tblPr>
              <a:tblGrid>
                <a:gridCol w="1648400">
                  <a:extLst>
                    <a:ext uri="{9D8B030D-6E8A-4147-A177-3AD203B41FA5}">
                      <a16:colId xmlns:a16="http://schemas.microsoft.com/office/drawing/2014/main" val="1054667893"/>
                    </a:ext>
                  </a:extLst>
                </a:gridCol>
                <a:gridCol w="1255923">
                  <a:extLst>
                    <a:ext uri="{9D8B030D-6E8A-4147-A177-3AD203B41FA5}">
                      <a16:colId xmlns:a16="http://schemas.microsoft.com/office/drawing/2014/main" val="2165384454"/>
                    </a:ext>
                  </a:extLst>
                </a:gridCol>
                <a:gridCol w="1452161">
                  <a:extLst>
                    <a:ext uri="{9D8B030D-6E8A-4147-A177-3AD203B41FA5}">
                      <a16:colId xmlns:a16="http://schemas.microsoft.com/office/drawing/2014/main" val="218080261"/>
                    </a:ext>
                  </a:extLst>
                </a:gridCol>
                <a:gridCol w="1452161">
                  <a:extLst>
                    <a:ext uri="{9D8B030D-6E8A-4147-A177-3AD203B41FA5}">
                      <a16:colId xmlns:a16="http://schemas.microsoft.com/office/drawing/2014/main" val="2585785731"/>
                    </a:ext>
                  </a:extLst>
                </a:gridCol>
                <a:gridCol w="1452161">
                  <a:extLst>
                    <a:ext uri="{9D8B030D-6E8A-4147-A177-3AD203B41FA5}">
                      <a16:colId xmlns:a16="http://schemas.microsoft.com/office/drawing/2014/main" val="1614900684"/>
                    </a:ext>
                  </a:extLst>
                </a:gridCol>
                <a:gridCol w="1452161">
                  <a:extLst>
                    <a:ext uri="{9D8B030D-6E8A-4147-A177-3AD203B41FA5}">
                      <a16:colId xmlns:a16="http://schemas.microsoft.com/office/drawing/2014/main" val="909898030"/>
                    </a:ext>
                  </a:extLst>
                </a:gridCol>
              </a:tblGrid>
              <a:tr h="1236705">
                <a:tc>
                  <a:txBody>
                    <a:bodyPr/>
                    <a:lstStyle/>
                    <a:p>
                      <a:r>
                        <a:rPr lang="en-US" sz="1600" dirty="0"/>
                        <a:t>Driver of programmatic excellence</a:t>
                      </a:r>
                      <a:endParaRPr lang="en-ZA" sz="1600" dirty="0"/>
                    </a:p>
                  </a:txBody>
                  <a:tcPr/>
                </a:tc>
                <a:tc>
                  <a:txBody>
                    <a:bodyPr/>
                    <a:lstStyle/>
                    <a:p>
                      <a:r>
                        <a:rPr lang="en-US" sz="1600" dirty="0"/>
                        <a:t>Indicator</a:t>
                      </a:r>
                      <a:endParaRPr lang="en-ZA" sz="1600" dirty="0"/>
                    </a:p>
                  </a:txBody>
                  <a:tcPr/>
                </a:tc>
                <a:tc>
                  <a:txBody>
                    <a:bodyPr/>
                    <a:lstStyle/>
                    <a:p>
                      <a:r>
                        <a:rPr lang="en-US" sz="1600" dirty="0"/>
                        <a:t>Identified Problem</a:t>
                      </a:r>
                      <a:endParaRPr lang="en-ZA"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n-lt"/>
                          <a:ea typeface="+mn-ea"/>
                          <a:cs typeface="+mn-cs"/>
                        </a:rPr>
                        <a:t>Root Cause identified </a:t>
                      </a:r>
                      <a:endParaRPr kumimoji="0" lang="en-ZA" sz="1600" b="1" i="0" u="none" strike="noStrike" kern="1200" cap="none" spc="0" normalizeH="0" baseline="0" noProof="0" dirty="0">
                        <a:ln>
                          <a:noFill/>
                        </a:ln>
                        <a:solidFill>
                          <a:prstClr val="white"/>
                        </a:solidFill>
                        <a:effectLst/>
                        <a:uLnTx/>
                        <a:uFillTx/>
                        <a:latin typeface="+mn-lt"/>
                        <a:ea typeface="+mn-ea"/>
                        <a:cs typeface="+mn-cs"/>
                      </a:endParaRPr>
                    </a:p>
                    <a:p>
                      <a:endParaRPr lang="en-ZA" sz="1600" dirty="0"/>
                    </a:p>
                  </a:txBody>
                  <a:tcPr/>
                </a:tc>
                <a:tc>
                  <a:txBody>
                    <a:bodyPr/>
                    <a:lstStyle/>
                    <a:p>
                      <a:r>
                        <a:rPr lang="en-US" sz="1600" dirty="0"/>
                        <a:t>Change Idea testing </a:t>
                      </a:r>
                      <a:endParaRPr lang="en-ZA" sz="1600" dirty="0"/>
                    </a:p>
                  </a:txBody>
                  <a:tcPr/>
                </a:tc>
                <a:tc>
                  <a:txBody>
                    <a:bodyPr/>
                    <a:lstStyle/>
                    <a:p>
                      <a:r>
                        <a:rPr lang="en-US" sz="1600" dirty="0"/>
                        <a:t>Process measure</a:t>
                      </a:r>
                      <a:endParaRPr lang="en-ZA" sz="1600" dirty="0"/>
                    </a:p>
                  </a:txBody>
                  <a:tcPr/>
                </a:tc>
                <a:extLst>
                  <a:ext uri="{0D108BD9-81ED-4DB2-BD59-A6C34878D82A}">
                    <a16:rowId xmlns:a16="http://schemas.microsoft.com/office/drawing/2014/main" val="2396305513"/>
                  </a:ext>
                </a:extLst>
              </a:tr>
              <a:tr h="457945">
                <a:tc>
                  <a:txBody>
                    <a:bodyPr/>
                    <a:lstStyle/>
                    <a:p>
                      <a:endParaRPr lang="en-ZA" dirty="0"/>
                    </a:p>
                  </a:txBody>
                  <a:tcPr/>
                </a:tc>
                <a:tc>
                  <a:txBody>
                    <a:bodyPr/>
                    <a:lstStyle/>
                    <a:p>
                      <a:endParaRPr lang="en-ZA" dirty="0"/>
                    </a:p>
                  </a:txBody>
                  <a:tcPr/>
                </a:tc>
                <a:tc>
                  <a:txBody>
                    <a:bodyPr/>
                    <a:lstStyle/>
                    <a:p>
                      <a:endParaRPr lang="en-ZA" dirty="0"/>
                    </a:p>
                  </a:txBody>
                  <a:tcPr/>
                </a:tc>
                <a:tc>
                  <a:txBody>
                    <a:bodyPr/>
                    <a:lstStyle/>
                    <a:p>
                      <a:endParaRPr lang="en-US" dirty="0"/>
                    </a:p>
                    <a:p>
                      <a:endParaRPr lang="en-ZA" dirty="0"/>
                    </a:p>
                  </a:txBody>
                  <a:tcPr/>
                </a:tc>
                <a:tc>
                  <a:txBody>
                    <a:bodyPr/>
                    <a:lstStyle/>
                    <a:p>
                      <a:endParaRPr lang="en-ZA" dirty="0"/>
                    </a:p>
                  </a:txBody>
                  <a:tcPr/>
                </a:tc>
                <a:tc>
                  <a:txBody>
                    <a:bodyPr/>
                    <a:lstStyle/>
                    <a:p>
                      <a:endParaRPr lang="en-ZA" dirty="0"/>
                    </a:p>
                  </a:txBody>
                  <a:tcPr/>
                </a:tc>
                <a:extLst>
                  <a:ext uri="{0D108BD9-81ED-4DB2-BD59-A6C34878D82A}">
                    <a16:rowId xmlns:a16="http://schemas.microsoft.com/office/drawing/2014/main" val="2007724814"/>
                  </a:ext>
                </a:extLst>
              </a:tr>
            </a:tbl>
          </a:graphicData>
        </a:graphic>
      </p:graphicFrame>
      <p:pic>
        <p:nvPicPr>
          <p:cNvPr id="8" name="Picture 7">
            <a:extLst>
              <a:ext uri="{FF2B5EF4-FFF2-40B4-BE49-F238E27FC236}">
                <a16:creationId xmlns:a16="http://schemas.microsoft.com/office/drawing/2014/main" id="{D2887113-FBD6-CD95-2BE8-52F27E1DC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27191"/>
            <a:ext cx="3600400" cy="2499016"/>
          </a:xfrm>
          <a:prstGeom prst="rect">
            <a:avLst/>
          </a:prstGeom>
        </p:spPr>
      </p:pic>
      <p:sp>
        <p:nvSpPr>
          <p:cNvPr id="9" name="Arrow: Right 8">
            <a:extLst>
              <a:ext uri="{FF2B5EF4-FFF2-40B4-BE49-F238E27FC236}">
                <a16:creationId xmlns:a16="http://schemas.microsoft.com/office/drawing/2014/main" id="{ACDDA87B-E88B-7963-F91E-FAA135994869}"/>
              </a:ext>
            </a:extLst>
          </p:cNvPr>
          <p:cNvSpPr/>
          <p:nvPr/>
        </p:nvSpPr>
        <p:spPr>
          <a:xfrm>
            <a:off x="3643610" y="2058540"/>
            <a:ext cx="978408" cy="484632"/>
          </a:xfrm>
          <a:prstGeom prst="rightArrow">
            <a:avLst/>
          </a:prstGeom>
          <a:solidFill>
            <a:srgbClr val="CF361C"/>
          </a:solidFill>
          <a:ln>
            <a:solidFill>
              <a:schemeClr val="tx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57355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910B9-DD19-D207-9FAD-BA340B9B830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F00B5AB-26B4-467C-7138-0C11E2F59846}"/>
              </a:ext>
            </a:extLst>
          </p:cNvPr>
          <p:cNvSpPr txBox="1">
            <a:spLocks/>
          </p:cNvSpPr>
          <p:nvPr/>
        </p:nvSpPr>
        <p:spPr>
          <a:xfrm>
            <a:off x="3406470" y="1198781"/>
            <a:ext cx="5486009" cy="4460438"/>
          </a:xfrm>
          <a:prstGeom prst="rect">
            <a:avLst/>
          </a:prstGeom>
        </p:spPr>
        <p:txBody>
          <a:bodyPr vert="horz" lIns="68580" tIns="34290" rIns="68580" bIns="34290" rtlCol="0">
            <a:normAutofit/>
          </a:bodyPr>
          <a:lstStyle>
            <a:lvl1pPr marL="171439" indent="-171439" algn="l" defTabSz="68575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514317" rtl="0" eaLnBrk="1" fontAlgn="auto" latinLnBrk="0" hangingPunct="1">
              <a:lnSpc>
                <a:spcPct val="150000"/>
              </a:lnSpc>
              <a:spcBef>
                <a:spcPts val="563"/>
              </a:spcBef>
              <a:spcAft>
                <a:spcPts val="0"/>
              </a:spcAft>
              <a:buClrTx/>
              <a:buSzTx/>
              <a:buFont typeface="Arial" panose="020B0604020202020204" pitchFamily="34" charset="0"/>
              <a:buNone/>
              <a:tabLst/>
              <a:defRPr/>
            </a:pPr>
            <a:endParaRPr kumimoji="0" lang="en-ZA" sz="1575" b="0" i="0" u="none" strike="noStrike" kern="1200" cap="none" spc="0" normalizeH="0" baseline="0" noProof="0" dirty="0">
              <a:ln>
                <a:noFill/>
              </a:ln>
              <a:solidFill>
                <a:sysClr val="windowText" lastClr="000000"/>
              </a:solidFill>
              <a:effectLst/>
              <a:uLnTx/>
              <a:uFillTx/>
              <a:latin typeface="Franklin Gothic Book" panose="020F0502020204030204"/>
              <a:ea typeface="+mn-ea"/>
              <a:cs typeface="+mn-cs"/>
            </a:endParaRPr>
          </a:p>
        </p:txBody>
      </p:sp>
      <p:pic>
        <p:nvPicPr>
          <p:cNvPr id="10" name="Picture 9">
            <a:extLst>
              <a:ext uri="{FF2B5EF4-FFF2-40B4-BE49-F238E27FC236}">
                <a16:creationId xmlns:a16="http://schemas.microsoft.com/office/drawing/2014/main" id="{B90E843E-82EC-DC33-B64C-A3B24F981A09}"/>
              </a:ext>
            </a:extLst>
          </p:cNvPr>
          <p:cNvPicPr>
            <a:picLocks noChangeAspect="1"/>
          </p:cNvPicPr>
          <p:nvPr/>
        </p:nvPicPr>
        <p:blipFill>
          <a:blip r:embed="rId2"/>
          <a:stretch>
            <a:fillRect/>
          </a:stretch>
        </p:blipFill>
        <p:spPr>
          <a:xfrm>
            <a:off x="0" y="1124744"/>
            <a:ext cx="3529890" cy="4680520"/>
          </a:xfrm>
          <a:prstGeom prst="rect">
            <a:avLst/>
          </a:prstGeom>
        </p:spPr>
      </p:pic>
      <p:sp>
        <p:nvSpPr>
          <p:cNvPr id="12" name="TextBox 11">
            <a:extLst>
              <a:ext uri="{FF2B5EF4-FFF2-40B4-BE49-F238E27FC236}">
                <a16:creationId xmlns:a16="http://schemas.microsoft.com/office/drawing/2014/main" id="{4FE4F6E6-915B-52B7-2B94-E754F31B9075}"/>
              </a:ext>
            </a:extLst>
          </p:cNvPr>
          <p:cNvSpPr txBox="1"/>
          <p:nvPr/>
        </p:nvSpPr>
        <p:spPr>
          <a:xfrm>
            <a:off x="1441975" y="1382057"/>
            <a:ext cx="824265" cy="507831"/>
          </a:xfrm>
          <a:prstGeom prst="rect">
            <a:avLst/>
          </a:prstGeom>
          <a:noFill/>
        </p:spPr>
        <p:txBody>
          <a:bodyPr wrap="none" rtlCol="0">
            <a:spAutoFit/>
          </a:bodyPr>
          <a:lstStyle/>
          <a:p>
            <a:pPr defTabSz="685800"/>
            <a:r>
              <a:rPr lang="en-US" sz="1350" b="1" i="1" dirty="0">
                <a:solidFill>
                  <a:srgbClr val="000000"/>
                </a:solidFill>
                <a:latin typeface="Franklin Gothic Book" panose="020F0502020204030204"/>
              </a:rPr>
              <a:t>Quality </a:t>
            </a:r>
          </a:p>
          <a:p>
            <a:pPr defTabSz="685800"/>
            <a:r>
              <a:rPr lang="en-US" sz="1350" b="1" i="1" dirty="0">
                <a:solidFill>
                  <a:srgbClr val="000000"/>
                </a:solidFill>
                <a:latin typeface="Franklin Gothic Book" panose="020F0502020204030204"/>
              </a:rPr>
              <a:t>Planning</a:t>
            </a:r>
            <a:endParaRPr lang="en-ZA" sz="1350" b="1" i="1" dirty="0">
              <a:solidFill>
                <a:srgbClr val="000000"/>
              </a:solidFill>
              <a:latin typeface="Franklin Gothic Book" panose="020F0502020204030204"/>
            </a:endParaRPr>
          </a:p>
        </p:txBody>
      </p:sp>
      <p:sp>
        <p:nvSpPr>
          <p:cNvPr id="13" name="TextBox 12">
            <a:extLst>
              <a:ext uri="{FF2B5EF4-FFF2-40B4-BE49-F238E27FC236}">
                <a16:creationId xmlns:a16="http://schemas.microsoft.com/office/drawing/2014/main" id="{6129143E-4688-C97A-B86D-0C9C2AC46933}"/>
              </a:ext>
            </a:extLst>
          </p:cNvPr>
          <p:cNvSpPr txBox="1"/>
          <p:nvPr/>
        </p:nvSpPr>
        <p:spPr>
          <a:xfrm>
            <a:off x="251521" y="3542224"/>
            <a:ext cx="1190454" cy="507831"/>
          </a:xfrm>
          <a:prstGeom prst="rect">
            <a:avLst/>
          </a:prstGeom>
          <a:noFill/>
        </p:spPr>
        <p:txBody>
          <a:bodyPr wrap="none" rtlCol="0">
            <a:spAutoFit/>
          </a:bodyPr>
          <a:lstStyle/>
          <a:p>
            <a:pPr defTabSz="685800"/>
            <a:r>
              <a:rPr lang="en-US" sz="1350" b="1" i="1" dirty="0">
                <a:solidFill>
                  <a:srgbClr val="000000"/>
                </a:solidFill>
                <a:latin typeface="Franklin Gothic Book" panose="020F0502020204030204"/>
              </a:rPr>
              <a:t>Quality</a:t>
            </a:r>
          </a:p>
          <a:p>
            <a:pPr defTabSz="685800"/>
            <a:r>
              <a:rPr lang="en-ZA" sz="1350" b="1" i="1" dirty="0">
                <a:solidFill>
                  <a:srgbClr val="000000"/>
                </a:solidFill>
                <a:latin typeface="Franklin Gothic Book" panose="020F0502020204030204"/>
              </a:rPr>
              <a:t>Improvement </a:t>
            </a:r>
          </a:p>
        </p:txBody>
      </p:sp>
      <p:sp>
        <p:nvSpPr>
          <p:cNvPr id="14" name="TextBox 13">
            <a:extLst>
              <a:ext uri="{FF2B5EF4-FFF2-40B4-BE49-F238E27FC236}">
                <a16:creationId xmlns:a16="http://schemas.microsoft.com/office/drawing/2014/main" id="{4D51D66F-D72E-47CD-1F3F-40F174F91243}"/>
              </a:ext>
            </a:extLst>
          </p:cNvPr>
          <p:cNvSpPr txBox="1"/>
          <p:nvPr/>
        </p:nvSpPr>
        <p:spPr>
          <a:xfrm>
            <a:off x="2430025" y="3640870"/>
            <a:ext cx="709297" cy="507831"/>
          </a:xfrm>
          <a:prstGeom prst="rect">
            <a:avLst/>
          </a:prstGeom>
          <a:noFill/>
        </p:spPr>
        <p:txBody>
          <a:bodyPr wrap="none" rtlCol="0">
            <a:spAutoFit/>
          </a:bodyPr>
          <a:lstStyle/>
          <a:p>
            <a:pPr defTabSz="685800"/>
            <a:r>
              <a:rPr lang="en-US" sz="1350" b="1" i="1" dirty="0">
                <a:solidFill>
                  <a:srgbClr val="000000"/>
                </a:solidFill>
                <a:latin typeface="Franklin Gothic Book" panose="020F0502020204030204"/>
              </a:rPr>
              <a:t>Quality</a:t>
            </a:r>
          </a:p>
          <a:p>
            <a:pPr defTabSz="685800"/>
            <a:r>
              <a:rPr lang="en-US" sz="1350" b="1" i="1" dirty="0">
                <a:solidFill>
                  <a:srgbClr val="000000"/>
                </a:solidFill>
                <a:latin typeface="Franklin Gothic Book" panose="020F0502020204030204"/>
              </a:rPr>
              <a:t>Control</a:t>
            </a:r>
            <a:endParaRPr lang="en-ZA" sz="1350" b="1" i="1" dirty="0">
              <a:solidFill>
                <a:srgbClr val="000000"/>
              </a:solidFill>
              <a:latin typeface="Franklin Gothic Book" panose="020F0502020204030204"/>
            </a:endParaRPr>
          </a:p>
        </p:txBody>
      </p:sp>
      <p:sp>
        <p:nvSpPr>
          <p:cNvPr id="15" name="TextBox 14">
            <a:extLst>
              <a:ext uri="{FF2B5EF4-FFF2-40B4-BE49-F238E27FC236}">
                <a16:creationId xmlns:a16="http://schemas.microsoft.com/office/drawing/2014/main" id="{A7594D8B-264D-E37C-0694-ED53DF4D32FA}"/>
              </a:ext>
            </a:extLst>
          </p:cNvPr>
          <p:cNvSpPr txBox="1"/>
          <p:nvPr/>
        </p:nvSpPr>
        <p:spPr>
          <a:xfrm>
            <a:off x="396303" y="177037"/>
            <a:ext cx="7056784" cy="830997"/>
          </a:xfrm>
          <a:prstGeom prst="rect">
            <a:avLst/>
          </a:prstGeom>
          <a:noFill/>
        </p:spPr>
        <p:txBody>
          <a:bodyPr wrap="square" rtlCol="0">
            <a:spAutoFit/>
          </a:bodyPr>
          <a:lstStyle/>
          <a:p>
            <a:pPr algn="ctr" defTabSz="685800"/>
            <a:r>
              <a:rPr lang="en-US" sz="2400" dirty="0">
                <a:solidFill>
                  <a:schemeClr val="bg1"/>
                </a:solidFill>
                <a:ea typeface="Calibri" panose="020F0502020204030204" pitchFamily="34" charset="0"/>
                <a:cs typeface="Calibri" panose="020F0502020204030204" pitchFamily="34" charset="0"/>
              </a:rPr>
              <a:t>4.1. Introduction-Quality Management components in Health Care</a:t>
            </a:r>
            <a:endParaRPr lang="en-ZA" sz="2400" dirty="0">
              <a:solidFill>
                <a:schemeClr val="bg1"/>
              </a:solidFill>
              <a:latin typeface="Franklin Gothic Book" panose="020F0502020204030204"/>
            </a:endParaRPr>
          </a:p>
        </p:txBody>
      </p:sp>
      <p:sp>
        <p:nvSpPr>
          <p:cNvPr id="16" name="Title 1">
            <a:extLst>
              <a:ext uri="{FF2B5EF4-FFF2-40B4-BE49-F238E27FC236}">
                <a16:creationId xmlns:a16="http://schemas.microsoft.com/office/drawing/2014/main" id="{01576DC6-7A1F-7392-5E08-639D892710A9}"/>
              </a:ext>
            </a:extLst>
          </p:cNvPr>
          <p:cNvSpPr txBox="1">
            <a:spLocks/>
          </p:cNvSpPr>
          <p:nvPr/>
        </p:nvSpPr>
        <p:spPr>
          <a:xfrm>
            <a:off x="3924695" y="1141863"/>
            <a:ext cx="4572978" cy="368065"/>
          </a:xfrm>
          <a:prstGeom prst="rect">
            <a:avLst/>
          </a:prstGeom>
        </p:spPr>
        <p:txBody>
          <a:bodyPr vert="horz" lIns="91440" tIns="45720" rIns="91440" bIns="45720" rtlCol="0" anchor="b">
            <a:normAutofit fontScale="75000" lnSpcReduction="20000"/>
          </a:bodyPr>
          <a:lstStyle>
            <a:lvl1pPr algn="l" defTabSz="685800"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38"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Juran’s Tr</a:t>
            </a:r>
            <a:r>
              <a:rPr kumimoji="0" lang="en-US" sz="3000" b="0" i="0" u="none" strike="noStrike" kern="1200" cap="none" spc="-38" normalizeH="0" baseline="0" noProof="0">
                <a:ln>
                  <a:noFill/>
                </a:ln>
                <a:solidFill>
                  <a:srgbClr val="000000">
                    <a:lumMod val="75000"/>
                    <a:lumOff val="25000"/>
                  </a:srgbClr>
                </a:solidFill>
                <a:effectLst/>
                <a:uLnTx/>
                <a:uFillTx/>
                <a:latin typeface="Bookman Old Style" panose="020F0302020204030204"/>
                <a:ea typeface="+mj-ea"/>
                <a:cs typeface="+mj-cs"/>
              </a:rPr>
              <a:t>ilogy</a:t>
            </a:r>
            <a:endParaRPr kumimoji="0" lang="en-ZA" sz="3000" b="0" i="0" u="none" strike="noStrike" kern="1200" cap="none" spc="-38" normalizeH="0" baseline="0" noProof="0" dirty="0">
              <a:ln>
                <a:noFill/>
              </a:ln>
              <a:solidFill>
                <a:srgbClr val="000000">
                  <a:lumMod val="75000"/>
                  <a:lumOff val="25000"/>
                </a:srgbClr>
              </a:solidFill>
              <a:effectLst/>
              <a:uLnTx/>
              <a:uFillTx/>
              <a:latin typeface="Bookman Old Style" panose="020F0302020204030204"/>
              <a:ea typeface="+mj-ea"/>
              <a:cs typeface="+mj-cs"/>
            </a:endParaRPr>
          </a:p>
        </p:txBody>
      </p:sp>
      <p:graphicFrame>
        <p:nvGraphicFramePr>
          <p:cNvPr id="17" name="Content Placeholder 2">
            <a:extLst>
              <a:ext uri="{FF2B5EF4-FFF2-40B4-BE49-F238E27FC236}">
                <a16:creationId xmlns:a16="http://schemas.microsoft.com/office/drawing/2014/main" id="{38CF472D-0CA4-86C1-13E2-97D62F8E1F27}"/>
              </a:ext>
            </a:extLst>
          </p:cNvPr>
          <p:cNvGraphicFramePr>
            <a:graphicFrameLocks/>
          </p:cNvGraphicFramePr>
          <p:nvPr>
            <p:extLst>
              <p:ext uri="{D42A27DB-BD31-4B8C-83A1-F6EECF244321}">
                <p14:modId xmlns:p14="http://schemas.microsoft.com/office/powerpoint/2010/main" val="575765474"/>
              </p:ext>
            </p:extLst>
          </p:nvPr>
        </p:nvGraphicFramePr>
        <p:xfrm>
          <a:off x="3640448" y="1619969"/>
          <a:ext cx="5300450" cy="403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3795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E6C4-53AB-422A-0759-794B4580AAB2}"/>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2A81B3E6-F000-0DF3-8830-94F4F6B981BE}"/>
              </a:ext>
            </a:extLst>
          </p:cNvPr>
          <p:cNvSpPr txBox="1"/>
          <p:nvPr/>
        </p:nvSpPr>
        <p:spPr>
          <a:xfrm>
            <a:off x="467544" y="1166842"/>
            <a:ext cx="85161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Content Placeholder 5">
            <a:extLst>
              <a:ext uri="{FF2B5EF4-FFF2-40B4-BE49-F238E27FC236}">
                <a16:creationId xmlns:a16="http://schemas.microsoft.com/office/drawing/2014/main" id="{543C8DB8-411F-25CC-9E8A-5A327927915B}"/>
              </a:ext>
            </a:extLst>
          </p:cNvPr>
          <p:cNvGraphicFramePr>
            <a:graphicFrameLocks noGrp="1"/>
          </p:cNvGraphicFramePr>
          <p:nvPr>
            <p:ph idx="1"/>
          </p:nvPr>
        </p:nvGraphicFramePr>
        <p:xfrm>
          <a:off x="160342" y="1101072"/>
          <a:ext cx="8823315" cy="4590086"/>
        </p:xfrm>
        <a:graphic>
          <a:graphicData uri="http://schemas.openxmlformats.org/drawingml/2006/table">
            <a:tbl>
              <a:tblPr firstRow="1" bandRow="1">
                <a:tableStyleId>{5C22544A-7EE6-4342-B048-85BDC9FD1C3A}</a:tableStyleId>
              </a:tblPr>
              <a:tblGrid>
                <a:gridCol w="1208394">
                  <a:extLst>
                    <a:ext uri="{9D8B030D-6E8A-4147-A177-3AD203B41FA5}">
                      <a16:colId xmlns:a16="http://schemas.microsoft.com/office/drawing/2014/main" val="1629471976"/>
                    </a:ext>
                  </a:extLst>
                </a:gridCol>
                <a:gridCol w="2320932">
                  <a:extLst>
                    <a:ext uri="{9D8B030D-6E8A-4147-A177-3AD203B41FA5}">
                      <a16:colId xmlns:a16="http://schemas.microsoft.com/office/drawing/2014/main" val="2241322699"/>
                    </a:ext>
                  </a:extLst>
                </a:gridCol>
                <a:gridCol w="1764663">
                  <a:extLst>
                    <a:ext uri="{9D8B030D-6E8A-4147-A177-3AD203B41FA5}">
                      <a16:colId xmlns:a16="http://schemas.microsoft.com/office/drawing/2014/main" val="2508351391"/>
                    </a:ext>
                  </a:extLst>
                </a:gridCol>
                <a:gridCol w="1764663">
                  <a:extLst>
                    <a:ext uri="{9D8B030D-6E8A-4147-A177-3AD203B41FA5}">
                      <a16:colId xmlns:a16="http://schemas.microsoft.com/office/drawing/2014/main" val="3333086790"/>
                    </a:ext>
                  </a:extLst>
                </a:gridCol>
                <a:gridCol w="1764663">
                  <a:extLst>
                    <a:ext uri="{9D8B030D-6E8A-4147-A177-3AD203B41FA5}">
                      <a16:colId xmlns:a16="http://schemas.microsoft.com/office/drawing/2014/main" val="973075334"/>
                    </a:ext>
                  </a:extLst>
                </a:gridCol>
              </a:tblGrid>
              <a:tr h="392821">
                <a:tc>
                  <a:txBody>
                    <a:bodyPr/>
                    <a:lstStyle/>
                    <a:p>
                      <a:endParaRPr lang="en-ZA" sz="1800" dirty="0"/>
                    </a:p>
                  </a:txBody>
                  <a:tcPr/>
                </a:tc>
                <a:tc>
                  <a:txBody>
                    <a:bodyPr/>
                    <a:lstStyle/>
                    <a:p>
                      <a:r>
                        <a:rPr lang="en-US" sz="1800" dirty="0"/>
                        <a:t>Plan</a:t>
                      </a:r>
                      <a:endParaRPr lang="en-ZA" sz="1800" dirty="0"/>
                    </a:p>
                  </a:txBody>
                  <a:tcPr/>
                </a:tc>
                <a:tc>
                  <a:txBody>
                    <a:bodyPr/>
                    <a:lstStyle/>
                    <a:p>
                      <a:r>
                        <a:rPr lang="en-US" sz="1800" dirty="0"/>
                        <a:t>Do</a:t>
                      </a:r>
                      <a:endParaRPr lang="en-ZA" sz="1800" dirty="0"/>
                    </a:p>
                  </a:txBody>
                  <a:tcPr/>
                </a:tc>
                <a:tc>
                  <a:txBody>
                    <a:bodyPr/>
                    <a:lstStyle/>
                    <a:p>
                      <a:r>
                        <a:rPr lang="en-US" sz="1800" dirty="0"/>
                        <a:t>Study</a:t>
                      </a:r>
                      <a:endParaRPr lang="en-ZA" sz="1800" dirty="0"/>
                    </a:p>
                  </a:txBody>
                  <a:tcPr/>
                </a:tc>
                <a:tc>
                  <a:txBody>
                    <a:bodyPr/>
                    <a:lstStyle/>
                    <a:p>
                      <a:r>
                        <a:rPr lang="en-US" sz="1800" dirty="0"/>
                        <a:t>Act </a:t>
                      </a:r>
                      <a:endParaRPr lang="en-ZA" sz="1800" dirty="0"/>
                    </a:p>
                  </a:txBody>
                  <a:tcPr/>
                </a:tc>
                <a:extLst>
                  <a:ext uri="{0D108BD9-81ED-4DB2-BD59-A6C34878D82A}">
                    <a16:rowId xmlns:a16="http://schemas.microsoft.com/office/drawing/2014/main" val="526467197"/>
                  </a:ext>
                </a:extLst>
              </a:tr>
              <a:tr h="1840339">
                <a:tc>
                  <a:txBody>
                    <a:bodyPr/>
                    <a:lstStyle/>
                    <a:p>
                      <a:endParaRPr lang="en-US" sz="1800" dirty="0"/>
                    </a:p>
                  </a:txBody>
                  <a:tcPr/>
                </a:tc>
                <a:tc>
                  <a:txBody>
                    <a:bodyPr/>
                    <a:lstStyle/>
                    <a:p>
                      <a:r>
                        <a:rPr lang="en-US" sz="1800" dirty="0"/>
                        <a:t>What ?</a:t>
                      </a:r>
                    </a:p>
                    <a:p>
                      <a:endParaRPr lang="en-US" sz="1800" dirty="0"/>
                    </a:p>
                    <a:p>
                      <a:r>
                        <a:rPr lang="en-US" sz="1800" dirty="0"/>
                        <a:t>Who ?</a:t>
                      </a:r>
                    </a:p>
                    <a:p>
                      <a:endParaRPr lang="en-US" sz="1800" dirty="0"/>
                    </a:p>
                    <a:p>
                      <a:r>
                        <a:rPr lang="en-US" sz="1800" dirty="0"/>
                        <a:t>How will it be done?</a:t>
                      </a:r>
                      <a:endParaRPr lang="en-ZA" sz="1800" dirty="0"/>
                    </a:p>
                  </a:txBody>
                  <a:tcPr/>
                </a:tc>
                <a:tc>
                  <a:txBody>
                    <a:bodyPr/>
                    <a:lstStyle/>
                    <a:p>
                      <a:r>
                        <a:rPr lang="en-US" sz="1800" dirty="0"/>
                        <a:t>Who threw the plan?</a:t>
                      </a:r>
                    </a:p>
                    <a:p>
                      <a:r>
                        <a:rPr lang="en-US" sz="1800" dirty="0"/>
                        <a:t>How far did  the plane land?</a:t>
                      </a:r>
                    </a:p>
                    <a:p>
                      <a:r>
                        <a:rPr lang="en-US" sz="1800" dirty="0"/>
                        <a:t>Any challenges ?</a:t>
                      </a:r>
                    </a:p>
                    <a:p>
                      <a:r>
                        <a:rPr lang="en-US" sz="1800" dirty="0"/>
                        <a:t>Any successes?</a:t>
                      </a:r>
                      <a:endParaRPr lang="en-ZA" sz="1800" dirty="0"/>
                    </a:p>
                  </a:txBody>
                  <a:tcPr/>
                </a:tc>
                <a:tc>
                  <a:txBody>
                    <a:bodyPr/>
                    <a:lstStyle/>
                    <a:p>
                      <a:r>
                        <a:rPr lang="en-US" sz="1800" dirty="0"/>
                        <a:t>What are the lessons learned</a:t>
                      </a:r>
                      <a:endParaRPr lang="en-ZA" sz="1800" dirty="0"/>
                    </a:p>
                  </a:txBody>
                  <a:tcPr/>
                </a:tc>
                <a:tc>
                  <a:txBody>
                    <a:bodyPr/>
                    <a:lstStyle/>
                    <a:p>
                      <a:r>
                        <a:rPr lang="en-US" sz="1800" dirty="0"/>
                        <a:t>Adapt ?Adopt ? Scale Up? Abandon</a:t>
                      </a:r>
                      <a:endParaRPr lang="en-ZA" sz="1800" dirty="0"/>
                    </a:p>
                  </a:txBody>
                  <a:tcPr/>
                </a:tc>
                <a:extLst>
                  <a:ext uri="{0D108BD9-81ED-4DB2-BD59-A6C34878D82A}">
                    <a16:rowId xmlns:a16="http://schemas.microsoft.com/office/drawing/2014/main" val="2934852961"/>
                  </a:ext>
                </a:extLst>
              </a:tr>
              <a:tr h="392821">
                <a:tc>
                  <a:txBody>
                    <a:bodyPr/>
                    <a:lstStyle/>
                    <a:p>
                      <a:r>
                        <a:rPr lang="en-US" sz="1800" dirty="0"/>
                        <a:t>1</a:t>
                      </a:r>
                      <a:r>
                        <a:rPr lang="en-US" sz="1800" baseline="30000" dirty="0"/>
                        <a:t>st</a:t>
                      </a:r>
                      <a:r>
                        <a:rPr lang="en-US" sz="1800" dirty="0"/>
                        <a:t> Cycle</a:t>
                      </a:r>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extLst>
                  <a:ext uri="{0D108BD9-81ED-4DB2-BD59-A6C34878D82A}">
                    <a16:rowId xmlns:a16="http://schemas.microsoft.com/office/drawing/2014/main" val="4278824714"/>
                  </a:ext>
                </a:extLst>
              </a:tr>
              <a:tr h="392821">
                <a:tc>
                  <a:txBody>
                    <a:bodyPr/>
                    <a:lstStyle/>
                    <a:p>
                      <a:r>
                        <a:rPr lang="en-US" sz="1800" dirty="0"/>
                        <a:t>2</a:t>
                      </a:r>
                      <a:r>
                        <a:rPr lang="en-US" sz="1800" baseline="30000" dirty="0"/>
                        <a:t>nd</a:t>
                      </a:r>
                      <a:r>
                        <a:rPr lang="en-US" sz="1800" dirty="0"/>
                        <a:t> Cycle</a:t>
                      </a:r>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extLst>
                  <a:ext uri="{0D108BD9-81ED-4DB2-BD59-A6C34878D82A}">
                    <a16:rowId xmlns:a16="http://schemas.microsoft.com/office/drawing/2014/main" val="46270024"/>
                  </a:ext>
                </a:extLst>
              </a:tr>
              <a:tr h="392821">
                <a:tc>
                  <a:txBody>
                    <a:bodyPr/>
                    <a:lstStyle/>
                    <a:p>
                      <a:r>
                        <a:rPr lang="en-US" sz="1800" dirty="0"/>
                        <a:t>3</a:t>
                      </a:r>
                      <a:r>
                        <a:rPr lang="en-US" sz="1800" baseline="30000" dirty="0"/>
                        <a:t>rd</a:t>
                      </a:r>
                      <a:r>
                        <a:rPr lang="en-US" sz="1800" dirty="0"/>
                        <a:t> Cycle</a:t>
                      </a:r>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extLst>
                  <a:ext uri="{0D108BD9-81ED-4DB2-BD59-A6C34878D82A}">
                    <a16:rowId xmlns:a16="http://schemas.microsoft.com/office/drawing/2014/main" val="1337545500"/>
                  </a:ext>
                </a:extLst>
              </a:tr>
              <a:tr h="392821">
                <a:tc>
                  <a:txBody>
                    <a:bodyPr/>
                    <a:lstStyle/>
                    <a:p>
                      <a:r>
                        <a:rPr lang="en-US" sz="1800" dirty="0"/>
                        <a:t>4</a:t>
                      </a:r>
                      <a:r>
                        <a:rPr lang="en-US" sz="1800" baseline="30000" dirty="0"/>
                        <a:t>th</a:t>
                      </a:r>
                      <a:r>
                        <a:rPr lang="en-US" sz="1800" dirty="0"/>
                        <a:t> Cycle</a:t>
                      </a:r>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extLst>
                  <a:ext uri="{0D108BD9-81ED-4DB2-BD59-A6C34878D82A}">
                    <a16:rowId xmlns:a16="http://schemas.microsoft.com/office/drawing/2014/main" val="1129796065"/>
                  </a:ext>
                </a:extLst>
              </a:tr>
              <a:tr h="392821">
                <a:tc>
                  <a:txBody>
                    <a:bodyPr/>
                    <a:lstStyle/>
                    <a:p>
                      <a:r>
                        <a:rPr lang="en-US" sz="1800" dirty="0"/>
                        <a:t>5</a:t>
                      </a:r>
                      <a:r>
                        <a:rPr lang="en-US" sz="1800" baseline="30000" dirty="0"/>
                        <a:t>th</a:t>
                      </a:r>
                      <a:r>
                        <a:rPr lang="en-US" sz="1800" dirty="0"/>
                        <a:t> Cycle</a:t>
                      </a:r>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tc>
                  <a:txBody>
                    <a:bodyPr/>
                    <a:lstStyle/>
                    <a:p>
                      <a:endParaRPr lang="en-ZA" sz="1800" dirty="0"/>
                    </a:p>
                  </a:txBody>
                  <a:tcPr/>
                </a:tc>
                <a:extLst>
                  <a:ext uri="{0D108BD9-81ED-4DB2-BD59-A6C34878D82A}">
                    <a16:rowId xmlns:a16="http://schemas.microsoft.com/office/drawing/2014/main" val="617630858"/>
                  </a:ext>
                </a:extLst>
              </a:tr>
              <a:tr h="392821">
                <a:tc>
                  <a:txBody>
                    <a:bodyPr/>
                    <a:lstStyle/>
                    <a:p>
                      <a:r>
                        <a:rPr lang="en-US" sz="1400" dirty="0"/>
                        <a:t>6</a:t>
                      </a:r>
                      <a:r>
                        <a:rPr lang="en-US" sz="1400" baseline="30000" dirty="0"/>
                        <a:t>th</a:t>
                      </a:r>
                      <a:r>
                        <a:rPr lang="en-US" sz="1400" dirty="0"/>
                        <a:t> Cycle</a:t>
                      </a:r>
                      <a:endParaRPr lang="en-ZA" sz="1400" dirty="0"/>
                    </a:p>
                  </a:txBody>
                  <a:tcPr/>
                </a:tc>
                <a:tc>
                  <a:txBody>
                    <a:bodyPr/>
                    <a:lstStyle/>
                    <a:p>
                      <a:endParaRPr lang="en-ZA" sz="1400" dirty="0"/>
                    </a:p>
                  </a:txBody>
                  <a:tcPr/>
                </a:tc>
                <a:tc>
                  <a:txBody>
                    <a:bodyPr/>
                    <a:lstStyle/>
                    <a:p>
                      <a:endParaRPr lang="en-ZA" sz="1400" dirty="0"/>
                    </a:p>
                  </a:txBody>
                  <a:tcPr/>
                </a:tc>
                <a:tc>
                  <a:txBody>
                    <a:bodyPr/>
                    <a:lstStyle/>
                    <a:p>
                      <a:endParaRPr lang="en-ZA" sz="1400" dirty="0"/>
                    </a:p>
                  </a:txBody>
                  <a:tcPr/>
                </a:tc>
                <a:tc>
                  <a:txBody>
                    <a:bodyPr/>
                    <a:lstStyle/>
                    <a:p>
                      <a:endParaRPr lang="en-ZA" sz="1400" dirty="0"/>
                    </a:p>
                  </a:txBody>
                  <a:tcPr/>
                </a:tc>
                <a:extLst>
                  <a:ext uri="{0D108BD9-81ED-4DB2-BD59-A6C34878D82A}">
                    <a16:rowId xmlns:a16="http://schemas.microsoft.com/office/drawing/2014/main" val="3858705432"/>
                  </a:ext>
                </a:extLst>
              </a:tr>
            </a:tbl>
          </a:graphicData>
        </a:graphic>
      </p:graphicFrame>
      <p:sp>
        <p:nvSpPr>
          <p:cNvPr id="2" name="TextBox 1">
            <a:extLst>
              <a:ext uri="{FF2B5EF4-FFF2-40B4-BE49-F238E27FC236}">
                <a16:creationId xmlns:a16="http://schemas.microsoft.com/office/drawing/2014/main" id="{A650A188-7162-4A9D-4A53-D4D8C60757FF}"/>
              </a:ext>
            </a:extLst>
          </p:cNvPr>
          <p:cNvSpPr txBox="1"/>
          <p:nvPr/>
        </p:nvSpPr>
        <p:spPr>
          <a:xfrm>
            <a:off x="899592" y="129839"/>
            <a:ext cx="61206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4.</a:t>
            </a:r>
            <a:r>
              <a:rPr lang="en-ZA" sz="2400" dirty="0">
                <a:solidFill>
                  <a:prstClr val="white"/>
                </a:solidFill>
                <a:latin typeface="Calibri" panose="020F0502020204030204"/>
              </a:rPr>
              <a:t>8</a:t>
            </a: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 Conducting PDSA 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white"/>
                </a:solidFill>
                <a:effectLst/>
                <a:uLnTx/>
                <a:uFillTx/>
                <a:latin typeface="Calibri" panose="020F0502020204030204"/>
                <a:ea typeface="+mn-ea"/>
                <a:cs typeface="+mn-cs"/>
              </a:rPr>
              <a:t>Facility team not implementing the QI projects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6703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23C6-F22D-1D0D-E5A1-D5C8A66DBF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C75ECF-3EEA-5386-06A0-705F659B03F4}"/>
              </a:ext>
            </a:extLst>
          </p:cNvPr>
          <p:cNvSpPr txBox="1"/>
          <p:nvPr/>
        </p:nvSpPr>
        <p:spPr>
          <a:xfrm>
            <a:off x="2267744" y="343916"/>
            <a:ext cx="74523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8"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4.8   </a:t>
            </a:r>
            <a:r>
              <a:rPr lang="en-US" sz="2400" b="1" spc="-38" dirty="0">
                <a:solidFill>
                  <a:prstClr val="white"/>
                </a:solidFill>
                <a:latin typeface="Calibri" panose="020F0502020204030204" pitchFamily="34" charset="0"/>
                <a:ea typeface="Calibri" panose="020F0502020204030204" pitchFamily="34" charset="0"/>
                <a:cs typeface="Calibri" panose="020F0502020204030204" pitchFamily="34" charset="0"/>
              </a:rPr>
              <a:t>W</a:t>
            </a:r>
            <a:r>
              <a:rPr kumimoji="0" lang="en-US" sz="2400" b="1" i="0" u="none" strike="noStrike" kern="1200" cap="none" spc="-38"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rap Up and Reflections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AC2396B6-18B0-A039-71F9-C4135181F237}"/>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pic>
        <p:nvPicPr>
          <p:cNvPr id="5" name="Picture 4">
            <a:extLst>
              <a:ext uri="{FF2B5EF4-FFF2-40B4-BE49-F238E27FC236}">
                <a16:creationId xmlns:a16="http://schemas.microsoft.com/office/drawing/2014/main" id="{363850CF-4B58-8A16-3402-8B9D8138156D}"/>
              </a:ext>
            </a:extLst>
          </p:cNvPr>
          <p:cNvPicPr>
            <a:picLocks noChangeAspect="1"/>
          </p:cNvPicPr>
          <p:nvPr/>
        </p:nvPicPr>
        <p:blipFill>
          <a:blip r:embed="rId3"/>
          <a:stretch>
            <a:fillRect/>
          </a:stretch>
        </p:blipFill>
        <p:spPr>
          <a:xfrm>
            <a:off x="179513" y="1085382"/>
            <a:ext cx="3456383" cy="4575866"/>
          </a:xfrm>
          <a:prstGeom prst="rect">
            <a:avLst/>
          </a:prstGeom>
        </p:spPr>
      </p:pic>
      <p:pic>
        <p:nvPicPr>
          <p:cNvPr id="7" name="Picture 6">
            <a:extLst>
              <a:ext uri="{FF2B5EF4-FFF2-40B4-BE49-F238E27FC236}">
                <a16:creationId xmlns:a16="http://schemas.microsoft.com/office/drawing/2014/main" id="{7C79D36B-23C6-8296-A4AE-2440131D2159}"/>
              </a:ext>
            </a:extLst>
          </p:cNvPr>
          <p:cNvPicPr>
            <a:picLocks noChangeAspect="1"/>
          </p:cNvPicPr>
          <p:nvPr/>
        </p:nvPicPr>
        <p:blipFill>
          <a:blip r:embed="rId4"/>
          <a:stretch>
            <a:fillRect/>
          </a:stretch>
        </p:blipFill>
        <p:spPr>
          <a:xfrm rot="8037969">
            <a:off x="2951085" y="4789945"/>
            <a:ext cx="628851" cy="1050449"/>
          </a:xfrm>
          <a:prstGeom prst="rect">
            <a:avLst/>
          </a:prstGeom>
        </p:spPr>
      </p:pic>
      <p:sp>
        <p:nvSpPr>
          <p:cNvPr id="2" name="Content Placeholder 4">
            <a:extLst>
              <a:ext uri="{FF2B5EF4-FFF2-40B4-BE49-F238E27FC236}">
                <a16:creationId xmlns:a16="http://schemas.microsoft.com/office/drawing/2014/main" id="{680B78FE-1999-DA5B-562D-3A69FB403B60}"/>
              </a:ext>
            </a:extLst>
          </p:cNvPr>
          <p:cNvSpPr txBox="1">
            <a:spLocks/>
          </p:cNvSpPr>
          <p:nvPr/>
        </p:nvSpPr>
        <p:spPr>
          <a:xfrm>
            <a:off x="3861826" y="1052736"/>
            <a:ext cx="5102661" cy="4608512"/>
          </a:xfrm>
          <a:prstGeom prst="rect">
            <a:avLst/>
          </a:prstGeom>
        </p:spPr>
        <p:txBody>
          <a:bodyPr vert="horz" lIns="0" tIns="45720" rIns="0" bIns="45720" rtlCol="0">
            <a:normAutofit fontScale="25000" lnSpcReduction="20000"/>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20000"/>
              </a:lnSpc>
              <a:spcBef>
                <a:spcPts val="900"/>
              </a:spcBef>
              <a:spcAft>
                <a:spcPts val="150"/>
              </a:spcAft>
              <a:buClr>
                <a:srgbClr val="9BA8B7"/>
              </a:buClr>
              <a:buSzPct val="100000"/>
              <a:buFont typeface="Calibri" panose="020F0502020204030204" pitchFamily="34" charset="0"/>
              <a:buNone/>
              <a:tabLst/>
              <a:defRPr/>
            </a:pPr>
            <a:r>
              <a:rPr kumimoji="0" lang="en-US" sz="6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.4.Absence of a Performance Culture</a:t>
            </a:r>
          </a:p>
          <a:p>
            <a:pPr marL="288036" marR="0" lvl="1" indent="-137160" algn="l" defTabSz="685800" rtl="0" eaLnBrk="1" fontAlgn="auto" latinLnBrk="0" hangingPunct="1">
              <a:lnSpc>
                <a:spcPct val="120000"/>
              </a:lnSpc>
              <a:spcBef>
                <a:spcPts val="450"/>
              </a:spcBef>
              <a:spcAft>
                <a:spcPts val="0"/>
              </a:spcAft>
              <a:buClr>
                <a:srgbClr val="9BA8B7"/>
              </a:buClr>
              <a:buSzTx/>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No monitoring of key indicators</a:t>
            </a:r>
          </a:p>
          <a:p>
            <a:pPr marL="288036" marR="0" lvl="1" indent="-137160" algn="l" defTabSz="685800" rtl="0" eaLnBrk="1" fontAlgn="auto" latinLnBrk="0" hangingPunct="1">
              <a:lnSpc>
                <a:spcPct val="120000"/>
              </a:lnSpc>
              <a:spcBef>
                <a:spcPts val="450"/>
              </a:spcBef>
              <a:spcAft>
                <a:spcPts val="0"/>
              </a:spcAft>
              <a:buClr>
                <a:srgbClr val="9BA8B7"/>
              </a:buClr>
              <a:buSzTx/>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Failure to act on low performance trends or patient complaints</a:t>
            </a:r>
          </a:p>
          <a:p>
            <a:pPr marL="68580" marR="0" lvl="0" indent="-68580" algn="l" defTabSz="685800" rtl="0" eaLnBrk="1" fontAlgn="auto" latinLnBrk="0" hangingPunct="1">
              <a:lnSpc>
                <a:spcPct val="120000"/>
              </a:lnSpc>
              <a:spcBef>
                <a:spcPts val="900"/>
              </a:spcBef>
              <a:spcAft>
                <a:spcPts val="150"/>
              </a:spcAft>
              <a:buClr>
                <a:srgbClr val="9BA8B7"/>
              </a:buClr>
              <a:buSzPct val="100000"/>
              <a:buFont typeface="Calibri" panose="020F0502020204030204" pitchFamily="34" charset="0"/>
              <a:buNone/>
              <a:tabLst/>
              <a:defRPr/>
            </a:pPr>
            <a:r>
              <a:rPr kumimoji="0" lang="en-US" sz="6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5. Lack of Staff Support and Development</a:t>
            </a:r>
          </a:p>
          <a:p>
            <a:pPr marL="288036" marR="0" lvl="1" indent="-68580" algn="l" defTabSz="685800" rtl="0" eaLnBrk="1" fontAlgn="auto" latinLnBrk="0" hangingPunct="1">
              <a:lnSpc>
                <a:spcPct val="120000"/>
              </a:lnSpc>
              <a:spcBef>
                <a:spcPts val="450"/>
              </a:spcBef>
              <a:spcAft>
                <a:spcPts val="0"/>
              </a:spcAft>
              <a:buClr>
                <a:srgbClr val="9BA8B7"/>
              </a:buClr>
              <a:buSzPct val="100000"/>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Inadequate supervision and mentoring</a:t>
            </a:r>
          </a:p>
          <a:p>
            <a:pPr marL="288036" marR="0" lvl="1" indent="-68580" algn="l" defTabSz="685800" rtl="0" eaLnBrk="1" fontAlgn="auto" latinLnBrk="0" hangingPunct="1">
              <a:lnSpc>
                <a:spcPct val="120000"/>
              </a:lnSpc>
              <a:spcBef>
                <a:spcPts val="450"/>
              </a:spcBef>
              <a:spcAft>
                <a:spcPts val="0"/>
              </a:spcAft>
              <a:buClr>
                <a:srgbClr val="9BA8B7"/>
              </a:buClr>
              <a:buSzPct val="100000"/>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No continuous professional training or performance feedback</a:t>
            </a:r>
          </a:p>
          <a:p>
            <a:pPr marL="288036" marR="0" lvl="1" indent="-68580" algn="l" defTabSz="685800" rtl="0" eaLnBrk="1" fontAlgn="auto" latinLnBrk="0" hangingPunct="1">
              <a:lnSpc>
                <a:spcPct val="120000"/>
              </a:lnSpc>
              <a:spcBef>
                <a:spcPts val="450"/>
              </a:spcBef>
              <a:spcAft>
                <a:spcPts val="0"/>
              </a:spcAft>
              <a:buClr>
                <a:srgbClr val="9BA8B7"/>
              </a:buClr>
              <a:buSzPct val="100000"/>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Low staff morale due to poor communication or recognition</a:t>
            </a:r>
          </a:p>
          <a:p>
            <a:pPr marL="68580" marR="0" lvl="0" indent="-68580" algn="l" defTabSz="685800" rtl="0" eaLnBrk="1" fontAlgn="auto" latinLnBrk="0" hangingPunct="1">
              <a:lnSpc>
                <a:spcPct val="120000"/>
              </a:lnSpc>
              <a:spcBef>
                <a:spcPts val="900"/>
              </a:spcBef>
              <a:spcAft>
                <a:spcPts val="150"/>
              </a:spcAft>
              <a:buClr>
                <a:srgbClr val="9BA8B7"/>
              </a:buClr>
              <a:buSzPct val="100000"/>
              <a:buFont typeface="Calibri" panose="020F0502020204030204" pitchFamily="34" charset="0"/>
              <a:buNone/>
              <a:tabLst/>
              <a:defRPr/>
            </a:pPr>
            <a:r>
              <a:rPr kumimoji="0" lang="en-US" sz="6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6. Non-compliance with Policies and Standards</a:t>
            </a:r>
          </a:p>
          <a:p>
            <a:pPr marL="288036" marR="0" lvl="1" indent="-68580" algn="l" defTabSz="685800" rtl="0" eaLnBrk="1" fontAlgn="auto" latinLnBrk="0" hangingPunct="1">
              <a:lnSpc>
                <a:spcPct val="120000"/>
              </a:lnSpc>
              <a:spcBef>
                <a:spcPts val="450"/>
              </a:spcBef>
              <a:spcAft>
                <a:spcPts val="0"/>
              </a:spcAft>
              <a:buClr>
                <a:srgbClr val="9BA8B7"/>
              </a:buClr>
              <a:buSzPct val="100000"/>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Ignoring Ideal Clinic, National Core Standards, OHS, and IPC requirements</a:t>
            </a:r>
          </a:p>
          <a:p>
            <a:pPr marL="288036" marR="0" lvl="1" indent="-68580" algn="l" defTabSz="685800" rtl="0" eaLnBrk="1" fontAlgn="auto" latinLnBrk="0" hangingPunct="1">
              <a:lnSpc>
                <a:spcPct val="120000"/>
              </a:lnSpc>
              <a:spcBef>
                <a:spcPts val="450"/>
              </a:spcBef>
              <a:spcAft>
                <a:spcPts val="0"/>
              </a:spcAft>
              <a:buClr>
                <a:srgbClr val="9BA8B7"/>
              </a:buClr>
              <a:buSzPct val="100000"/>
              <a:buFont typeface="Arial" panose="020B0604020202020204" pitchFamily="34" charset="0"/>
              <a:buChar char="•"/>
              <a:tabLst/>
              <a:defRPr/>
            </a:pPr>
            <a:r>
              <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Failure to implement Quality Improvement Plans or follow-up on audit findings</a:t>
            </a:r>
          </a:p>
          <a:p>
            <a:pPr marL="68580" marR="0" lvl="0" indent="-68580" algn="l" defTabSz="685800" rtl="0" eaLnBrk="1" fontAlgn="auto" latinLnBrk="0" hangingPunct="1">
              <a:lnSpc>
                <a:spcPct val="120000"/>
              </a:lnSpc>
              <a:spcBef>
                <a:spcPts val="900"/>
              </a:spcBef>
              <a:spcAft>
                <a:spcPts val="150"/>
              </a:spcAft>
              <a:buClr>
                <a:srgbClr val="9BA8B7"/>
              </a:buClr>
              <a:buSzPct val="100000"/>
              <a:buFont typeface="Calibri" panose="020F0502020204030204" pitchFamily="34" charset="0"/>
              <a:buNone/>
              <a:tabLst/>
              <a:defRPr/>
            </a:pPr>
            <a:endParaRPr kumimoji="0" lang="en-US" sz="6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None/>
              <a:tabLst/>
              <a:defRPr/>
            </a:pPr>
            <a:endPar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250502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3FC3-FB7C-8F0D-339B-812F6DFC59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30D4CA-81EA-52FD-60A1-EFAF6B720089}"/>
              </a:ext>
            </a:extLst>
          </p:cNvPr>
          <p:cNvSpPr txBox="1"/>
          <p:nvPr/>
        </p:nvSpPr>
        <p:spPr>
          <a:xfrm>
            <a:off x="179512" y="44624"/>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spc="-38" dirty="0">
                <a:solidFill>
                  <a:prstClr val="white"/>
                </a:solidFill>
                <a:latin typeface="Calibri" panose="020F0502020204030204" pitchFamily="34" charset="0"/>
                <a:ea typeface="Calibri" panose="020F0502020204030204" pitchFamily="34" charset="0"/>
                <a:cs typeface="Calibri" panose="020F0502020204030204" pitchFamily="34" charset="0"/>
              </a:rPr>
              <a:t>References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AD24633D-7D2C-80EB-E968-E68043B2DDF8}"/>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6" name="Content Placeholder 2">
            <a:extLst>
              <a:ext uri="{FF2B5EF4-FFF2-40B4-BE49-F238E27FC236}">
                <a16:creationId xmlns:a16="http://schemas.microsoft.com/office/drawing/2014/main" id="{C0DE3CF0-F11A-8F42-9F6F-B8CF01AE0FFA}"/>
              </a:ext>
            </a:extLst>
          </p:cNvPr>
          <p:cNvSpPr txBox="1">
            <a:spLocks/>
          </p:cNvSpPr>
          <p:nvPr/>
        </p:nvSpPr>
        <p:spPr>
          <a:xfrm>
            <a:off x="611560" y="1237646"/>
            <a:ext cx="8372902" cy="3347113"/>
          </a:xfrm>
          <a:prstGeom prst="rect">
            <a:avLst/>
          </a:prstGeom>
        </p:spPr>
        <p:txBody>
          <a:bodyPr vert="horz" lIns="0" tIns="45720" rIns="0" bIns="45720" rtlCol="0">
            <a:normAutofit fontScale="85000" lnSpcReduction="20000"/>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Jones, B. (2019) ‘How to get started in quality improvement’, </a:t>
            </a:r>
            <a:r>
              <a:rPr kumimoji="0" lang="en-ZA" sz="1425" b="0" i="1"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BMJ</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364, k5437. Available at: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2"/>
              </a:rPr>
              <a:t>https://www.bmj.com/content/364/bmj.k5437</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(Accessed: 3 November 2025).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3" tooltip="How to get started in quality improvement"/>
              </a:rPr>
              <a:t>bmj.com</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b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b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McKenzie, L. (2023) </a:t>
            </a:r>
            <a:r>
              <a:rPr kumimoji="0" lang="en-ZA" sz="1425" b="0" i="1"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The foundations of quality improvement in health care</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[PDF] &lt;internationalforum.bmj.com&gt; Available at: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4"/>
              </a:rPr>
              <a:t>https://internationalforum.bmj.com/wp-content/uploads/2023/11/TUE-P3-1030-Lisa-McKenzie_MEL2023.pdf</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(Accessed: 3 November 2025).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5" tooltip="The Foundations of Quality Improvement in Health Care"/>
              </a:rPr>
              <a:t>internationalforum.bmj.com</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b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b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Juran, J.M. (1986) </a:t>
            </a:r>
            <a:r>
              <a:rPr kumimoji="0" lang="en-ZA" sz="1425" b="0" i="1"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The Quality Trilogy</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In: </a:t>
            </a:r>
            <a:r>
              <a:rPr kumimoji="0" lang="en-ZA" sz="1425" b="0" i="1"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Quality Progress</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(or equivalent). As referenced in: The Juran Trilogy – what is Six Sigma? (2024) ‘Juran’s Quality Trilogy’, </a:t>
            </a:r>
            <a:r>
              <a:rPr kumimoji="0" lang="en-ZA" sz="1425" b="0" i="1"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WhatIsSixSigma.net</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Available at: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6"/>
              </a:rPr>
              <a:t>https://www.whatissixsigma.net/jurans-quality-trilogy/</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(Accessed: 3 November 2025).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7" tooltip="Juran's Quality Trilogy - What is Six Sigma?"/>
              </a:rPr>
              <a:t>whatissixsigma.net</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b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b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Institute for Healthcare Improvement (IHI). (2019) </a:t>
            </a:r>
            <a:r>
              <a:rPr kumimoji="0" lang="en-ZA" sz="1425" b="0" i="1"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Run Chart Rules Reference Sheet</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Available at: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8"/>
              </a:rPr>
              <a:t>https://www.ihi.org/sites/default/files/lms/legacy/education/IHIOpenSchool/Courses/Documents/11_RunChartRulesReferenceSheet.pdf</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 (Accessed: 3 November 2025). (</a:t>
            </a:r>
            <a:r>
              <a:rPr kumimoji="0" lang="en-ZA" sz="1425" b="0" i="0" u="sng"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hlinkClick r:id="rId9" tooltip="Run Chart Rules Reference Sheet"/>
              </a:rPr>
              <a:t>ihi.org</a:t>
            </a:r>
            <a:r>
              <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r>
              <a:rPr kumimoji="0" lang="en-ZA" sz="15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Care Innovations. (n.d.) </a:t>
            </a:r>
            <a:r>
              <a:rPr kumimoji="0" lang="en-ZA" sz="1500" b="0" i="1"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Run chart rules for interpretation</a:t>
            </a:r>
            <a:r>
              <a:rPr kumimoji="0" lang="en-ZA" sz="15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 Available at: </a:t>
            </a:r>
            <a:r>
              <a:rPr kumimoji="0" lang="en-ZA" sz="1500" b="0" i="0" u="sng"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hlinkClick r:id="rId10"/>
              </a:rPr>
              <a:t>https://www.careinnovations.org/wp-content/uploads/Run-Chart-Rules.pdf</a:t>
            </a:r>
            <a:r>
              <a:rPr kumimoji="0" lang="en-ZA" sz="15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 (Accessed: 3 November 2025). (</a:t>
            </a:r>
            <a:r>
              <a:rPr kumimoji="0" lang="en-ZA" sz="1500" b="0" i="0" u="sng" strike="noStrike" kern="1200" cap="none" spc="0" normalizeH="0" baseline="0" noProof="0" dirty="0" err="1">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hlinkClick r:id="rId11" tooltip="Run Chart Rules for Interpretation"/>
              </a:rPr>
              <a:t>Center</a:t>
            </a:r>
            <a:r>
              <a:rPr kumimoji="0" lang="en-ZA" sz="1500" b="0" i="0" u="sng"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hlinkClick r:id="rId11" tooltip="Run Chart Rules for Interpretation"/>
              </a:rPr>
              <a:t> for Care Innovations</a:t>
            </a:r>
            <a:r>
              <a:rPr kumimoji="0" lang="en-ZA" sz="15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425"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4223287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1E38E-36AC-E4FD-00CF-1BD4DD0C59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0A9D97-3DA3-83F2-B40B-AD5FE51B6AAF}"/>
              </a:ext>
            </a:extLst>
          </p:cNvPr>
          <p:cNvSpPr txBox="1"/>
          <p:nvPr/>
        </p:nvSpPr>
        <p:spPr>
          <a:xfrm>
            <a:off x="179512" y="252227"/>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spc="-38" dirty="0">
                <a:solidFill>
                  <a:prstClr val="white"/>
                </a:solidFill>
                <a:latin typeface="Calibri" panose="020F0502020204030204" pitchFamily="34" charset="0"/>
                <a:ea typeface="Calibri" panose="020F0502020204030204" pitchFamily="34" charset="0"/>
                <a:cs typeface="Calibri" panose="020F0502020204030204" pitchFamily="34" charset="0"/>
              </a:rPr>
              <a:t> References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3EAD42B2-EDFB-319B-FF98-DFBC2E558EEC}"/>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2" name="Content Placeholder 2">
            <a:extLst>
              <a:ext uri="{FF2B5EF4-FFF2-40B4-BE49-F238E27FC236}">
                <a16:creationId xmlns:a16="http://schemas.microsoft.com/office/drawing/2014/main" id="{99614112-DC23-A8F5-1669-09271F4908F0}"/>
              </a:ext>
            </a:extLst>
          </p:cNvPr>
          <p:cNvSpPr txBox="1">
            <a:spLocks/>
          </p:cNvSpPr>
          <p:nvPr/>
        </p:nvSpPr>
        <p:spPr>
          <a:xfrm>
            <a:off x="319016" y="1268760"/>
            <a:ext cx="8505967" cy="3301335"/>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r>
              <a:rPr lang="en-ZA" sz="1200" dirty="0">
                <a:ea typeface="Calibri" panose="020F0502020204030204" pitchFamily="34" charset="0"/>
                <a:cs typeface="Calibri" panose="020F0502020204030204" pitchFamily="34" charset="0"/>
              </a:rPr>
              <a:t>Saskatchewan Health Quality (SASK). (2022) </a:t>
            </a:r>
            <a:r>
              <a:rPr lang="en-ZA" sz="1200" i="1" dirty="0">
                <a:ea typeface="Calibri" panose="020F0502020204030204" pitchFamily="34" charset="0"/>
                <a:cs typeface="Calibri" panose="020F0502020204030204" pitchFamily="34" charset="0"/>
              </a:rPr>
              <a:t>Four rules for identifying signals of change in run charts.</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2"/>
              </a:rPr>
              <a:t>https://www.saskhealthquality.ca/wp-content/uploads/2022/03/Run-Chart-Rules.pdf</a:t>
            </a:r>
            <a:r>
              <a:rPr lang="en-ZA" sz="1200" dirty="0">
                <a:ea typeface="Calibri" panose="020F0502020204030204" pitchFamily="34" charset="0"/>
                <a:cs typeface="Calibri" panose="020F0502020204030204" pitchFamily="34" charset="0"/>
              </a:rPr>
              <a:t> (Accessed: 3 November 2025). (</a:t>
            </a:r>
            <a:r>
              <a:rPr lang="en-ZA" sz="1200" u="sng" dirty="0">
                <a:ea typeface="Calibri" panose="020F0502020204030204" pitchFamily="34" charset="0"/>
                <a:cs typeface="Calibri" panose="020F0502020204030204" pitchFamily="34" charset="0"/>
                <a:hlinkClick r:id="rId3" tooltip="Four rules for identifying signals of change in run charts"/>
              </a:rPr>
              <a:t>Health Quality Council</a:t>
            </a:r>
            <a:r>
              <a:rPr lang="en-ZA" sz="1200" dirty="0">
                <a:ea typeface="Calibri" panose="020F0502020204030204" pitchFamily="34" charset="0"/>
                <a:cs typeface="Calibri" panose="020F0502020204030204" pitchFamily="34" charset="0"/>
              </a:rPr>
              <a:t>)</a:t>
            </a:r>
          </a:p>
          <a:p>
            <a:r>
              <a:rPr lang="en-ZA" sz="1200" dirty="0">
                <a:ea typeface="Calibri" panose="020F0502020204030204" pitchFamily="34" charset="0"/>
                <a:cs typeface="Calibri" panose="020F0502020204030204" pitchFamily="34" charset="0"/>
              </a:rPr>
              <a:t>CQUIN workshop PDF / </a:t>
            </a:r>
            <a:r>
              <a:rPr lang="en-ZA" sz="1200" dirty="0" err="1">
                <a:ea typeface="Calibri" panose="020F0502020204030204" pitchFamily="34" charset="0"/>
                <a:cs typeface="Calibri" panose="020F0502020204030204" pitchFamily="34" charset="0"/>
              </a:rPr>
              <a:t>Mpefe</a:t>
            </a:r>
            <a:r>
              <a:rPr lang="en-ZA" sz="1200" dirty="0">
                <a:ea typeface="Calibri" panose="020F0502020204030204" pitchFamily="34" charset="0"/>
                <a:cs typeface="Calibri" panose="020F0502020204030204" pitchFamily="34" charset="0"/>
              </a:rPr>
              <a:t>/</a:t>
            </a:r>
            <a:r>
              <a:rPr lang="en-ZA" sz="1200" dirty="0" err="1">
                <a:ea typeface="Calibri" panose="020F0502020204030204" pitchFamily="34" charset="0"/>
                <a:cs typeface="Calibri" panose="020F0502020204030204" pitchFamily="34" charset="0"/>
              </a:rPr>
              <a:t>Ketlhapile</a:t>
            </a:r>
            <a:r>
              <a:rPr lang="en-ZA" sz="1200" dirty="0">
                <a:ea typeface="Calibri" panose="020F0502020204030204" pitchFamily="34" charset="0"/>
                <a:cs typeface="Calibri" panose="020F0502020204030204" pitchFamily="34" charset="0"/>
              </a:rPr>
              <a:t> / NDoH strategy (Operation Phuthuma </a:t>
            </a:r>
            <a:r>
              <a:rPr lang="en-ZA" sz="1200" dirty="0" err="1">
                <a:ea typeface="Calibri" panose="020F0502020204030204" pitchFamily="34" charset="0"/>
                <a:cs typeface="Calibri" panose="020F0502020204030204" pitchFamily="34" charset="0"/>
              </a:rPr>
              <a:t>Mpefe</a:t>
            </a:r>
            <a:r>
              <a:rPr lang="en-ZA" sz="1200" dirty="0">
                <a:ea typeface="Calibri" panose="020F0502020204030204" pitchFamily="34" charset="0"/>
                <a:cs typeface="Calibri" panose="020F0502020204030204" pitchFamily="34" charset="0"/>
              </a:rPr>
              <a:t>, X. &amp; </a:t>
            </a:r>
            <a:r>
              <a:rPr lang="en-ZA" sz="1200" dirty="0" err="1">
                <a:ea typeface="Calibri" panose="020F0502020204030204" pitchFamily="34" charset="0"/>
                <a:cs typeface="Calibri" panose="020F0502020204030204" pitchFamily="34" charset="0"/>
              </a:rPr>
              <a:t>Ketlhapile</a:t>
            </a:r>
            <a:r>
              <a:rPr lang="en-ZA" sz="1200" dirty="0">
                <a:ea typeface="Calibri" panose="020F0502020204030204" pitchFamily="34" charset="0"/>
                <a:cs typeface="Calibri" panose="020F0502020204030204" pitchFamily="34" charset="0"/>
              </a:rPr>
              <a:t>, Y. (</a:t>
            </a:r>
            <a:r>
              <a:rPr lang="en-ZA" sz="1200" dirty="0" err="1">
                <a:ea typeface="Calibri" panose="020F0502020204030204" pitchFamily="34" charset="0"/>
                <a:cs typeface="Calibri" panose="020F0502020204030204" pitchFamily="34" charset="0"/>
              </a:rPr>
              <a:t>nd</a:t>
            </a:r>
            <a:r>
              <a:rPr lang="en-ZA" sz="1200" dirty="0">
                <a:ea typeface="Calibri" panose="020F0502020204030204" pitchFamily="34" charset="0"/>
                <a:cs typeface="Calibri" panose="020F0502020204030204" pitchFamily="34" charset="0"/>
              </a:rPr>
              <a:t>) </a:t>
            </a:r>
            <a:r>
              <a:rPr lang="en-ZA" sz="1200" i="1" dirty="0">
                <a:ea typeface="Calibri" panose="020F0502020204030204" pitchFamily="34" charset="0"/>
                <a:cs typeface="Calibri" panose="020F0502020204030204" pitchFamily="34" charset="0"/>
              </a:rPr>
              <a:t>Operation Phuthuma: CQUIN Workshop</a:t>
            </a:r>
            <a:r>
              <a:rPr lang="en-ZA" sz="1200" dirty="0">
                <a:ea typeface="Calibri" panose="020F0502020204030204" pitchFamily="34" charset="0"/>
                <a:cs typeface="Calibri" panose="020F0502020204030204" pitchFamily="34" charset="0"/>
              </a:rPr>
              <a:t>. [PDF] Available at: (Accessed: 3 November 2025).</a:t>
            </a:r>
            <a:br>
              <a:rPr lang="en-ZA" sz="1200" dirty="0">
                <a:ea typeface="Calibri" panose="020F0502020204030204" pitchFamily="34" charset="0"/>
                <a:cs typeface="Calibri" panose="020F0502020204030204" pitchFamily="34" charset="0"/>
              </a:rPr>
            </a:br>
            <a:endParaRPr lang="en-ZA" sz="1200" dirty="0">
              <a:ea typeface="Calibri" panose="020F0502020204030204" pitchFamily="34" charset="0"/>
              <a:cs typeface="Calibri" panose="020F0502020204030204" pitchFamily="34" charset="0"/>
            </a:endParaRPr>
          </a:p>
          <a:p>
            <a:r>
              <a:rPr lang="en-ZA" sz="1200" dirty="0">
                <a:ea typeface="Calibri" panose="020F0502020204030204" pitchFamily="34" charset="0"/>
                <a:cs typeface="Calibri" panose="020F0502020204030204" pitchFamily="34" charset="0"/>
              </a:rPr>
              <a:t>National Department of Health, South Africa. (2022) </a:t>
            </a:r>
            <a:r>
              <a:rPr lang="en-ZA" sz="1200" i="1" dirty="0">
                <a:ea typeface="Calibri" panose="020F0502020204030204" pitchFamily="34" charset="0"/>
                <a:cs typeface="Calibri" panose="020F0502020204030204" pitchFamily="34" charset="0"/>
              </a:rPr>
              <a:t>Ideal </a:t>
            </a:r>
            <a:r>
              <a:rPr lang="en-ZA" sz="1200" i="1" dirty="0" err="1">
                <a:ea typeface="Calibri" panose="020F0502020204030204" pitchFamily="34" charset="0"/>
                <a:cs typeface="Calibri" panose="020F0502020204030204" pitchFamily="34" charset="0"/>
              </a:rPr>
              <a:t>Clinic</a:t>
            </a:r>
            <a:r>
              <a:rPr lang="en-ZA" sz="1200" i="1" baseline="30000" dirty="0" err="1">
                <a:ea typeface="Calibri" panose="020F0502020204030204" pitchFamily="34" charset="0"/>
                <a:cs typeface="Calibri" panose="020F0502020204030204" pitchFamily="34" charset="0"/>
              </a:rPr>
              <a:t>TM</a:t>
            </a:r>
            <a:r>
              <a:rPr lang="en-ZA" sz="1200" i="1" dirty="0">
                <a:ea typeface="Calibri" panose="020F0502020204030204" pitchFamily="34" charset="0"/>
                <a:cs typeface="Calibri" panose="020F0502020204030204" pitchFamily="34" charset="0"/>
              </a:rPr>
              <a:t> Definitions, Components and Checklists</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4"/>
              </a:rPr>
              <a:t>https://www.health.gov.za</a:t>
            </a:r>
            <a:r>
              <a:rPr lang="en-ZA" sz="1200" dirty="0">
                <a:ea typeface="Calibri" panose="020F0502020204030204" pitchFamily="34" charset="0"/>
                <a:cs typeface="Calibri" panose="020F0502020204030204" pitchFamily="34" charset="0"/>
              </a:rPr>
              <a:t> (Accessed: 3 November 2025).</a:t>
            </a:r>
            <a:br>
              <a:rPr lang="en-ZA" sz="1200" dirty="0">
                <a:ea typeface="Calibri" panose="020F0502020204030204" pitchFamily="34" charset="0"/>
                <a:cs typeface="Calibri" panose="020F0502020204030204" pitchFamily="34" charset="0"/>
              </a:rPr>
            </a:br>
            <a:r>
              <a:rPr lang="en-ZA" sz="1200" dirty="0">
                <a:ea typeface="Calibri" panose="020F0502020204030204" pitchFamily="34" charset="0"/>
                <a:cs typeface="Calibri" panose="020F0502020204030204" pitchFamily="34" charset="0"/>
              </a:rPr>
              <a:t> </a:t>
            </a:r>
          </a:p>
          <a:p>
            <a:r>
              <a:rPr lang="en-ZA" sz="1200" dirty="0">
                <a:ea typeface="Calibri" panose="020F0502020204030204" pitchFamily="34" charset="0"/>
                <a:cs typeface="Calibri" panose="020F0502020204030204" pitchFamily="34" charset="0"/>
              </a:rPr>
              <a:t>National Department of Health, South Africa. (2011) </a:t>
            </a:r>
            <a:r>
              <a:rPr lang="en-ZA" sz="1200" i="1" dirty="0">
                <a:ea typeface="Calibri" panose="020F0502020204030204" pitchFamily="34" charset="0"/>
                <a:cs typeface="Calibri" panose="020F0502020204030204" pitchFamily="34" charset="0"/>
              </a:rPr>
              <a:t>DHMIS Policy</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4"/>
              </a:rPr>
              <a:t>https://www.health.gov.za</a:t>
            </a:r>
            <a:r>
              <a:rPr lang="en-ZA" sz="1200" dirty="0">
                <a:ea typeface="Calibri" panose="020F0502020204030204" pitchFamily="34" charset="0"/>
                <a:cs typeface="Calibri" panose="020F0502020204030204" pitchFamily="34" charset="0"/>
              </a:rPr>
              <a:t> (Accessed: 3 November 2025).</a:t>
            </a:r>
            <a:br>
              <a:rPr lang="en-ZA" sz="1200" dirty="0">
                <a:ea typeface="Calibri" panose="020F0502020204030204" pitchFamily="34" charset="0"/>
                <a:cs typeface="Calibri" panose="020F0502020204030204" pitchFamily="34" charset="0"/>
              </a:rPr>
            </a:br>
            <a:endParaRPr lang="en-ZA" sz="1200" dirty="0">
              <a:ea typeface="Calibri" panose="020F0502020204030204" pitchFamily="34" charset="0"/>
              <a:cs typeface="Calibri" panose="020F0502020204030204" pitchFamily="34" charset="0"/>
            </a:endParaRPr>
          </a:p>
          <a:p>
            <a:r>
              <a:rPr lang="en-ZA" sz="1200" dirty="0">
                <a:ea typeface="Calibri" panose="020F0502020204030204" pitchFamily="34" charset="0"/>
                <a:cs typeface="Calibri" panose="020F0502020204030204" pitchFamily="34" charset="0"/>
              </a:rPr>
              <a:t>National Department of Health, South Africa. (2025) </a:t>
            </a:r>
            <a:r>
              <a:rPr lang="en-ZA" sz="1200" i="1" dirty="0">
                <a:ea typeface="Calibri" panose="020F0502020204030204" pitchFamily="34" charset="0"/>
                <a:cs typeface="Calibri" panose="020F0502020204030204" pitchFamily="34" charset="0"/>
              </a:rPr>
              <a:t>National Indicator Data Set (NIDS)</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4"/>
              </a:rPr>
              <a:t>https://www.health.gov.za</a:t>
            </a:r>
            <a:r>
              <a:rPr lang="en-ZA" sz="1200" dirty="0">
                <a:ea typeface="Calibri" panose="020F0502020204030204" pitchFamily="34" charset="0"/>
                <a:cs typeface="Calibri" panose="020F0502020204030204" pitchFamily="34" charset="0"/>
              </a:rPr>
              <a:t> (Accessed: 3 November 2025).</a:t>
            </a:r>
          </a:p>
        </p:txBody>
      </p:sp>
    </p:spTree>
    <p:extLst>
      <p:ext uri="{BB962C8B-B14F-4D97-AF65-F5344CB8AC3E}">
        <p14:creationId xmlns:p14="http://schemas.microsoft.com/office/powerpoint/2010/main" val="1203343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17" y="1113146"/>
            <a:ext cx="7543800" cy="716507"/>
          </a:xfrm>
        </p:spPr>
        <p:txBody>
          <a:bodyPr/>
          <a:lstStyle/>
          <a:p>
            <a:r>
              <a:rPr lang="en-ZA" dirty="0">
                <a:latin typeface="Calibri" panose="020F0502020204030204" pitchFamily="34" charset="0"/>
                <a:ea typeface="Calibri" panose="020F0502020204030204" pitchFamily="34" charset="0"/>
                <a:cs typeface="Calibri" panose="020F0502020204030204" pitchFamily="34" charset="0"/>
              </a:rPr>
              <a:t>References</a:t>
            </a:r>
          </a:p>
        </p:txBody>
      </p:sp>
      <p:sp>
        <p:nvSpPr>
          <p:cNvPr id="3" name="Content Placeholder 2"/>
          <p:cNvSpPr>
            <a:spLocks noGrp="1"/>
          </p:cNvSpPr>
          <p:nvPr>
            <p:ph idx="1"/>
          </p:nvPr>
        </p:nvSpPr>
        <p:spPr>
          <a:xfrm>
            <a:off x="348018" y="2305336"/>
            <a:ext cx="8505967" cy="3301335"/>
          </a:xfrm>
        </p:spPr>
        <p:txBody>
          <a:bodyPr>
            <a:noAutofit/>
          </a:bodyPr>
          <a:lstStyle/>
          <a:p>
            <a:r>
              <a:rPr lang="en-ZA" sz="1200" dirty="0">
                <a:ea typeface="Calibri" panose="020F0502020204030204" pitchFamily="34" charset="0"/>
                <a:cs typeface="Calibri" panose="020F0502020204030204" pitchFamily="34" charset="0"/>
              </a:rPr>
              <a:t>Saskatchewan Health Quality (SASK). (2022) </a:t>
            </a:r>
            <a:r>
              <a:rPr lang="en-ZA" sz="1200" i="1" dirty="0">
                <a:ea typeface="Calibri" panose="020F0502020204030204" pitchFamily="34" charset="0"/>
                <a:cs typeface="Calibri" panose="020F0502020204030204" pitchFamily="34" charset="0"/>
              </a:rPr>
              <a:t>Four rules for identifying signals of change in run charts.</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2"/>
              </a:rPr>
              <a:t>https://www.saskhealthquality.ca/wp-content/uploads/2022/03/Run-Chart-Rules.pdf</a:t>
            </a:r>
            <a:r>
              <a:rPr lang="en-ZA" sz="1200" dirty="0">
                <a:ea typeface="Calibri" panose="020F0502020204030204" pitchFamily="34" charset="0"/>
                <a:cs typeface="Calibri" panose="020F0502020204030204" pitchFamily="34" charset="0"/>
              </a:rPr>
              <a:t> (Accessed: 3 November 2025). (</a:t>
            </a:r>
            <a:r>
              <a:rPr lang="en-ZA" sz="1200" u="sng" dirty="0">
                <a:ea typeface="Calibri" panose="020F0502020204030204" pitchFamily="34" charset="0"/>
                <a:cs typeface="Calibri" panose="020F0502020204030204" pitchFamily="34" charset="0"/>
                <a:hlinkClick r:id="rId3" tooltip="Four rules for identifying signals of change in run charts"/>
              </a:rPr>
              <a:t>Health Quality Council</a:t>
            </a:r>
            <a:r>
              <a:rPr lang="en-ZA" sz="1200" dirty="0">
                <a:ea typeface="Calibri" panose="020F0502020204030204" pitchFamily="34" charset="0"/>
                <a:cs typeface="Calibri" panose="020F0502020204030204" pitchFamily="34" charset="0"/>
              </a:rPr>
              <a:t>)</a:t>
            </a:r>
          </a:p>
          <a:p>
            <a:r>
              <a:rPr lang="en-ZA" sz="1200" dirty="0">
                <a:ea typeface="Calibri" panose="020F0502020204030204" pitchFamily="34" charset="0"/>
                <a:cs typeface="Calibri" panose="020F0502020204030204" pitchFamily="34" charset="0"/>
              </a:rPr>
              <a:t>CQUIN workshop PDF / </a:t>
            </a:r>
            <a:r>
              <a:rPr lang="en-ZA" sz="1200" dirty="0" err="1">
                <a:ea typeface="Calibri" panose="020F0502020204030204" pitchFamily="34" charset="0"/>
                <a:cs typeface="Calibri" panose="020F0502020204030204" pitchFamily="34" charset="0"/>
              </a:rPr>
              <a:t>Mpefe</a:t>
            </a:r>
            <a:r>
              <a:rPr lang="en-ZA" sz="1200" dirty="0">
                <a:ea typeface="Calibri" panose="020F0502020204030204" pitchFamily="34" charset="0"/>
                <a:cs typeface="Calibri" panose="020F0502020204030204" pitchFamily="34" charset="0"/>
              </a:rPr>
              <a:t>/</a:t>
            </a:r>
            <a:r>
              <a:rPr lang="en-ZA" sz="1200" dirty="0" err="1">
                <a:ea typeface="Calibri" panose="020F0502020204030204" pitchFamily="34" charset="0"/>
                <a:cs typeface="Calibri" panose="020F0502020204030204" pitchFamily="34" charset="0"/>
              </a:rPr>
              <a:t>Ketlhapile</a:t>
            </a:r>
            <a:r>
              <a:rPr lang="en-ZA" sz="1200" dirty="0">
                <a:ea typeface="Calibri" panose="020F0502020204030204" pitchFamily="34" charset="0"/>
                <a:cs typeface="Calibri" panose="020F0502020204030204" pitchFamily="34" charset="0"/>
              </a:rPr>
              <a:t> / </a:t>
            </a:r>
            <a:r>
              <a:rPr lang="en-ZA" sz="1200" dirty="0" err="1">
                <a:ea typeface="Calibri" panose="020F0502020204030204" pitchFamily="34" charset="0"/>
                <a:cs typeface="Calibri" panose="020F0502020204030204" pitchFamily="34" charset="0"/>
              </a:rPr>
              <a:t>NDoH</a:t>
            </a:r>
            <a:r>
              <a:rPr lang="en-ZA" sz="1200" dirty="0">
                <a:ea typeface="Calibri" panose="020F0502020204030204" pitchFamily="34" charset="0"/>
                <a:cs typeface="Calibri" panose="020F0502020204030204" pitchFamily="34" charset="0"/>
              </a:rPr>
              <a:t> strategy (Operation </a:t>
            </a:r>
            <a:r>
              <a:rPr lang="en-ZA" sz="1200" dirty="0" err="1">
                <a:ea typeface="Calibri" panose="020F0502020204030204" pitchFamily="34" charset="0"/>
                <a:cs typeface="Calibri" panose="020F0502020204030204" pitchFamily="34" charset="0"/>
              </a:rPr>
              <a:t>Phuthuma</a:t>
            </a:r>
            <a:r>
              <a:rPr lang="en-ZA" sz="1200" dirty="0">
                <a:ea typeface="Calibri" panose="020F0502020204030204" pitchFamily="34" charset="0"/>
                <a:cs typeface="Calibri" panose="020F0502020204030204" pitchFamily="34" charset="0"/>
              </a:rPr>
              <a:t> </a:t>
            </a:r>
            <a:r>
              <a:rPr lang="en-ZA" sz="1200" dirty="0" err="1">
                <a:ea typeface="Calibri" panose="020F0502020204030204" pitchFamily="34" charset="0"/>
                <a:cs typeface="Calibri" panose="020F0502020204030204" pitchFamily="34" charset="0"/>
              </a:rPr>
              <a:t>Mpefe</a:t>
            </a:r>
            <a:r>
              <a:rPr lang="en-ZA" sz="1200" dirty="0">
                <a:ea typeface="Calibri" panose="020F0502020204030204" pitchFamily="34" charset="0"/>
                <a:cs typeface="Calibri" panose="020F0502020204030204" pitchFamily="34" charset="0"/>
              </a:rPr>
              <a:t>, X. &amp; </a:t>
            </a:r>
            <a:r>
              <a:rPr lang="en-ZA" sz="1200" dirty="0" err="1">
                <a:ea typeface="Calibri" panose="020F0502020204030204" pitchFamily="34" charset="0"/>
                <a:cs typeface="Calibri" panose="020F0502020204030204" pitchFamily="34" charset="0"/>
              </a:rPr>
              <a:t>Ketlhapile</a:t>
            </a:r>
            <a:r>
              <a:rPr lang="en-ZA" sz="1200" dirty="0">
                <a:ea typeface="Calibri" panose="020F0502020204030204" pitchFamily="34" charset="0"/>
                <a:cs typeface="Calibri" panose="020F0502020204030204" pitchFamily="34" charset="0"/>
              </a:rPr>
              <a:t>, Y. (</a:t>
            </a:r>
            <a:r>
              <a:rPr lang="en-ZA" sz="1200" dirty="0" err="1">
                <a:ea typeface="Calibri" panose="020F0502020204030204" pitchFamily="34" charset="0"/>
                <a:cs typeface="Calibri" panose="020F0502020204030204" pitchFamily="34" charset="0"/>
              </a:rPr>
              <a:t>nd</a:t>
            </a:r>
            <a:r>
              <a:rPr lang="en-ZA" sz="1200" dirty="0">
                <a:ea typeface="Calibri" panose="020F0502020204030204" pitchFamily="34" charset="0"/>
                <a:cs typeface="Calibri" panose="020F0502020204030204" pitchFamily="34" charset="0"/>
              </a:rPr>
              <a:t>) </a:t>
            </a:r>
            <a:r>
              <a:rPr lang="en-ZA" sz="1200" i="1" dirty="0">
                <a:ea typeface="Calibri" panose="020F0502020204030204" pitchFamily="34" charset="0"/>
                <a:cs typeface="Calibri" panose="020F0502020204030204" pitchFamily="34" charset="0"/>
              </a:rPr>
              <a:t>Operation </a:t>
            </a:r>
            <a:r>
              <a:rPr lang="en-ZA" sz="1200" i="1" dirty="0" err="1">
                <a:ea typeface="Calibri" panose="020F0502020204030204" pitchFamily="34" charset="0"/>
                <a:cs typeface="Calibri" panose="020F0502020204030204" pitchFamily="34" charset="0"/>
              </a:rPr>
              <a:t>Phuthuma</a:t>
            </a:r>
            <a:r>
              <a:rPr lang="en-ZA" sz="1200" i="1" dirty="0">
                <a:ea typeface="Calibri" panose="020F0502020204030204" pitchFamily="34" charset="0"/>
                <a:cs typeface="Calibri" panose="020F0502020204030204" pitchFamily="34" charset="0"/>
              </a:rPr>
              <a:t>: CQUIN Workshop</a:t>
            </a:r>
            <a:r>
              <a:rPr lang="en-ZA" sz="1200" dirty="0">
                <a:ea typeface="Calibri" panose="020F0502020204030204" pitchFamily="34" charset="0"/>
                <a:cs typeface="Calibri" panose="020F0502020204030204" pitchFamily="34" charset="0"/>
              </a:rPr>
              <a:t>. [PDF] Available at: (Accessed: 3 November 2025).</a:t>
            </a:r>
            <a:br>
              <a:rPr lang="en-ZA" sz="1200" dirty="0">
                <a:ea typeface="Calibri" panose="020F0502020204030204" pitchFamily="34" charset="0"/>
                <a:cs typeface="Calibri" panose="020F0502020204030204" pitchFamily="34" charset="0"/>
              </a:rPr>
            </a:br>
            <a:endParaRPr lang="en-ZA" sz="1200" dirty="0">
              <a:ea typeface="Calibri" panose="020F0502020204030204" pitchFamily="34" charset="0"/>
              <a:cs typeface="Calibri" panose="020F0502020204030204" pitchFamily="34" charset="0"/>
            </a:endParaRPr>
          </a:p>
          <a:p>
            <a:r>
              <a:rPr lang="en-ZA" sz="1200" dirty="0">
                <a:ea typeface="Calibri" panose="020F0502020204030204" pitchFamily="34" charset="0"/>
                <a:cs typeface="Calibri" panose="020F0502020204030204" pitchFamily="34" charset="0"/>
              </a:rPr>
              <a:t>National Department of Health, South Africa. (2022) </a:t>
            </a:r>
            <a:r>
              <a:rPr lang="en-ZA" sz="1200" i="1" dirty="0">
                <a:ea typeface="Calibri" panose="020F0502020204030204" pitchFamily="34" charset="0"/>
                <a:cs typeface="Calibri" panose="020F0502020204030204" pitchFamily="34" charset="0"/>
              </a:rPr>
              <a:t>Ideal </a:t>
            </a:r>
            <a:r>
              <a:rPr lang="en-ZA" sz="1200" i="1" dirty="0" err="1">
                <a:ea typeface="Calibri" panose="020F0502020204030204" pitchFamily="34" charset="0"/>
                <a:cs typeface="Calibri" panose="020F0502020204030204" pitchFamily="34" charset="0"/>
              </a:rPr>
              <a:t>Clinic</a:t>
            </a:r>
            <a:r>
              <a:rPr lang="en-ZA" sz="1200" i="1" baseline="30000" dirty="0" err="1">
                <a:ea typeface="Calibri" panose="020F0502020204030204" pitchFamily="34" charset="0"/>
                <a:cs typeface="Calibri" panose="020F0502020204030204" pitchFamily="34" charset="0"/>
              </a:rPr>
              <a:t>TM</a:t>
            </a:r>
            <a:r>
              <a:rPr lang="en-ZA" sz="1200" i="1" dirty="0">
                <a:ea typeface="Calibri" panose="020F0502020204030204" pitchFamily="34" charset="0"/>
                <a:cs typeface="Calibri" panose="020F0502020204030204" pitchFamily="34" charset="0"/>
              </a:rPr>
              <a:t> Definitions, Components and Checklists</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4"/>
              </a:rPr>
              <a:t>https://www.health.gov.za</a:t>
            </a:r>
            <a:r>
              <a:rPr lang="en-ZA" sz="1200" dirty="0">
                <a:ea typeface="Calibri" panose="020F0502020204030204" pitchFamily="34" charset="0"/>
                <a:cs typeface="Calibri" panose="020F0502020204030204" pitchFamily="34" charset="0"/>
              </a:rPr>
              <a:t> (Accessed: 3 November 2025).</a:t>
            </a:r>
            <a:br>
              <a:rPr lang="en-ZA" sz="1200" dirty="0">
                <a:ea typeface="Calibri" panose="020F0502020204030204" pitchFamily="34" charset="0"/>
                <a:cs typeface="Calibri" panose="020F0502020204030204" pitchFamily="34" charset="0"/>
              </a:rPr>
            </a:br>
            <a:r>
              <a:rPr lang="en-ZA" sz="1200" dirty="0">
                <a:ea typeface="Calibri" panose="020F0502020204030204" pitchFamily="34" charset="0"/>
                <a:cs typeface="Calibri" panose="020F0502020204030204" pitchFamily="34" charset="0"/>
              </a:rPr>
              <a:t> </a:t>
            </a:r>
          </a:p>
          <a:p>
            <a:r>
              <a:rPr lang="en-ZA" sz="1200" dirty="0">
                <a:ea typeface="Calibri" panose="020F0502020204030204" pitchFamily="34" charset="0"/>
                <a:cs typeface="Calibri" panose="020F0502020204030204" pitchFamily="34" charset="0"/>
              </a:rPr>
              <a:t>National Department of Health, South Africa. (2011) </a:t>
            </a:r>
            <a:r>
              <a:rPr lang="en-ZA" sz="1200" i="1" dirty="0">
                <a:ea typeface="Calibri" panose="020F0502020204030204" pitchFamily="34" charset="0"/>
                <a:cs typeface="Calibri" panose="020F0502020204030204" pitchFamily="34" charset="0"/>
              </a:rPr>
              <a:t>DHMIS Policy</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4"/>
              </a:rPr>
              <a:t>https://www.health.gov.za</a:t>
            </a:r>
            <a:r>
              <a:rPr lang="en-ZA" sz="1200" dirty="0">
                <a:ea typeface="Calibri" panose="020F0502020204030204" pitchFamily="34" charset="0"/>
                <a:cs typeface="Calibri" panose="020F0502020204030204" pitchFamily="34" charset="0"/>
              </a:rPr>
              <a:t> (Accessed: 3 November 2025).</a:t>
            </a:r>
            <a:br>
              <a:rPr lang="en-ZA" sz="1200" dirty="0">
                <a:ea typeface="Calibri" panose="020F0502020204030204" pitchFamily="34" charset="0"/>
                <a:cs typeface="Calibri" panose="020F0502020204030204" pitchFamily="34" charset="0"/>
              </a:rPr>
            </a:br>
            <a:endParaRPr lang="en-ZA" sz="1200" dirty="0">
              <a:ea typeface="Calibri" panose="020F0502020204030204" pitchFamily="34" charset="0"/>
              <a:cs typeface="Calibri" panose="020F0502020204030204" pitchFamily="34" charset="0"/>
            </a:endParaRPr>
          </a:p>
          <a:p>
            <a:r>
              <a:rPr lang="en-ZA" sz="1200" dirty="0">
                <a:ea typeface="Calibri" panose="020F0502020204030204" pitchFamily="34" charset="0"/>
                <a:cs typeface="Calibri" panose="020F0502020204030204" pitchFamily="34" charset="0"/>
              </a:rPr>
              <a:t>National Department of Health, South Africa. (2025) </a:t>
            </a:r>
            <a:r>
              <a:rPr lang="en-ZA" sz="1200" i="1" dirty="0">
                <a:ea typeface="Calibri" panose="020F0502020204030204" pitchFamily="34" charset="0"/>
                <a:cs typeface="Calibri" panose="020F0502020204030204" pitchFamily="34" charset="0"/>
              </a:rPr>
              <a:t>National Indicator Data Set (NIDS)</a:t>
            </a:r>
            <a:r>
              <a:rPr lang="en-ZA" sz="1200" dirty="0">
                <a:ea typeface="Calibri" panose="020F0502020204030204" pitchFamily="34" charset="0"/>
                <a:cs typeface="Calibri" panose="020F0502020204030204" pitchFamily="34" charset="0"/>
              </a:rPr>
              <a:t>. Available at: </a:t>
            </a:r>
            <a:r>
              <a:rPr lang="en-ZA" sz="1200" u="sng" dirty="0">
                <a:ea typeface="Calibri" panose="020F0502020204030204" pitchFamily="34" charset="0"/>
                <a:cs typeface="Calibri" panose="020F0502020204030204" pitchFamily="34" charset="0"/>
                <a:hlinkClick r:id="rId4"/>
              </a:rPr>
              <a:t>https://www.health.gov.za</a:t>
            </a:r>
            <a:r>
              <a:rPr lang="en-ZA" sz="1200" dirty="0">
                <a:ea typeface="Calibri" panose="020F0502020204030204" pitchFamily="34" charset="0"/>
                <a:cs typeface="Calibri" panose="020F0502020204030204" pitchFamily="34" charset="0"/>
              </a:rPr>
              <a:t> (Accessed: 3 November 2025).</a:t>
            </a:r>
          </a:p>
        </p:txBody>
      </p:sp>
    </p:spTree>
    <p:extLst>
      <p:ext uri="{BB962C8B-B14F-4D97-AF65-F5344CB8AC3E}">
        <p14:creationId xmlns:p14="http://schemas.microsoft.com/office/powerpoint/2010/main" val="571500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062D5-8C35-BDC9-5043-9EBE93DCF4BE}"/>
              </a:ext>
            </a:extLst>
          </p:cNvPr>
          <p:cNvSpPr txBox="1"/>
          <p:nvPr/>
        </p:nvSpPr>
        <p:spPr>
          <a:xfrm>
            <a:off x="2288858" y="3278624"/>
            <a:ext cx="4577714" cy="523220"/>
          </a:xfrm>
          <a:prstGeom prst="rect">
            <a:avLst/>
          </a:prstGeom>
          <a:noFill/>
        </p:spPr>
        <p:txBody>
          <a:bodyPr wrap="square">
            <a:spAutoFit/>
          </a:bodyPr>
          <a:lstStyle/>
          <a:p>
            <a:pPr algn="ctr"/>
            <a:r>
              <a:rPr lang="en-ZA" sz="2800" dirty="0"/>
              <a:t>Thank You/</a:t>
            </a:r>
            <a:r>
              <a:rPr lang="en-ZA" sz="2800" dirty="0" err="1"/>
              <a:t>Realeboga</a:t>
            </a:r>
            <a:r>
              <a:rPr lang="en-ZA" sz="2800" dirty="0"/>
              <a:t> </a:t>
            </a:r>
          </a:p>
        </p:txBody>
      </p:sp>
    </p:spTree>
    <p:extLst>
      <p:ext uri="{BB962C8B-B14F-4D97-AF65-F5344CB8AC3E}">
        <p14:creationId xmlns:p14="http://schemas.microsoft.com/office/powerpoint/2010/main" val="3664229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5C9DD-5A35-6172-11A2-BE53EED510C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058F9AD-4861-9D96-5534-B9941C4FDE18}"/>
              </a:ext>
            </a:extLst>
          </p:cNvPr>
          <p:cNvSpPr txBox="1">
            <a:spLocks/>
          </p:cNvSpPr>
          <p:nvPr/>
        </p:nvSpPr>
        <p:spPr>
          <a:xfrm>
            <a:off x="3214406" y="1198781"/>
            <a:ext cx="5911450" cy="4460438"/>
          </a:xfrm>
          <a:prstGeom prst="rect">
            <a:avLst/>
          </a:prstGeom>
        </p:spPr>
        <p:txBody>
          <a:bodyPr vert="horz" lIns="68580" tIns="34290" rIns="68580" bIns="34290" rtlCol="0">
            <a:normAutofit/>
          </a:bodyPr>
          <a:lstStyle>
            <a:lvl1pPr marL="171439" indent="-171439" algn="l" defTabSz="68575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514317" rtl="0" eaLnBrk="1" fontAlgn="auto" latinLnBrk="0" hangingPunct="1">
              <a:lnSpc>
                <a:spcPct val="150000"/>
              </a:lnSpc>
              <a:spcBef>
                <a:spcPts val="563"/>
              </a:spcBef>
              <a:spcAft>
                <a:spcPts val="0"/>
              </a:spcAft>
              <a:buClrTx/>
              <a:buSzTx/>
              <a:buFont typeface="Arial" panose="020B0604020202020204" pitchFamily="34" charset="0"/>
              <a:buNone/>
              <a:tabLst/>
              <a:defRPr/>
            </a:pPr>
            <a:endParaRPr kumimoji="0" lang="en-ZA" sz="1575" b="0" i="0" u="none" strike="noStrike" kern="1200" cap="none" spc="0" normalizeH="0" baseline="0" noProof="0" dirty="0">
              <a:ln>
                <a:noFill/>
              </a:ln>
              <a:solidFill>
                <a:sysClr val="windowText" lastClr="000000"/>
              </a:solidFill>
              <a:effectLst/>
              <a:uLnTx/>
              <a:uFillTx/>
              <a:latin typeface="Franklin Gothic Book" panose="020F0502020204030204"/>
              <a:ea typeface="+mn-ea"/>
              <a:cs typeface="+mn-cs"/>
            </a:endParaRPr>
          </a:p>
        </p:txBody>
      </p:sp>
      <p:sp>
        <p:nvSpPr>
          <p:cNvPr id="15" name="TextBox 14">
            <a:extLst>
              <a:ext uri="{FF2B5EF4-FFF2-40B4-BE49-F238E27FC236}">
                <a16:creationId xmlns:a16="http://schemas.microsoft.com/office/drawing/2014/main" id="{4DDA3DA5-DC45-0B62-210C-5852BEF006B7}"/>
              </a:ext>
            </a:extLst>
          </p:cNvPr>
          <p:cNvSpPr txBox="1"/>
          <p:nvPr/>
        </p:nvSpPr>
        <p:spPr>
          <a:xfrm>
            <a:off x="251520" y="180494"/>
            <a:ext cx="7056784" cy="830997"/>
          </a:xfrm>
          <a:prstGeom prst="rect">
            <a:avLst/>
          </a:prstGeom>
          <a:noFill/>
        </p:spPr>
        <p:txBody>
          <a:bodyPr wrap="square" rtlCol="0">
            <a:spAutoFit/>
          </a:bodyPr>
          <a:lstStyle/>
          <a:p>
            <a:pPr algn="ctr" defTabSz="685800"/>
            <a:r>
              <a:rPr lang="en-US" sz="2400" dirty="0">
                <a:solidFill>
                  <a:schemeClr val="bg1"/>
                </a:solidFill>
                <a:ea typeface="Calibri" panose="020F0502020204030204" pitchFamily="34" charset="0"/>
                <a:cs typeface="Calibri" panose="020F0502020204030204" pitchFamily="34" charset="0"/>
              </a:rPr>
              <a:t>4.1. Introduction: Definition of Quality health Care in PHC settings</a:t>
            </a:r>
            <a:endParaRPr lang="en-ZA" sz="2400" dirty="0">
              <a:solidFill>
                <a:schemeClr val="bg1"/>
              </a:solidFill>
              <a:latin typeface="Franklin Gothic Book" panose="020F0502020204030204"/>
            </a:endParaRPr>
          </a:p>
        </p:txBody>
      </p:sp>
      <p:sp>
        <p:nvSpPr>
          <p:cNvPr id="6" name="Content Placeholder 8">
            <a:extLst>
              <a:ext uri="{FF2B5EF4-FFF2-40B4-BE49-F238E27FC236}">
                <a16:creationId xmlns:a16="http://schemas.microsoft.com/office/drawing/2014/main" id="{5753DA47-4CD7-1FA5-0941-E254859EB47C}"/>
              </a:ext>
            </a:extLst>
          </p:cNvPr>
          <p:cNvSpPr txBox="1">
            <a:spLocks/>
          </p:cNvSpPr>
          <p:nvPr/>
        </p:nvSpPr>
        <p:spPr>
          <a:xfrm>
            <a:off x="125648" y="1051948"/>
            <a:ext cx="9018352" cy="1544507"/>
          </a:xfrm>
          <a:prstGeom prst="rect">
            <a:avLst/>
          </a:prstGeom>
        </p:spPr>
        <p:txBody>
          <a:bodyPr vert="horz" lIns="68580" tIns="34290" rIns="68580" bIns="34290" rtlCol="0">
            <a:noAutofit/>
          </a:bodyPr>
          <a:lstStyle>
            <a:lvl1pPr marL="171439" indent="-171439" algn="l" defTabSz="685756" rtl="0" eaLnBrk="1" latinLnBrk="0" hangingPunct="1">
              <a:lnSpc>
                <a:spcPct val="90000"/>
              </a:lnSpc>
              <a:spcBef>
                <a:spcPts val="751"/>
              </a:spcBef>
              <a:buFont typeface="Arial" panose="020B0604020202020204" pitchFamily="34" charset="0"/>
              <a:buChar char="•"/>
              <a:defRPr sz="2400" kern="1200">
                <a:solidFill>
                  <a:schemeClr val="tx1"/>
                </a:solidFill>
                <a:latin typeface="+mn-lt"/>
                <a:ea typeface="+mn-ea"/>
                <a:cs typeface="+mn-cs"/>
              </a:defRPr>
            </a:lvl1pPr>
            <a:lvl2pPr marL="514318" indent="-171439" algn="l" defTabSz="685756"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195" indent="-171439" algn="l" defTabSz="6857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073"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2950"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829"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706"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583"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462" indent="-171439" algn="l" defTabSz="6857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514317"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This refers to the delivery of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accessible, safe, patient-centred, evidence-based and efficient care</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 that meets the health needs of individuals and communities. It ensures that services are provided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timely</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respectfully</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 and in a manner that upholds the standards set by the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National Core Standards</a:t>
            </a:r>
            <a:r>
              <a:rPr lang="en-US" sz="1800" b="1" dirty="0">
                <a:solidFill>
                  <a:prstClr val="black"/>
                </a:solidFill>
                <a:latin typeface="Aptos" panose="020B0004020202020204" pitchFamily="34" charset="0"/>
              </a:rPr>
              <a:t>,</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Ideal Clinic Realization and Maintenance (ICRM) programme</a:t>
            </a:r>
          </a:p>
        </p:txBody>
      </p:sp>
      <p:graphicFrame>
        <p:nvGraphicFramePr>
          <p:cNvPr id="4" name="Table 3">
            <a:extLst>
              <a:ext uri="{FF2B5EF4-FFF2-40B4-BE49-F238E27FC236}">
                <a16:creationId xmlns:a16="http://schemas.microsoft.com/office/drawing/2014/main" id="{9D73969C-DC48-932A-5562-77C9BFEF0DA3}"/>
              </a:ext>
            </a:extLst>
          </p:cNvPr>
          <p:cNvGraphicFramePr>
            <a:graphicFrameLocks noGrp="1"/>
          </p:cNvGraphicFramePr>
          <p:nvPr>
            <p:extLst>
              <p:ext uri="{D42A27DB-BD31-4B8C-83A1-F6EECF244321}">
                <p14:modId xmlns:p14="http://schemas.microsoft.com/office/powerpoint/2010/main" val="298776012"/>
              </p:ext>
            </p:extLst>
          </p:nvPr>
        </p:nvGraphicFramePr>
        <p:xfrm>
          <a:off x="110045" y="2589131"/>
          <a:ext cx="9015811" cy="3182552"/>
        </p:xfrm>
        <a:graphic>
          <a:graphicData uri="http://schemas.openxmlformats.org/drawingml/2006/table">
            <a:tbl>
              <a:tblPr firstRow="1" bandRow="1"/>
              <a:tblGrid>
                <a:gridCol w="4273988">
                  <a:extLst>
                    <a:ext uri="{9D8B030D-6E8A-4147-A177-3AD203B41FA5}">
                      <a16:colId xmlns:a16="http://schemas.microsoft.com/office/drawing/2014/main" val="764221122"/>
                    </a:ext>
                  </a:extLst>
                </a:gridCol>
                <a:gridCol w="4741823">
                  <a:extLst>
                    <a:ext uri="{9D8B030D-6E8A-4147-A177-3AD203B41FA5}">
                      <a16:colId xmlns:a16="http://schemas.microsoft.com/office/drawing/2014/main" val="1601565955"/>
                    </a:ext>
                  </a:extLst>
                </a:gridCol>
              </a:tblGrid>
              <a:tr h="331698">
                <a:tc gridSpan="2">
                  <a:txBody>
                    <a:bodyPr/>
                    <a:lstStyle/>
                    <a:p>
                      <a:pPr algn="l">
                        <a:lnSpc>
                          <a:spcPct val="100000"/>
                        </a:lnSpc>
                      </a:pPr>
                      <a:r>
                        <a:rPr lang="en-US" sz="1800" b="1" dirty="0">
                          <a:latin typeface="+mn-lt"/>
                        </a:rPr>
                        <a:t>                                          Dimensions of Quality Management</a:t>
                      </a:r>
                      <a:endParaRPr lang="en-ZA" sz="1800" b="1" dirty="0">
                        <a:latin typeface="+mn-lt"/>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p>
                      <a:endParaRPr dirty="0"/>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52558276"/>
                  </a:ext>
                </a:extLst>
              </a:tr>
              <a:tr h="3316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800" b="1" dirty="0">
                          <a:latin typeface="+mn-lt"/>
                        </a:rPr>
                        <a:t>For people who use the services</a:t>
                      </a:r>
                      <a:endParaRPr lang="en-ZA" sz="1800" b="1" dirty="0">
                        <a:latin typeface="+mn-lt"/>
                      </a:endParaRP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800" b="1" dirty="0">
                          <a:latin typeface="+mn-lt"/>
                        </a:rPr>
                        <a:t>For those providing services</a:t>
                      </a:r>
                      <a:endParaRPr lang="en-ZA" sz="1800" b="1" dirty="0">
                        <a:latin typeface="+mn-lt"/>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56477806"/>
                  </a:ext>
                </a:extLst>
              </a:tr>
              <a:tr h="9785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800" b="1" dirty="0">
                          <a:latin typeface="+mn-lt"/>
                        </a:rPr>
                        <a:t>Safe</a:t>
                      </a:r>
                      <a:r>
                        <a:rPr lang="en-US" sz="1800" dirty="0">
                          <a:latin typeface="+mn-lt"/>
                        </a:rPr>
                        <a:t>: Health care services rendered by well trained staff who can diagnose correctly and prescribe the correct treatment.</a:t>
                      </a:r>
                      <a:endParaRPr lang="en-ZA" sz="1800" dirty="0">
                        <a:latin typeface="+mn-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756"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ZA" sz="18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Well-led</a:t>
                      </a:r>
                      <a:r>
                        <a:rPr kumimoji="0" lang="en-ZA"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 - They are open and collaborate internally and externally and are committed to learning and improvement.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29889952"/>
                  </a:ext>
                </a:extLst>
              </a:tr>
              <a:tr h="8624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800" b="1" dirty="0">
                          <a:latin typeface="+mn-lt"/>
                        </a:rPr>
                        <a:t>Effective</a:t>
                      </a:r>
                      <a:r>
                        <a:rPr lang="en-US" sz="1800" dirty="0">
                          <a:latin typeface="+mn-lt"/>
                        </a:rPr>
                        <a:t>: receive health care services timeously ,no long waiting time </a:t>
                      </a:r>
                      <a:endParaRPr lang="en-ZA" sz="1800" dirty="0">
                        <a:latin typeface="+mn-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kumimoji="0" lang="en-ZA" sz="18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Sustainable</a:t>
                      </a:r>
                      <a:r>
                        <a:rPr kumimoji="0" lang="en-ZA"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 - They use their resources responsibly and efficiently, providing fair access to all, and according to need of their populations</a:t>
                      </a:r>
                      <a:endParaRPr lang="en-ZA" sz="1800" dirty="0">
                        <a:latin typeface="+mn-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666111431"/>
                  </a:ext>
                </a:extLst>
              </a:tr>
              <a:tr h="6266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800" b="1" dirty="0">
                          <a:latin typeface="+mn-lt"/>
                        </a:rPr>
                        <a:t>Patient centered</a:t>
                      </a:r>
                      <a:r>
                        <a:rPr lang="en-US" sz="1800" dirty="0">
                          <a:latin typeface="+mn-lt"/>
                        </a:rPr>
                        <a:t>: Crae is respectful and responsive to your needs and values</a:t>
                      </a:r>
                      <a:endParaRPr lang="en-ZA" sz="1800" dirty="0">
                        <a:latin typeface="+mn-lt"/>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756"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ZA" sz="18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Equitable</a:t>
                      </a:r>
                      <a:r>
                        <a:rPr kumimoji="0" lang="en-ZA"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 - They provide care that does not vary in quality because of a person’s characteristics.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543281564"/>
                  </a:ext>
                </a:extLst>
              </a:tr>
            </a:tbl>
          </a:graphicData>
        </a:graphic>
      </p:graphicFrame>
    </p:spTree>
    <p:extLst>
      <p:ext uri="{BB962C8B-B14F-4D97-AF65-F5344CB8AC3E}">
        <p14:creationId xmlns:p14="http://schemas.microsoft.com/office/powerpoint/2010/main" val="3892921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BFD630-DFD5-DCF9-A427-25DEE14A5DC5}"/>
              </a:ext>
            </a:extLst>
          </p:cNvPr>
          <p:cNvSpPr txBox="1"/>
          <p:nvPr/>
        </p:nvSpPr>
        <p:spPr>
          <a:xfrm>
            <a:off x="395536" y="188722"/>
            <a:ext cx="74523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rPr>
              <a:t>4.1 Introduction-Definition of Quality Improvement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mn-ea"/>
                <a:cs typeface="Arial" panose="020B0604020202020204" pitchFamily="34" charset="0"/>
              </a:rPr>
              <a:t>in Health Care</a:t>
            </a:r>
          </a:p>
        </p:txBody>
      </p:sp>
      <p:pic>
        <p:nvPicPr>
          <p:cNvPr id="2" name="Picture 1">
            <a:extLst>
              <a:ext uri="{FF2B5EF4-FFF2-40B4-BE49-F238E27FC236}">
                <a16:creationId xmlns:a16="http://schemas.microsoft.com/office/drawing/2014/main" id="{39140AE1-60CD-81B1-F337-AE019E3BE5DF}"/>
              </a:ext>
            </a:extLst>
          </p:cNvPr>
          <p:cNvPicPr>
            <a:picLocks noChangeAspect="1"/>
          </p:cNvPicPr>
          <p:nvPr/>
        </p:nvPicPr>
        <p:blipFill>
          <a:blip r:embed="rId3"/>
          <a:stretch>
            <a:fillRect/>
          </a:stretch>
        </p:blipFill>
        <p:spPr>
          <a:xfrm>
            <a:off x="33244" y="1083114"/>
            <a:ext cx="3012317" cy="4752528"/>
          </a:xfrm>
          <a:prstGeom prst="rect">
            <a:avLst/>
          </a:prstGeom>
          <a:scene3d>
            <a:camera prst="orthographicFront"/>
            <a:lightRig rig="threePt" dir="t"/>
          </a:scene3d>
          <a:sp3d>
            <a:bevelT/>
          </a:sp3d>
        </p:spPr>
      </p:pic>
      <p:sp>
        <p:nvSpPr>
          <p:cNvPr id="4" name="Content Placeholder 2">
            <a:extLst>
              <a:ext uri="{FF2B5EF4-FFF2-40B4-BE49-F238E27FC236}">
                <a16:creationId xmlns:a16="http://schemas.microsoft.com/office/drawing/2014/main" id="{A6430C10-AA39-84C6-3E3D-6D68AAFE6CF0}"/>
              </a:ext>
            </a:extLst>
          </p:cNvPr>
          <p:cNvSpPr txBox="1">
            <a:spLocks/>
          </p:cNvSpPr>
          <p:nvPr/>
        </p:nvSpPr>
        <p:spPr>
          <a:xfrm>
            <a:off x="3104122" y="1137436"/>
            <a:ext cx="5860366" cy="4667827"/>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R="0" lvl="0" algn="l" defTabSz="514299" rtl="0" eaLnBrk="1" fontAlgn="auto" latinLnBrk="0" hangingPunct="1">
              <a:lnSpc>
                <a:spcPct val="100000"/>
              </a:lnSpc>
              <a:spcBef>
                <a:spcPts val="563"/>
              </a:spcBef>
              <a:spcAft>
                <a:spcPts val="0"/>
              </a:spcAft>
              <a:buClrTx/>
              <a:buSzTx/>
              <a:buFont typeface="Arial" panose="020B0604020202020204" pitchFamily="34" charset="0"/>
              <a:buChar char="•"/>
              <a:tabLst/>
              <a:defRPr/>
            </a:pPr>
            <a:r>
              <a:rPr kumimoji="0" lang="en-ZA" sz="1800" b="1" i="0" u="none" strike="noStrike" kern="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Definition of QI in healthcare </a:t>
            </a:r>
            <a:r>
              <a:rPr kumimoji="0" lang="en-ZA" sz="1800" b="0" i="0" u="none" strike="noStrike" kern="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 </a:t>
            </a:r>
            <a:r>
              <a:rPr kumimoji="0" lang="en-ZA" sz="1800" i="0" u="none" strike="noStrike" kern="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It is a systematic, data-driven, team-based approach </a:t>
            </a:r>
            <a:r>
              <a:rPr kumimoji="0" lang="en-ZA" sz="1800" b="0" i="0" u="none" strike="noStrike" kern="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to improving patient care, safety, efficiency, and outcomes (</a:t>
            </a:r>
            <a:r>
              <a:rPr kumimoji="0" lang="en-ZA" sz="18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Jones, B. 2019)</a:t>
            </a:r>
            <a:endParaRPr kumimoji="0" lang="en-ZA" sz="1800" b="0" i="1"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endParaRPr>
          </a:p>
          <a:p>
            <a:pPr marR="0" lvl="0" algn="l" defTabSz="514299" rtl="0" eaLnBrk="1" fontAlgn="auto" latinLnBrk="0" hangingPunct="1">
              <a:lnSpc>
                <a:spcPct val="100000"/>
              </a:lnSpc>
              <a:spcBef>
                <a:spcPts val="563"/>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rPr>
              <a:t>We propose defining </a:t>
            </a:r>
            <a:r>
              <a:rPr kumimoji="0" lang="en-ZA" sz="1800" b="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rPr>
              <a:t>it is the combined and </a:t>
            </a:r>
            <a:r>
              <a:rPr kumimoji="0" lang="en-ZA" sz="1800" b="1"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rPr>
              <a:t>unceasing</a:t>
            </a:r>
            <a:r>
              <a:rPr kumimoji="0" lang="en-ZA" sz="1800" b="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rPr>
              <a:t> efforts of </a:t>
            </a:r>
            <a:r>
              <a:rPr kumimoji="0" lang="en-ZA" sz="1800" b="1"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rPr>
              <a:t>everyone</a:t>
            </a:r>
            <a:r>
              <a:rPr kumimoji="0" lang="en-ZA" sz="1800" b="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rPr>
              <a:t>—healthcare professionals, patients and their families, researchers, payers, planners and educators to make the changes that will lead to better patient outcomes (health), better system performance (care) and better professional development (learning) by (</a:t>
            </a:r>
            <a:r>
              <a:rPr kumimoji="0" lang="en-ZA" sz="1800" b="0" i="0" u="none" strike="noStrike" kern="1200" cap="none" spc="0" normalizeH="0" baseline="0" noProof="0" dirty="0">
                <a:ln>
                  <a:noFill/>
                </a:ln>
                <a:solidFill>
                  <a:srgbClr val="000000">
                    <a:lumMod val="75000"/>
                    <a:lumOff val="25000"/>
                  </a:srgbClr>
                </a:solidFill>
                <a:effectLst/>
                <a:uLnTx/>
                <a:uFillTx/>
                <a:ea typeface="Calibri" panose="020F0502020204030204" pitchFamily="34" charset="0"/>
                <a:cs typeface="Calibri" panose="020F0502020204030204" pitchFamily="34" charset="0"/>
              </a:rPr>
              <a:t>Batalden et al. 2007)</a:t>
            </a:r>
            <a:endParaRPr kumimoji="0" lang="en-ZA" sz="1800" b="0" i="0" u="none" strike="noStrike" kern="1200" cap="none" spc="0" normalizeH="0" baseline="0" noProof="0" dirty="0">
              <a:ln>
                <a:noFill/>
              </a:ln>
              <a:solidFill>
                <a:srgbClr val="FF0000"/>
              </a:solidFill>
              <a:effectLst/>
              <a:uLnTx/>
              <a:uFillTx/>
              <a:ea typeface="Calibri" panose="020F0502020204030204" pitchFamily="34" charset="0"/>
              <a:cs typeface="Calibri" panose="020F0502020204030204" pitchFamily="34" charset="0"/>
            </a:endParaRPr>
          </a:p>
          <a:p>
            <a:pPr>
              <a:lnSpc>
                <a:spcPct val="150000"/>
              </a:lnSpc>
              <a:spcAft>
                <a:spcPts val="600"/>
              </a:spcAft>
              <a:buClr>
                <a:srgbClr val="9BA8B7"/>
              </a:buClr>
              <a:buFont typeface="Arial" panose="020B0604020202020204" pitchFamily="34" charset="0"/>
              <a:buChar char="•"/>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sp>
        <p:nvSpPr>
          <p:cNvPr id="7" name="TextBox 6">
            <a:extLst>
              <a:ext uri="{FF2B5EF4-FFF2-40B4-BE49-F238E27FC236}">
                <a16:creationId xmlns:a16="http://schemas.microsoft.com/office/drawing/2014/main" id="{B9B271D8-EB57-6788-505E-7158E8E0D991}"/>
              </a:ext>
            </a:extLst>
          </p:cNvPr>
          <p:cNvSpPr txBox="1"/>
          <p:nvPr/>
        </p:nvSpPr>
        <p:spPr>
          <a:xfrm>
            <a:off x="-2" y="1137437"/>
            <a:ext cx="3020667" cy="426207"/>
          </a:xfrm>
          <a:prstGeom prst="rect">
            <a:avLst/>
          </a:prstGeom>
          <a:solidFill>
            <a:schemeClr val="bg2"/>
          </a:solidFill>
          <a:scene3d>
            <a:camera prst="orthographicFront"/>
            <a:lightRig rig="threePt" dir="t"/>
          </a:scene3d>
          <a:sp3d>
            <a:bevelT/>
          </a:sp3d>
        </p:spPr>
        <p:txBody>
          <a:bodyPr wrap="square">
            <a:spAutoFit/>
          </a:bodyPr>
          <a:lstStyle/>
          <a:p>
            <a:pPr marR="0" lvl="0" defTabSz="514299" rtl="0" eaLnBrk="1" fontAlgn="auto" latinLnBrk="0" hangingPunct="1">
              <a:lnSpc>
                <a:spcPct val="150000"/>
              </a:lnSpc>
              <a:spcBef>
                <a:spcPts val="563"/>
              </a:spcBef>
              <a:spcAft>
                <a:spcPts val="0"/>
              </a:spcAft>
              <a:buClrTx/>
              <a:buSzTx/>
              <a:tabLst/>
              <a:defRPr/>
            </a:pPr>
            <a:r>
              <a:rPr kumimoji="0" lang="en-ZA" sz="1600" b="1" i="0" u="none" strike="noStrike" kern="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rPr>
              <a:t>                   Key principles</a:t>
            </a: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25C4457-55E6-1650-0F2F-3CE7262E698A}"/>
              </a:ext>
            </a:extLst>
          </p:cNvPr>
          <p:cNvSpPr txBox="1"/>
          <p:nvPr/>
        </p:nvSpPr>
        <p:spPr>
          <a:xfrm>
            <a:off x="-25317" y="2218361"/>
            <a:ext cx="2005029" cy="426207"/>
          </a:xfrm>
          <a:prstGeom prst="rect">
            <a:avLst/>
          </a:prstGeom>
          <a:solidFill>
            <a:schemeClr val="bg2"/>
          </a:solidFill>
          <a:scene3d>
            <a:camera prst="orthographicFront"/>
            <a:lightRig rig="threePt" dir="t"/>
          </a:scene3d>
          <a:sp3d>
            <a:bevelT/>
          </a:sp3d>
        </p:spPr>
        <p:txBody>
          <a:bodyPr wrap="square">
            <a:spAutoFit/>
          </a:bodyPr>
          <a:lstStyle/>
          <a:p>
            <a:pPr marR="0" lvl="0" algn="l" defTabSz="514299" rtl="0" eaLnBrk="1" fontAlgn="auto" latinLnBrk="0" hangingPunct="1">
              <a:lnSpc>
                <a:spcPct val="150000"/>
              </a:lnSpc>
              <a:spcBef>
                <a:spcPts val="563"/>
              </a:spcBef>
              <a:spcAft>
                <a:spcPts val="0"/>
              </a:spcAft>
              <a:buClrTx/>
              <a:buSzTx/>
              <a:tabLst/>
              <a:defRPr/>
            </a:pPr>
            <a:r>
              <a:rPr kumimoji="0" lang="en-ZA" sz="1600" b="0" i="0" u="none" strike="noStrike" kern="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rPr>
              <a:t>Identify gaps in care</a:t>
            </a:r>
          </a:p>
        </p:txBody>
      </p:sp>
      <p:sp>
        <p:nvSpPr>
          <p:cNvPr id="9" name="TextBox 8">
            <a:extLst>
              <a:ext uri="{FF2B5EF4-FFF2-40B4-BE49-F238E27FC236}">
                <a16:creationId xmlns:a16="http://schemas.microsoft.com/office/drawing/2014/main" id="{1613466B-2F42-2A1C-904A-CC680E7C00D5}"/>
              </a:ext>
            </a:extLst>
          </p:cNvPr>
          <p:cNvSpPr txBox="1"/>
          <p:nvPr/>
        </p:nvSpPr>
        <p:spPr>
          <a:xfrm>
            <a:off x="-2" y="3276317"/>
            <a:ext cx="2475419" cy="426207"/>
          </a:xfrm>
          <a:prstGeom prst="rect">
            <a:avLst/>
          </a:prstGeom>
          <a:solidFill>
            <a:schemeClr val="bg2"/>
          </a:solidFill>
          <a:scene3d>
            <a:camera prst="orthographicFront"/>
            <a:lightRig rig="threePt" dir="t"/>
          </a:scene3d>
          <a:sp3d>
            <a:bevelT/>
          </a:sp3d>
        </p:spPr>
        <p:txBody>
          <a:bodyPr wrap="square">
            <a:spAutoFit/>
          </a:bodyPr>
          <a:lstStyle/>
          <a:p>
            <a:pPr marR="0" lvl="0" algn="l" defTabSz="514299" rtl="0" eaLnBrk="1" fontAlgn="auto" latinLnBrk="0" hangingPunct="1">
              <a:lnSpc>
                <a:spcPct val="150000"/>
              </a:lnSpc>
              <a:spcBef>
                <a:spcPts val="563"/>
              </a:spcBef>
              <a:spcAft>
                <a:spcPts val="0"/>
              </a:spcAft>
              <a:buClrTx/>
              <a:buSzTx/>
              <a:tabLst/>
              <a:defRPr/>
            </a:pPr>
            <a:r>
              <a:rPr kumimoji="0" lang="en-ZA" sz="1600" b="0" i="0" u="none" strike="noStrike" kern="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rPr>
              <a:t> Understand root causes</a:t>
            </a: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F8CA8A0-2B82-7D23-3247-F56650BD9DE9}"/>
              </a:ext>
            </a:extLst>
          </p:cNvPr>
          <p:cNvSpPr txBox="1"/>
          <p:nvPr/>
        </p:nvSpPr>
        <p:spPr>
          <a:xfrm>
            <a:off x="41594" y="5294356"/>
            <a:ext cx="2979072" cy="426207"/>
          </a:xfrm>
          <a:prstGeom prst="rect">
            <a:avLst/>
          </a:prstGeom>
          <a:solidFill>
            <a:schemeClr val="bg2"/>
          </a:solidFill>
          <a:scene3d>
            <a:camera prst="orthographicFront"/>
            <a:lightRig rig="threePt" dir="t"/>
          </a:scene3d>
          <a:sp3d>
            <a:bevelT/>
          </a:sp3d>
        </p:spPr>
        <p:txBody>
          <a:bodyPr wrap="square">
            <a:spAutoFit/>
          </a:bodyPr>
          <a:lstStyle/>
          <a:p>
            <a:pPr marR="0" lvl="0" algn="l" defTabSz="514299" rtl="0" eaLnBrk="1" fontAlgn="auto" latinLnBrk="0" hangingPunct="1">
              <a:lnSpc>
                <a:spcPct val="150000"/>
              </a:lnSpc>
              <a:spcBef>
                <a:spcPts val="563"/>
              </a:spcBef>
              <a:spcAft>
                <a:spcPts val="0"/>
              </a:spcAft>
              <a:buClrTx/>
              <a:buSzTx/>
              <a:tabLst/>
              <a:defRPr/>
            </a:pPr>
            <a:r>
              <a:rPr kumimoji="0" lang="en-ZA" sz="1600" b="0" i="0" u="none" strike="noStrike" kern="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rPr>
              <a:t>Measure progress with data</a:t>
            </a: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EDBF373-68E8-518E-4977-4E08FFA86A38}"/>
              </a:ext>
            </a:extLst>
          </p:cNvPr>
          <p:cNvSpPr txBox="1"/>
          <p:nvPr/>
        </p:nvSpPr>
        <p:spPr>
          <a:xfrm>
            <a:off x="24894" y="4263405"/>
            <a:ext cx="2995771" cy="426207"/>
          </a:xfrm>
          <a:prstGeom prst="rect">
            <a:avLst/>
          </a:prstGeom>
          <a:solidFill>
            <a:schemeClr val="bg2"/>
          </a:solidFill>
          <a:scene3d>
            <a:camera prst="orthographicFront"/>
            <a:lightRig rig="threePt" dir="t"/>
          </a:scene3d>
          <a:sp3d>
            <a:bevelT/>
          </a:sp3d>
        </p:spPr>
        <p:txBody>
          <a:bodyPr wrap="square">
            <a:spAutoFit/>
          </a:bodyPr>
          <a:lstStyle/>
          <a:p>
            <a:pPr marR="0" lvl="0" algn="l" defTabSz="514299" rtl="0" eaLnBrk="1" fontAlgn="auto" latinLnBrk="0" hangingPunct="1">
              <a:lnSpc>
                <a:spcPct val="150000"/>
              </a:lnSpc>
              <a:spcBef>
                <a:spcPts val="563"/>
              </a:spcBef>
              <a:spcAft>
                <a:spcPts val="0"/>
              </a:spcAft>
              <a:buClrTx/>
              <a:buSzTx/>
              <a:tabLst/>
              <a:defRPr/>
            </a:pPr>
            <a:r>
              <a:rPr kumimoji="0" lang="en-ZA" sz="1600" b="0" i="0" u="none" strike="noStrike" kern="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rPr>
              <a:t>Test interventions (PDSA cycle)</a:t>
            </a: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139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F7C28-A40C-81C7-E653-3424E05E7C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8CA13F-90D6-5BB6-6E95-52E5F190EEE1}"/>
              </a:ext>
            </a:extLst>
          </p:cNvPr>
          <p:cNvSpPr txBox="1"/>
          <p:nvPr/>
        </p:nvSpPr>
        <p:spPr>
          <a:xfrm>
            <a:off x="251520" y="242865"/>
            <a:ext cx="74523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8"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4.1.     Model for Improvement in Health Care</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CE095461-8D75-E955-672D-8177CE69A1B6}"/>
              </a:ext>
            </a:extLst>
          </p:cNvPr>
          <p:cNvSpPr txBox="1">
            <a:spLocks/>
          </p:cNvSpPr>
          <p:nvPr/>
        </p:nvSpPr>
        <p:spPr>
          <a:xfrm>
            <a:off x="3131840" y="1052736"/>
            <a:ext cx="5978916" cy="4752528"/>
          </a:xfrm>
          <a:prstGeom prst="rect">
            <a:avLst/>
          </a:prstGeom>
        </p:spPr>
        <p:txBody>
          <a:bodyPr vert="horz" lIns="0" tIns="45720" rIns="0" bIns="45720" rtlCol="0">
            <a:noAutofit/>
          </a:bodyPr>
          <a:lst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150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5000"/>
              </a:lnSpc>
              <a:spcBef>
                <a:spcPts val="900"/>
              </a:spcBef>
              <a:spcAft>
                <a:spcPts val="600"/>
              </a:spcAft>
              <a:buClr>
                <a:srgbClr val="9BA8B7"/>
              </a:buClr>
              <a:buSzPct val="100000"/>
              <a:buFont typeface="Calibri" panose="020F0502020204030204" pitchFamily="34" charset="0"/>
              <a:buNone/>
              <a:tabLst/>
              <a:defRPr/>
            </a:pPr>
            <a:endParaRPr kumimoji="0" lang="en-ZA" sz="1600" b="0" i="0" u="none" strike="noStrike" kern="100" cap="none" spc="0" normalizeH="0" baseline="0" noProof="0" dirty="0">
              <a:ln>
                <a:noFill/>
              </a:ln>
              <a:solidFill>
                <a:srgbClr val="000000">
                  <a:lumMod val="75000"/>
                  <a:lumOff val="2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68580" marR="0" lvl="0" indent="-68580" algn="l" defTabSz="685800" rtl="0" eaLnBrk="1" fontAlgn="auto" latinLnBrk="0" hangingPunct="1">
              <a:lnSpc>
                <a:spcPct val="110000"/>
              </a:lnSpc>
              <a:spcBef>
                <a:spcPts val="900"/>
              </a:spcBef>
              <a:spcAft>
                <a:spcPts val="150"/>
              </a:spcAft>
              <a:buClr>
                <a:srgbClr val="9BA8B7"/>
              </a:buClr>
              <a:buSzPct val="100000"/>
              <a:buFont typeface="Calibri" panose="020F0502020204030204" pitchFamily="34" charset="0"/>
              <a:buChar char=" "/>
              <a:tabLst/>
              <a:defRPr/>
            </a:pPr>
            <a:endParaRPr kumimoji="0" lang="en-ZA" sz="16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p:txBody>
      </p:sp>
      <p:pic>
        <p:nvPicPr>
          <p:cNvPr id="6" name="Picture 5">
            <a:extLst>
              <a:ext uri="{FF2B5EF4-FFF2-40B4-BE49-F238E27FC236}">
                <a16:creationId xmlns:a16="http://schemas.microsoft.com/office/drawing/2014/main" id="{57674B6E-02E8-83E6-66D0-2D4C3242F3B5}"/>
              </a:ext>
            </a:extLst>
          </p:cNvPr>
          <p:cNvPicPr>
            <a:picLocks noChangeAspect="1"/>
          </p:cNvPicPr>
          <p:nvPr/>
        </p:nvPicPr>
        <p:blipFill>
          <a:blip r:embed="rId2"/>
          <a:stretch>
            <a:fillRect/>
          </a:stretch>
        </p:blipFill>
        <p:spPr>
          <a:xfrm>
            <a:off x="52295" y="995103"/>
            <a:ext cx="2647498" cy="4810161"/>
          </a:xfrm>
          <a:prstGeom prst="rect">
            <a:avLst/>
          </a:prstGeom>
        </p:spPr>
      </p:pic>
      <p:sp>
        <p:nvSpPr>
          <p:cNvPr id="8" name="TextBox 7">
            <a:extLst>
              <a:ext uri="{FF2B5EF4-FFF2-40B4-BE49-F238E27FC236}">
                <a16:creationId xmlns:a16="http://schemas.microsoft.com/office/drawing/2014/main" id="{494D1E55-A527-7B38-DA27-424169A6DCD8}"/>
              </a:ext>
            </a:extLst>
          </p:cNvPr>
          <p:cNvSpPr txBox="1"/>
          <p:nvPr/>
        </p:nvSpPr>
        <p:spPr>
          <a:xfrm>
            <a:off x="2915816" y="1074684"/>
            <a:ext cx="5613922" cy="1477328"/>
          </a:xfrm>
          <a:prstGeom prst="rect">
            <a:avLst/>
          </a:prstGeom>
          <a:noFill/>
        </p:spPr>
        <p:txBody>
          <a:bodyPr wrap="square">
            <a:spAutoFit/>
          </a:bodyPr>
          <a:lstStyle/>
          <a:p>
            <a:pPr defTabSz="685800"/>
            <a:r>
              <a:rPr lang="en-US" dirty="0">
                <a:solidFill>
                  <a:srgbClr val="000000"/>
                </a:solidFill>
              </a:rPr>
              <a:t>According to Don Berwick and Colleagues Explain the ‘</a:t>
            </a:r>
            <a:r>
              <a:rPr lang="en-US" b="1" dirty="0">
                <a:solidFill>
                  <a:srgbClr val="000000"/>
                </a:solidFill>
              </a:rPr>
              <a:t>How-to Guide’ for Quality Improvement Model</a:t>
            </a:r>
            <a:r>
              <a:rPr lang="en-US" dirty="0">
                <a:solidFill>
                  <a:srgbClr val="000000"/>
                </a:solidFill>
              </a:rPr>
              <a:t> is a simple, structured framework that helps teams make meaningful and measurable improvements in health care . It is built in 2 parts</a:t>
            </a:r>
          </a:p>
        </p:txBody>
      </p:sp>
      <p:pic>
        <p:nvPicPr>
          <p:cNvPr id="9" name="Picture 8">
            <a:extLst>
              <a:ext uri="{FF2B5EF4-FFF2-40B4-BE49-F238E27FC236}">
                <a16:creationId xmlns:a16="http://schemas.microsoft.com/office/drawing/2014/main" id="{E8F4F764-CA45-373A-917F-44CA6AA7D84A}"/>
              </a:ext>
            </a:extLst>
          </p:cNvPr>
          <p:cNvPicPr>
            <a:picLocks noChangeAspect="1"/>
          </p:cNvPicPr>
          <p:nvPr/>
        </p:nvPicPr>
        <p:blipFill>
          <a:blip r:embed="rId3"/>
          <a:stretch>
            <a:fillRect/>
          </a:stretch>
        </p:blipFill>
        <p:spPr>
          <a:xfrm>
            <a:off x="3234742" y="3110928"/>
            <a:ext cx="2647498" cy="2729210"/>
          </a:xfrm>
          <a:prstGeom prst="rect">
            <a:avLst/>
          </a:prstGeom>
        </p:spPr>
      </p:pic>
      <p:pic>
        <p:nvPicPr>
          <p:cNvPr id="10" name="Picture 9">
            <a:extLst>
              <a:ext uri="{FF2B5EF4-FFF2-40B4-BE49-F238E27FC236}">
                <a16:creationId xmlns:a16="http://schemas.microsoft.com/office/drawing/2014/main" id="{4035BAC4-621C-6034-7B48-F67001DA7094}"/>
              </a:ext>
            </a:extLst>
          </p:cNvPr>
          <p:cNvPicPr>
            <a:picLocks noChangeAspect="1"/>
          </p:cNvPicPr>
          <p:nvPr/>
        </p:nvPicPr>
        <p:blipFill>
          <a:blip r:embed="rId4"/>
          <a:stretch>
            <a:fillRect/>
          </a:stretch>
        </p:blipFill>
        <p:spPr>
          <a:xfrm>
            <a:off x="6314287" y="3228163"/>
            <a:ext cx="2647498" cy="2525795"/>
          </a:xfrm>
          <a:prstGeom prst="rect">
            <a:avLst/>
          </a:prstGeom>
        </p:spPr>
      </p:pic>
      <p:graphicFrame>
        <p:nvGraphicFramePr>
          <p:cNvPr id="2" name="Table 1">
            <a:extLst>
              <a:ext uri="{FF2B5EF4-FFF2-40B4-BE49-F238E27FC236}">
                <a16:creationId xmlns:a16="http://schemas.microsoft.com/office/drawing/2014/main" id="{4E8D8BF9-BD6A-B2CD-2560-1A73E7EAFB82}"/>
              </a:ext>
            </a:extLst>
          </p:cNvPr>
          <p:cNvGraphicFramePr>
            <a:graphicFrameLocks noGrp="1"/>
          </p:cNvGraphicFramePr>
          <p:nvPr>
            <p:extLst>
              <p:ext uri="{D42A27DB-BD31-4B8C-83A1-F6EECF244321}">
                <p14:modId xmlns:p14="http://schemas.microsoft.com/office/powerpoint/2010/main" val="3537227571"/>
              </p:ext>
            </p:extLst>
          </p:nvPr>
        </p:nvGraphicFramePr>
        <p:xfrm>
          <a:off x="2983278" y="2740774"/>
          <a:ext cx="5616623" cy="335280"/>
        </p:xfrm>
        <a:graphic>
          <a:graphicData uri="http://schemas.openxmlformats.org/drawingml/2006/table">
            <a:tbl>
              <a:tblPr firstRow="1" bandRow="1">
                <a:tableStyleId>{5C22544A-7EE6-4342-B048-85BDC9FD1C3A}</a:tableStyleId>
              </a:tblPr>
              <a:tblGrid>
                <a:gridCol w="3283450">
                  <a:extLst>
                    <a:ext uri="{9D8B030D-6E8A-4147-A177-3AD203B41FA5}">
                      <a16:colId xmlns:a16="http://schemas.microsoft.com/office/drawing/2014/main" val="1211005213"/>
                    </a:ext>
                  </a:extLst>
                </a:gridCol>
                <a:gridCol w="2333173">
                  <a:extLst>
                    <a:ext uri="{9D8B030D-6E8A-4147-A177-3AD203B41FA5}">
                      <a16:colId xmlns:a16="http://schemas.microsoft.com/office/drawing/2014/main" val="1820024427"/>
                    </a:ext>
                  </a:extLst>
                </a:gridCol>
              </a:tblGrid>
              <a:tr h="295126">
                <a:tc>
                  <a:txBody>
                    <a:bodyPr/>
                    <a:lstStyle/>
                    <a:p>
                      <a:pPr marL="342900" indent="-342900">
                        <a:buAutoNum type="arabicPeriod"/>
                      </a:pPr>
                      <a:r>
                        <a:rPr lang="en-US" sz="1600" b="0" dirty="0">
                          <a:solidFill>
                            <a:schemeClr val="tx1"/>
                          </a:solidFill>
                        </a:rPr>
                        <a:t>Three fundamental questions</a:t>
                      </a:r>
                      <a:endParaRPr lang="en-ZA" sz="1600" b="0" dirty="0">
                        <a:solidFill>
                          <a:schemeClr val="tx1"/>
                        </a:solidFill>
                      </a:endParaRPr>
                    </a:p>
                  </a:txBody>
                  <a:tcPr>
                    <a:solidFill>
                      <a:schemeClr val="bg1"/>
                    </a:solidFill>
                  </a:tcPr>
                </a:tc>
                <a:tc>
                  <a:txBody>
                    <a:bodyPr/>
                    <a:lstStyle/>
                    <a:p>
                      <a:r>
                        <a:rPr lang="en-US" sz="1600" b="0" dirty="0">
                          <a:solidFill>
                            <a:schemeClr val="tx1"/>
                          </a:solidFill>
                        </a:rPr>
                        <a:t>2. PDSA Cycle</a:t>
                      </a:r>
                      <a:endParaRPr lang="en-ZA" sz="1600" b="0" dirty="0">
                        <a:solidFill>
                          <a:schemeClr val="tx1"/>
                        </a:solidFill>
                      </a:endParaRPr>
                    </a:p>
                  </a:txBody>
                  <a:tcPr>
                    <a:solidFill>
                      <a:schemeClr val="bg1"/>
                    </a:solidFill>
                  </a:tcPr>
                </a:tc>
                <a:extLst>
                  <a:ext uri="{0D108BD9-81ED-4DB2-BD59-A6C34878D82A}">
                    <a16:rowId xmlns:a16="http://schemas.microsoft.com/office/drawing/2014/main" val="839133883"/>
                  </a:ext>
                </a:extLst>
              </a:tr>
            </a:tbl>
          </a:graphicData>
        </a:graphic>
      </p:graphicFrame>
    </p:spTree>
    <p:extLst>
      <p:ext uri="{BB962C8B-B14F-4D97-AF65-F5344CB8AC3E}">
        <p14:creationId xmlns:p14="http://schemas.microsoft.com/office/powerpoint/2010/main" val="79493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58781-3F55-7E3F-808A-C1C4EBEC5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3AA6D-B789-35E6-2D24-0FABF0DBDDEE}"/>
              </a:ext>
            </a:extLst>
          </p:cNvPr>
          <p:cNvSpPr>
            <a:spLocks noGrp="1"/>
          </p:cNvSpPr>
          <p:nvPr>
            <p:ph type="title"/>
          </p:nvPr>
        </p:nvSpPr>
        <p:spPr>
          <a:xfrm>
            <a:off x="107504" y="188640"/>
            <a:ext cx="8229600" cy="616279"/>
          </a:xfrm>
        </p:spPr>
        <p:txBody>
          <a:bodyPr/>
          <a:lstStyle/>
          <a:p>
            <a:r>
              <a:rPr lang="en-US" sz="2400" b="0" dirty="0">
                <a:latin typeface="+mn-lt"/>
              </a:rPr>
              <a:t>4.1  Similarities between OP/QI &amp; Ideal clinic</a:t>
            </a:r>
            <a:endParaRPr lang="en-ZA" sz="2400" b="0" dirty="0">
              <a:latin typeface="+mn-lt"/>
            </a:endParaRPr>
          </a:p>
        </p:txBody>
      </p:sp>
      <p:graphicFrame>
        <p:nvGraphicFramePr>
          <p:cNvPr id="9" name="Table 8">
            <a:extLst>
              <a:ext uri="{FF2B5EF4-FFF2-40B4-BE49-F238E27FC236}">
                <a16:creationId xmlns:a16="http://schemas.microsoft.com/office/drawing/2014/main" id="{D0E85C06-371F-C5BF-1602-AAE5A06096A4}"/>
              </a:ext>
            </a:extLst>
          </p:cNvPr>
          <p:cNvGraphicFramePr>
            <a:graphicFrameLocks noGrp="1"/>
          </p:cNvGraphicFramePr>
          <p:nvPr>
            <p:extLst>
              <p:ext uri="{D42A27DB-BD31-4B8C-83A1-F6EECF244321}">
                <p14:modId xmlns:p14="http://schemas.microsoft.com/office/powerpoint/2010/main" val="1710518873"/>
              </p:ext>
            </p:extLst>
          </p:nvPr>
        </p:nvGraphicFramePr>
        <p:xfrm>
          <a:off x="107506" y="1093457"/>
          <a:ext cx="9036494" cy="4648682"/>
        </p:xfrm>
        <a:graphic>
          <a:graphicData uri="http://schemas.openxmlformats.org/drawingml/2006/table">
            <a:tbl>
              <a:tblPr firstRow="1" bandRow="1">
                <a:tableStyleId>{5C22544A-7EE6-4342-B048-85BDC9FD1C3A}</a:tableStyleId>
              </a:tblPr>
              <a:tblGrid>
                <a:gridCol w="2248894">
                  <a:extLst>
                    <a:ext uri="{9D8B030D-6E8A-4147-A177-3AD203B41FA5}">
                      <a16:colId xmlns:a16="http://schemas.microsoft.com/office/drawing/2014/main" val="710864353"/>
                    </a:ext>
                  </a:extLst>
                </a:gridCol>
                <a:gridCol w="2635146">
                  <a:extLst>
                    <a:ext uri="{9D8B030D-6E8A-4147-A177-3AD203B41FA5}">
                      <a16:colId xmlns:a16="http://schemas.microsoft.com/office/drawing/2014/main" val="3398241269"/>
                    </a:ext>
                  </a:extLst>
                </a:gridCol>
                <a:gridCol w="4152454">
                  <a:extLst>
                    <a:ext uri="{9D8B030D-6E8A-4147-A177-3AD203B41FA5}">
                      <a16:colId xmlns:a16="http://schemas.microsoft.com/office/drawing/2014/main" val="3793940306"/>
                    </a:ext>
                  </a:extLst>
                </a:gridCol>
              </a:tblGrid>
              <a:tr h="797776">
                <a:tc>
                  <a:txBody>
                    <a:bodyPr/>
                    <a:lstStyle/>
                    <a:p>
                      <a:endParaRPr lang="en-US" sz="800" dirty="0"/>
                    </a:p>
                    <a:p>
                      <a:endParaRPr lang="en-ZA" sz="800" dirty="0"/>
                    </a:p>
                  </a:txBody>
                  <a:tcPr marL="68580" marR="68580" marT="34290" marB="34290"/>
                </a:tc>
                <a:tc>
                  <a:txBody>
                    <a:bodyPr/>
                    <a:lstStyle/>
                    <a:p>
                      <a:endParaRPr lang="en-US" sz="800" dirty="0"/>
                    </a:p>
                    <a:p>
                      <a:endParaRPr lang="en-ZA" sz="800" dirty="0"/>
                    </a:p>
                    <a:p>
                      <a:endParaRPr lang="en-ZA" sz="800" dirty="0"/>
                    </a:p>
                    <a:p>
                      <a:endParaRPr lang="en-ZA" sz="800" dirty="0"/>
                    </a:p>
                    <a:p>
                      <a:endParaRPr lang="en-ZA" sz="800" dirty="0"/>
                    </a:p>
                  </a:txBody>
                  <a:tcPr marL="68580" marR="68580" marT="34290" marB="34290"/>
                </a:tc>
                <a:tc>
                  <a:txBody>
                    <a:bodyPr/>
                    <a:lstStyle/>
                    <a:p>
                      <a:endParaRPr lang="en-ZA" sz="800" dirty="0"/>
                    </a:p>
                  </a:txBody>
                  <a:tcPr marL="68580" marR="68580" marT="34290" marB="34290"/>
                </a:tc>
                <a:extLst>
                  <a:ext uri="{0D108BD9-81ED-4DB2-BD59-A6C34878D82A}">
                    <a16:rowId xmlns:a16="http://schemas.microsoft.com/office/drawing/2014/main" val="2027224198"/>
                  </a:ext>
                </a:extLst>
              </a:tr>
              <a:tr h="1476782">
                <a:tc>
                  <a:txBody>
                    <a:bodyPr/>
                    <a:lstStyle/>
                    <a:p>
                      <a:pPr algn="l"/>
                      <a:r>
                        <a:rPr lang="en-US" sz="1800" b="1" dirty="0">
                          <a:latin typeface="+mn-lt"/>
                        </a:rPr>
                        <a:t>Assess</a:t>
                      </a:r>
                      <a:r>
                        <a:rPr lang="en-US" sz="1800" dirty="0">
                          <a:latin typeface="+mn-lt"/>
                        </a:rPr>
                        <a:t>: Baseline medians established, root causes done &amp; QI plans developed</a:t>
                      </a:r>
                      <a:endParaRPr lang="en-ZA" sz="1800" dirty="0">
                        <a:latin typeface="+mn-lt"/>
                      </a:endParaRPr>
                    </a:p>
                  </a:txBody>
                  <a:tcPr marL="68580" marR="68580" marT="34290" marB="34290"/>
                </a:tc>
                <a:tc>
                  <a:txBody>
                    <a:bodyPr/>
                    <a:lstStyle/>
                    <a:p>
                      <a:pPr algn="l"/>
                      <a:r>
                        <a:rPr lang="en-US" sz="1800" b="0" dirty="0">
                          <a:latin typeface="+mn-lt"/>
                        </a:rPr>
                        <a:t>Aim statement set</a:t>
                      </a:r>
                    </a:p>
                    <a:p>
                      <a:pPr marL="0" indent="0" algn="l">
                        <a:buFont typeface="Arial" panose="020B0604020202020204" pitchFamily="34" charset="0"/>
                        <a:buNone/>
                      </a:pPr>
                      <a:r>
                        <a:rPr lang="en-US" sz="1800" b="0" dirty="0">
                          <a:latin typeface="+mn-lt"/>
                        </a:rPr>
                        <a:t>Root Cause Analysis done change idea developed </a:t>
                      </a:r>
                      <a:endParaRPr lang="en-ZA" sz="1800" b="0" dirty="0">
                        <a:latin typeface="+mn-lt"/>
                      </a:endParaRPr>
                    </a:p>
                  </a:txBody>
                  <a:tcPr marL="68580" marR="68580" marT="34290" marB="34290"/>
                </a:tc>
                <a:tc>
                  <a:txBody>
                    <a:bodyPr/>
                    <a:lstStyle/>
                    <a:p>
                      <a:pPr algn="l" fontAlgn="t">
                        <a:lnSpc>
                          <a:spcPts val="1500"/>
                        </a:lnSpc>
                        <a:buNone/>
                      </a:pPr>
                      <a:r>
                        <a:rPr lang="en-US" sz="1800" b="0" i="0" dirty="0">
                          <a:effectLst/>
                          <a:latin typeface="+mn-lt"/>
                        </a:rPr>
                        <a:t>Assess compliance and set baseline performance; use feedback and gap analysis for root cause identification.</a:t>
                      </a:r>
                      <a:br>
                        <a:rPr lang="en-US" sz="1800" b="0" i="0" dirty="0">
                          <a:effectLst/>
                          <a:latin typeface="+mn-lt"/>
                        </a:rPr>
                      </a:br>
                      <a:r>
                        <a:rPr lang="en-US" sz="1800" b="0" i="0" dirty="0">
                          <a:effectLst/>
                          <a:latin typeface="+mn-lt"/>
                        </a:rPr>
                        <a:t>Develop structured improvement plans with clear actions, responsibilities, and timelines</a:t>
                      </a:r>
                    </a:p>
                  </a:txBody>
                  <a:tcPr/>
                </a:tc>
                <a:extLst>
                  <a:ext uri="{0D108BD9-81ED-4DB2-BD59-A6C34878D82A}">
                    <a16:rowId xmlns:a16="http://schemas.microsoft.com/office/drawing/2014/main" val="4023704480"/>
                  </a:ext>
                </a:extLst>
              </a:tr>
              <a:tr h="1187062">
                <a:tc>
                  <a:txBody>
                    <a:bodyPr/>
                    <a:lstStyle/>
                    <a:p>
                      <a:pPr algn="l"/>
                      <a:r>
                        <a:rPr lang="en-US" sz="1800" b="1" dirty="0">
                          <a:latin typeface="+mn-lt"/>
                        </a:rPr>
                        <a:t>Analyze: </a:t>
                      </a:r>
                    </a:p>
                    <a:p>
                      <a:pPr algn="l"/>
                      <a:r>
                        <a:rPr lang="en-US" sz="1800" b="0" dirty="0">
                          <a:latin typeface="+mn-lt"/>
                        </a:rPr>
                        <a:t>determine the impact of the change idea </a:t>
                      </a:r>
                      <a:endParaRPr lang="en-ZA" sz="1800" b="0" dirty="0">
                        <a:latin typeface="+mn-lt"/>
                      </a:endParaRPr>
                    </a:p>
                  </a:txBody>
                  <a:tcPr marL="68580" marR="68580" marT="34290" marB="34290"/>
                </a:tc>
                <a:tc>
                  <a:txBody>
                    <a:bodyPr/>
                    <a:lstStyle/>
                    <a:p>
                      <a:pPr algn="l"/>
                      <a:r>
                        <a:rPr lang="en-US" sz="1800" b="1" dirty="0">
                          <a:latin typeface="+mn-lt"/>
                        </a:rPr>
                        <a:t>Study: </a:t>
                      </a:r>
                    </a:p>
                    <a:p>
                      <a:pPr algn="l"/>
                      <a:r>
                        <a:rPr lang="en-US" sz="1800" b="0" dirty="0">
                          <a:latin typeface="+mn-lt"/>
                        </a:rPr>
                        <a:t>what are the lessons learned </a:t>
                      </a:r>
                      <a:endParaRPr lang="en-ZA" sz="1800" b="0" dirty="0">
                        <a:latin typeface="+mn-lt"/>
                      </a:endParaRPr>
                    </a:p>
                  </a:txBody>
                  <a:tcPr marL="68580" marR="68580" marT="34290" marB="34290"/>
                </a:tc>
                <a:tc>
                  <a:txBody>
                    <a:bodyPr/>
                    <a:lstStyle/>
                    <a:p>
                      <a:pPr algn="l"/>
                      <a:r>
                        <a:rPr lang="en-US" sz="1800" dirty="0">
                          <a:latin typeface="+mn-lt"/>
                        </a:rPr>
                        <a:t>CQIP review to analyze the impact of the change as per PDSA cycle</a:t>
                      </a:r>
                      <a:endParaRPr lang="en-ZA" sz="1800" dirty="0">
                        <a:latin typeface="+mn-lt"/>
                      </a:endParaRPr>
                    </a:p>
                  </a:txBody>
                  <a:tcPr marL="68580" marR="68580" marT="34290" marB="34290"/>
                </a:tc>
                <a:extLst>
                  <a:ext uri="{0D108BD9-81ED-4DB2-BD59-A6C34878D82A}">
                    <a16:rowId xmlns:a16="http://schemas.microsoft.com/office/drawing/2014/main" val="3106066292"/>
                  </a:ext>
                </a:extLst>
              </a:tr>
              <a:tr h="1187062">
                <a:tc>
                  <a:txBody>
                    <a:bodyPr/>
                    <a:lstStyle/>
                    <a:p>
                      <a:pPr algn="l"/>
                      <a:r>
                        <a:rPr lang="en-US" sz="1800" b="1" dirty="0">
                          <a:latin typeface="+mn-lt"/>
                        </a:rPr>
                        <a:t>Anchor: </a:t>
                      </a:r>
                    </a:p>
                    <a:p>
                      <a:pPr algn="l"/>
                      <a:r>
                        <a:rPr lang="en-US" sz="1800" b="0" dirty="0">
                          <a:latin typeface="+mn-lt"/>
                        </a:rPr>
                        <a:t>Develop SOP and implement</a:t>
                      </a:r>
                      <a:endParaRPr lang="en-ZA" sz="1800" b="0" dirty="0">
                        <a:latin typeface="+mn-lt"/>
                      </a:endParaRPr>
                    </a:p>
                  </a:txBody>
                  <a:tcPr marL="68580" marR="68580" marT="34290" marB="34290"/>
                </a:tc>
                <a:tc>
                  <a:txBody>
                    <a:bodyPr/>
                    <a:lstStyle/>
                    <a:p>
                      <a:pPr algn="l"/>
                      <a:r>
                        <a:rPr lang="en-US" sz="1800" b="1" dirty="0">
                          <a:latin typeface="+mn-lt"/>
                        </a:rPr>
                        <a:t>Act</a:t>
                      </a:r>
                      <a:r>
                        <a:rPr lang="en-US" sz="1800" dirty="0">
                          <a:latin typeface="+mn-lt"/>
                        </a:rPr>
                        <a:t>: Adopt, Adapt, Abandon , scale up</a:t>
                      </a:r>
                      <a:endParaRPr lang="en-ZA" sz="1800" dirty="0">
                        <a:latin typeface="+mn-lt"/>
                      </a:endParaRPr>
                    </a:p>
                  </a:txBody>
                  <a:tcPr marL="68580" marR="68580" marT="34290" marB="34290"/>
                </a:tc>
                <a:tc>
                  <a:txBody>
                    <a:bodyPr/>
                    <a:lstStyle/>
                    <a:p>
                      <a:pPr algn="l">
                        <a:buFont typeface="Arial" panose="020B0604020202020204" pitchFamily="34" charset="0"/>
                        <a:buNone/>
                      </a:pPr>
                      <a:r>
                        <a:rPr lang="en-US" sz="1800" b="1" dirty="0">
                          <a:latin typeface="+mn-lt"/>
                        </a:rPr>
                        <a:t>Act: </a:t>
                      </a:r>
                      <a:r>
                        <a:rPr kumimoji="0" lang="en-US" sz="1800" b="0" i="0" u="none" strike="noStrike" kern="1200" cap="none" spc="0" normalizeH="0" baseline="0" noProof="0" dirty="0">
                          <a:ln>
                            <a:noFill/>
                          </a:ln>
                          <a:solidFill>
                            <a:prstClr val="black"/>
                          </a:solidFill>
                          <a:effectLst/>
                          <a:uLnTx/>
                          <a:uFillTx/>
                          <a:latin typeface="+mn-lt"/>
                          <a:ea typeface="+mn-ea"/>
                          <a:cs typeface="+mn-cs"/>
                        </a:rPr>
                        <a:t>Adopt, Adapt, Abandon , scale up</a:t>
                      </a:r>
                      <a:endParaRPr lang="en-US" sz="1800" b="1" dirty="0">
                        <a:latin typeface="+mn-lt"/>
                      </a:endParaRPr>
                    </a:p>
                  </a:txBody>
                  <a:tcPr marL="68580" marR="68580" marT="34290" marB="34290"/>
                </a:tc>
                <a:extLst>
                  <a:ext uri="{0D108BD9-81ED-4DB2-BD59-A6C34878D82A}">
                    <a16:rowId xmlns:a16="http://schemas.microsoft.com/office/drawing/2014/main" val="3312175646"/>
                  </a:ext>
                </a:extLst>
              </a:tr>
            </a:tbl>
          </a:graphicData>
        </a:graphic>
      </p:graphicFrame>
      <p:pic>
        <p:nvPicPr>
          <p:cNvPr id="10" name="Picture 9">
            <a:extLst>
              <a:ext uri="{FF2B5EF4-FFF2-40B4-BE49-F238E27FC236}">
                <a16:creationId xmlns:a16="http://schemas.microsoft.com/office/drawing/2014/main" id="{BB69D641-0AD1-43F7-7095-7B6A6E99DD8C}"/>
              </a:ext>
            </a:extLst>
          </p:cNvPr>
          <p:cNvPicPr>
            <a:picLocks noChangeAspect="1"/>
          </p:cNvPicPr>
          <p:nvPr/>
        </p:nvPicPr>
        <p:blipFill>
          <a:blip r:embed="rId3"/>
          <a:stretch>
            <a:fillRect/>
          </a:stretch>
        </p:blipFill>
        <p:spPr>
          <a:xfrm>
            <a:off x="98552" y="1080832"/>
            <a:ext cx="1096006" cy="739181"/>
          </a:xfrm>
          <a:prstGeom prst="rect">
            <a:avLst/>
          </a:prstGeom>
          <a:scene3d>
            <a:camera prst="orthographicFront"/>
            <a:lightRig rig="threePt" dir="t"/>
          </a:scene3d>
          <a:sp3d>
            <a:bevelT/>
          </a:sp3d>
        </p:spPr>
      </p:pic>
      <p:pic>
        <p:nvPicPr>
          <p:cNvPr id="12" name="Picture 11">
            <a:extLst>
              <a:ext uri="{FF2B5EF4-FFF2-40B4-BE49-F238E27FC236}">
                <a16:creationId xmlns:a16="http://schemas.microsoft.com/office/drawing/2014/main" id="{DB2388BF-2AA0-8E9F-2B1B-38F27B099EC7}"/>
              </a:ext>
            </a:extLst>
          </p:cNvPr>
          <p:cNvPicPr>
            <a:picLocks noChangeAspect="1"/>
          </p:cNvPicPr>
          <p:nvPr/>
        </p:nvPicPr>
        <p:blipFill>
          <a:blip r:embed="rId4"/>
          <a:stretch>
            <a:fillRect/>
          </a:stretch>
        </p:blipFill>
        <p:spPr>
          <a:xfrm>
            <a:off x="4968945" y="1088575"/>
            <a:ext cx="1676375" cy="696821"/>
          </a:xfrm>
          <a:prstGeom prst="rect">
            <a:avLst/>
          </a:prstGeom>
          <a:scene3d>
            <a:camera prst="orthographicFront"/>
            <a:lightRig rig="threePt" dir="t"/>
          </a:scene3d>
          <a:sp3d>
            <a:bevelT/>
          </a:sp3d>
        </p:spPr>
      </p:pic>
      <p:pic>
        <p:nvPicPr>
          <p:cNvPr id="14" name="Picture 13">
            <a:extLst>
              <a:ext uri="{FF2B5EF4-FFF2-40B4-BE49-F238E27FC236}">
                <a16:creationId xmlns:a16="http://schemas.microsoft.com/office/drawing/2014/main" id="{6AD7791A-02DB-36CB-A1E7-A68CF36DDC80}"/>
              </a:ext>
            </a:extLst>
          </p:cNvPr>
          <p:cNvPicPr>
            <a:picLocks noChangeAspect="1"/>
          </p:cNvPicPr>
          <p:nvPr/>
        </p:nvPicPr>
        <p:blipFill>
          <a:blip r:embed="rId5"/>
          <a:srcRect b="46532"/>
          <a:stretch>
            <a:fillRect/>
          </a:stretch>
        </p:blipFill>
        <p:spPr>
          <a:xfrm>
            <a:off x="2359167" y="1108164"/>
            <a:ext cx="1219261" cy="711848"/>
          </a:xfrm>
          <a:prstGeom prst="rect">
            <a:avLst/>
          </a:prstGeom>
          <a:scene3d>
            <a:camera prst="orthographicFront"/>
            <a:lightRig rig="threePt" dir="t"/>
          </a:scene3d>
          <a:sp3d>
            <a:bevelT/>
          </a:sp3d>
        </p:spPr>
      </p:pic>
      <p:pic>
        <p:nvPicPr>
          <p:cNvPr id="18" name="Picture 17">
            <a:extLst>
              <a:ext uri="{FF2B5EF4-FFF2-40B4-BE49-F238E27FC236}">
                <a16:creationId xmlns:a16="http://schemas.microsoft.com/office/drawing/2014/main" id="{7F000287-CED5-0C3B-F72E-241C971CF540}"/>
              </a:ext>
            </a:extLst>
          </p:cNvPr>
          <p:cNvPicPr>
            <a:picLocks noChangeAspect="1"/>
          </p:cNvPicPr>
          <p:nvPr/>
        </p:nvPicPr>
        <p:blipFill>
          <a:blip r:embed="rId6"/>
          <a:stretch>
            <a:fillRect/>
          </a:stretch>
        </p:blipFill>
        <p:spPr>
          <a:xfrm>
            <a:off x="3588258" y="1115861"/>
            <a:ext cx="1360125" cy="696821"/>
          </a:xfrm>
          <a:prstGeom prst="rect">
            <a:avLst/>
          </a:prstGeom>
          <a:scene3d>
            <a:camera prst="orthographicFront"/>
            <a:lightRig rig="threePt" dir="t"/>
          </a:scene3d>
          <a:sp3d>
            <a:bevelT/>
          </a:sp3d>
        </p:spPr>
      </p:pic>
      <p:pic>
        <p:nvPicPr>
          <p:cNvPr id="19" name="Picture 18">
            <a:extLst>
              <a:ext uri="{FF2B5EF4-FFF2-40B4-BE49-F238E27FC236}">
                <a16:creationId xmlns:a16="http://schemas.microsoft.com/office/drawing/2014/main" id="{E8AE324A-0ED3-B1A4-15D3-37ABB96783D3}"/>
              </a:ext>
            </a:extLst>
          </p:cNvPr>
          <p:cNvPicPr>
            <a:picLocks noChangeAspect="1"/>
          </p:cNvPicPr>
          <p:nvPr/>
        </p:nvPicPr>
        <p:blipFill>
          <a:blip r:embed="rId7"/>
          <a:srcRect r="27080" b="48148"/>
          <a:stretch>
            <a:fillRect/>
          </a:stretch>
        </p:blipFill>
        <p:spPr>
          <a:xfrm>
            <a:off x="1194559" y="1115861"/>
            <a:ext cx="1165028" cy="711847"/>
          </a:xfrm>
          <a:prstGeom prst="rect">
            <a:avLst/>
          </a:prstGeom>
          <a:scene3d>
            <a:camera prst="orthographicFront"/>
            <a:lightRig rig="threePt" dir="t"/>
          </a:scene3d>
          <a:sp3d>
            <a:bevelT/>
          </a:sp3d>
        </p:spPr>
      </p:pic>
      <p:sp>
        <p:nvSpPr>
          <p:cNvPr id="4" name="TextBox 3">
            <a:extLst>
              <a:ext uri="{FF2B5EF4-FFF2-40B4-BE49-F238E27FC236}">
                <a16:creationId xmlns:a16="http://schemas.microsoft.com/office/drawing/2014/main" id="{3E33CC2D-29EC-F0A6-FF69-687B224F1482}"/>
              </a:ext>
            </a:extLst>
          </p:cNvPr>
          <p:cNvSpPr txBox="1"/>
          <p:nvPr/>
        </p:nvSpPr>
        <p:spPr>
          <a:xfrm>
            <a:off x="6707008" y="1010119"/>
            <a:ext cx="2689528" cy="923330"/>
          </a:xfrm>
          <a:prstGeom prst="rect">
            <a:avLst/>
          </a:prstGeom>
          <a:noFill/>
        </p:spPr>
        <p:txBody>
          <a:bodyPr wrap="square" rtlCol="0">
            <a:spAutoFit/>
          </a:bodyPr>
          <a:lstStyle/>
          <a:p>
            <a:pPr defTabSz="685800"/>
            <a:r>
              <a:rPr lang="en-US" dirty="0">
                <a:solidFill>
                  <a:prstClr val="white"/>
                </a:solidFill>
                <a:latin typeface="Calibri"/>
              </a:rPr>
              <a:t>Ideal clinic Continuous Quality Improvement (CQI) </a:t>
            </a:r>
            <a:endParaRPr lang="en-ZA" dirty="0">
              <a:solidFill>
                <a:prstClr val="white"/>
              </a:solidFill>
              <a:latin typeface="Calibri"/>
            </a:endParaRPr>
          </a:p>
        </p:txBody>
      </p:sp>
    </p:spTree>
    <p:extLst>
      <p:ext uri="{BB962C8B-B14F-4D97-AF65-F5344CB8AC3E}">
        <p14:creationId xmlns:p14="http://schemas.microsoft.com/office/powerpoint/2010/main" val="149223463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80AA9D2D-EE59-4148-A11E-A51EEE828B28}" vid="{AEAFD717-D3C8-4034-8F7E-D5220B0CCEB8}"/>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348668879B4489FDB055FDC0191F3" ma:contentTypeVersion="16" ma:contentTypeDescription="Create a new document." ma:contentTypeScope="" ma:versionID="dda2bf8f93f0af2727db18234e1913ea">
  <xsd:schema xmlns:xsd="http://www.w3.org/2001/XMLSchema" xmlns:xs="http://www.w3.org/2001/XMLSchema" xmlns:p="http://schemas.microsoft.com/office/2006/metadata/properties" xmlns:ns3="0d399cab-e949-49f9-ada8-7ab9ee4a92d1" xmlns:ns4="07fd9fa2-fab0-46df-8385-9b9d7fa84be7" targetNamespace="http://schemas.microsoft.com/office/2006/metadata/properties" ma:root="true" ma:fieldsID="bc11c75a05518320e003aedc2fc50d22" ns3:_="" ns4:_="">
    <xsd:import namespace="0d399cab-e949-49f9-ada8-7ab9ee4a92d1"/>
    <xsd:import namespace="07fd9fa2-fab0-46df-8385-9b9d7fa84be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AutoTags" minOccurs="0"/>
                <xsd:element ref="ns3:MediaServiceObjectDetectorVersions" minOccurs="0"/>
                <xsd:element ref="ns3:MediaServiceSearchProperties" minOccurs="0"/>
                <xsd:element ref="ns3:MediaServiceSystem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399cab-e949-49f9-ada8-7ab9ee4a92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fd9fa2-fab0-46df-8385-9b9d7fa84b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d399cab-e949-49f9-ada8-7ab9ee4a92d1" xsi:nil="true"/>
  </documentManagement>
</p:properties>
</file>

<file path=customXml/itemProps1.xml><?xml version="1.0" encoding="utf-8"?>
<ds:datastoreItem xmlns:ds="http://schemas.openxmlformats.org/officeDocument/2006/customXml" ds:itemID="{FCB853A8-FA2E-4CF0-BF0F-7E96E8D35F43}">
  <ds:schemaRefs>
    <ds:schemaRef ds:uri="http://schemas.microsoft.com/sharepoint/v3/contenttype/forms"/>
  </ds:schemaRefs>
</ds:datastoreItem>
</file>

<file path=customXml/itemProps2.xml><?xml version="1.0" encoding="utf-8"?>
<ds:datastoreItem xmlns:ds="http://schemas.openxmlformats.org/officeDocument/2006/customXml" ds:itemID="{56CF5405-BEE9-47A2-834B-1CDA1C53D5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399cab-e949-49f9-ada8-7ab9ee4a92d1"/>
    <ds:schemaRef ds:uri="07fd9fa2-fab0-46df-8385-9b9d7fa84b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8279BB-D594-4639-8A85-91B0F09907F8}">
  <ds:schemaRefs>
    <ds:schemaRef ds:uri="http://purl.org/dc/terms/"/>
    <ds:schemaRef ds:uri="http://purl.org/dc/elements/1.1/"/>
    <ds:schemaRef ds:uri="http://schemas.microsoft.com/office/2006/metadata/properties"/>
    <ds:schemaRef ds:uri="http://www.w3.org/XML/1998/namespace"/>
    <ds:schemaRef ds:uri="http://schemas.microsoft.com/office/2006/documentManagement/types"/>
    <ds:schemaRef ds:uri="0d399cab-e949-49f9-ada8-7ab9ee4a92d1"/>
    <ds:schemaRef ds:uri="07fd9fa2-fab0-46df-8385-9b9d7fa84be7"/>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6017</TotalTime>
  <Words>5579</Words>
  <Application>Microsoft Office PowerPoint</Application>
  <PresentationFormat>On-screen Show (4:3)</PresentationFormat>
  <Paragraphs>718</Paragraphs>
  <Slides>55</Slides>
  <Notes>24</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55</vt:i4>
      </vt:variant>
    </vt:vector>
  </HeadingPairs>
  <TitlesOfParts>
    <vt:vector size="70" baseType="lpstr">
      <vt:lpstr>Aptos</vt:lpstr>
      <vt:lpstr>Aptos </vt:lpstr>
      <vt:lpstr>Arial</vt:lpstr>
      <vt:lpstr>Bookman Old Style</vt:lpstr>
      <vt:lpstr>Calibri</vt:lpstr>
      <vt:lpstr>Calibri Light</vt:lpstr>
      <vt:lpstr>Franklin Gothic Book</vt:lpstr>
      <vt:lpstr>Symbol</vt:lpstr>
      <vt:lpstr>Custom Design</vt:lpstr>
      <vt:lpstr>4_Custom Design</vt:lpstr>
      <vt:lpstr>2_Custom Design</vt:lpstr>
      <vt:lpstr>1_Custom Design</vt:lpstr>
      <vt:lpstr>Custom</vt:lpstr>
      <vt:lpstr>4_Office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4.1  Similarities between OP/QI &amp; Ideal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Schmim</dc:creator>
  <cp:lastModifiedBy>Noluthando Ndlovu</cp:lastModifiedBy>
  <cp:revision>329</cp:revision>
  <dcterms:created xsi:type="dcterms:W3CDTF">2013-10-17T06:13:57Z</dcterms:created>
  <dcterms:modified xsi:type="dcterms:W3CDTF">2026-04-08T19:50:31Z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0x0101004A6348668879B4489FDB055FDC0191F3</vt:lpwstr>
  </property>
</Properties>
</file>