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74" r:id="rId7"/>
    <p:sldId id="259" r:id="rId8"/>
    <p:sldId id="260" r:id="rId9"/>
    <p:sldId id="262" r:id="rId10"/>
    <p:sldId id="287" r:id="rId11"/>
    <p:sldId id="288" r:id="rId12"/>
    <p:sldId id="289" r:id="rId13"/>
    <p:sldId id="264" r:id="rId14"/>
    <p:sldId id="261" r:id="rId15"/>
    <p:sldId id="275" r:id="rId16"/>
    <p:sldId id="291" r:id="rId17"/>
    <p:sldId id="292" r:id="rId18"/>
    <p:sldId id="293" r:id="rId19"/>
    <p:sldId id="265" r:id="rId20"/>
    <p:sldId id="284" r:id="rId21"/>
    <p:sldId id="281" r:id="rId22"/>
    <p:sldId id="283" r:id="rId23"/>
    <p:sldId id="282" r:id="rId24"/>
    <p:sldId id="294" r:id="rId25"/>
    <p:sldId id="295" r:id="rId26"/>
    <p:sldId id="296" r:id="rId27"/>
    <p:sldId id="273" r:id="rId28"/>
    <p:sldId id="268" r:id="rId29"/>
    <p:sldId id="269" r:id="rId30"/>
    <p:sldId id="271" r:id="rId31"/>
    <p:sldId id="29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620" y="621030"/>
            <a:ext cx="11503025" cy="1470025"/>
          </a:xfrm>
        </p:spPr>
        <p:txBody>
          <a:bodyPr/>
          <a:lstStyle/>
          <a:p>
            <a:r>
              <a:rPr lang="en-US" sz="4000" b="1" dirty="0">
                <a:latin typeface="Garamond" panose="02020404030301010803" charset="0"/>
                <a:cs typeface="Garamond" panose="02020404030301010803" charset="0"/>
              </a:rPr>
              <a:t>Hardskills Training for PHC Mangers In Liberia</a:t>
            </a:r>
            <a:endParaRPr lang="en-US" sz="4000" b="1" dirty="0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015" y="2515870"/>
            <a:ext cx="11092180" cy="2240280"/>
          </a:xfrm>
        </p:spPr>
        <p:txBody>
          <a:bodyPr/>
          <a:lstStyle/>
          <a:p>
            <a:r>
              <a:rPr lang="en-US" b="1"/>
              <a:t>Practicum: Mini-Project</a:t>
            </a:r>
            <a:endParaRPr lang="en-US" b="1"/>
          </a:p>
          <a:p>
            <a:endParaRPr lang="en-US" b="1"/>
          </a:p>
          <a:p>
            <a:r>
              <a:rPr lang="en-US" b="1"/>
              <a:t>December 8-12, 2025</a:t>
            </a:r>
            <a:endParaRPr lang="en-US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7205" y="418465"/>
            <a:ext cx="11419840" cy="857885"/>
          </a:xfrm>
        </p:spPr>
        <p:txBody>
          <a:bodyPr>
            <a:normAutofit/>
          </a:bodyPr>
          <a:p>
            <a:pPr algn="ctr"/>
            <a:r>
              <a:rPr lang="en-US" altLang="en-US" sz="40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Example Mini-projects: Objectives &amp; Outputs.</a:t>
            </a:r>
            <a:endParaRPr lang="en-US" sz="40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1160" y="1420495"/>
            <a:ext cx="11420475" cy="5149850"/>
          </a:xfrm>
        </p:spPr>
        <p:txBody>
          <a:bodyPr>
            <a:normAutofit fontScale="50000"/>
          </a:bodyPr>
          <a:p>
            <a:pPr marL="0" indent="0">
              <a:buNone/>
            </a:pPr>
            <a:r>
              <a:rPr lang="en-US" sz="56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3)</a:t>
            </a:r>
            <a:r>
              <a:rPr lang="en-US" sz="72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 </a:t>
            </a:r>
            <a:r>
              <a:rPr lang="en-US" sz="56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Data Communication Mini-Project</a:t>
            </a:r>
            <a:endParaRPr lang="en-US" sz="46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altLang="en-US" sz="4700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5300" b="1">
                <a:latin typeface="Garamond" panose="02020404030301010803" charset="0"/>
                <a:cs typeface="Garamond" panose="02020404030301010803" charset="0"/>
              </a:rPr>
              <a:t>Objective:</a:t>
            </a:r>
            <a:r>
              <a:rPr lang="en-US" altLang="en-US" sz="5300">
                <a:latin typeface="Garamond" panose="02020404030301010803" charset="0"/>
                <a:cs typeface="Garamond" panose="02020404030301010803" charset="0"/>
              </a:rPr>
              <a:t> to d</a:t>
            </a:r>
            <a:r>
              <a:rPr lang="en-US" sz="5300" dirty="0">
                <a:latin typeface="Garamond" panose="02020404030301010803" charset="0"/>
                <a:cs typeface="Garamond" panose="02020404030301010803" charset="0"/>
                <a:sym typeface="+mn-ea"/>
              </a:rPr>
              <a:t>esign a facility performance report for supervisors and staff; develop posters or infographics to communicate key data from the facility to the community or catchment population.</a:t>
            </a:r>
            <a:endParaRPr lang="en-US" sz="5300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 algn="just">
              <a:buNone/>
            </a:pPr>
            <a:endParaRPr lang="en-US" sz="5300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sz="36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r>
              <a:rPr lang="en-US" sz="56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Output:</a:t>
            </a:r>
            <a:r>
              <a:rPr lang="en-US" sz="5600" dirty="0">
                <a:latin typeface="Garamond" panose="02020404030301010803" charset="0"/>
                <a:cs typeface="Garamond" panose="02020404030301010803" charset="0"/>
                <a:sym typeface="+mn-ea"/>
              </a:rPr>
              <a:t> utilizing concepts</a:t>
            </a:r>
            <a:r>
              <a:rPr lang="en-US" altLang="en-US" sz="5600">
                <a:latin typeface="Garamond" panose="02020404030301010803" charset="0"/>
                <a:cs typeface="Garamond" panose="02020404030301010803" charset="0"/>
              </a:rPr>
              <a:t>, technical, and documentation deliverables, implement a data communication mini-project at the facility on performance report for supervisors and staff and the development of posters or infographs to communicate key data from facility to the community or catachment population.</a:t>
            </a:r>
            <a:r>
              <a:rPr lang="en-US" altLang="en-US" sz="5300">
                <a:latin typeface="Garamond" panose="02020404030301010803" charset="0"/>
                <a:cs typeface="Garamond" panose="02020404030301010803" charset="0"/>
              </a:rPr>
              <a:t> </a:t>
            </a:r>
            <a:endParaRPr lang="en-US" altLang="en-US" sz="53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1130"/>
            <a:ext cx="10515600" cy="1220470"/>
          </a:xfrm>
        </p:spPr>
        <p:txBody>
          <a:bodyPr/>
          <a:p>
            <a:pPr algn="ctr"/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Group Discussion on the Mini-projects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15" y="1435735"/>
            <a:ext cx="11633200" cy="5177790"/>
          </a:xfrm>
        </p:spPr>
        <p:txBody>
          <a:bodyPr>
            <a:normAutofit lnSpcReduction="20000"/>
          </a:bodyPr>
          <a:p>
            <a:r>
              <a:rPr lang="en-US" sz="2800" b="1">
                <a:latin typeface="Garamond" panose="02020404030301010803" charset="0"/>
                <a:cs typeface="Garamond" panose="02020404030301010803" charset="0"/>
              </a:rPr>
              <a:t>For </a:t>
            </a:r>
            <a:r>
              <a:rPr lang="en-US" sz="28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Data Analysis Mini-Project,</a:t>
            </a:r>
            <a:endParaRPr lang="en-US" sz="28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2800" dirty="0">
                <a:latin typeface="Garamond" panose="02020404030301010803" charset="0"/>
                <a:cs typeface="Garamond" panose="02020404030301010803" charset="0"/>
                <a:sym typeface="+mn-ea"/>
              </a:rPr>
              <a:t>Analyze facility data to identify service delivery gaps (e.g., immunization coverage, ANC attendance).</a:t>
            </a:r>
            <a:endParaRPr lang="en-US" sz="28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2800" dirty="0">
                <a:latin typeface="Garamond" panose="02020404030301010803" charset="0"/>
                <a:cs typeface="Garamond" panose="02020404030301010803" charset="0"/>
                <a:sym typeface="+mn-ea"/>
              </a:rPr>
              <a:t>Develop dashboards to track key performance indicators.</a:t>
            </a:r>
            <a:endParaRPr lang="en-US" sz="2800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 algn="just">
              <a:buNone/>
            </a:pPr>
            <a:endParaRPr lang="en-US" sz="2800"/>
          </a:p>
          <a:p>
            <a:pPr algn="just"/>
            <a:r>
              <a:rPr lang="en-US" sz="2800" b="1">
                <a:latin typeface="Garamond" panose="02020404030301010803" charset="0"/>
                <a:cs typeface="Garamond" panose="02020404030301010803" charset="0"/>
              </a:rPr>
              <a:t>For </a:t>
            </a:r>
            <a:r>
              <a:rPr lang="en-US" sz="28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Quality Improvement Mini-Project,</a:t>
            </a:r>
            <a:endParaRPr lang="en-US" sz="28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2800" dirty="0">
                <a:latin typeface="Garamond" panose="02020404030301010803" charset="0"/>
                <a:cs typeface="Garamond" panose="02020404030301010803" charset="0"/>
                <a:sym typeface="+mn-ea"/>
              </a:rPr>
              <a:t>Implement a PDSA cycle to address a bottleneck in patient flow.</a:t>
            </a:r>
            <a:endParaRPr lang="en-US" sz="28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2800" dirty="0">
                <a:latin typeface="Garamond" panose="02020404030301010803" charset="0"/>
                <a:cs typeface="Garamond" panose="02020404030301010803" charset="0"/>
                <a:sym typeface="+mn-ea"/>
              </a:rPr>
              <a:t>Process to improve appointment scheduling.</a:t>
            </a:r>
            <a:endParaRPr lang="en-US" sz="28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 algn="just">
              <a:buFont typeface="Wingdings" panose="05000000000000000000" charset="0"/>
              <a:buNone/>
            </a:pPr>
            <a:endParaRPr lang="en-US" sz="2800" dirty="0">
              <a:latin typeface="Garamond" panose="02020404030301010803" charset="0"/>
              <a:cs typeface="Garamond" panose="02020404030301010803" charset="0"/>
            </a:endParaRPr>
          </a:p>
          <a:p>
            <a:pPr algn="just"/>
            <a:r>
              <a:rPr lang="en-US" sz="2800" b="1" dirty="0">
                <a:latin typeface="Garamond" panose="02020404030301010803" charset="0"/>
                <a:cs typeface="Garamond" panose="02020404030301010803" charset="0"/>
              </a:rPr>
              <a:t>For </a:t>
            </a:r>
            <a:r>
              <a:rPr lang="en-US" sz="28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Data Communication Mini-Project,</a:t>
            </a:r>
            <a:endParaRPr lang="en-US" sz="28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2800" dirty="0">
                <a:latin typeface="Garamond" panose="02020404030301010803" charset="0"/>
                <a:cs typeface="Garamond" panose="02020404030301010803" charset="0"/>
                <a:sym typeface="+mn-ea"/>
              </a:rPr>
              <a:t>Design a facility performance report for supervisors and staff.</a:t>
            </a:r>
            <a:endParaRPr lang="en-US" sz="28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2800" dirty="0">
                <a:latin typeface="Garamond" panose="02020404030301010803" charset="0"/>
                <a:cs typeface="Garamond" panose="02020404030301010803" charset="0"/>
                <a:sym typeface="+mn-ea"/>
              </a:rPr>
              <a:t>Develop posters or infographics to communicate key data to the community</a:t>
            </a:r>
            <a:endParaRPr lang="en-US" sz="2800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 algn="just">
              <a:buNone/>
            </a:pPr>
            <a:endParaRPr lang="en-US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478155"/>
            <a:ext cx="10972800" cy="484505"/>
          </a:xfrm>
        </p:spPr>
        <p:txBody>
          <a:bodyPr/>
          <a:p>
            <a:pPr algn="ctr"/>
            <a:r>
              <a:rPr lang="en-US" sz="40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Group Discussion on Part 1 of Worksheet</a:t>
            </a:r>
            <a:endParaRPr lang="en-US" sz="40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300355" y="1062990"/>
            <a:ext cx="11520170" cy="5507355"/>
          </a:xfrm>
        </p:spPr>
        <p:txBody>
          <a:bodyPr>
            <a:normAutofit fontScale="50000"/>
          </a:bodyPr>
          <a:p>
            <a:r>
              <a:rPr lang="en-US" altLang="en-US" sz="5600" b="1">
                <a:latin typeface="Garamond" panose="02020404030301010803" charset="0"/>
                <a:cs typeface="Garamond" panose="02020404030301010803" charset="0"/>
              </a:rPr>
              <a:t>Materials: </a:t>
            </a:r>
            <a:endParaRPr lang="en-US" altLang="en-US" sz="5600" b="1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5300" dirty="0">
                <a:latin typeface="Garamond" panose="02020404030301010803" charset="0"/>
                <a:cs typeface="Garamond" panose="02020404030301010803" charset="0"/>
                <a:sym typeface="+mn-ea"/>
              </a:rPr>
              <a:t>1) Laptops</a:t>
            </a:r>
            <a:endParaRPr lang="en-US" sz="53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5300" dirty="0">
                <a:latin typeface="Garamond" panose="02020404030301010803" charset="0"/>
                <a:cs typeface="Garamond" panose="02020404030301010803" charset="0"/>
                <a:sym typeface="+mn-ea"/>
              </a:rPr>
              <a:t>2) Flip Charts</a:t>
            </a:r>
            <a:endParaRPr lang="en-US" sz="53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5300" dirty="0">
                <a:latin typeface="Garamond" panose="02020404030301010803" charset="0"/>
                <a:cs typeface="Garamond" panose="02020404030301010803" charset="0"/>
                <a:sym typeface="+mn-ea"/>
              </a:rPr>
              <a:t>3) Markers, Stick-on pads....</a:t>
            </a:r>
            <a:endParaRPr lang="en-US" sz="53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US" sz="4700"/>
          </a:p>
          <a:p>
            <a:r>
              <a:rPr lang="en-US" altLang="en-US" sz="5600" b="1">
                <a:latin typeface="Garamond" panose="02020404030301010803" charset="0"/>
                <a:cs typeface="Garamond" panose="02020404030301010803" charset="0"/>
              </a:rPr>
              <a:t>Objectives of Whole Group Discussion: </a:t>
            </a:r>
            <a:endParaRPr lang="en-US" altLang="en-US" sz="5600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4700" b="1">
                <a:latin typeface="Garamond" panose="02020404030301010803" charset="0"/>
                <a:cs typeface="Garamond" panose="02020404030301010803" charset="0"/>
              </a:rPr>
              <a:t>By the end of this discussion, participants should be able to..</a:t>
            </a:r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5600">
                <a:latin typeface="Garamond" panose="02020404030301010803" charset="0"/>
                <a:cs typeface="Garamond" panose="02020404030301010803" charset="0"/>
              </a:rPr>
              <a:t>Understand the contents and requiremnts of the worksheet (Part 1 of worksheet).</a:t>
            </a:r>
            <a:endParaRPr lang="en-US" altLang="en-US" sz="560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5600">
                <a:latin typeface="Garamond" panose="02020404030301010803" charset="0"/>
                <a:cs typeface="Garamond" panose="02020404030301010803" charset="0"/>
              </a:rPr>
              <a:t>Discuss and complete the requiremnts of the worksheet during breakout group activities.</a:t>
            </a:r>
            <a:endParaRPr lang="en-US" altLang="en-US" sz="56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en-US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Group Discussion on Part 1 of Worksheet</a:t>
            </a:r>
            <a:endParaRPr lang="en-US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260985" y="1495425"/>
            <a:ext cx="11687175" cy="5074920"/>
          </a:xfrm>
        </p:spPr>
        <p:txBody>
          <a:bodyPr>
            <a:normAutofit lnSpcReduction="10000"/>
          </a:bodyPr>
          <a:p>
            <a:r>
              <a:rPr lang="en-US" b="1">
                <a:latin typeface="Garamond" panose="02020404030301010803" charset="0"/>
                <a:cs typeface="Garamond" panose="02020404030301010803" charset="0"/>
                <a:sym typeface="+mn-ea"/>
              </a:rPr>
              <a:t>Work sheet Contents for Discussion:</a:t>
            </a:r>
            <a:endParaRPr lang="en-US" altLang="en-US" b="1"/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Mini-project name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Responsible Person 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Hard skill(s) to be tested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Location(s) of mini-project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Target audience (of mini-project)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Rationale/Problem statement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Objective(s) 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en-US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Group Discussion on Part 1 of Worksheet</a:t>
            </a:r>
            <a:endParaRPr lang="en-US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260985" y="1495425"/>
            <a:ext cx="11687175" cy="5074920"/>
          </a:xfrm>
        </p:spPr>
        <p:txBody>
          <a:bodyPr>
            <a:normAutofit lnSpcReduction="10000"/>
          </a:bodyPr>
          <a:p>
            <a:r>
              <a:rPr lang="en-US" b="1">
                <a:latin typeface="Garamond" panose="02020404030301010803" charset="0"/>
                <a:cs typeface="Garamond" panose="02020404030301010803" charset="0"/>
                <a:sym typeface="+mn-ea"/>
              </a:rPr>
              <a:t>Work sheet Contents for Discussion:</a:t>
            </a:r>
            <a:endParaRPr lang="en-US" altLang="en-US" b="1"/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Timeline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Start date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End date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Final report submission date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Resources/materials needed to complete mini-project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Risks and mitigation measures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Workplan and timeline 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803275"/>
          </a:xfrm>
        </p:spPr>
        <p:txBody>
          <a:bodyPr/>
          <a:p>
            <a:pPr algn="ctr"/>
            <a:r>
              <a:rPr lang="en-US" sz="36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Breakout Group Activity on Part 1 of Worksheet</a:t>
            </a:r>
            <a:endParaRPr lang="en-US" sz="36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260985" y="1227455"/>
            <a:ext cx="11687175" cy="534289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1) </a:t>
            </a:r>
            <a:r>
              <a:rPr lang="en-US" altLang="en-US" b="1">
                <a:latin typeface="Garamond" panose="02020404030301010803" charset="0"/>
                <a:cs typeface="Garamond" panose="02020404030301010803" charset="0"/>
              </a:rPr>
              <a:t>Criteria for Selection of Mini-projects:</a:t>
            </a:r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4400" b="1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b="1">
                <a:latin typeface="Garamond" panose="02020404030301010803" charset="0"/>
                <a:cs typeface="Garamond" panose="02020404030301010803" charset="0"/>
                <a:sym typeface="+mn-ea"/>
              </a:rPr>
              <a:t>Selection Criteria for Mini-project: </a:t>
            </a: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participants are to choose a mini-project based on pressing reality in terms of gaps in: </a:t>
            </a:r>
            <a:r>
              <a:rPr lang="en-US" altLang="en-US" b="1">
                <a:latin typeface="Garamond" panose="02020404030301010803" charset="0"/>
                <a:cs typeface="Garamond" panose="02020404030301010803" charset="0"/>
                <a:sym typeface="+mn-ea"/>
              </a:rPr>
              <a:t>Data Analysis </a:t>
            </a: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or </a:t>
            </a:r>
            <a:r>
              <a:rPr lang="en-US" altLang="en-US" b="1">
                <a:latin typeface="Garamond" panose="02020404030301010803" charset="0"/>
                <a:cs typeface="Garamond" panose="02020404030301010803" charset="0"/>
                <a:sym typeface="+mn-ea"/>
              </a:rPr>
              <a:t>Quality Improvement </a:t>
            </a: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or </a:t>
            </a:r>
            <a:r>
              <a:rPr lang="en-US" altLang="en-US" b="1">
                <a:latin typeface="Garamond" panose="02020404030301010803" charset="0"/>
                <a:cs typeface="Garamond" panose="02020404030301010803" charset="0"/>
                <a:sym typeface="+mn-ea"/>
              </a:rPr>
              <a:t>Data Communication. </a:t>
            </a:r>
            <a:endParaRPr lang="en-US" altLang="en-US" b="1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altLang="en-US" b="1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The mini-projects can also be redesigned and implemnted individually and/or by small groups (in pair). If in pair, then 2 groups from each county at the training, a total of 3 counties with four (4) participants from each county.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5000" b="1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803275"/>
          </a:xfrm>
        </p:spPr>
        <p:txBody>
          <a:bodyPr/>
          <a:p>
            <a:pPr algn="ctr"/>
            <a:r>
              <a:rPr lang="en-US" sz="36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Breakout Group Activity on Part 1 of Worksheet</a:t>
            </a:r>
            <a:endParaRPr lang="en-US" sz="36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260985" y="1077595"/>
            <a:ext cx="11687175" cy="5492750"/>
          </a:xfrm>
        </p:spPr>
        <p:txBody>
          <a:bodyPr>
            <a:normAutofit fontScale="60000"/>
          </a:bodyPr>
          <a:p>
            <a:pPr marL="0" indent="0">
              <a:buNone/>
            </a:pPr>
            <a:endParaRPr lang="en-US" altLang="en-US" sz="4700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4700">
                <a:latin typeface="Garamond" panose="02020404030301010803" charset="0"/>
                <a:cs typeface="Garamond" panose="02020404030301010803" charset="0"/>
              </a:rPr>
              <a:t>2) </a:t>
            </a:r>
            <a:r>
              <a:rPr lang="en-US" altLang="en-US" sz="4700" b="1">
                <a:latin typeface="Garamond" panose="02020404030301010803" charset="0"/>
                <a:cs typeface="Garamond" panose="02020404030301010803" charset="0"/>
              </a:rPr>
              <a:t>Break up Group Formation:</a:t>
            </a:r>
            <a:r>
              <a:rPr lang="en-US" altLang="en-US" sz="4700">
                <a:latin typeface="Garamond" panose="02020404030301010803" charset="0"/>
                <a:cs typeface="Garamond" panose="02020404030301010803" charset="0"/>
              </a:rPr>
              <a:t> 3 groups of 4 persons each.  Each breakout group consist of participants who selected a specific mini-project. </a:t>
            </a:r>
            <a:r>
              <a:rPr lang="en-US" altLang="en-US" sz="4700">
                <a:latin typeface="Garamond" panose="02020404030301010803" charset="0"/>
                <a:cs typeface="Garamond" panose="02020404030301010803" charset="0"/>
                <a:sym typeface="+mn-ea"/>
              </a:rPr>
              <a:t>It is possible for two (2) participants to collaborate on a Mini-project. If two (2) participants in a group chose the same Mini-project, there is a need for continuous collaboration for the one month of implementation.</a:t>
            </a:r>
            <a:endParaRPr lang="en-US" altLang="en-US" sz="470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altLang="en-US" sz="47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4700">
                <a:latin typeface="Garamond" panose="02020404030301010803" charset="0"/>
                <a:cs typeface="Garamond" panose="02020404030301010803" charset="0"/>
              </a:rPr>
              <a:t>3) </a:t>
            </a:r>
            <a:r>
              <a:rPr lang="en-US" altLang="en-US" sz="4700" b="1">
                <a:latin typeface="Garamond" panose="02020404030301010803" charset="0"/>
                <a:cs typeface="Garamond" panose="02020404030301010803" charset="0"/>
              </a:rPr>
              <a:t>Support Each Other to Complete Worksheet:</a:t>
            </a:r>
            <a:r>
              <a:rPr lang="en-US" altLang="en-US" sz="4700">
                <a:latin typeface="Garamond" panose="02020404030301010803" charset="0"/>
                <a:cs typeface="Garamond" panose="02020404030301010803" charset="0"/>
              </a:rPr>
              <a:t> participants in each breakout group are to work together in supporting each other to produce part 1 of worksheet.</a:t>
            </a:r>
            <a:endParaRPr lang="en-US" altLang="en-US" sz="47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47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10" y="2702560"/>
            <a:ext cx="11015980" cy="1325880"/>
          </a:xfrm>
        </p:spPr>
        <p:txBody>
          <a:bodyPr/>
          <a:p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Session 5.2 : </a:t>
            </a: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Guidance on Data Collection and Analysis of Mini-Projects</a:t>
            </a:r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 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057910"/>
          </a:xfrm>
        </p:spPr>
        <p:txBody>
          <a:bodyPr/>
          <a:p>
            <a:r>
              <a:rPr lang="en-US" sz="4000" b="1">
                <a:latin typeface="Garamond" panose="02020404030301010803" charset="0"/>
                <a:cs typeface="Garamond" panose="02020404030301010803" charset="0"/>
              </a:rPr>
              <a:t>Group Discussion on Part 2 of Work Sheet</a:t>
            </a:r>
            <a:endParaRPr lang="en-US" sz="40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491615"/>
            <a:ext cx="11475720" cy="4997450"/>
          </a:xfrm>
        </p:spPr>
        <p:txBody>
          <a:bodyPr/>
          <a:p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Work sheet Contents for Discussion: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3600" dirty="0">
                <a:latin typeface="Garamond" panose="02020404030301010803" charset="0"/>
                <a:cs typeface="Garamond" panose="02020404030301010803" charset="0"/>
              </a:rPr>
              <a:t>Title</a:t>
            </a:r>
            <a:endParaRPr lang="en-US" sz="36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3600" dirty="0">
                <a:latin typeface="Garamond" panose="02020404030301010803" charset="0"/>
                <a:cs typeface="Garamond" panose="02020404030301010803" charset="0"/>
              </a:rPr>
              <a:t>Rationale</a:t>
            </a:r>
            <a:endParaRPr lang="en-US" sz="36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3600" dirty="0">
                <a:latin typeface="Garamond" panose="02020404030301010803" charset="0"/>
                <a:cs typeface="Garamond" panose="02020404030301010803" charset="0"/>
              </a:rPr>
              <a:t>Objectives</a:t>
            </a:r>
            <a:endParaRPr lang="en-US" sz="36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3600" dirty="0">
                <a:latin typeface="Garamond" panose="02020404030301010803" charset="0"/>
                <a:cs typeface="Garamond" panose="02020404030301010803" charset="0"/>
              </a:rPr>
              <a:t>Anticipated Results</a:t>
            </a:r>
            <a:endParaRPr lang="en-US" sz="36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3600" dirty="0">
                <a:latin typeface="Garamond" panose="02020404030301010803" charset="0"/>
                <a:cs typeface="Garamond" panose="02020404030301010803" charset="0"/>
              </a:rPr>
              <a:t>Timeline</a:t>
            </a:r>
            <a:endParaRPr lang="en-US" sz="3600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r>
              <a:rPr lang="en-US" sz="3600" dirty="0">
                <a:latin typeface="Garamond" panose="02020404030301010803" charset="0"/>
                <a:cs typeface="Garamond" panose="02020404030301010803" charset="0"/>
              </a:rPr>
              <a:t>Application on M&amp;E plan and materials</a:t>
            </a:r>
            <a:endParaRPr lang="en-US" sz="3600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057910"/>
          </a:xfrm>
        </p:spPr>
        <p:txBody>
          <a:bodyPr/>
          <a:p>
            <a:r>
              <a:rPr lang="en-US" sz="4000" b="1">
                <a:latin typeface="Garamond" panose="02020404030301010803" charset="0"/>
                <a:cs typeface="Garamond" panose="02020404030301010803" charset="0"/>
              </a:rPr>
              <a:t>Group Discussion on Part 2 of Work Sheet</a:t>
            </a:r>
            <a:endParaRPr lang="en-US" sz="40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491615"/>
            <a:ext cx="11475720" cy="4997450"/>
          </a:xfrm>
        </p:spPr>
        <p:txBody>
          <a:bodyPr/>
          <a:p>
            <a:r>
              <a:rPr lang="en-US" b="1">
                <a:latin typeface="Garamond" panose="02020404030301010803" charset="0"/>
                <a:cs typeface="Garamond" panose="02020404030301010803" charset="0"/>
              </a:rPr>
              <a:t>Work sheet Contents for Discussion:</a:t>
            </a:r>
            <a:endParaRPr lang="en-US" b="1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Data/information to be collected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Source(s) of data/information and methods for data/information collection: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Methods for data/information analysis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Anticipated results: (How will you know the mini-project was successful?)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KPIs: (measures of anticipated results)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Brief outline of final report and presentation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4000" b="1">
                <a:latin typeface="Garamond" panose="02020404030301010803" charset="0"/>
                <a:cs typeface="Garamond" panose="02020404030301010803" charset="0"/>
              </a:rPr>
              <a:t>LEARN</a:t>
            </a:r>
            <a:r>
              <a:rPr lang="en-US" sz="4000"/>
              <a:t>                    </a:t>
            </a:r>
            <a:r>
              <a:rPr lang="en-US" sz="4000" b="1">
                <a:latin typeface="Book Antiqua" panose="02040602050305030304" charset="0"/>
                <a:cs typeface="Book Antiqua" panose="02040602050305030304" charset="0"/>
              </a:rPr>
              <a:t>PRACTICE</a:t>
            </a:r>
            <a:r>
              <a:rPr lang="en-US" sz="4000"/>
              <a:t>            M&amp;E 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838200" y="1602740"/>
            <a:ext cx="10516235" cy="4906645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3328035" y="587375"/>
            <a:ext cx="1671955" cy="51752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8442325" y="587375"/>
            <a:ext cx="1276985" cy="51752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057910"/>
          </a:xfrm>
        </p:spPr>
        <p:txBody>
          <a:bodyPr/>
          <a:p>
            <a:r>
              <a:rPr lang="en-US" sz="4000" b="1">
                <a:latin typeface="Garamond" panose="02020404030301010803" charset="0"/>
                <a:cs typeface="Garamond" panose="02020404030301010803" charset="0"/>
              </a:rPr>
              <a:t>Group Discussion on Part 2 of Work Sheet</a:t>
            </a:r>
            <a:endParaRPr lang="en-US" sz="40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491615"/>
            <a:ext cx="11475720" cy="4997450"/>
          </a:xfrm>
        </p:spPr>
        <p:txBody>
          <a:bodyPr/>
          <a:p>
            <a:r>
              <a:rPr lang="en-US" b="1">
                <a:latin typeface="Garamond" panose="02020404030301010803" charset="0"/>
                <a:cs typeface="Garamond" panose="02020404030301010803" charset="0"/>
              </a:rPr>
              <a:t>Work sheet Contents for Discussion:</a:t>
            </a:r>
            <a:endParaRPr lang="en-US" b="1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Type of data/information needed to address an issue/challenge and relevant hard skill(s)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The source of data (primary or secondary data collection)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Data to be collected and data collection technique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Participants to be interviewed (if qualitative)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Sample size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Short description of data analysis (tools to be used)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Identification of any visualization tool, if necessary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 algn="just">
              <a:buFont typeface="Wingdings" panose="05000000000000000000" charset="0"/>
              <a:buChar char="ü"/>
            </a:pPr>
            <a:endParaRPr lang="en-US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802005"/>
          </a:xfrm>
        </p:spPr>
        <p:txBody>
          <a:bodyPr/>
          <a:p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Breakup Group Discussion on Part 2 of Work Sheet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184275"/>
            <a:ext cx="11561445" cy="5412105"/>
          </a:xfrm>
        </p:spPr>
        <p:txBody>
          <a:bodyPr/>
          <a:p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3 Groups</a:t>
            </a:r>
            <a:endParaRPr lang="en-US" altLang="en-US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 4 facilities/PHC Managers per group</a:t>
            </a:r>
            <a:endParaRPr lang="en-US" altLang="en-US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Total of 12 PHC Managers per training region (2 training Regions-Western and Southeastern Liberia).</a:t>
            </a:r>
            <a:endParaRPr lang="en-US"/>
          </a:p>
          <a:p>
            <a:r>
              <a:rPr lang="en-US" altLang="en-US">
                <a:highlight>
                  <a:srgbClr val="FFFF00"/>
                </a:highlight>
                <a:latin typeface="Garamond" panose="02020404030301010803" charset="0"/>
                <a:cs typeface="Garamond" panose="02020404030301010803" charset="0"/>
              </a:rPr>
              <a:t>Participants are to support each other in completing the Part 2 of the worksheet.</a:t>
            </a:r>
            <a:endParaRPr lang="en-US" altLang="en-US">
              <a:highlight>
                <a:srgbClr val="FFFF00"/>
              </a:highlight>
              <a:latin typeface="Garamond" panose="02020404030301010803" charset="0"/>
              <a:cs typeface="Garamond" panose="02020404030301010803" charset="0"/>
            </a:endParaRPr>
          </a:p>
          <a:p>
            <a:pPr algn="just"/>
            <a:r>
              <a:rPr lang="en-US" altLang="en-US">
                <a:latin typeface="Garamond" panose="02020404030301010803" charset="0"/>
                <a:cs typeface="Garamond" panose="02020404030301010803" charset="0"/>
                <a:sym typeface="+mn-ea"/>
              </a:rPr>
              <a:t>At the end of the breakout group activity on Part 1 and Part 2 of the worksheet, participants will individually or in pair present worksheet.</a:t>
            </a:r>
            <a:endParaRPr lang="en-US" altLang="en-US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 algn="just">
              <a:buNone/>
            </a:pPr>
            <a:r>
              <a:rPr lang="en-US" altLang="en-US" b="1">
                <a:latin typeface="Garamond" panose="02020404030301010803" charset="0"/>
                <a:cs typeface="Garamond" panose="02020404030301010803" charset="0"/>
              </a:rPr>
              <a:t>(Note: e-copy of worksheet template to be provided to Participants).</a:t>
            </a:r>
            <a:endParaRPr lang="en-US" altLang="en-US" b="1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481965"/>
            <a:ext cx="10972800" cy="591185"/>
          </a:xfrm>
        </p:spPr>
        <p:txBody>
          <a:bodyPr/>
          <a:p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Guidance on Application of M&amp;E Plan 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073150"/>
            <a:ext cx="11475720" cy="5415915"/>
          </a:xfrm>
        </p:spPr>
        <p:txBody>
          <a:bodyPr/>
          <a:p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Participants are to track progress of implemntation continuously to identify potential problems or bottlenecks. This involves regular communication and task tracking.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Schedule in-depth assessments at specific points (e.g., mid-point during implemntation, end of project) to evaluate the effectiveness of the project design and performance.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Compare collected data against the established baselines and targets. Analyze trends and patterns to understand progress and identify areas for improvement as a result of mini-project implemntation.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481965"/>
            <a:ext cx="10972800" cy="591185"/>
          </a:xfrm>
        </p:spPr>
        <p:txBody>
          <a:bodyPr/>
          <a:p>
            <a:r>
              <a:rPr lang="en-US" sz="2800" b="1">
                <a:latin typeface="Garamond" panose="02020404030301010803" charset="0"/>
                <a:cs typeface="Garamond" panose="02020404030301010803" charset="0"/>
              </a:rPr>
              <a:t>Guidance on Application of M&amp;E Plan: Instrments &amp; Methods  </a:t>
            </a:r>
            <a:endParaRPr lang="en-US" sz="28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499235"/>
            <a:ext cx="11475720" cy="4989830"/>
          </a:xfrm>
        </p:spPr>
        <p:txBody>
          <a:bodyPr/>
          <a:p>
            <a:pPr marL="0" indent="0">
              <a:buNone/>
            </a:pPr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In the application of an M&amp;E Plan, participants can use the following instruments and methodologies for the Mini-projects: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INSTRUMENTS</a:t>
            </a:r>
            <a:endParaRPr lang="en-US" altLang="en-US" sz="2800" b="1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Performance Review Checklists:</a:t>
            </a:r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 should be used to observation or review  project deliverables to ensure specific criteria/standards are met.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Project Dashboards/Trackers:</a:t>
            </a:r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 Visual tools (e.g., Gantt charts, Excel) to track task status, progress against timelines.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Document all M&amp;E activities and report findings</a:t>
            </a:r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 to stakeholders in a clear and concise manner. 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481965"/>
            <a:ext cx="10972800" cy="591185"/>
          </a:xfrm>
        </p:spPr>
        <p:txBody>
          <a:bodyPr/>
          <a:p>
            <a:r>
              <a:rPr lang="en-US" sz="2800" b="1">
                <a:latin typeface="Garamond" panose="02020404030301010803" charset="0"/>
                <a:cs typeface="Garamond" panose="02020404030301010803" charset="0"/>
              </a:rPr>
              <a:t>Guidance on Application of M&amp;E Plan: Instrments &amp; Methods  </a:t>
            </a:r>
            <a:endParaRPr lang="en-US" sz="28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3535" y="1457960"/>
            <a:ext cx="11475720" cy="5031105"/>
          </a:xfrm>
        </p:spPr>
        <p:txBody>
          <a:bodyPr/>
          <a:p>
            <a:pPr marL="0" indent="0">
              <a:buNone/>
            </a:pPr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In the application of an M&amp;E Plan, participants can use the following instruments and methodologies for the Mini-projects: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METHODS</a:t>
            </a:r>
            <a:endParaRPr lang="en-US" altLang="en-US" sz="2800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2800" b="1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Review of Project Deliverables:</a:t>
            </a:r>
            <a:r>
              <a:rPr lang="en-US" altLang="en-US" sz="2800">
                <a:latin typeface="Garamond" panose="02020404030301010803" charset="0"/>
                <a:cs typeface="Garamond" panose="02020404030301010803" charset="0"/>
              </a:rPr>
              <a:t> Assessing the quality and functionality of the tangible outputs of the mini-project.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 sz="2800" b="1">
                <a:latin typeface="Garamond" panose="02020404030301010803" charset="0"/>
                <a:cs typeface="Garamond" panose="02020404030301010803" charset="0"/>
              </a:rPr>
              <a:t>Key Performance Indicator (KPI) Tracking</a:t>
            </a: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 sz="28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9760" y="3015615"/>
            <a:ext cx="6587490" cy="793115"/>
          </a:xfrm>
        </p:spPr>
        <p:txBody>
          <a:bodyPr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90800" y="498475"/>
            <a:ext cx="6776720" cy="600011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3525" y="2985135"/>
            <a:ext cx="11654790" cy="1325880"/>
          </a:xfrm>
        </p:spPr>
        <p:txBody>
          <a:bodyPr/>
          <a:p>
            <a:pPr algn="ctr"/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Session 5.3: </a:t>
            </a:r>
            <a:r>
              <a:rPr sz="36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Pr</a:t>
            </a:r>
            <a:r>
              <a:rPr lang="en-US" sz="36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esentation of Mini-Project &amp; Implementation Plan</a:t>
            </a:r>
            <a:endParaRPr lang="en-US" sz="36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10" y="1758315"/>
            <a:ext cx="11590020" cy="4745355"/>
          </a:xfrm>
        </p:spPr>
        <p:txBody>
          <a:bodyPr>
            <a:normAutofit fontScale="90000"/>
          </a:bodyPr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Each facility or PHC Manager will present major elements of the Mini-project proposal and worksheet 1 and Worksheet 2 completed during group and breakup group activities.  </a:t>
            </a: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It is possible for 2 facilities to have and implement one Mini-project, in which case both facilities will present a Mini-project proposal and major elements of the work sheets (worksheet 1 &amp;2).</a:t>
            </a: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Facilities/Participants will also present their engagement in </a:t>
            </a: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monitoring and evaluating projects implementation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, such as openess to: </a:t>
            </a: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assessment and feedbacks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, </a:t>
            </a: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documentation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, </a:t>
            </a: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interviews 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and </a:t>
            </a: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surveys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.</a:t>
            </a: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endParaRPr lang="en-US" altLang="en-US" sz="36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15" y="2766060"/>
            <a:ext cx="11569065" cy="1325880"/>
          </a:xfrm>
        </p:spPr>
        <p:txBody>
          <a:bodyPr/>
          <a:p>
            <a:r>
              <a:rPr lang="en-US" sz="3200" b="1">
                <a:latin typeface="Garamond" panose="02020404030301010803" charset="0"/>
                <a:cs typeface="Garamond" panose="02020404030301010803" charset="0"/>
              </a:rPr>
              <a:t>BREAK</a:t>
            </a:r>
            <a:r>
              <a:rPr lang="en-US" sz="3200">
                <a:latin typeface="Garamond" panose="02020404030301010803" charset="0"/>
                <a:cs typeface="Garamond" panose="02020404030301010803" charset="0"/>
              </a:rPr>
              <a:t>                        </a:t>
            </a:r>
            <a:r>
              <a:rPr sz="32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Workshop Evaluation and Group Reflection</a:t>
            </a:r>
            <a:r>
              <a:rPr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 </a:t>
            </a:r>
            <a:endParaRPr lang="en-US" sz="3200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939925" y="3227070"/>
            <a:ext cx="2024380" cy="40322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10" y="2245995"/>
            <a:ext cx="11590020" cy="4257675"/>
          </a:xfrm>
        </p:spPr>
        <p:txBody>
          <a:bodyPr>
            <a:normAutofit fontScale="90000"/>
          </a:bodyPr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altLang="en-US" sz="3600" b="1">
                <a:highlight>
                  <a:srgbClr val="FFFF00"/>
                </a:highlight>
                <a:latin typeface="Garamond" panose="02020404030301010803" charset="0"/>
                <a:cs typeface="Garamond" panose="02020404030301010803" charset="0"/>
              </a:rPr>
              <a:t>Things To Remember:  </a:t>
            </a:r>
            <a:b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</a:b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1) 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Participants to complete the Sample Planning Spreadsheet before they depart for home. They can update the spreadsheet as they move forward with preparation for the implementation of the mini-project, and keep the facilitators informed of dates, issues, etc.</a:t>
            </a: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r>
              <a:rPr lang="en-US" altLang="en-US" sz="3600" b="1">
                <a:latin typeface="Garamond" panose="02020404030301010803" charset="0"/>
                <a:cs typeface="Garamond" panose="02020404030301010803" charset="0"/>
              </a:rPr>
              <a:t>2)</a:t>
            </a:r>
            <a:r>
              <a:rPr lang="en-US" altLang="en-US" sz="3600">
                <a:latin typeface="Garamond" panose="02020404030301010803" charset="0"/>
                <a:cs typeface="Garamond" panose="02020404030301010803" charset="0"/>
              </a:rPr>
              <a:t> Important for the facilitators to inform the participants regarding how they will provide any follow-up support  regarding implementation.</a:t>
            </a: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br>
              <a:rPr lang="en-US" altLang="en-US" sz="3600">
                <a:latin typeface="Garamond" panose="02020404030301010803" charset="0"/>
                <a:cs typeface="Garamond" panose="02020404030301010803" charset="0"/>
              </a:rPr>
            </a:br>
            <a:endParaRPr lang="en-US" altLang="en-US" sz="3600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OBJECTIVES OF PRACTICUM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417955"/>
            <a:ext cx="11462385" cy="5111115"/>
          </a:xfrm>
        </p:spPr>
        <p:txBody>
          <a:bodyPr/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Support participants to be able to apply knowledge and skills developed from other modules, such as basic IT skills, data analysis &amp; visualization, and quality improvement, by developing a mini project for implementation in their respective facilities on specific topics relevant to PHC performance.</a:t>
            </a:r>
            <a:endParaRPr lang="en-US" altLang="en-US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Generate insights that inform how participants can design and implement a performance management mini-project to improve PHC performance.</a:t>
            </a:r>
            <a:endParaRPr lang="en-US" altLang="en-US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</a:pPr>
            <a:endParaRPr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en-US" sz="3600" b="1">
                <a:latin typeface="Garamond" panose="02020404030301010803" charset="0"/>
                <a:cs typeface="Garamond" panose="02020404030301010803" charset="0"/>
              </a:rPr>
              <a:t>CONTENT</a:t>
            </a:r>
            <a:endParaRPr lang="en-US" sz="3600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313815"/>
            <a:ext cx="11462385" cy="5215255"/>
          </a:xfrm>
        </p:spPr>
        <p:txBody>
          <a:bodyPr/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ü"/>
            </a:pPr>
            <a:endParaRPr sz="3200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ü"/>
            </a:pPr>
            <a:r>
              <a:rPr lang="en-US"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Presentation on Mini-Projects and Group Activity</a:t>
            </a:r>
            <a:endParaRPr lang="en-US" sz="3200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None/>
            </a:pPr>
            <a:endParaRPr sz="3200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ü"/>
            </a:pPr>
            <a:r>
              <a:rPr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Guidance on Mini-Project Objectives, Content</a:t>
            </a:r>
            <a:r>
              <a:rPr lang="en-US"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/</a:t>
            </a:r>
            <a:r>
              <a:rPr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Prep</a:t>
            </a:r>
            <a:r>
              <a:rPr lang="en-US"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aration, and </a:t>
            </a:r>
            <a:r>
              <a:rPr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Selection of PHC Facilities for Practicum </a:t>
            </a:r>
            <a:endParaRPr sz="3200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</a:endParaRPr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ü"/>
            </a:pPr>
            <a:endParaRPr lang="en-US" sz="3200"/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ü"/>
            </a:pPr>
            <a:r>
              <a:rPr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Guidance on Data Collection and Analysis for Mini Project Prep</a:t>
            </a:r>
            <a:endParaRPr sz="3200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None/>
            </a:pPr>
            <a:endParaRPr lang="en-US" sz="32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None/>
            </a:pPr>
            <a:endParaRPr sz="32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480060" indent="-457200" algn="l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ü"/>
            </a:pPr>
            <a:r>
              <a:rPr lang="en-US"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</a:rPr>
              <a:t> </a:t>
            </a:r>
            <a:r>
              <a:rPr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Pr</a:t>
            </a:r>
            <a:r>
              <a:rPr lang="en-US" sz="3200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esentation of Mini-Project and Implementation Plan </a:t>
            </a:r>
            <a:endParaRPr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</a:pPr>
            <a:endParaRPr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</a:endParaRPr>
          </a:p>
          <a:p>
            <a:pPr marL="22860" indent="0" algn="l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160" y="2090420"/>
            <a:ext cx="11410315" cy="2038985"/>
          </a:xfrm>
        </p:spPr>
        <p:txBody>
          <a:bodyPr/>
          <a:p>
            <a:pPr algn="ctr"/>
            <a:r>
              <a:rPr lang="en-US" sz="3200" b="1">
                <a:latin typeface="Garamond" panose="02020404030301010803" charset="0"/>
                <a:cs typeface="Garamond" panose="02020404030301010803" charset="0"/>
              </a:rPr>
              <a:t>Session 5.1 :</a:t>
            </a:r>
            <a:r>
              <a:rPr lang="en-US" sz="4000">
                <a:latin typeface="Garamond" panose="02020404030301010803" charset="0"/>
                <a:cs typeface="Garamond" panose="02020404030301010803" charset="0"/>
              </a:rPr>
              <a:t> </a:t>
            </a:r>
            <a:r>
              <a:rPr lang="en-US" sz="3200" b="1">
                <a:latin typeface="Garamond" panose="02020404030301010803" charset="0"/>
                <a:cs typeface="Garamond" panose="02020404030301010803" charset="0"/>
              </a:rPr>
              <a:t>Presentation on Mini-Projects and Group Activity</a:t>
            </a:r>
            <a:endParaRPr lang="en-US" sz="32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1160" y="365125"/>
            <a:ext cx="11419840" cy="1325880"/>
          </a:xfrm>
        </p:spPr>
        <p:txBody>
          <a:bodyPr/>
          <a:p>
            <a:pPr algn="ctr"/>
            <a:r>
              <a:rPr lang="en-US" b="1">
                <a:latin typeface="Garamond" panose="02020404030301010803" charset="0"/>
                <a:cs typeface="Garamond" panose="02020404030301010803" charset="0"/>
              </a:rPr>
              <a:t>OBJECTIVES</a:t>
            </a:r>
            <a:endParaRPr lang="en-US" b="1">
              <a:latin typeface="Garamond" panose="02020404030301010803" charset="0"/>
              <a:cs typeface="Garamond" panose="02020404030301010803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1160" y="1899920"/>
            <a:ext cx="11515725" cy="4681855"/>
          </a:xfrm>
        </p:spPr>
        <p:txBody>
          <a:bodyPr/>
          <a:p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To provide guidance PHC Managers in implementing the design of Mini-projects.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Work with each PHC facility Manager to develop a detailed plan for a mini-project to be implemented upon return to his/her work setting.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7205" y="290830"/>
            <a:ext cx="11419840" cy="847090"/>
          </a:xfrm>
        </p:spPr>
        <p:txBody>
          <a:bodyPr>
            <a:normAutofit/>
          </a:bodyPr>
          <a:p>
            <a:pPr algn="ctr"/>
            <a:r>
              <a:rPr lang="en-US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The Potential Mini-projects </a:t>
            </a:r>
            <a:endParaRPr lang="en-US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1160" y="1420495"/>
            <a:ext cx="11420475" cy="5149850"/>
          </a:xfrm>
        </p:spPr>
        <p:txBody>
          <a:bodyPr>
            <a:normAutofit fontScale="90000" lnSpcReduction="10000"/>
          </a:bodyPr>
          <a:p>
            <a:r>
              <a:rPr lang="en-US" altLang="en-US" b="1">
                <a:latin typeface="Garamond" panose="02020404030301010803" charset="0"/>
                <a:cs typeface="Garamond" panose="02020404030301010803" charset="0"/>
              </a:rPr>
              <a:t>3 Potential Mini-projects: </a:t>
            </a: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Each participant at this training to select a project from the three (3) Mini-projects listed below and following discussion of the projects. </a:t>
            </a: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>
              <a:latin typeface="Garamond" panose="02020404030301010803" charset="0"/>
              <a:cs typeface="Garamond" panose="02020404030301010803" charset="0"/>
            </a:endParaRPr>
          </a:p>
          <a:p>
            <a:r>
              <a:rPr lang="en-US" altLang="en-US">
                <a:highlight>
                  <a:srgbClr val="FFFF00"/>
                </a:highlight>
                <a:latin typeface="Garamond" panose="02020404030301010803" charset="0"/>
                <a:cs typeface="Garamond" panose="02020404030301010803" charset="0"/>
              </a:rPr>
              <a:t> Participants may also come up with a Mini-project of their choice. </a:t>
            </a:r>
            <a:endParaRPr lang="en-US" altLang="en-US">
              <a:highlight>
                <a:srgbClr val="FFFF00"/>
              </a:highlight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endParaRPr lang="en-US" altLang="en-US">
              <a:highlight>
                <a:srgbClr val="FFFF00"/>
              </a:highlight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sz="31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1) Data Analysis Mini-Project </a:t>
            </a:r>
            <a:endParaRPr lang="en-US" sz="31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sz="31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r>
              <a:rPr lang="en-US" sz="31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2) Quality Improvement Mini-Project</a:t>
            </a:r>
            <a:endParaRPr lang="en-US" sz="31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sz="31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r>
              <a:rPr lang="en-US" sz="31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3) Data Communication Mini-Project</a:t>
            </a:r>
            <a:endParaRPr lang="en-US" altLang="en-US" sz="3100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7205" y="418465"/>
            <a:ext cx="11419840" cy="857885"/>
          </a:xfrm>
        </p:spPr>
        <p:txBody>
          <a:bodyPr>
            <a:normAutofit/>
          </a:bodyPr>
          <a:p>
            <a:pPr algn="ctr"/>
            <a:r>
              <a:rPr lang="en-US" altLang="en-US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Example Mini-projects: Objectives &amp; Outputs.</a:t>
            </a:r>
            <a:endParaRPr lang="en-US" altLang="en-US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1160" y="1420495"/>
            <a:ext cx="11420475" cy="514985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b="1" dirty="0">
                <a:latin typeface="Garamond" panose="02020404030301010803" charset="0"/>
                <a:cs typeface="Garamond" panose="02020404030301010803" charset="0"/>
                <a:sym typeface="+mn-ea"/>
              </a:rPr>
              <a:t>1) Data Analysis Mini-Project </a:t>
            </a:r>
            <a:endParaRPr lang="en-US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r>
              <a:rPr lang="en-US" altLang="en-US" b="1">
                <a:latin typeface="Garamond" panose="02020404030301010803" charset="0"/>
                <a:cs typeface="Garamond" panose="02020404030301010803" charset="0"/>
              </a:rPr>
              <a:t>Objective:</a:t>
            </a:r>
            <a:r>
              <a:rPr lang="en-US" altLang="en-US">
                <a:latin typeface="Garamond" panose="02020404030301010803" charset="0"/>
                <a:cs typeface="Garamond" panose="02020404030301010803" charset="0"/>
              </a:rPr>
              <a:t> apply knowledge gained from the training to a</a:t>
            </a:r>
            <a:r>
              <a:rPr 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nalyze facility data to identify service delivery gaps (e.g., immunization coverage, ANC attendance); Develop dashboards to track key performance indicators.</a:t>
            </a:r>
            <a:endParaRPr lang="en-US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r>
              <a:rPr lang="en-US" b="1" dirty="0">
                <a:latin typeface="Garamond" panose="02020404030301010803" charset="0"/>
                <a:cs typeface="Garamond" panose="02020404030301010803" charset="0"/>
                <a:sym typeface="+mn-ea"/>
              </a:rPr>
              <a:t>Output:</a:t>
            </a:r>
            <a:r>
              <a:rPr lang="en-US" dirty="0">
                <a:latin typeface="Garamond" panose="02020404030301010803" charset="0"/>
                <a:cs typeface="Garamond" panose="02020404030301010803" charset="0"/>
                <a:sym typeface="+mn-ea"/>
              </a:rPr>
              <a:t> </a:t>
            </a:r>
            <a:r>
              <a:rPr lang="en-US" altLang="en-US" dirty="0">
                <a:latin typeface="Garamond" panose="02020404030301010803" charset="0"/>
                <a:cs typeface="Garamond" panose="02020404030301010803" charset="0"/>
              </a:rPr>
              <a:t>demonstrate your ability to solve facility’s gaps by following the core steps of the data analysis process and dashboard development to track performance indicators.</a:t>
            </a:r>
            <a:endParaRPr lang="en-US" altLang="en-US" dirty="0">
              <a:latin typeface="Garamond" panose="02020404030301010803" charset="0"/>
              <a:cs typeface="Garamond" panose="02020404030301010803" charset="0"/>
            </a:endParaRPr>
          </a:p>
          <a:p>
            <a:pPr marL="0" indent="0" algn="just">
              <a:buNone/>
            </a:pPr>
            <a:endParaRPr 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7205" y="418465"/>
            <a:ext cx="11419840" cy="857885"/>
          </a:xfrm>
        </p:spPr>
        <p:txBody>
          <a:bodyPr>
            <a:normAutofit/>
          </a:bodyPr>
          <a:p>
            <a:pPr algn="ctr"/>
            <a:r>
              <a:rPr lang="en-US" altLang="en-US" sz="4000" b="1">
                <a:solidFill>
                  <a:srgbClr val="000000"/>
                </a:solidFill>
                <a:latin typeface="Garamond" panose="02020404030301010803" charset="0"/>
                <a:ea typeface="Arial Unicode MS"/>
                <a:cs typeface="Garamond" panose="02020404030301010803" charset="0"/>
                <a:sym typeface="+mn-ea"/>
              </a:rPr>
              <a:t>Example Mini-projects: Objectives &amp; Outputs.</a:t>
            </a:r>
            <a:endParaRPr lang="en-US" sz="4000" b="1">
              <a:solidFill>
                <a:srgbClr val="000000"/>
              </a:solidFill>
              <a:latin typeface="Garamond" panose="02020404030301010803" charset="0"/>
              <a:ea typeface="Arial Unicode MS"/>
              <a:cs typeface="Garamond" panose="02020404030301010803" charset="0"/>
              <a:sym typeface="+mn-e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1160" y="1420495"/>
            <a:ext cx="11420475" cy="514985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 sz="46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2) </a:t>
            </a:r>
            <a:r>
              <a:rPr lang="en-US" sz="46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Quality Improvement Mini-Project</a:t>
            </a:r>
            <a:endParaRPr lang="en-US" sz="4600" b="1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altLang="en-US" sz="4700" b="1">
              <a:latin typeface="Garamond" panose="02020404030301010803" charset="0"/>
              <a:cs typeface="Garamond" panose="02020404030301010803" charset="0"/>
            </a:endParaRPr>
          </a:p>
          <a:p>
            <a:pPr marL="0" indent="0">
              <a:buNone/>
            </a:pPr>
            <a:r>
              <a:rPr lang="en-US" altLang="en-US" sz="4600" b="1">
                <a:latin typeface="Garamond" panose="02020404030301010803" charset="0"/>
                <a:cs typeface="Garamond" panose="02020404030301010803" charset="0"/>
              </a:rPr>
              <a:t>Objective:</a:t>
            </a:r>
            <a:r>
              <a:rPr lang="en-US" altLang="en-US" sz="4600">
                <a:latin typeface="Garamond" panose="02020404030301010803" charset="0"/>
                <a:cs typeface="Garamond" panose="02020404030301010803" charset="0"/>
              </a:rPr>
              <a:t> using knowledge acquired from Quality Improvement, use the PDSA cycle to identify and analyzing bottlenecks in patient flow at your facility and processes to improve appointment scheduling at the facility. </a:t>
            </a:r>
            <a:endParaRPr lang="en-US" altLang="en-US" sz="46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endParaRPr lang="en-US" sz="3400" dirty="0">
              <a:latin typeface="Garamond" panose="02020404030301010803" charset="0"/>
              <a:cs typeface="Garamond" panose="02020404030301010803" charset="0"/>
              <a:sym typeface="+mn-ea"/>
            </a:endParaRPr>
          </a:p>
          <a:p>
            <a:pPr marL="0" indent="0">
              <a:buNone/>
            </a:pPr>
            <a:r>
              <a:rPr lang="en-US" sz="4600" b="1" dirty="0">
                <a:latin typeface="Garamond" panose="02020404030301010803" charset="0"/>
                <a:cs typeface="Garamond" panose="02020404030301010803" charset="0"/>
                <a:sym typeface="+mn-ea"/>
              </a:rPr>
              <a:t>Output:</a:t>
            </a:r>
            <a:r>
              <a:rPr lang="en-US" sz="4600" dirty="0">
                <a:latin typeface="Garamond" panose="02020404030301010803" charset="0"/>
                <a:cs typeface="Garamond" panose="02020404030301010803" charset="0"/>
                <a:sym typeface="+mn-ea"/>
              </a:rPr>
              <a:t> to improve patient flow and appointment scheduling at your facility.</a:t>
            </a:r>
            <a:endParaRPr lang="en-US" altLang="en-US" sz="4600"/>
          </a:p>
          <a:p>
            <a:pPr marL="0" indent="0">
              <a:buNone/>
            </a:pPr>
            <a:endParaRPr lang="en-US" altLang="en-US" sz="4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9492</Words>
  <Application>WPS Presentation</Application>
  <PresentationFormat>Widescreen</PresentationFormat>
  <Paragraphs>246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0" baseType="lpstr">
      <vt:lpstr>Arial</vt:lpstr>
      <vt:lpstr>SimSun</vt:lpstr>
      <vt:lpstr>Wingdings</vt:lpstr>
      <vt:lpstr>Garamond</vt:lpstr>
      <vt:lpstr>Book Antiqua</vt:lpstr>
      <vt:lpstr>Arial Unicode MS</vt:lpstr>
      <vt:lpstr>Wingdings</vt:lpstr>
      <vt:lpstr>Microsoft YaHei</vt:lpstr>
      <vt:lpstr>Arial Unicode MS</vt:lpstr>
      <vt:lpstr>Calibri</vt:lpstr>
      <vt:lpstr>Business Cooperate</vt:lpstr>
      <vt:lpstr>Hardskills Training for PHC Mangers In Liberia</vt:lpstr>
      <vt:lpstr>LEARN                    PRACTICE            M&amp;E </vt:lpstr>
      <vt:lpstr>OBJECTIVES OF PRACTICUM</vt:lpstr>
      <vt:lpstr>CONTENT</vt:lpstr>
      <vt:lpstr>Session 5.1 : Presentation on Mini-Projects and Group Activity</vt:lpstr>
      <vt:lpstr>OBJECTIVES</vt:lpstr>
      <vt:lpstr>The Potential Mini-projects </vt:lpstr>
      <vt:lpstr>Example Mini-projects: Objectives &amp; Outputs.</vt:lpstr>
      <vt:lpstr>Example Mini-projects: Objectives &amp; Outputs.</vt:lpstr>
      <vt:lpstr>Example Mini-projects: Objectives &amp; Outputs.</vt:lpstr>
      <vt:lpstr>Group Discussion on the Mini-projects</vt:lpstr>
      <vt:lpstr>Group Discussion on Part 1 of Worksheet</vt:lpstr>
      <vt:lpstr>Group Discussion on Part 1 of Worksheet</vt:lpstr>
      <vt:lpstr>Group Discussion on Part 1 of Worksheet</vt:lpstr>
      <vt:lpstr>Breakout Group Activity on Part 1 of Worksheet</vt:lpstr>
      <vt:lpstr>Breakout Group Activity on Part 1 of Worksheet</vt:lpstr>
      <vt:lpstr>Session 5.2 : Guidance on Data Collection and Analysis of Mini-Projects </vt:lpstr>
      <vt:lpstr>Group Discussion on Part 2 of Work Sheet</vt:lpstr>
      <vt:lpstr>Group Discussion on Part 2 of Work Sheet</vt:lpstr>
      <vt:lpstr>Group Discussion on Part 2 of Work Sheet</vt:lpstr>
      <vt:lpstr>Breakup Group Discussion on Part 2 of Work Sheet</vt:lpstr>
      <vt:lpstr>Guidance on Application of M&amp;E Plan </vt:lpstr>
      <vt:lpstr>Guidance on Application of M&amp;E Plan: Instrments &amp; Methods  </vt:lpstr>
      <vt:lpstr>Guidance on Application of M&amp;E Plan: Instrments &amp; Methods  </vt:lpstr>
      <vt:lpstr>PowerPoint 演示文稿</vt:lpstr>
      <vt:lpstr>Session 5.3: Presentation of Mini-Project &amp; Implementation Plan</vt:lpstr>
      <vt:lpstr>Each facility or PHC Manager will present major elements of the Mini-project proposal and worksheet 1 and Worksheet 2 completed during group and breakup group activities.    It is possible for 2 facilities to have and implement one Mini-project, in which case both facilities will present a Mini-project proposal and major elements of the work sheets (worksheet 1 &amp;2).  Facilities/Participants will also present their engagement in monitoring and evaluating projects implementation, such as openess to: assessment and feedbacks, documentation, interviews and surveys.   </vt:lpstr>
      <vt:lpstr>BREAK                        Workshop Evaluation and Group Reflection </vt:lpstr>
      <vt:lpstr>Things To Remember:   1) Participants to complete the Sample Planning Spreadsheet before they depart for home. They can update the spreadsheet as they move forward with preparation for the implementation of the mini-project, and keep the facilitators informed of dates, issues, etc.  2) Important for the facilitators to inform the participants regarding how they will provide any follow-up support  regarding implementation.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Hardskills Training for PHC Mangers In Liberia</dc:title>
  <dc:creator>user</dc:creator>
  <cp:lastModifiedBy>Teyah Sackie Moore</cp:lastModifiedBy>
  <cp:revision>90</cp:revision>
  <dcterms:created xsi:type="dcterms:W3CDTF">2025-10-13T16:24:00Z</dcterms:created>
  <dcterms:modified xsi:type="dcterms:W3CDTF">2025-12-04T16:05:25Z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B5C00011C7514031BD3A5177EFC7E72E_13</vt:lpwstr>
  </property>
  <property fmtid="{D5CDD505-2E9C-101B-9397-08002B2CF9AE}" pid="3" name="KSOProductBuildVer">
    <vt:lpwstr>1033-12.2.0.23155</vt:lpwstr>
  </property>
</Properties>
</file>