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4"/>
    <p:sldMasterId id="2147483655" r:id="rId5"/>
    <p:sldMasterId id="2147483657" r:id="rId6"/>
    <p:sldMasterId id="2147483671" r:id="rId7"/>
    <p:sldMasterId id="2147483673" r:id="rId8"/>
  </p:sldMasterIdLst>
  <p:notesMasterIdLst>
    <p:notesMasterId r:id="rId67"/>
  </p:notesMasterIdLst>
  <p:handoutMasterIdLst>
    <p:handoutMasterId r:id="rId68"/>
  </p:handoutMasterIdLst>
  <p:sldIdLst>
    <p:sldId id="338" r:id="rId9"/>
    <p:sldId id="2147376785" r:id="rId10"/>
    <p:sldId id="2147376784" r:id="rId11"/>
    <p:sldId id="2147376779" r:id="rId12"/>
    <p:sldId id="2147376750" r:id="rId13"/>
    <p:sldId id="2147376741" r:id="rId14"/>
    <p:sldId id="2147376669" r:id="rId15"/>
    <p:sldId id="2147376664" r:id="rId16"/>
    <p:sldId id="2147376677" r:id="rId17"/>
    <p:sldId id="2147376780" r:id="rId18"/>
    <p:sldId id="2147376706" r:id="rId19"/>
    <p:sldId id="2147376710" r:id="rId20"/>
    <p:sldId id="2147376732" r:id="rId21"/>
    <p:sldId id="2147376725" r:id="rId22"/>
    <p:sldId id="2147376689" r:id="rId23"/>
    <p:sldId id="2147376691" r:id="rId24"/>
    <p:sldId id="2147376746" r:id="rId25"/>
    <p:sldId id="2147376781" r:id="rId26"/>
    <p:sldId id="2147376726" r:id="rId27"/>
    <p:sldId id="2147376751" r:id="rId28"/>
    <p:sldId id="2147376733" r:id="rId29"/>
    <p:sldId id="2147376756" r:id="rId30"/>
    <p:sldId id="2147376755" r:id="rId31"/>
    <p:sldId id="2147376757" r:id="rId32"/>
    <p:sldId id="2147376701" r:id="rId33"/>
    <p:sldId id="2147376775" r:id="rId34"/>
    <p:sldId id="2147376776" r:id="rId35"/>
    <p:sldId id="2147376777" r:id="rId36"/>
    <p:sldId id="2147376742" r:id="rId37"/>
    <p:sldId id="2147376782" r:id="rId38"/>
    <p:sldId id="2147376722" r:id="rId39"/>
    <p:sldId id="2147376703" r:id="rId40"/>
    <p:sldId id="2147376696" r:id="rId41"/>
    <p:sldId id="2147376729" r:id="rId42"/>
    <p:sldId id="2147376752" r:id="rId43"/>
    <p:sldId id="2147376704" r:id="rId44"/>
    <p:sldId id="2147376767" r:id="rId45"/>
    <p:sldId id="2147376743" r:id="rId46"/>
    <p:sldId id="2147376783" r:id="rId47"/>
    <p:sldId id="2147376762" r:id="rId48"/>
    <p:sldId id="2147376723" r:id="rId49"/>
    <p:sldId id="2147376758" r:id="rId50"/>
    <p:sldId id="2147376748" r:id="rId51"/>
    <p:sldId id="2147376763" r:id="rId52"/>
    <p:sldId id="2147376764" r:id="rId53"/>
    <p:sldId id="2147376753" r:id="rId54"/>
    <p:sldId id="2147376766" r:id="rId55"/>
    <p:sldId id="2147376711" r:id="rId56"/>
    <p:sldId id="2147376768" r:id="rId57"/>
    <p:sldId id="2147376749" r:id="rId58"/>
    <p:sldId id="2147376744" r:id="rId59"/>
    <p:sldId id="2147376769" r:id="rId60"/>
    <p:sldId id="2147376770" r:id="rId61"/>
    <p:sldId id="2147376772" r:id="rId62"/>
    <p:sldId id="2147376771" r:id="rId63"/>
    <p:sldId id="2147376773" r:id="rId64"/>
    <p:sldId id="2147376673" r:id="rId65"/>
    <p:sldId id="2147376665" r:id="rId6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86782" autoAdjust="0"/>
  </p:normalViewPr>
  <p:slideViewPr>
    <p:cSldViewPr>
      <p:cViewPr varScale="1">
        <p:scale>
          <a:sx n="63" d="100"/>
          <a:sy n="63" d="100"/>
        </p:scale>
        <p:origin x="1566" y="4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-13614"/>
    </p:cViewPr>
  </p:sorterViewPr>
  <p:notesViewPr>
    <p:cSldViewPr>
      <p:cViewPr varScale="1">
        <p:scale>
          <a:sx n="50" d="100"/>
          <a:sy n="50" d="100"/>
        </p:scale>
        <p:origin x="-2532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3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8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" Type="http://schemas.openxmlformats.org/officeDocument/2006/relationships/slideMaster" Target="slideMasters/slideMaster4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luthando Ndlovu" userId="91b0931d-a03d-433f-a426-bd09022bbd79" providerId="ADAL" clId="{9BFD8FAF-9BC3-4344-8EA6-F1739891C2B4}"/>
    <pc:docChg chg="modSld">
      <pc:chgData name="Noluthando Ndlovu" userId="91b0931d-a03d-433f-a426-bd09022bbd79" providerId="ADAL" clId="{9BFD8FAF-9BC3-4344-8EA6-F1739891C2B4}" dt="2025-12-21T22:32:07.537" v="38" actId="20577"/>
      <pc:docMkLst>
        <pc:docMk/>
      </pc:docMkLst>
      <pc:sldChg chg="modSp mod">
        <pc:chgData name="Noluthando Ndlovu" userId="91b0931d-a03d-433f-a426-bd09022bbd79" providerId="ADAL" clId="{9BFD8FAF-9BC3-4344-8EA6-F1739891C2B4}" dt="2025-12-21T22:27:13.693" v="1" actId="1076"/>
        <pc:sldMkLst>
          <pc:docMk/>
          <pc:sldMk cId="0" sldId="338"/>
        </pc:sldMkLst>
        <pc:spChg chg="mod">
          <ac:chgData name="Noluthando Ndlovu" userId="91b0931d-a03d-433f-a426-bd09022bbd79" providerId="ADAL" clId="{9BFD8FAF-9BC3-4344-8EA6-F1739891C2B4}" dt="2025-12-21T22:27:13.693" v="1" actId="1076"/>
          <ac:spMkLst>
            <pc:docMk/>
            <pc:sldMk cId="0" sldId="338"/>
            <ac:spMk id="4" creationId="{00000000-0000-0000-0000-000000000000}"/>
          </ac:spMkLst>
        </pc:spChg>
      </pc:sldChg>
      <pc:sldChg chg="modSp mod">
        <pc:chgData name="Noluthando Ndlovu" userId="91b0931d-a03d-433f-a426-bd09022bbd79" providerId="ADAL" clId="{9BFD8FAF-9BC3-4344-8EA6-F1739891C2B4}" dt="2025-12-21T22:32:07.537" v="38" actId="20577"/>
        <pc:sldMkLst>
          <pc:docMk/>
          <pc:sldMk cId="1500195878" sldId="2147376667"/>
        </pc:sldMkLst>
        <pc:spChg chg="mod">
          <ac:chgData name="Noluthando Ndlovu" userId="91b0931d-a03d-433f-a426-bd09022bbd79" providerId="ADAL" clId="{9BFD8FAF-9BC3-4344-8EA6-F1739891C2B4}" dt="2025-12-21T22:32:07.537" v="38" actId="20577"/>
          <ac:spMkLst>
            <pc:docMk/>
            <pc:sldMk cId="1500195878" sldId="2147376667"/>
            <ac:spMk id="5" creationId="{451489FE-D31C-C6B1-A527-07CB18BB088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D07E2A-EFAD-4A1E-9FD1-5BABBC52BC0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1BC417-51D9-41C0-B064-956AA9B99F5C}" type="pres">
      <dgm:prSet presAssocID="{90D07E2A-EFAD-4A1E-9FD1-5BABBC52BC0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4CE55890-7CD9-4709-A0A8-3EFFD478E59C}" type="presOf" srcId="{90D07E2A-EFAD-4A1E-9FD1-5BABBC52BC08}" destId="{D61BC417-51D9-41C0-B064-956AA9B99F5C}" srcOrd="0" destOrd="0" presId="urn:microsoft.com/office/officeart/2005/8/layout/default"/>
  </dgm:cxnLst>
  <dgm:bg/>
  <dgm:whole>
    <a:ln w="19050">
      <a:solidFill>
        <a:schemeClr val="bg2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6118DB-4E4E-4C40-AABC-F7819CDDB639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0E03CF-3FD3-4807-AD7D-7F8D8935A99D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0" lang="en-US" sz="2000" b="0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rPr>
            <a:t>a. Choose the project name </a:t>
          </a:r>
          <a:endParaRPr lang="en-US" sz="2000" dirty="0"/>
        </a:p>
      </dgm:t>
    </dgm:pt>
    <dgm:pt modelId="{EBCC3BD3-D977-4D83-AF34-6FE9AB57906C}" type="parTrans" cxnId="{DD25BD89-A038-4D37-8368-254391A83888}">
      <dgm:prSet/>
      <dgm:spPr/>
      <dgm:t>
        <a:bodyPr/>
        <a:lstStyle/>
        <a:p>
          <a:endParaRPr lang="en-US" sz="3200"/>
        </a:p>
      </dgm:t>
    </dgm:pt>
    <dgm:pt modelId="{883B6639-28C3-4C76-A789-7B2B35A250BB}" type="sibTrans" cxnId="{DD25BD89-A038-4D37-8368-254391A83888}">
      <dgm:prSet/>
      <dgm:spPr/>
      <dgm:t>
        <a:bodyPr/>
        <a:lstStyle/>
        <a:p>
          <a:endParaRPr lang="en-US" sz="3200"/>
        </a:p>
      </dgm:t>
    </dgm:pt>
    <dgm:pt modelId="{AB8A152A-2442-4859-9431-3FDA872DFA02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0" lang="en-US" sz="1800" b="0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rPr>
            <a:t>identified</a:t>
          </a:r>
          <a:r>
            <a:rPr kumimoji="0" lang="en-US" sz="1800" b="0" i="0" u="none" strike="noStrike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rPr>
            <a:t> through checking facility challenges/problems which are either patient focused</a:t>
          </a:r>
          <a:r>
            <a:rPr lang="en-US" sz="1800" dirty="0" smtClean="0">
              <a:solidFill>
                <a:prstClr val="black"/>
              </a:solidFill>
              <a:latin typeface="Calibri"/>
            </a:rPr>
            <a:t> or</a:t>
          </a:r>
          <a:r>
            <a:rPr kumimoji="0" lang="en-US" sz="1800" b="0" i="0" u="none" strike="noStrike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rPr>
            <a:t> operational</a:t>
          </a:r>
          <a:endParaRPr lang="en-US" sz="1800" dirty="0"/>
        </a:p>
      </dgm:t>
    </dgm:pt>
    <dgm:pt modelId="{396F55F2-FF87-4433-AAA6-C1FCA3AA8EE5}" type="parTrans" cxnId="{7556975B-23D0-43D2-B653-444446F37918}">
      <dgm:prSet/>
      <dgm:spPr/>
      <dgm:t>
        <a:bodyPr/>
        <a:lstStyle/>
        <a:p>
          <a:endParaRPr lang="en-US" sz="3200"/>
        </a:p>
      </dgm:t>
    </dgm:pt>
    <dgm:pt modelId="{251264A8-5B93-4D47-B3C6-B5068DC355C2}" type="sibTrans" cxnId="{7556975B-23D0-43D2-B653-444446F37918}">
      <dgm:prSet/>
      <dgm:spPr/>
      <dgm:t>
        <a:bodyPr/>
        <a:lstStyle/>
        <a:p>
          <a:endParaRPr lang="en-US" sz="3200"/>
        </a:p>
      </dgm:t>
    </dgm:pt>
    <dgm:pt modelId="{6019EED0-9BB0-489D-A99B-29BBDD1C9E28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b. Identify responsible person</a:t>
          </a:r>
          <a:endParaRPr lang="en-US" sz="2000" dirty="0">
            <a:solidFill>
              <a:schemeClr val="tx1"/>
            </a:solidFill>
          </a:endParaRPr>
        </a:p>
      </dgm:t>
    </dgm:pt>
    <dgm:pt modelId="{DABE9341-6379-4D4C-8B59-9D6FB0DE243F}" type="parTrans" cxnId="{F7F7F767-A591-46DB-9841-4D6AF512CA1E}">
      <dgm:prSet/>
      <dgm:spPr/>
      <dgm:t>
        <a:bodyPr/>
        <a:lstStyle/>
        <a:p>
          <a:endParaRPr lang="en-US" sz="3200"/>
        </a:p>
      </dgm:t>
    </dgm:pt>
    <dgm:pt modelId="{9A717350-D240-4137-87A9-2D698688DCFD}" type="sibTrans" cxnId="{F7F7F767-A591-46DB-9841-4D6AF512CA1E}">
      <dgm:prSet/>
      <dgm:spPr/>
      <dgm:t>
        <a:bodyPr/>
        <a:lstStyle/>
        <a:p>
          <a:endParaRPr lang="en-US" sz="3200"/>
        </a:p>
      </dgm:t>
    </dgm:pt>
    <dgm:pt modelId="{2874B06D-8F96-4986-A819-3460973FA7F9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aseline="0" dirty="0" smtClean="0">
              <a:solidFill>
                <a:prstClr val="black"/>
              </a:solidFill>
              <a:latin typeface="Calibri"/>
            </a:rPr>
            <a:t>for the project development and implementation</a:t>
          </a:r>
          <a:endParaRPr lang="en-US" sz="1800" dirty="0"/>
        </a:p>
      </dgm:t>
    </dgm:pt>
    <dgm:pt modelId="{93E3B409-4F65-4B96-890E-F7DA4EE28E3A}" type="parTrans" cxnId="{141311F3-EDAF-40FB-807B-4510383702BB}">
      <dgm:prSet/>
      <dgm:spPr/>
      <dgm:t>
        <a:bodyPr/>
        <a:lstStyle/>
        <a:p>
          <a:endParaRPr lang="en-US" sz="3200"/>
        </a:p>
      </dgm:t>
    </dgm:pt>
    <dgm:pt modelId="{325CA279-E84A-4350-94D7-5E571B3C2201}" type="sibTrans" cxnId="{141311F3-EDAF-40FB-807B-4510383702BB}">
      <dgm:prSet/>
      <dgm:spPr/>
      <dgm:t>
        <a:bodyPr/>
        <a:lstStyle/>
        <a:p>
          <a:endParaRPr lang="en-US" sz="3200"/>
        </a:p>
      </dgm:t>
    </dgm:pt>
    <dgm:pt modelId="{BED67118-ADC2-48AB-8EDF-B0E914520649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smtClean="0">
              <a:solidFill>
                <a:prstClr val="black"/>
              </a:solidFill>
              <a:latin typeface="Calibri"/>
            </a:rPr>
            <a:t>c. Identify the hard skill</a:t>
          </a:r>
          <a:endParaRPr lang="en-US" sz="2000" dirty="0"/>
        </a:p>
      </dgm:t>
    </dgm:pt>
    <dgm:pt modelId="{A8ED2F30-B915-4B69-8A60-E1DC52CF9C86}" type="parTrans" cxnId="{471914BB-76E7-4521-B541-6B0FBBDCA07C}">
      <dgm:prSet/>
      <dgm:spPr/>
      <dgm:t>
        <a:bodyPr/>
        <a:lstStyle/>
        <a:p>
          <a:endParaRPr lang="en-US" sz="3200"/>
        </a:p>
      </dgm:t>
    </dgm:pt>
    <dgm:pt modelId="{0313700B-6DDB-4112-99E2-2C51955FD181}" type="sibTrans" cxnId="{471914BB-76E7-4521-B541-6B0FBBDCA07C}">
      <dgm:prSet/>
      <dgm:spPr/>
      <dgm:t>
        <a:bodyPr/>
        <a:lstStyle/>
        <a:p>
          <a:endParaRPr lang="en-US" sz="3200"/>
        </a:p>
      </dgm:t>
    </dgm:pt>
    <dgm:pt modelId="{24A100B4-2A25-4173-8C7F-207B47B07C34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800" dirty="0" smtClean="0">
              <a:solidFill>
                <a:prstClr val="black"/>
              </a:solidFill>
              <a:latin typeface="Calibri"/>
            </a:rPr>
            <a:t>learned during the course that needs to be tested e.g</a:t>
          </a:r>
          <a:r>
            <a:rPr lang="en-US" sz="1800" baseline="0" dirty="0" smtClean="0">
              <a:solidFill>
                <a:prstClr val="black"/>
              </a:solidFill>
              <a:latin typeface="Calibri"/>
            </a:rPr>
            <a:t>. Data management to identify patient presenting with hypertension </a:t>
          </a:r>
          <a:r>
            <a:rPr lang="en-US" sz="1800" dirty="0" smtClean="0">
              <a:solidFill>
                <a:prstClr val="black"/>
              </a:solidFill>
              <a:latin typeface="Calibri"/>
            </a:rPr>
            <a:t>at Clinic Z.</a:t>
          </a:r>
          <a:endParaRPr lang="en-US" sz="1800" dirty="0"/>
        </a:p>
      </dgm:t>
    </dgm:pt>
    <dgm:pt modelId="{C5504300-43A4-4020-84C9-7F60ED145D1D}" type="parTrans" cxnId="{B3ED05BE-CF7F-437D-8CD5-2E4BC37E9443}">
      <dgm:prSet/>
      <dgm:spPr/>
      <dgm:t>
        <a:bodyPr/>
        <a:lstStyle/>
        <a:p>
          <a:endParaRPr lang="en-US" sz="3200"/>
        </a:p>
      </dgm:t>
    </dgm:pt>
    <dgm:pt modelId="{AF132D69-C918-4D30-873E-F8C1FD40033E}" type="sibTrans" cxnId="{B3ED05BE-CF7F-437D-8CD5-2E4BC37E9443}">
      <dgm:prSet/>
      <dgm:spPr/>
      <dgm:t>
        <a:bodyPr/>
        <a:lstStyle/>
        <a:p>
          <a:endParaRPr lang="en-US" sz="3200"/>
        </a:p>
      </dgm:t>
    </dgm:pt>
    <dgm:pt modelId="{17E3769D-E94C-412A-9626-1D986C12C52F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d. Write a problem statement</a:t>
          </a:r>
          <a:endParaRPr lang="en-US" sz="2000" dirty="0">
            <a:solidFill>
              <a:schemeClr val="tx1"/>
            </a:solidFill>
          </a:endParaRPr>
        </a:p>
      </dgm:t>
    </dgm:pt>
    <dgm:pt modelId="{E21E2611-3CB0-481C-8FDE-9C0D95D019D6}" type="parTrans" cxnId="{E6B20532-3F68-420A-B820-8BD1EB3C2D3C}">
      <dgm:prSet/>
      <dgm:spPr/>
      <dgm:t>
        <a:bodyPr/>
        <a:lstStyle/>
        <a:p>
          <a:endParaRPr lang="en-US" sz="3200"/>
        </a:p>
      </dgm:t>
    </dgm:pt>
    <dgm:pt modelId="{E0AB91DA-9D3A-4B1A-B4D7-6E3B02B17B8F}" type="sibTrans" cxnId="{E6B20532-3F68-420A-B820-8BD1EB3C2D3C}">
      <dgm:prSet/>
      <dgm:spPr/>
      <dgm:t>
        <a:bodyPr/>
        <a:lstStyle/>
        <a:p>
          <a:endParaRPr lang="en-US" sz="3200"/>
        </a:p>
      </dgm:t>
    </dgm:pt>
    <dgm:pt modelId="{5EDDD060-C201-4C89-B001-C633497EE4F5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smtClean="0"/>
            <a:t>A concise description of the health challenge or gap you want to address</a:t>
          </a:r>
          <a:endParaRPr lang="en-US" sz="1800" dirty="0"/>
        </a:p>
      </dgm:t>
    </dgm:pt>
    <dgm:pt modelId="{672B64C5-DD8A-4178-B968-D6FA25A25770}" type="parTrans" cxnId="{9E59130E-205E-42F8-BE4A-45CD105018FB}">
      <dgm:prSet/>
      <dgm:spPr/>
      <dgm:t>
        <a:bodyPr/>
        <a:lstStyle/>
        <a:p>
          <a:endParaRPr lang="en-US" sz="3200"/>
        </a:p>
      </dgm:t>
    </dgm:pt>
    <dgm:pt modelId="{DAC1D006-827C-425A-9075-EA3E6DC57A44}" type="sibTrans" cxnId="{9E59130E-205E-42F8-BE4A-45CD105018FB}">
      <dgm:prSet/>
      <dgm:spPr/>
      <dgm:t>
        <a:bodyPr/>
        <a:lstStyle/>
        <a:p>
          <a:endParaRPr lang="en-US" sz="3200"/>
        </a:p>
      </dgm:t>
    </dgm:pt>
    <dgm:pt modelId="{71F7A831-1F03-4C91-8A32-D7E20121EA52}" type="pres">
      <dgm:prSet presAssocID="{6E6118DB-4E4E-4C40-AABC-F7819CDDB6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3A3532-F40B-4135-9390-2A75BBC419C2}" type="pres">
      <dgm:prSet presAssocID="{17E3769D-E94C-412A-9626-1D986C12C52F}" presName="boxAndChildren" presStyleCnt="0"/>
      <dgm:spPr/>
    </dgm:pt>
    <dgm:pt modelId="{08AF6189-BC6B-4D2A-81C1-85C91BACFFED}" type="pres">
      <dgm:prSet presAssocID="{17E3769D-E94C-412A-9626-1D986C12C52F}" presName="parentTextBox" presStyleLbl="node1" presStyleIdx="0" presStyleCnt="4"/>
      <dgm:spPr/>
      <dgm:t>
        <a:bodyPr/>
        <a:lstStyle/>
        <a:p>
          <a:endParaRPr lang="en-US"/>
        </a:p>
      </dgm:t>
    </dgm:pt>
    <dgm:pt modelId="{8CE55B09-CD0C-4348-90B4-C51677464A05}" type="pres">
      <dgm:prSet presAssocID="{17E3769D-E94C-412A-9626-1D986C12C52F}" presName="entireBox" presStyleLbl="node1" presStyleIdx="0" presStyleCnt="4"/>
      <dgm:spPr/>
      <dgm:t>
        <a:bodyPr/>
        <a:lstStyle/>
        <a:p>
          <a:endParaRPr lang="en-US"/>
        </a:p>
      </dgm:t>
    </dgm:pt>
    <dgm:pt modelId="{51F735DF-274D-4C4D-ACFB-2F02D0EAC008}" type="pres">
      <dgm:prSet presAssocID="{17E3769D-E94C-412A-9626-1D986C12C52F}" presName="descendantBox" presStyleCnt="0"/>
      <dgm:spPr/>
    </dgm:pt>
    <dgm:pt modelId="{A3AE9EEB-E2EC-4FFF-AE69-ADFB37CA788F}" type="pres">
      <dgm:prSet presAssocID="{5EDDD060-C201-4C89-B001-C633497EE4F5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FED977-9206-43D1-BB0C-A1D13166839E}" type="pres">
      <dgm:prSet presAssocID="{0313700B-6DDB-4112-99E2-2C51955FD181}" presName="sp" presStyleCnt="0"/>
      <dgm:spPr/>
    </dgm:pt>
    <dgm:pt modelId="{C87F1C66-8692-4EA1-84C8-B7C9DFC02B01}" type="pres">
      <dgm:prSet presAssocID="{BED67118-ADC2-48AB-8EDF-B0E914520649}" presName="arrowAndChildren" presStyleCnt="0"/>
      <dgm:spPr/>
    </dgm:pt>
    <dgm:pt modelId="{FA77AF43-7BCF-466B-BB0A-DBFE5A4962AE}" type="pres">
      <dgm:prSet presAssocID="{BED67118-ADC2-48AB-8EDF-B0E914520649}" presName="parentTextArrow" presStyleLbl="node1" presStyleIdx="0" presStyleCnt="4"/>
      <dgm:spPr/>
      <dgm:t>
        <a:bodyPr/>
        <a:lstStyle/>
        <a:p>
          <a:endParaRPr lang="en-US"/>
        </a:p>
      </dgm:t>
    </dgm:pt>
    <dgm:pt modelId="{CF31531C-2A51-4D95-ACCE-0C11F073FB8A}" type="pres">
      <dgm:prSet presAssocID="{BED67118-ADC2-48AB-8EDF-B0E914520649}" presName="arrow" presStyleLbl="node1" presStyleIdx="1" presStyleCnt="4" custLinFactNeighborY="-2572"/>
      <dgm:spPr/>
      <dgm:t>
        <a:bodyPr/>
        <a:lstStyle/>
        <a:p>
          <a:endParaRPr lang="en-US"/>
        </a:p>
      </dgm:t>
    </dgm:pt>
    <dgm:pt modelId="{5D73F5E0-9F8B-4DE3-938E-3A06916C020F}" type="pres">
      <dgm:prSet presAssocID="{BED67118-ADC2-48AB-8EDF-B0E914520649}" presName="descendantArrow" presStyleCnt="0"/>
      <dgm:spPr/>
    </dgm:pt>
    <dgm:pt modelId="{385A2A51-AE24-4869-A8C6-EF87751D11B5}" type="pres">
      <dgm:prSet presAssocID="{24A100B4-2A25-4173-8C7F-207B47B07C34}" presName="childTextArrow" presStyleLbl="fgAccFollowNode1" presStyleIdx="1" presStyleCnt="4" custScaleY="145235" custLinFactNeighborY="90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23C4F8-A519-44E4-B4AF-C322454D195E}" type="pres">
      <dgm:prSet presAssocID="{9A717350-D240-4137-87A9-2D698688DCFD}" presName="sp" presStyleCnt="0"/>
      <dgm:spPr/>
    </dgm:pt>
    <dgm:pt modelId="{D2E264AC-ACE3-48AD-988A-58E7FB2D6275}" type="pres">
      <dgm:prSet presAssocID="{6019EED0-9BB0-489D-A99B-29BBDD1C9E28}" presName="arrowAndChildren" presStyleCnt="0"/>
      <dgm:spPr/>
    </dgm:pt>
    <dgm:pt modelId="{296D2355-6ABF-4769-BE32-8BEF2DCB648A}" type="pres">
      <dgm:prSet presAssocID="{6019EED0-9BB0-489D-A99B-29BBDD1C9E28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1445A513-B56E-4E8F-BB01-DD6D961BEDA4}" type="pres">
      <dgm:prSet presAssocID="{6019EED0-9BB0-489D-A99B-29BBDD1C9E28}" presName="arrow" presStyleLbl="node1" presStyleIdx="2" presStyleCnt="4"/>
      <dgm:spPr/>
      <dgm:t>
        <a:bodyPr/>
        <a:lstStyle/>
        <a:p>
          <a:endParaRPr lang="en-US"/>
        </a:p>
      </dgm:t>
    </dgm:pt>
    <dgm:pt modelId="{B6B414F1-9213-4799-8821-B9119A4C9667}" type="pres">
      <dgm:prSet presAssocID="{6019EED0-9BB0-489D-A99B-29BBDD1C9E28}" presName="descendantArrow" presStyleCnt="0"/>
      <dgm:spPr/>
    </dgm:pt>
    <dgm:pt modelId="{FCC19BDB-A391-4421-A53C-94CE93B2BEA4}" type="pres">
      <dgm:prSet presAssocID="{2874B06D-8F96-4986-A819-3460973FA7F9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17D3C-AC98-4459-94EE-E3D404238999}" type="pres">
      <dgm:prSet presAssocID="{883B6639-28C3-4C76-A789-7B2B35A250BB}" presName="sp" presStyleCnt="0"/>
      <dgm:spPr/>
    </dgm:pt>
    <dgm:pt modelId="{8845E99E-1E79-43EF-9C7C-84F95C4428E4}" type="pres">
      <dgm:prSet presAssocID="{F80E03CF-3FD3-4807-AD7D-7F8D8935A99D}" presName="arrowAndChildren" presStyleCnt="0"/>
      <dgm:spPr/>
    </dgm:pt>
    <dgm:pt modelId="{AC667751-314D-4CF2-83A6-F7CD122440E4}" type="pres">
      <dgm:prSet presAssocID="{F80E03CF-3FD3-4807-AD7D-7F8D8935A99D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6D0B6DEF-C80C-4136-B55C-E1F20340DF29}" type="pres">
      <dgm:prSet presAssocID="{F80E03CF-3FD3-4807-AD7D-7F8D8935A99D}" presName="arrow" presStyleLbl="node1" presStyleIdx="3" presStyleCnt="4" custLinFactNeighborX="-2945" custLinFactNeighborY="-10394"/>
      <dgm:spPr/>
      <dgm:t>
        <a:bodyPr/>
        <a:lstStyle/>
        <a:p>
          <a:endParaRPr lang="en-US"/>
        </a:p>
      </dgm:t>
    </dgm:pt>
    <dgm:pt modelId="{BBDE064E-447B-45CB-9893-E8597FAD9528}" type="pres">
      <dgm:prSet presAssocID="{F80E03CF-3FD3-4807-AD7D-7F8D8935A99D}" presName="descendantArrow" presStyleCnt="0"/>
      <dgm:spPr/>
    </dgm:pt>
    <dgm:pt modelId="{5830F7F2-91F4-44E6-9ADB-CE286D08EEE0}" type="pres">
      <dgm:prSet presAssocID="{AB8A152A-2442-4859-9431-3FDA872DFA02}" presName="childTextArrow" presStyleLbl="fgAccFollowNode1" presStyleIdx="3" presStyleCnt="4" custScaleY="1493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CDB44F-F829-4408-B19E-07E135BDC5B2}" type="presOf" srcId="{AB8A152A-2442-4859-9431-3FDA872DFA02}" destId="{5830F7F2-91F4-44E6-9ADB-CE286D08EEE0}" srcOrd="0" destOrd="0" presId="urn:microsoft.com/office/officeart/2005/8/layout/process4"/>
    <dgm:cxn modelId="{E6B20532-3F68-420A-B820-8BD1EB3C2D3C}" srcId="{6E6118DB-4E4E-4C40-AABC-F7819CDDB639}" destId="{17E3769D-E94C-412A-9626-1D986C12C52F}" srcOrd="3" destOrd="0" parTransId="{E21E2611-3CB0-481C-8FDE-9C0D95D019D6}" sibTransId="{E0AB91DA-9D3A-4B1A-B4D7-6E3B02B17B8F}"/>
    <dgm:cxn modelId="{FA251340-4B3F-409E-9817-2D8B75F23E37}" type="presOf" srcId="{F80E03CF-3FD3-4807-AD7D-7F8D8935A99D}" destId="{AC667751-314D-4CF2-83A6-F7CD122440E4}" srcOrd="0" destOrd="0" presId="urn:microsoft.com/office/officeart/2005/8/layout/process4"/>
    <dgm:cxn modelId="{F7F7F767-A591-46DB-9841-4D6AF512CA1E}" srcId="{6E6118DB-4E4E-4C40-AABC-F7819CDDB639}" destId="{6019EED0-9BB0-489D-A99B-29BBDD1C9E28}" srcOrd="1" destOrd="0" parTransId="{DABE9341-6379-4D4C-8B59-9D6FB0DE243F}" sibTransId="{9A717350-D240-4137-87A9-2D698688DCFD}"/>
    <dgm:cxn modelId="{FD8D293C-6DA4-4EF1-8163-553B33D76512}" type="presOf" srcId="{6E6118DB-4E4E-4C40-AABC-F7819CDDB639}" destId="{71F7A831-1F03-4C91-8A32-D7E20121EA52}" srcOrd="0" destOrd="0" presId="urn:microsoft.com/office/officeart/2005/8/layout/process4"/>
    <dgm:cxn modelId="{F5D034D1-F14C-490B-A576-0ADC11BF740D}" type="presOf" srcId="{BED67118-ADC2-48AB-8EDF-B0E914520649}" destId="{FA77AF43-7BCF-466B-BB0A-DBFE5A4962AE}" srcOrd="0" destOrd="0" presId="urn:microsoft.com/office/officeart/2005/8/layout/process4"/>
    <dgm:cxn modelId="{EFC6BE79-ABC8-4990-AF82-753041675EDD}" type="presOf" srcId="{F80E03CF-3FD3-4807-AD7D-7F8D8935A99D}" destId="{6D0B6DEF-C80C-4136-B55C-E1F20340DF29}" srcOrd="1" destOrd="0" presId="urn:microsoft.com/office/officeart/2005/8/layout/process4"/>
    <dgm:cxn modelId="{DD68A4E1-353B-4166-AAC8-9FCB702B339D}" type="presOf" srcId="{17E3769D-E94C-412A-9626-1D986C12C52F}" destId="{8CE55B09-CD0C-4348-90B4-C51677464A05}" srcOrd="1" destOrd="0" presId="urn:microsoft.com/office/officeart/2005/8/layout/process4"/>
    <dgm:cxn modelId="{E1E05CF9-2394-4407-80BF-1E0A9494C3D9}" type="presOf" srcId="{BED67118-ADC2-48AB-8EDF-B0E914520649}" destId="{CF31531C-2A51-4D95-ACCE-0C11F073FB8A}" srcOrd="1" destOrd="0" presId="urn:microsoft.com/office/officeart/2005/8/layout/process4"/>
    <dgm:cxn modelId="{DD25BD89-A038-4D37-8368-254391A83888}" srcId="{6E6118DB-4E4E-4C40-AABC-F7819CDDB639}" destId="{F80E03CF-3FD3-4807-AD7D-7F8D8935A99D}" srcOrd="0" destOrd="0" parTransId="{EBCC3BD3-D977-4D83-AF34-6FE9AB57906C}" sibTransId="{883B6639-28C3-4C76-A789-7B2B35A250BB}"/>
    <dgm:cxn modelId="{9E59130E-205E-42F8-BE4A-45CD105018FB}" srcId="{17E3769D-E94C-412A-9626-1D986C12C52F}" destId="{5EDDD060-C201-4C89-B001-C633497EE4F5}" srcOrd="0" destOrd="0" parTransId="{672B64C5-DD8A-4178-B968-D6FA25A25770}" sibTransId="{DAC1D006-827C-425A-9075-EA3E6DC57A44}"/>
    <dgm:cxn modelId="{36AE1D29-972E-4311-A6FF-57CAA53CB764}" type="presOf" srcId="{6019EED0-9BB0-489D-A99B-29BBDD1C9E28}" destId="{296D2355-6ABF-4769-BE32-8BEF2DCB648A}" srcOrd="0" destOrd="0" presId="urn:microsoft.com/office/officeart/2005/8/layout/process4"/>
    <dgm:cxn modelId="{866A5176-D6A9-4D7B-B88C-6367AD3DE70B}" type="presOf" srcId="{24A100B4-2A25-4173-8C7F-207B47B07C34}" destId="{385A2A51-AE24-4869-A8C6-EF87751D11B5}" srcOrd="0" destOrd="0" presId="urn:microsoft.com/office/officeart/2005/8/layout/process4"/>
    <dgm:cxn modelId="{EF3CFCE9-FE8E-4968-9485-5CADA23F73CB}" type="presOf" srcId="{17E3769D-E94C-412A-9626-1D986C12C52F}" destId="{08AF6189-BC6B-4D2A-81C1-85C91BACFFED}" srcOrd="0" destOrd="0" presId="urn:microsoft.com/office/officeart/2005/8/layout/process4"/>
    <dgm:cxn modelId="{471914BB-76E7-4521-B541-6B0FBBDCA07C}" srcId="{6E6118DB-4E4E-4C40-AABC-F7819CDDB639}" destId="{BED67118-ADC2-48AB-8EDF-B0E914520649}" srcOrd="2" destOrd="0" parTransId="{A8ED2F30-B915-4B69-8A60-E1DC52CF9C86}" sibTransId="{0313700B-6DDB-4112-99E2-2C51955FD181}"/>
    <dgm:cxn modelId="{AD6CEA9F-7E4D-4544-9AA4-E61BC9DF6FA0}" type="presOf" srcId="{6019EED0-9BB0-489D-A99B-29BBDD1C9E28}" destId="{1445A513-B56E-4E8F-BB01-DD6D961BEDA4}" srcOrd="1" destOrd="0" presId="urn:microsoft.com/office/officeart/2005/8/layout/process4"/>
    <dgm:cxn modelId="{C99B8E95-86F2-459F-9E63-26E9A24F1C55}" type="presOf" srcId="{5EDDD060-C201-4C89-B001-C633497EE4F5}" destId="{A3AE9EEB-E2EC-4FFF-AE69-ADFB37CA788F}" srcOrd="0" destOrd="0" presId="urn:microsoft.com/office/officeart/2005/8/layout/process4"/>
    <dgm:cxn modelId="{141311F3-EDAF-40FB-807B-4510383702BB}" srcId="{6019EED0-9BB0-489D-A99B-29BBDD1C9E28}" destId="{2874B06D-8F96-4986-A819-3460973FA7F9}" srcOrd="0" destOrd="0" parTransId="{93E3B409-4F65-4B96-890E-F7DA4EE28E3A}" sibTransId="{325CA279-E84A-4350-94D7-5E571B3C2201}"/>
    <dgm:cxn modelId="{C6589B28-3619-468A-8AA0-38BE83E81CD1}" type="presOf" srcId="{2874B06D-8F96-4986-A819-3460973FA7F9}" destId="{FCC19BDB-A391-4421-A53C-94CE93B2BEA4}" srcOrd="0" destOrd="0" presId="urn:microsoft.com/office/officeart/2005/8/layout/process4"/>
    <dgm:cxn modelId="{7556975B-23D0-43D2-B653-444446F37918}" srcId="{F80E03CF-3FD3-4807-AD7D-7F8D8935A99D}" destId="{AB8A152A-2442-4859-9431-3FDA872DFA02}" srcOrd="0" destOrd="0" parTransId="{396F55F2-FF87-4433-AAA6-C1FCA3AA8EE5}" sibTransId="{251264A8-5B93-4D47-B3C6-B5068DC355C2}"/>
    <dgm:cxn modelId="{B3ED05BE-CF7F-437D-8CD5-2E4BC37E9443}" srcId="{BED67118-ADC2-48AB-8EDF-B0E914520649}" destId="{24A100B4-2A25-4173-8C7F-207B47B07C34}" srcOrd="0" destOrd="0" parTransId="{C5504300-43A4-4020-84C9-7F60ED145D1D}" sibTransId="{AF132D69-C918-4D30-873E-F8C1FD40033E}"/>
    <dgm:cxn modelId="{896C4F25-57C4-4A36-8912-0C39DC17CDCA}" type="presParOf" srcId="{71F7A831-1F03-4C91-8A32-D7E20121EA52}" destId="{0D3A3532-F40B-4135-9390-2A75BBC419C2}" srcOrd="0" destOrd="0" presId="urn:microsoft.com/office/officeart/2005/8/layout/process4"/>
    <dgm:cxn modelId="{B738F38D-5E3F-4201-897D-DB930CB35C5D}" type="presParOf" srcId="{0D3A3532-F40B-4135-9390-2A75BBC419C2}" destId="{08AF6189-BC6B-4D2A-81C1-85C91BACFFED}" srcOrd="0" destOrd="0" presId="urn:microsoft.com/office/officeart/2005/8/layout/process4"/>
    <dgm:cxn modelId="{1F759C0F-F6E8-4D44-B51D-E2D739BBEDDD}" type="presParOf" srcId="{0D3A3532-F40B-4135-9390-2A75BBC419C2}" destId="{8CE55B09-CD0C-4348-90B4-C51677464A05}" srcOrd="1" destOrd="0" presId="urn:microsoft.com/office/officeart/2005/8/layout/process4"/>
    <dgm:cxn modelId="{D2E8DF03-2436-4747-8345-5F3ABD79C6DE}" type="presParOf" srcId="{0D3A3532-F40B-4135-9390-2A75BBC419C2}" destId="{51F735DF-274D-4C4D-ACFB-2F02D0EAC008}" srcOrd="2" destOrd="0" presId="urn:microsoft.com/office/officeart/2005/8/layout/process4"/>
    <dgm:cxn modelId="{B6E02532-BF8C-453E-A13C-7A083793FF3B}" type="presParOf" srcId="{51F735DF-274D-4C4D-ACFB-2F02D0EAC008}" destId="{A3AE9EEB-E2EC-4FFF-AE69-ADFB37CA788F}" srcOrd="0" destOrd="0" presId="urn:microsoft.com/office/officeart/2005/8/layout/process4"/>
    <dgm:cxn modelId="{67B58C76-AF04-4386-90D1-BE35E775FDEE}" type="presParOf" srcId="{71F7A831-1F03-4C91-8A32-D7E20121EA52}" destId="{97FED977-9206-43D1-BB0C-A1D13166839E}" srcOrd="1" destOrd="0" presId="urn:microsoft.com/office/officeart/2005/8/layout/process4"/>
    <dgm:cxn modelId="{79C548EE-211C-49E6-B2F1-4F2F07F9515B}" type="presParOf" srcId="{71F7A831-1F03-4C91-8A32-D7E20121EA52}" destId="{C87F1C66-8692-4EA1-84C8-B7C9DFC02B01}" srcOrd="2" destOrd="0" presId="urn:microsoft.com/office/officeart/2005/8/layout/process4"/>
    <dgm:cxn modelId="{5381A5C2-B3CE-4B4D-9D4D-351C571D9E34}" type="presParOf" srcId="{C87F1C66-8692-4EA1-84C8-B7C9DFC02B01}" destId="{FA77AF43-7BCF-466B-BB0A-DBFE5A4962AE}" srcOrd="0" destOrd="0" presId="urn:microsoft.com/office/officeart/2005/8/layout/process4"/>
    <dgm:cxn modelId="{24A3F16F-C9D8-44BB-86BA-B5DE9CAF48C7}" type="presParOf" srcId="{C87F1C66-8692-4EA1-84C8-B7C9DFC02B01}" destId="{CF31531C-2A51-4D95-ACCE-0C11F073FB8A}" srcOrd="1" destOrd="0" presId="urn:microsoft.com/office/officeart/2005/8/layout/process4"/>
    <dgm:cxn modelId="{0F79F365-4F43-49BE-A0DA-CD0FA0B0B68E}" type="presParOf" srcId="{C87F1C66-8692-4EA1-84C8-B7C9DFC02B01}" destId="{5D73F5E0-9F8B-4DE3-938E-3A06916C020F}" srcOrd="2" destOrd="0" presId="urn:microsoft.com/office/officeart/2005/8/layout/process4"/>
    <dgm:cxn modelId="{2C81E216-6FFA-458B-BEEF-CB4786075B58}" type="presParOf" srcId="{5D73F5E0-9F8B-4DE3-938E-3A06916C020F}" destId="{385A2A51-AE24-4869-A8C6-EF87751D11B5}" srcOrd="0" destOrd="0" presId="urn:microsoft.com/office/officeart/2005/8/layout/process4"/>
    <dgm:cxn modelId="{B4ECA42A-A546-4A9E-9CE4-B212597DB23C}" type="presParOf" srcId="{71F7A831-1F03-4C91-8A32-D7E20121EA52}" destId="{B523C4F8-A519-44E4-B4AF-C322454D195E}" srcOrd="3" destOrd="0" presId="urn:microsoft.com/office/officeart/2005/8/layout/process4"/>
    <dgm:cxn modelId="{4332420D-501C-4DDB-8F83-493533800C03}" type="presParOf" srcId="{71F7A831-1F03-4C91-8A32-D7E20121EA52}" destId="{D2E264AC-ACE3-48AD-988A-58E7FB2D6275}" srcOrd="4" destOrd="0" presId="urn:microsoft.com/office/officeart/2005/8/layout/process4"/>
    <dgm:cxn modelId="{5683588D-1670-498B-8063-23E400685C49}" type="presParOf" srcId="{D2E264AC-ACE3-48AD-988A-58E7FB2D6275}" destId="{296D2355-6ABF-4769-BE32-8BEF2DCB648A}" srcOrd="0" destOrd="0" presId="urn:microsoft.com/office/officeart/2005/8/layout/process4"/>
    <dgm:cxn modelId="{829D9C64-B8D2-4798-9B74-67889F5D19F4}" type="presParOf" srcId="{D2E264AC-ACE3-48AD-988A-58E7FB2D6275}" destId="{1445A513-B56E-4E8F-BB01-DD6D961BEDA4}" srcOrd="1" destOrd="0" presId="urn:microsoft.com/office/officeart/2005/8/layout/process4"/>
    <dgm:cxn modelId="{42245104-A98D-4060-8543-F670CEA7283A}" type="presParOf" srcId="{D2E264AC-ACE3-48AD-988A-58E7FB2D6275}" destId="{B6B414F1-9213-4799-8821-B9119A4C9667}" srcOrd="2" destOrd="0" presId="urn:microsoft.com/office/officeart/2005/8/layout/process4"/>
    <dgm:cxn modelId="{F1513910-7269-457C-8E79-BB7E080DA110}" type="presParOf" srcId="{B6B414F1-9213-4799-8821-B9119A4C9667}" destId="{FCC19BDB-A391-4421-A53C-94CE93B2BEA4}" srcOrd="0" destOrd="0" presId="urn:microsoft.com/office/officeart/2005/8/layout/process4"/>
    <dgm:cxn modelId="{2404E96A-A7E8-4E84-90A5-D2E960D9FC89}" type="presParOf" srcId="{71F7A831-1F03-4C91-8A32-D7E20121EA52}" destId="{32B17D3C-AC98-4459-94EE-E3D404238999}" srcOrd="5" destOrd="0" presId="urn:microsoft.com/office/officeart/2005/8/layout/process4"/>
    <dgm:cxn modelId="{E3EA34FD-A04E-49D8-9644-284C218C0E3F}" type="presParOf" srcId="{71F7A831-1F03-4C91-8A32-D7E20121EA52}" destId="{8845E99E-1E79-43EF-9C7C-84F95C4428E4}" srcOrd="6" destOrd="0" presId="urn:microsoft.com/office/officeart/2005/8/layout/process4"/>
    <dgm:cxn modelId="{ACE0958F-EC77-4B47-8223-4519B3277BCD}" type="presParOf" srcId="{8845E99E-1E79-43EF-9C7C-84F95C4428E4}" destId="{AC667751-314D-4CF2-83A6-F7CD122440E4}" srcOrd="0" destOrd="0" presId="urn:microsoft.com/office/officeart/2005/8/layout/process4"/>
    <dgm:cxn modelId="{B96A80BA-7EFC-4CE2-9C94-B65B96661474}" type="presParOf" srcId="{8845E99E-1E79-43EF-9C7C-84F95C4428E4}" destId="{6D0B6DEF-C80C-4136-B55C-E1F20340DF29}" srcOrd="1" destOrd="0" presId="urn:microsoft.com/office/officeart/2005/8/layout/process4"/>
    <dgm:cxn modelId="{491E462B-FD28-40A2-BC42-9EF35CF6C8CE}" type="presParOf" srcId="{8845E99E-1E79-43EF-9C7C-84F95C4428E4}" destId="{BBDE064E-447B-45CB-9893-E8597FAD9528}" srcOrd="2" destOrd="0" presId="urn:microsoft.com/office/officeart/2005/8/layout/process4"/>
    <dgm:cxn modelId="{C8AD6DF0-F8BD-4387-938D-4729AAF37E14}" type="presParOf" srcId="{BBDE064E-447B-45CB-9893-E8597FAD9528}" destId="{5830F7F2-91F4-44E6-9ADB-CE286D08EEE0}" srcOrd="0" destOrd="0" presId="urn:microsoft.com/office/officeart/2005/8/layout/process4"/>
  </dgm:cxnLst>
  <dgm:bg>
    <a:solidFill>
      <a:schemeClr val="accent3">
        <a:lumMod val="40000"/>
        <a:lumOff val="60000"/>
      </a:schemeClr>
    </a:solidFill>
  </dgm:bg>
  <dgm:whole>
    <a:ln>
      <a:solidFill>
        <a:schemeClr val="accent3">
          <a:lumMod val="40000"/>
          <a:lumOff val="6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55B09-CD0C-4348-90B4-C51677464A05}">
      <dsp:nvSpPr>
        <dsp:cNvPr id="0" name=""/>
        <dsp:cNvSpPr/>
      </dsp:nvSpPr>
      <dsp:spPr>
        <a:xfrm>
          <a:off x="0" y="3333360"/>
          <a:ext cx="8784976" cy="72925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d. Write a problem statement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0" y="3333360"/>
        <a:ext cx="8784976" cy="393799"/>
      </dsp:txXfrm>
    </dsp:sp>
    <dsp:sp modelId="{A3AE9EEB-E2EC-4FFF-AE69-ADFB37CA788F}">
      <dsp:nvSpPr>
        <dsp:cNvPr id="0" name=""/>
        <dsp:cNvSpPr/>
      </dsp:nvSpPr>
      <dsp:spPr>
        <a:xfrm>
          <a:off x="0" y="3712574"/>
          <a:ext cx="8784976" cy="33545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 concise description of the health challenge or gap you want to address</a:t>
          </a:r>
          <a:endParaRPr lang="en-US" sz="1800" kern="1200" dirty="0"/>
        </a:p>
      </dsp:txBody>
      <dsp:txXfrm>
        <a:off x="0" y="3712574"/>
        <a:ext cx="8784976" cy="335458"/>
      </dsp:txXfrm>
    </dsp:sp>
    <dsp:sp modelId="{CF31531C-2A51-4D95-ACCE-0C11F073FB8A}">
      <dsp:nvSpPr>
        <dsp:cNvPr id="0" name=""/>
        <dsp:cNvSpPr/>
      </dsp:nvSpPr>
      <dsp:spPr>
        <a:xfrm rot="10800000">
          <a:off x="0" y="2193853"/>
          <a:ext cx="8784976" cy="1121598"/>
        </a:xfrm>
        <a:prstGeom prst="upArrowCallou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prstClr val="black"/>
              </a:solidFill>
              <a:latin typeface="Calibri"/>
            </a:rPr>
            <a:t>c. Identify the hard skill</a:t>
          </a:r>
          <a:endParaRPr lang="en-US" sz="2000" kern="1200" dirty="0"/>
        </a:p>
      </dsp:txBody>
      <dsp:txXfrm rot="-10800000">
        <a:off x="0" y="2193853"/>
        <a:ext cx="8784976" cy="393681"/>
      </dsp:txXfrm>
    </dsp:sp>
    <dsp:sp modelId="{385A2A51-AE24-4869-A8C6-EF87751D11B5}">
      <dsp:nvSpPr>
        <dsp:cNvPr id="0" name=""/>
        <dsp:cNvSpPr/>
      </dsp:nvSpPr>
      <dsp:spPr>
        <a:xfrm>
          <a:off x="0" y="2570892"/>
          <a:ext cx="8784976" cy="48705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prstClr val="black"/>
              </a:solidFill>
              <a:latin typeface="Calibri"/>
            </a:rPr>
            <a:t>learned during the course that needs to be tested e.g</a:t>
          </a:r>
          <a:r>
            <a:rPr lang="en-US" sz="1800" kern="1200" baseline="0" dirty="0" smtClean="0">
              <a:solidFill>
                <a:prstClr val="black"/>
              </a:solidFill>
              <a:latin typeface="Calibri"/>
            </a:rPr>
            <a:t>. Data management to identify patient presenting with hypertension </a:t>
          </a:r>
          <a:r>
            <a:rPr lang="en-US" sz="1800" kern="1200" dirty="0" smtClean="0">
              <a:solidFill>
                <a:prstClr val="black"/>
              </a:solidFill>
              <a:latin typeface="Calibri"/>
            </a:rPr>
            <a:t>at Clinic Z.</a:t>
          </a:r>
          <a:endParaRPr lang="en-US" sz="1800" kern="1200" dirty="0"/>
        </a:p>
      </dsp:txBody>
      <dsp:txXfrm>
        <a:off x="0" y="2570892"/>
        <a:ext cx="8784976" cy="487057"/>
      </dsp:txXfrm>
    </dsp:sp>
    <dsp:sp modelId="{1445A513-B56E-4E8F-BB01-DD6D961BEDA4}">
      <dsp:nvSpPr>
        <dsp:cNvPr id="0" name=""/>
        <dsp:cNvSpPr/>
      </dsp:nvSpPr>
      <dsp:spPr>
        <a:xfrm rot="10800000">
          <a:off x="0" y="1112041"/>
          <a:ext cx="8784976" cy="1121598"/>
        </a:xfrm>
        <a:prstGeom prst="upArrowCallou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b. Identify responsible person</a:t>
          </a:r>
          <a:endParaRPr lang="en-US" sz="2000" kern="1200" dirty="0">
            <a:solidFill>
              <a:schemeClr val="tx1"/>
            </a:solidFill>
          </a:endParaRPr>
        </a:p>
      </dsp:txBody>
      <dsp:txXfrm rot="-10800000">
        <a:off x="0" y="1112041"/>
        <a:ext cx="8784976" cy="393681"/>
      </dsp:txXfrm>
    </dsp:sp>
    <dsp:sp modelId="{FCC19BDB-A391-4421-A53C-94CE93B2BEA4}">
      <dsp:nvSpPr>
        <dsp:cNvPr id="0" name=""/>
        <dsp:cNvSpPr/>
      </dsp:nvSpPr>
      <dsp:spPr>
        <a:xfrm>
          <a:off x="0" y="1505722"/>
          <a:ext cx="8784976" cy="33535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>
              <a:solidFill>
                <a:prstClr val="black"/>
              </a:solidFill>
              <a:latin typeface="Calibri"/>
            </a:rPr>
            <a:t>for the project development and implementation</a:t>
          </a:r>
          <a:endParaRPr lang="en-US" sz="1800" kern="1200" dirty="0"/>
        </a:p>
      </dsp:txBody>
      <dsp:txXfrm>
        <a:off x="0" y="1505722"/>
        <a:ext cx="8784976" cy="335357"/>
      </dsp:txXfrm>
    </dsp:sp>
    <dsp:sp modelId="{6D0B6DEF-C80C-4136-B55C-E1F20340DF29}">
      <dsp:nvSpPr>
        <dsp:cNvPr id="0" name=""/>
        <dsp:cNvSpPr/>
      </dsp:nvSpPr>
      <dsp:spPr>
        <a:xfrm rot="10800000">
          <a:off x="0" y="0"/>
          <a:ext cx="8784976" cy="1121598"/>
        </a:xfrm>
        <a:prstGeom prst="upArrowCallou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rPr>
            <a:t>a. Choose the project name </a:t>
          </a:r>
          <a:endParaRPr lang="en-US" sz="2000" kern="1200" dirty="0"/>
        </a:p>
      </dsp:txBody>
      <dsp:txXfrm rot="-10800000">
        <a:off x="0" y="0"/>
        <a:ext cx="8784976" cy="393681"/>
      </dsp:txXfrm>
    </dsp:sp>
    <dsp:sp modelId="{5830F7F2-91F4-44E6-9ADB-CE286D08EEE0}">
      <dsp:nvSpPr>
        <dsp:cNvPr id="0" name=""/>
        <dsp:cNvSpPr/>
      </dsp:nvSpPr>
      <dsp:spPr>
        <a:xfrm>
          <a:off x="0" y="312358"/>
          <a:ext cx="8784976" cy="50076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rPr>
            <a:t>identified</a:t>
          </a:r>
          <a:r>
            <a:rPr kumimoji="0" lang="en-US" sz="18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rPr>
            <a:t> through checking facility challenges/problems which are either patient focused</a:t>
          </a:r>
          <a:r>
            <a:rPr lang="en-US" sz="1800" kern="1200" dirty="0" smtClean="0">
              <a:solidFill>
                <a:prstClr val="black"/>
              </a:solidFill>
              <a:latin typeface="Calibri"/>
            </a:rPr>
            <a:t> or</a:t>
          </a:r>
          <a:r>
            <a:rPr kumimoji="0" lang="en-US" sz="18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rPr>
            <a:t> operational</a:t>
          </a:r>
          <a:endParaRPr lang="en-US" sz="1800" kern="1200" dirty="0"/>
        </a:p>
      </dsp:txBody>
      <dsp:txXfrm>
        <a:off x="0" y="312358"/>
        <a:ext cx="8784976" cy="500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B3E96-510A-4CE8-A11B-31CBD2FA4C0D}" type="datetimeFigureOut">
              <a:rPr lang="en-US" smtClean="0"/>
              <a:pPr/>
              <a:t>4/7/2026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A12ED-F32A-47F0-AB5B-DA049A49CEC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90656-425C-4BD6-8B59-937B71857D80}" type="datetimeFigureOut">
              <a:rPr lang="en-US" smtClean="0"/>
              <a:pPr/>
              <a:t>4/7/2026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EA3F3-7F60-4372-AD96-0BFBCD79137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3311773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A23BC84-8A6E-4D95-9C0A-C02D426AC969}" type="datetime1">
              <a:rPr lang="en-US" smtClean="0"/>
              <a:t>4/7/2026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A3F3-7F60-4372-AD96-0BFBCD79137E}" type="slidenum">
              <a:rPr lang="en-ZA" smtClean="0"/>
              <a:pPr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79845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447DB83-4BF0-4861-B073-23B9A92F3489}" type="datetime1">
              <a:rPr lang="en-US" smtClean="0"/>
              <a:t>4/7/2026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A3F3-7F60-4372-AD96-0BFBCD79137E}" type="slidenum">
              <a:rPr lang="en-ZA" smtClean="0"/>
              <a:pPr/>
              <a:t>44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33330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810E2FC-A6D9-47F4-887D-BCCEE5E99423}" type="datetime1">
              <a:rPr lang="en-US" smtClean="0"/>
              <a:t>4/7/2026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A3F3-7F60-4372-AD96-0BFBCD79137E}" type="slidenum">
              <a:rPr lang="en-ZA" smtClean="0"/>
              <a:pPr/>
              <a:t>52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29238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DFEC8C2-368F-4406-8B23-9256CF70FF8F}" type="datetime1">
              <a:rPr lang="en-US" smtClean="0"/>
              <a:t>4/7/2026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A3F3-7F60-4372-AD96-0BFBCD79137E}" type="slidenum">
              <a:rPr lang="en-ZA" smtClean="0"/>
              <a:pPr/>
              <a:t>55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70598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Hard skills</a:t>
            </a:r>
            <a:r>
              <a:rPr lang="en-US" sz="1200" dirty="0" smtClean="0"/>
              <a:t> are </a:t>
            </a:r>
            <a:r>
              <a:rPr lang="en-US" sz="1200" b="1" dirty="0" smtClean="0"/>
              <a:t>specific, teachable abilities or knowledge sets</a:t>
            </a:r>
            <a:r>
              <a:rPr lang="en-US" sz="1200" dirty="0" smtClean="0"/>
              <a:t> that can be defined, measured, and learned through formal education, training, or hands-on practice. </a:t>
            </a:r>
          </a:p>
          <a:p>
            <a:r>
              <a:rPr lang="en-US" sz="1200" dirty="0" smtClean="0"/>
              <a:t>They are often technical in nature and are essential for performing specific tasks or jobs.</a:t>
            </a:r>
          </a:p>
          <a:p>
            <a:r>
              <a:rPr lang="en-US" sz="1200" dirty="0" smtClean="0"/>
              <a:t>Unlike soft skills (which relate to personality, communication, and interpersonal abilities), hard skills are </a:t>
            </a:r>
            <a:r>
              <a:rPr lang="en-US" sz="1200" b="1" dirty="0" smtClean="0"/>
              <a:t>objective, quantifiable, and job-specific</a:t>
            </a:r>
            <a:r>
              <a:rPr lang="en-US" sz="1200" dirty="0" smtClean="0"/>
              <a:t>.</a:t>
            </a:r>
          </a:p>
          <a:p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6A03FE9-4E12-4C4C-BFE4-60382D1ABBF3}" type="datetime1">
              <a:rPr lang="en-US" smtClean="0"/>
              <a:t>4/7/2026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A3F3-7F60-4372-AD96-0BFBCD79137E}" type="slidenum">
              <a:rPr lang="en-ZA" smtClean="0"/>
              <a:pPr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6499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C8F593-094B-4D84-9185-00F4495DF48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4/7/2026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EA3F3-7F60-4372-AD96-0BFBCD79137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304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4F05E7A-D761-48B4-81AD-916B6D605009}" type="datetime1">
              <a:rPr lang="en-US" smtClean="0"/>
              <a:t>4/7/2026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A3F3-7F60-4372-AD96-0BFBCD79137E}" type="slidenum">
              <a:rPr lang="en-ZA" smtClean="0"/>
              <a:pPr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3249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6700" lvl="0" indent="-266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ZA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ndara"/>
              </a:rPr>
              <a:t>It provides participants with an opportunity to apply the concepts, tools, and methods learned during the four-day Quality Improvement and Data Communication training. </a:t>
            </a:r>
          </a:p>
          <a:p>
            <a:pPr marL="266700" lvl="0" indent="-266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ZA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ndara"/>
              </a:rPr>
              <a:t>Participants move from learning tools to </a:t>
            </a:r>
            <a:r>
              <a:rPr lang="en-ZA" b="1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ndara"/>
              </a:rPr>
              <a:t>applying them in a full-cycle mini-project</a:t>
            </a:r>
            <a:r>
              <a:rPr lang="en-ZA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ndara"/>
              </a:rPr>
              <a:t>, simulating a real-world, high-stakes improvement initiative.</a:t>
            </a:r>
          </a:p>
          <a:p>
            <a:pPr marL="266700" lvl="0" indent="-266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ZA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ndara"/>
              </a:rPr>
              <a:t>Participants will design, develop, and present a </a:t>
            </a:r>
            <a:r>
              <a:rPr lang="en-ZA" b="1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ndara"/>
              </a:rPr>
              <a:t>mini-project</a:t>
            </a:r>
            <a:r>
              <a:rPr lang="en-ZA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ndara"/>
              </a:rPr>
              <a:t> aimed at improving healthcare performance in identified areas of need.</a:t>
            </a:r>
          </a:p>
          <a:p>
            <a:pPr marL="266700" lvl="0" indent="-266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ZA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ndara"/>
              </a:rPr>
              <a:t>Developing </a:t>
            </a:r>
            <a:r>
              <a:rPr lang="en-ZA" b="1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ndara"/>
              </a:rPr>
              <a:t>mini-projects</a:t>
            </a:r>
            <a:r>
              <a:rPr lang="en-ZA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ndara"/>
              </a:rPr>
              <a:t> offers a practical, structured approach to address these challenges and strengthen overall performance.</a:t>
            </a:r>
          </a:p>
          <a:p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05E7A-D761-48B4-81AD-916B6D60500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4/7/2026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EA3F3-7F60-4372-AD96-0BFBCD79137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791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4D4BD19-7462-42E6-94AE-13FBD69B83CD}" type="datetime1">
              <a:rPr lang="en-US" smtClean="0"/>
              <a:t>4/7/2026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A3F3-7F60-4372-AD96-0BFBCD79137E}" type="slidenum">
              <a:rPr lang="en-ZA" smtClean="0"/>
              <a:pPr/>
              <a:t>35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9587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4BD19-7462-42E6-94AE-13FBD69B83C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4/7/2026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EA3F3-7F60-4372-AD96-0BFBCD79137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4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Translate objectives into action</a:t>
            </a: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It outlines the specific activities that will be undertaken to achieve the project objectives.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Clarify roles and responsibilities - </a:t>
            </a: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identifies who will do what, ensuring accountability among PHC staff and project team members.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Define timelines - </a:t>
            </a: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specifies when each activity will be implemented, helping to ensure completion within the practicum period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Ensure efficient use of resources - </a:t>
            </a:r>
            <a:r>
              <a:rPr lang="en-US" alt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helps plan and allocate available human, material, and time resources effectively.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 monitoring and evaluation - </a:t>
            </a:r>
            <a:r>
              <a:rPr lang="en-US" alt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provides a basis for tracking progress, measuring outputs and outcomes, and assessing whether the project is on track.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Promote feasibility and sustainability - </a:t>
            </a:r>
            <a:r>
              <a:rPr lang="en-US" alt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ensures that planned activities are realistic, achievable in the PHC context, and aligned with routine service delivery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056B0D1-3A27-4056-AE46-434C382D0CE5}" type="datetime1">
              <a:rPr lang="en-US" smtClean="0"/>
              <a:t>4/7/2026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A3F3-7F60-4372-AD96-0BFBCD79137E}" type="slidenum">
              <a:rPr lang="en-ZA" smtClean="0"/>
              <a:pPr/>
              <a:t>40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49217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98657AC-105C-4693-BA6B-1278720D20EA}" type="datetime1">
              <a:rPr lang="en-US" smtClean="0"/>
              <a:t>4/7/2026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A3F3-7F60-4372-AD96-0BFBCD79137E}" type="slidenum">
              <a:rPr lang="en-ZA" smtClean="0"/>
              <a:pPr/>
              <a:t>42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2266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jpeg"/><Relationship Id="rId5" Type="http://schemas.openxmlformats.org/officeDocument/2006/relationships/image" Target="../media/image1.jpe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jpe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37182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34950"/>
            <a:ext cx="6822082" cy="530225"/>
          </a:xfrm>
          <a:prstGeom prst="rect">
            <a:avLst/>
          </a:prstGeom>
        </p:spPr>
        <p:txBody>
          <a:bodyPr anchor="b"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061492"/>
            <a:ext cx="2949575" cy="46717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887788" y="2060848"/>
            <a:ext cx="4629150" cy="36004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7788" y="1061492"/>
            <a:ext cx="462915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71848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34950"/>
            <a:ext cx="6822082" cy="530225"/>
          </a:xfrm>
          <a:prstGeom prst="rect">
            <a:avLst/>
          </a:prstGeom>
        </p:spPr>
        <p:txBody>
          <a:bodyPr anchor="b"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1124744"/>
            <a:ext cx="4629150" cy="4608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124744"/>
            <a:ext cx="2949575" cy="4608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176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391622" cy="759619"/>
          </a:xfrm>
          <a:prstGeom prst="rect">
            <a:avLst/>
          </a:prstGeom>
        </p:spPr>
        <p:txBody>
          <a:bodyPr/>
          <a:lstStyle>
            <a:lvl1pPr>
              <a:defRPr lang="en-US"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520" y="1196752"/>
            <a:ext cx="8640960" cy="4608512"/>
          </a:xfrm>
          <a:prstGeom prst="rect">
            <a:avLst/>
          </a:prstGeom>
        </p:spPr>
        <p:txBody>
          <a:bodyPr vert="eaVert"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0343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96751"/>
            <a:ext cx="1971675" cy="4464497"/>
          </a:xfrm>
          <a:prstGeom prst="rect">
            <a:avLst/>
          </a:prstGeom>
        </p:spPr>
        <p:txBody>
          <a:bodyPr vert="eaVert"/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96751"/>
            <a:ext cx="5762625" cy="4320481"/>
          </a:xfrm>
          <a:prstGeom prst="rect">
            <a:avLst/>
          </a:prstGeom>
        </p:spPr>
        <p:txBody>
          <a:bodyPr vert="eaVert"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188640"/>
            <a:ext cx="6391622" cy="75961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Click to edit Master title style</a:t>
            </a:r>
            <a:endParaRPr kumimoji="0" lang="en-ZA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39023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99"/>
          <a:stretch>
            <a:fillRect/>
          </a:stretch>
        </p:blipFill>
        <p:spPr bwMode="auto">
          <a:xfrm>
            <a:off x="228600" y="1219200"/>
            <a:ext cx="1524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r="5798"/>
          <a:stretch>
            <a:fillRect/>
          </a:stretch>
        </p:blipFill>
        <p:spPr bwMode="auto">
          <a:xfrm>
            <a:off x="228600" y="2743200"/>
            <a:ext cx="152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3" r="32932" b="27168"/>
          <a:stretch>
            <a:fillRect/>
          </a:stretch>
        </p:blipFill>
        <p:spPr bwMode="auto">
          <a:xfrm>
            <a:off x="228600" y="4267200"/>
            <a:ext cx="1566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514600" y="2667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14600" y="4191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2" descr="NDOH Log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99"/>
          <a:stretch>
            <a:fillRect/>
          </a:stretch>
        </p:blipFill>
        <p:spPr bwMode="auto">
          <a:xfrm>
            <a:off x="228600" y="1219200"/>
            <a:ext cx="1524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r="5798"/>
          <a:stretch>
            <a:fillRect/>
          </a:stretch>
        </p:blipFill>
        <p:spPr bwMode="auto">
          <a:xfrm>
            <a:off x="228600" y="2743200"/>
            <a:ext cx="152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3" r="32932" b="27168"/>
          <a:stretch>
            <a:fillRect/>
          </a:stretch>
        </p:blipFill>
        <p:spPr bwMode="auto">
          <a:xfrm>
            <a:off x="228600" y="4267200"/>
            <a:ext cx="1566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2514600" y="2667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2514600" y="4191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2" descr="NDOH Logo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815013"/>
            <a:ext cx="928687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679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ogo - NDP - Full colou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65350" y="5870484"/>
            <a:ext cx="1058978" cy="1058978"/>
          </a:xfrm>
          <a:prstGeom prst="rect">
            <a:avLst/>
          </a:prstGeom>
        </p:spPr>
      </p:pic>
      <p:pic>
        <p:nvPicPr>
          <p:cNvPr id="2" name="Picture 1" descr="A logo with a flag and numbers&#10;&#10;Description automatically generated">
            <a:extLst>
              <a:ext uri="{FF2B5EF4-FFF2-40B4-BE49-F238E27FC236}">
                <a16:creationId xmlns:a16="http://schemas.microsoft.com/office/drawing/2014/main" id="{6018ED94-2B1B-1E17-16B5-0C075E176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906697"/>
            <a:ext cx="1483940" cy="94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34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228600" y="1219200"/>
            <a:ext cx="1524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228600" y="2743200"/>
            <a:ext cx="1524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228600" y="4267200"/>
            <a:ext cx="156754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 userDrawn="1"/>
        </p:nvCxnSpPr>
        <p:spPr>
          <a:xfrm>
            <a:off x="2514600" y="2667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2514600" y="4191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52400" y="5867400"/>
            <a:ext cx="2286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ogo - NDP - Full colour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001024" y="5870484"/>
            <a:ext cx="1058978" cy="105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47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 - NDP - Full colou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37928" y="5857892"/>
            <a:ext cx="1130416" cy="1071570"/>
          </a:xfrm>
          <a:prstGeom prst="rect">
            <a:avLst/>
          </a:prstGeom>
        </p:spPr>
      </p:pic>
      <p:pic>
        <p:nvPicPr>
          <p:cNvPr id="2" name="Picture 1" descr="A logo with a flag and numbers&#10;&#10;Description automatically generated">
            <a:extLst>
              <a:ext uri="{FF2B5EF4-FFF2-40B4-BE49-F238E27FC236}">
                <a16:creationId xmlns:a16="http://schemas.microsoft.com/office/drawing/2014/main" id="{099FED8E-EF33-34FC-F58D-2738C2E90A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944572"/>
            <a:ext cx="1368152" cy="87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94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228600" y="1219200"/>
            <a:ext cx="1524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228600" y="2743200"/>
            <a:ext cx="1524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228600" y="4267200"/>
            <a:ext cx="156754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2514600" y="2667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14600" y="4191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5867400"/>
            <a:ext cx="2286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4600" y="1217612"/>
            <a:ext cx="6279018" cy="1325563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en-US" sz="3600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ZA" dirty="0"/>
              <a:t>[Insert title of meeting/event here]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85996" y="320715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[Insert name of presenter/unit here]</a:t>
            </a:r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3923928" y="4669965"/>
            <a:ext cx="2808312" cy="365125"/>
          </a:xfrm>
          <a:prstGeom prst="rect">
            <a:avLst/>
          </a:prstGeom>
        </p:spPr>
        <p:txBody>
          <a:bodyPr/>
          <a:lstStyle>
            <a:lvl1pPr algn="ctr">
              <a:defRPr lang="en-US" sz="2000" kern="12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E548F0-25AB-4D0C-9DD8-3BA9C1D1232D}" type="datetimeFigureOut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4/7/2026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78092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6463630" cy="543595"/>
          </a:xfrm>
          <a:prstGeom prst="rect">
            <a:avLst/>
          </a:prstGeom>
        </p:spPr>
        <p:txBody>
          <a:bodyPr/>
          <a:lstStyle>
            <a:lvl1pPr>
              <a:defRPr lang="en-US" sz="28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49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319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6463630" cy="543595"/>
          </a:xfrm>
          <a:prstGeom prst="rect">
            <a:avLst/>
          </a:prstGeom>
        </p:spPr>
        <p:txBody>
          <a:bodyPr/>
          <a:lstStyle>
            <a:lvl1pPr>
              <a:defRPr lang="en-US" sz="28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25981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27484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618" y="260648"/>
            <a:ext cx="6535638" cy="543595"/>
          </a:xfrm>
          <a:prstGeom prst="rect">
            <a:avLst/>
          </a:prstGeom>
        </p:spPr>
        <p:txBody>
          <a:bodyPr/>
          <a:lstStyle>
            <a:lvl1pPr algn="l">
              <a:defRPr lang="en-US" sz="2800" b="1" kern="12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3867150" cy="499068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3867150" cy="4980211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28083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62623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6462042" cy="615603"/>
          </a:xfrm>
          <a:prstGeom prst="rect">
            <a:avLst/>
          </a:prstGeom>
        </p:spPr>
        <p:txBody>
          <a:bodyPr/>
          <a:lstStyle>
            <a:lvl1pPr>
              <a:defRPr lang="en-US" sz="2800" b="1" kern="120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buNone/>
              <a:defRPr lang="en-U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07163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1"/>
            <a:ext cx="6768752" cy="720080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E548F0-25AB-4D0C-9DD8-3BA9C1D1232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4/7/2026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40405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image" Target="../media/image8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DOH 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2400" y="5867400"/>
            <a:ext cx="2286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4" cstate="print"/>
          <a:srcRect r="26000"/>
          <a:stretch>
            <a:fillRect/>
          </a:stretch>
        </p:blipFill>
        <p:spPr bwMode="auto">
          <a:xfrm>
            <a:off x="7341870" y="1"/>
            <a:ext cx="1184147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Logo - NDP - Full colour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786710" y="5857892"/>
            <a:ext cx="1055030" cy="1000108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DOH 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2400" y="5867400"/>
            <a:ext cx="2286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4" cstate="print"/>
          <a:srcRect r="26000"/>
          <a:stretch>
            <a:fillRect/>
          </a:stretch>
        </p:blipFill>
        <p:spPr bwMode="auto">
          <a:xfrm>
            <a:off x="7341870" y="1"/>
            <a:ext cx="1184147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1417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NDOH Logo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52400" y="5867400"/>
            <a:ext cx="2286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16" cstate="print"/>
          <a:srcRect r="26000"/>
          <a:stretch>
            <a:fillRect/>
          </a:stretch>
        </p:blipFill>
        <p:spPr bwMode="auto">
          <a:xfrm>
            <a:off x="7341870" y="1"/>
            <a:ext cx="1184147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Phila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652120" y="5877272"/>
            <a:ext cx="1071570" cy="910387"/>
          </a:xfrm>
          <a:prstGeom prst="rect">
            <a:avLst/>
          </a:prstGeom>
        </p:spPr>
      </p:pic>
      <p:pic>
        <p:nvPicPr>
          <p:cNvPr id="6" name="Picture 5" descr="Logo - NDP - Full colour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874965" y="5805264"/>
            <a:ext cx="1058978" cy="105897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25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DOH 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2400" y="5867400"/>
            <a:ext cx="2286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4" cstate="print"/>
          <a:srcRect r="26000"/>
          <a:stretch>
            <a:fillRect/>
          </a:stretch>
        </p:blipFill>
        <p:spPr bwMode="auto">
          <a:xfrm>
            <a:off x="7341870" y="1"/>
            <a:ext cx="1184147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8887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9DE21-5DAA-4204-B423-28510684095B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0738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9232" y="2809361"/>
            <a:ext cx="5863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/>
              <a:t>Day 5: Practicum – Mini-Project Development &amp; </a:t>
            </a:r>
            <a:r>
              <a:rPr lang="en-US" sz="3200" b="1" dirty="0" smtClean="0"/>
              <a:t>Presentation</a:t>
            </a:r>
            <a:endParaRPr lang="en-US" sz="4400" dirty="0">
              <a:solidFill>
                <a:prstClr val="black"/>
              </a:solidFill>
              <a:latin typeface="Aptos" panose="020B0004020202020204" pitchFamily="34" charset="0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33400" y="0"/>
            <a:ext cx="7999040" cy="838200"/>
          </a:xfrm>
          <a:prstGeom prst="rect">
            <a:avLst/>
          </a:prstGeom>
        </p:spPr>
        <p:txBody>
          <a:bodyPr tIns="45720" rIns="91440" bIns="45720" anchor="b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3779912" y="6514222"/>
            <a:ext cx="4211960" cy="504056"/>
          </a:xfrm>
          <a:prstGeom prst="rect">
            <a:avLst/>
          </a:prstGeom>
        </p:spPr>
        <p:txBody>
          <a:bodyPr/>
          <a:lstStyle/>
          <a:p>
            <a:pPr algn="r"/>
            <a:fld id="{CBC46984-3EBE-41C3-89AC-B4134D0B3EC1}" type="slidenum">
              <a:rPr lang="en-ZA" sz="1200" smtClean="0">
                <a:latin typeface="Arial" pitchFamily="34" charset="0"/>
                <a:cs typeface="Arial" pitchFamily="34" charset="0"/>
              </a:rPr>
              <a:pPr algn="r"/>
              <a:t>1</a:t>
            </a:fld>
            <a:r>
              <a:rPr lang="en-ZA" sz="12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F1EAAC-09F0-A011-CFA2-1E0C2382463F}"/>
              </a:ext>
            </a:extLst>
          </p:cNvPr>
          <p:cNvSpPr txBox="1"/>
          <p:nvPr/>
        </p:nvSpPr>
        <p:spPr>
          <a:xfrm>
            <a:off x="1292560" y="0"/>
            <a:ext cx="64807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Hard Skills Capacity Building for PHC Performance Management</a:t>
            </a:r>
            <a:endParaRPr lang="en-ZA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1520" y="1124745"/>
            <a:ext cx="5040560" cy="5040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-15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Rationale </a:t>
            </a:r>
            <a:r>
              <a:rPr kumimoji="0" lang="en-ZA" sz="2400" b="1" i="0" u="none" strike="noStrike" kern="1200" cap="none" spc="-15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practicum</a:t>
            </a:r>
          </a:p>
        </p:txBody>
      </p:sp>
      <p:pic>
        <p:nvPicPr>
          <p:cNvPr id="6" name="Picture 2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1445">
            <a:off x="6403351" y="3005996"/>
            <a:ext cx="2684258" cy="75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494114-112B-BC8B-70EF-1006C00C63C0}"/>
              </a:ext>
            </a:extLst>
          </p:cNvPr>
          <p:cNvSpPr txBox="1"/>
          <p:nvPr/>
        </p:nvSpPr>
        <p:spPr>
          <a:xfrm>
            <a:off x="395536" y="56388"/>
            <a:ext cx="65527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Session </a:t>
            </a: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5.1: </a:t>
            </a: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Overview and </a:t>
            </a: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Guidance on Mini-Project Objectives, Content, and Preparation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95536" y="1878737"/>
            <a:ext cx="6137204" cy="37444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Learn </a:t>
            </a:r>
            <a:r>
              <a:rPr lang="en-US" dirty="0">
                <a:solidFill>
                  <a:schemeClr val="tx1"/>
                </a:solidFill>
              </a:rPr>
              <a:t>to </a:t>
            </a:r>
            <a:r>
              <a:rPr lang="en-US" dirty="0" smtClean="0">
                <a:solidFill>
                  <a:schemeClr val="tx1"/>
                </a:solidFill>
              </a:rPr>
              <a:t>Apply </a:t>
            </a:r>
            <a:r>
              <a:rPr lang="en-US" dirty="0">
                <a:solidFill>
                  <a:schemeClr val="tx1"/>
                </a:solidFill>
              </a:rPr>
              <a:t>concepts, tools, and methods </a:t>
            </a:r>
            <a:r>
              <a:rPr lang="en-US" dirty="0" smtClean="0">
                <a:solidFill>
                  <a:schemeClr val="tx1"/>
                </a:solidFill>
              </a:rPr>
              <a:t>learned over 4days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Move from learning tools to applying them full-cycle - mini-project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Design</a:t>
            </a:r>
            <a:r>
              <a:rPr lang="en-US" dirty="0">
                <a:solidFill>
                  <a:schemeClr val="tx1"/>
                </a:solidFill>
              </a:rPr>
              <a:t>, develop, </a:t>
            </a:r>
            <a:r>
              <a:rPr lang="en-US" dirty="0" smtClean="0">
                <a:solidFill>
                  <a:schemeClr val="tx1"/>
                </a:solidFill>
              </a:rPr>
              <a:t>present mini-project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to address </a:t>
            </a:r>
            <a:r>
              <a:rPr lang="en-US" dirty="0">
                <a:solidFill>
                  <a:schemeClr val="tx1"/>
                </a:solidFill>
              </a:rPr>
              <a:t>healthcare performance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Practical</a:t>
            </a:r>
            <a:r>
              <a:rPr lang="en-US" dirty="0">
                <a:solidFill>
                  <a:schemeClr val="tx1"/>
                </a:solidFill>
              </a:rPr>
              <a:t>, structured </a:t>
            </a:r>
            <a:r>
              <a:rPr lang="en-US" dirty="0" smtClean="0">
                <a:solidFill>
                  <a:schemeClr val="tx1"/>
                </a:solidFill>
              </a:rPr>
              <a:t>approach to address challenges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09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494114-112B-BC8B-70EF-1006C00C63C0}"/>
              </a:ext>
            </a:extLst>
          </p:cNvPr>
          <p:cNvSpPr txBox="1"/>
          <p:nvPr/>
        </p:nvSpPr>
        <p:spPr>
          <a:xfrm>
            <a:off x="323528" y="188640"/>
            <a:ext cx="65527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400" b="1" dirty="0">
                <a:solidFill>
                  <a:schemeClr val="bg1"/>
                </a:solidFill>
              </a:rPr>
              <a:t>Session </a:t>
            </a:r>
            <a:r>
              <a:rPr lang="en-ZA" sz="2400" b="1" dirty="0" smtClean="0">
                <a:solidFill>
                  <a:schemeClr val="bg1"/>
                </a:solidFill>
              </a:rPr>
              <a:t>5.1: </a:t>
            </a:r>
            <a:r>
              <a:rPr lang="en-ZA" sz="2400" b="1" dirty="0">
                <a:solidFill>
                  <a:schemeClr val="bg1"/>
                </a:solidFill>
              </a:rPr>
              <a:t>Overview and </a:t>
            </a:r>
            <a:r>
              <a:rPr lang="en-ZA" sz="2400" b="1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Guidance on Mini-Project Objectives, Content, and Preparation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604124" y="1710100"/>
            <a:ext cx="5360364" cy="36242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2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Strengthen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PHC performance management skills through practical application.</a:t>
            </a:r>
          </a:p>
          <a:p>
            <a:pPr marL="4762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Apply hard skills learned during the course</a:t>
            </a:r>
            <a:endParaRPr lang="en-ZA" dirty="0">
              <a:solidFill>
                <a:schemeClr val="tx1"/>
              </a:solidFill>
              <a:latin typeface="Candara"/>
            </a:endParaRPr>
          </a:p>
          <a:p>
            <a:pPr marL="4762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Identify a real performance gap in your facility or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area.</a:t>
            </a:r>
          </a:p>
          <a:p>
            <a:pPr marL="4762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Develop, implement, and reflect on a small-scale improvement intervention.</a:t>
            </a:r>
          </a:p>
          <a:p>
            <a:pPr marL="4762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Apply monitoring and evaluation principles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7864" y="1215189"/>
            <a:ext cx="511256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ZA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Purpose of the practicum</a:t>
            </a:r>
            <a:r>
              <a:rPr lang="en-ZA" b="1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ZA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What Is The Purpose Of A Practicum? | CanScri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5" y="2276872"/>
            <a:ext cx="3552329" cy="277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25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he Magic of Preparation. Less Stress | by Lilia Donawa |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345638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494114-112B-BC8B-70EF-1006C00C63C0}"/>
              </a:ext>
            </a:extLst>
          </p:cNvPr>
          <p:cNvSpPr txBox="1"/>
          <p:nvPr/>
        </p:nvSpPr>
        <p:spPr>
          <a:xfrm>
            <a:off x="323528" y="188640"/>
            <a:ext cx="65527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400" b="1" dirty="0">
                <a:solidFill>
                  <a:schemeClr val="bg1"/>
                </a:solidFill>
              </a:rPr>
              <a:t>Session 5.1: Overview and </a:t>
            </a:r>
            <a:r>
              <a:rPr lang="en-ZA" sz="2400" b="1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Guidance on Mini-Project Objectives, Content, and Preparation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01064" y="1170910"/>
            <a:ext cx="4536504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ZA" sz="2000" b="1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Preparation </a:t>
            </a:r>
            <a:r>
              <a:rPr lang="en-ZA" sz="2000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Steps for Participants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779912" y="1691516"/>
            <a:ext cx="5256584" cy="35997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2925" lvl="1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Engage facility leadership for support.</a:t>
            </a:r>
          </a:p>
          <a:p>
            <a:pPr marL="542925" lvl="1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Collect baseline data before starting interventions.</a:t>
            </a:r>
          </a:p>
          <a:p>
            <a:pPr marL="542925" lvl="1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Prepare an implementation calendar. </a:t>
            </a:r>
          </a:p>
          <a:p>
            <a:pPr marL="542925" lvl="1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Identify collaborators and available resources.</a:t>
            </a:r>
          </a:p>
          <a:p>
            <a:pPr marL="542925" lvl="1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Keep evidence (photos, registers, meeting minutes).</a:t>
            </a:r>
          </a:p>
          <a:p>
            <a:pPr marL="542925" lvl="1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Draft slides early and update as you progress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1331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 txBox="1">
            <a:spLocks/>
          </p:cNvSpPr>
          <p:nvPr/>
        </p:nvSpPr>
        <p:spPr>
          <a:xfrm>
            <a:off x="132491" y="1019636"/>
            <a:ext cx="4920480" cy="499022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b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Key </a:t>
            </a: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components of a </a:t>
            </a: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mini-project proposal – Session 5.2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lvl="1"/>
            <a:r>
              <a:rPr lang="en-US" dirty="0"/>
              <a:t>Mini-project name</a:t>
            </a:r>
            <a:endParaRPr lang="en-ZA" dirty="0"/>
          </a:p>
          <a:p>
            <a:pPr lvl="1"/>
            <a:r>
              <a:rPr lang="en-US" dirty="0" smtClean="0"/>
              <a:t>Responsible Person</a:t>
            </a:r>
            <a:endParaRPr lang="en-ZA" dirty="0" smtClean="0"/>
          </a:p>
          <a:p>
            <a:pPr lvl="1"/>
            <a:r>
              <a:rPr lang="en-US" dirty="0" smtClean="0"/>
              <a:t>Hard skill(s) to be tested </a:t>
            </a:r>
          </a:p>
          <a:p>
            <a:pPr lvl="1"/>
            <a:r>
              <a:rPr lang="en-US" dirty="0" smtClean="0"/>
              <a:t>Location(s</a:t>
            </a:r>
            <a:r>
              <a:rPr lang="en-US" dirty="0"/>
              <a:t>) of </a:t>
            </a:r>
            <a:r>
              <a:rPr lang="en-US" dirty="0" smtClean="0"/>
              <a:t>mini-project</a:t>
            </a:r>
          </a:p>
          <a:p>
            <a:pPr lvl="1"/>
            <a:r>
              <a:rPr lang="en-US" dirty="0" smtClean="0"/>
              <a:t>Target audience (of mini project)</a:t>
            </a:r>
            <a:endParaRPr lang="en-ZA" dirty="0"/>
          </a:p>
          <a:p>
            <a:pPr lvl="1"/>
            <a:r>
              <a:rPr lang="en-US" dirty="0" smtClean="0"/>
              <a:t>Rationale/Problem </a:t>
            </a:r>
            <a:r>
              <a:rPr lang="en-US" dirty="0"/>
              <a:t>statement</a:t>
            </a:r>
            <a:endParaRPr lang="en-ZA" dirty="0"/>
          </a:p>
          <a:p>
            <a:pPr lvl="1"/>
            <a:r>
              <a:rPr lang="en-US" dirty="0"/>
              <a:t>Objective(s)</a:t>
            </a:r>
            <a:r>
              <a:rPr lang="en-US" sz="850" dirty="0"/>
              <a:t> </a:t>
            </a:r>
            <a:endParaRPr lang="en-US" sz="850" dirty="0" smtClean="0"/>
          </a:p>
          <a:p>
            <a:pPr marL="0" indent="-9525">
              <a:buNone/>
            </a:pPr>
            <a:r>
              <a:rPr lang="en-US" b="1" dirty="0" smtClean="0"/>
              <a:t>Data Collection and Analysis – Session 5.3</a:t>
            </a:r>
          </a:p>
          <a:p>
            <a:pPr marL="552450" lvl="1" indent="-285750"/>
            <a:r>
              <a:rPr lang="en-US" dirty="0" smtClean="0"/>
              <a:t>Data</a:t>
            </a:r>
            <a:endParaRPr lang="en-US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Information to be collected</a:t>
            </a:r>
            <a:endParaRPr lang="en-ZA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Source(s) of data/information and methods for data/information collection:</a:t>
            </a:r>
            <a:endParaRPr lang="en-ZA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Methods for data/information analysis</a:t>
            </a:r>
            <a:endParaRPr lang="en-ZA" dirty="0"/>
          </a:p>
          <a:p>
            <a:pPr lvl="1"/>
            <a:r>
              <a:rPr lang="en-US" dirty="0"/>
              <a:t>Anticipated results: (How will you know the mini-project was successful?)</a:t>
            </a:r>
            <a:endParaRPr lang="en-ZA" dirty="0"/>
          </a:p>
          <a:p>
            <a:pPr lvl="1"/>
            <a:r>
              <a:rPr lang="en-US" dirty="0"/>
              <a:t>KPIs: (measures of anticipated results) </a:t>
            </a:r>
            <a:endParaRPr lang="en-ZA" dirty="0"/>
          </a:p>
        </p:txBody>
      </p:sp>
      <p:sp>
        <p:nvSpPr>
          <p:cNvPr id="2" name="AutoShape 2" descr="Gener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481" y="1108194"/>
            <a:ext cx="3984031" cy="12961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494114-112B-BC8B-70EF-1006C00C63C0}"/>
              </a:ext>
            </a:extLst>
          </p:cNvPr>
          <p:cNvSpPr txBox="1"/>
          <p:nvPr/>
        </p:nvSpPr>
        <p:spPr>
          <a:xfrm>
            <a:off x="323528" y="188640"/>
            <a:ext cx="65527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Session 5.1: Overview and </a:t>
            </a: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Guidance on Mini-Project Objectives, Content, and Preparation 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 txBox="1">
            <a:spLocks/>
          </p:cNvSpPr>
          <p:nvPr/>
        </p:nvSpPr>
        <p:spPr>
          <a:xfrm>
            <a:off x="5129481" y="2492894"/>
            <a:ext cx="4014519" cy="328439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b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9525">
              <a:buNone/>
            </a:pPr>
            <a:endParaRPr lang="en-ZA" b="1" dirty="0" smtClean="0"/>
          </a:p>
          <a:p>
            <a:pPr marL="0" indent="-9525">
              <a:buNone/>
            </a:pPr>
            <a:endParaRPr lang="en-ZA" b="1" dirty="0"/>
          </a:p>
          <a:p>
            <a:pPr marL="0" indent="-9525">
              <a:buNone/>
            </a:pPr>
            <a:endParaRPr lang="en-ZA" b="1" dirty="0" smtClean="0"/>
          </a:p>
          <a:p>
            <a:pPr marL="0" indent="-9525">
              <a:buNone/>
            </a:pPr>
            <a:endParaRPr lang="en-ZA" b="1" dirty="0"/>
          </a:p>
          <a:p>
            <a:pPr marL="0" indent="-9525">
              <a:buNone/>
            </a:pPr>
            <a:endParaRPr lang="en-ZA" b="1" dirty="0" smtClean="0"/>
          </a:p>
          <a:p>
            <a:pPr marL="0" indent="-9525">
              <a:buNone/>
            </a:pPr>
            <a:endParaRPr lang="en-ZA" b="1" dirty="0"/>
          </a:p>
          <a:p>
            <a:pPr marL="0" indent="-9525">
              <a:buNone/>
            </a:pPr>
            <a:endParaRPr lang="en-ZA" b="1" dirty="0" smtClean="0"/>
          </a:p>
          <a:p>
            <a:pPr marL="0" indent="-9525">
              <a:buNone/>
            </a:pPr>
            <a:endParaRPr lang="en-ZA" b="1" dirty="0"/>
          </a:p>
          <a:p>
            <a:pPr marL="0" indent="-9525">
              <a:buNone/>
            </a:pPr>
            <a:r>
              <a:rPr lang="en-ZA" b="1" dirty="0" smtClean="0"/>
              <a:t>Implementation plan – Session 5.4</a:t>
            </a:r>
            <a:endParaRPr lang="en-ZA" b="1" dirty="0"/>
          </a:p>
          <a:p>
            <a:pPr lvl="1"/>
            <a:r>
              <a:rPr lang="en-US" dirty="0" smtClean="0"/>
              <a:t>Timeline</a:t>
            </a:r>
            <a:endParaRPr lang="en-ZA" dirty="0"/>
          </a:p>
          <a:p>
            <a:pPr lvl="1"/>
            <a:r>
              <a:rPr lang="en-US" dirty="0"/>
              <a:t>Resources/materials needed to execute mini project</a:t>
            </a:r>
            <a:endParaRPr lang="en-ZA" dirty="0"/>
          </a:p>
          <a:p>
            <a:pPr lvl="1"/>
            <a:r>
              <a:rPr lang="en-US" dirty="0"/>
              <a:t>Risks and mitigation measures</a:t>
            </a:r>
            <a:endParaRPr lang="en-ZA" dirty="0"/>
          </a:p>
          <a:p>
            <a:pPr lvl="1"/>
            <a:r>
              <a:rPr lang="en-US" dirty="0"/>
              <a:t>Completion of implementation plan (excel worksheet</a:t>
            </a:r>
            <a:r>
              <a:rPr lang="en-US" sz="1000" dirty="0"/>
              <a:t> </a:t>
            </a:r>
            <a:endParaRPr lang="en-US" sz="1000" dirty="0" smtClean="0"/>
          </a:p>
          <a:p>
            <a:pPr lvl="1"/>
            <a:r>
              <a:rPr lang="en-US" dirty="0" smtClean="0"/>
              <a:t>Monitoring </a:t>
            </a:r>
            <a:r>
              <a:rPr lang="en-US" dirty="0"/>
              <a:t>and evaluation of the mini </a:t>
            </a:r>
            <a:r>
              <a:rPr lang="en-US" dirty="0" smtClean="0"/>
              <a:t>project</a:t>
            </a:r>
          </a:p>
          <a:p>
            <a:pPr marL="0" indent="-9525">
              <a:buNone/>
            </a:pPr>
            <a:r>
              <a:rPr lang="en-ZA" b="1" dirty="0" smtClean="0"/>
              <a:t>Mini Project proposal PowerPoint – Session 5.5</a:t>
            </a:r>
          </a:p>
          <a:p>
            <a:pPr lvl="1"/>
            <a:r>
              <a:rPr lang="en-ZA" dirty="0" smtClean="0"/>
              <a:t>Design and presentation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2164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6149440"/>
              </p:ext>
            </p:extLst>
          </p:nvPr>
        </p:nvGraphicFramePr>
        <p:xfrm>
          <a:off x="187620" y="2204864"/>
          <a:ext cx="8603365" cy="3292739"/>
        </p:xfrm>
        <a:graphic>
          <a:graphicData uri="http://schemas.openxmlformats.org/drawingml/2006/table">
            <a:tbl>
              <a:tblPr firstRow="1" firstCol="1" bandRow="1"/>
              <a:tblGrid>
                <a:gridCol w="1972876">
                  <a:extLst>
                    <a:ext uri="{9D8B030D-6E8A-4147-A177-3AD203B41FA5}">
                      <a16:colId xmlns:a16="http://schemas.microsoft.com/office/drawing/2014/main" val="2564796122"/>
                    </a:ext>
                  </a:extLst>
                </a:gridCol>
                <a:gridCol w="6630489">
                  <a:extLst>
                    <a:ext uri="{9D8B030D-6E8A-4147-A177-3AD203B41FA5}">
                      <a16:colId xmlns:a16="http://schemas.microsoft.com/office/drawing/2014/main" val="1865506354"/>
                    </a:ext>
                  </a:extLst>
                </a:gridCol>
              </a:tblGrid>
              <a:tr h="3167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Activity </a:t>
                      </a:r>
                    </a:p>
                  </a:txBody>
                  <a:tcPr marL="9223" marR="9223" marT="9223" marB="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ZA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Participants</a:t>
                      </a:r>
                    </a:p>
                  </a:txBody>
                  <a:tcPr marL="9223" marR="9223" marT="9223" marB="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586799"/>
                  </a:ext>
                </a:extLst>
              </a:tr>
              <a:tr h="7747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/>
                        <a:t>1. Project Title</a:t>
                      </a:r>
                      <a:endParaRPr lang="en-ZA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223" marR="9223" marT="9223" marB="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285750" lvl="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A short, clear, and descriptive name for the mini-project.</a:t>
                      </a:r>
                    </a:p>
                    <a:p>
                      <a:pPr marL="285750" lvl="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It should summarize the main focus of the project (e.g., </a:t>
                      </a:r>
                      <a:r>
                        <a:rPr lang="en-US" sz="1400" i="1" dirty="0"/>
                        <a:t>“Improving Blood Pressure Recording Compliance in Clinic X”</a:t>
                      </a:r>
                      <a:r>
                        <a:rPr lang="en-US" sz="1400" dirty="0"/>
                        <a:t>).</a:t>
                      </a:r>
                      <a:endParaRPr lang="en-ZA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223" marR="9223" marT="9223" marB="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743920"/>
                  </a:ext>
                </a:extLst>
              </a:tr>
              <a:tr h="18692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/>
                        <a:t>2. Problem Statement</a:t>
                      </a:r>
                      <a:endParaRPr lang="en-ZA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223" marR="9223" marT="9223" marB="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A concise description of the health challenge or gap you want to address.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It should answer: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/>
                        <a:t>What is the problem?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/>
                        <a:t>Who is affected?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/>
                        <a:t>Why is it important?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/>
                        <a:t>What evidence or data shows that the problem exists?</a:t>
                      </a:r>
                    </a:p>
                    <a:p>
                      <a:endParaRPr lang="en-US" sz="1400" i="1" dirty="0"/>
                    </a:p>
                    <a:p>
                      <a:r>
                        <a:rPr lang="en-US" sz="1400" i="1" dirty="0"/>
                        <a:t>Example:</a:t>
                      </a:r>
                      <a:r>
                        <a:rPr lang="en-US" sz="1400" dirty="0"/>
                        <a:t> “Only 60% of adult patients have their blood pressure recorded at each visit, increasing the risk of missed hypertension cases.”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ZA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223" marR="9223" marT="9223" marB="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100881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87620" y="1556792"/>
            <a:ext cx="5248476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1200" cap="none" spc="-15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Mini </a:t>
            </a:r>
            <a:r>
              <a:rPr kumimoji="0" lang="en-ZA" sz="2000" b="1" i="0" u="none" strike="noStrike" kern="1200" cap="none" spc="-15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project presentation -  Project headings explained.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94114-112B-BC8B-70EF-1006C00C63C0}"/>
              </a:ext>
            </a:extLst>
          </p:cNvPr>
          <p:cNvSpPr txBox="1"/>
          <p:nvPr/>
        </p:nvSpPr>
        <p:spPr>
          <a:xfrm>
            <a:off x="323528" y="188640"/>
            <a:ext cx="65527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400" b="1" dirty="0">
                <a:solidFill>
                  <a:schemeClr val="bg1"/>
                </a:solidFill>
              </a:rPr>
              <a:t>Session 5.1: Overview and </a:t>
            </a:r>
            <a:r>
              <a:rPr lang="en-ZA" sz="2400" b="1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Guidance on Mini-Project Objectives, Content, and Preparation </a:t>
            </a:r>
          </a:p>
        </p:txBody>
      </p:sp>
    </p:spTree>
    <p:extLst>
      <p:ext uri="{BB962C8B-B14F-4D97-AF65-F5344CB8AC3E}">
        <p14:creationId xmlns:p14="http://schemas.microsoft.com/office/powerpoint/2010/main" val="376522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9906346"/>
              </p:ext>
            </p:extLst>
          </p:nvPr>
        </p:nvGraphicFramePr>
        <p:xfrm>
          <a:off x="179512" y="1637766"/>
          <a:ext cx="8761387" cy="4346581"/>
        </p:xfrm>
        <a:graphic>
          <a:graphicData uri="http://schemas.openxmlformats.org/drawingml/2006/table">
            <a:tbl>
              <a:tblPr firstRow="1" firstCol="1" bandRow="1"/>
              <a:tblGrid>
                <a:gridCol w="1584176">
                  <a:extLst>
                    <a:ext uri="{9D8B030D-6E8A-4147-A177-3AD203B41FA5}">
                      <a16:colId xmlns:a16="http://schemas.microsoft.com/office/drawing/2014/main" val="2564796122"/>
                    </a:ext>
                  </a:extLst>
                </a:gridCol>
                <a:gridCol w="7177211">
                  <a:extLst>
                    <a:ext uri="{9D8B030D-6E8A-4147-A177-3AD203B41FA5}">
                      <a16:colId xmlns:a16="http://schemas.microsoft.com/office/drawing/2014/main" val="1865506354"/>
                    </a:ext>
                  </a:extLst>
                </a:gridCol>
              </a:tblGrid>
              <a:tr h="2992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Activity </a:t>
                      </a:r>
                    </a:p>
                  </a:txBody>
                  <a:tcPr marL="9223" marR="9223" marT="9223" marB="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ZA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Participants</a:t>
                      </a:r>
                    </a:p>
                  </a:txBody>
                  <a:tcPr marL="9223" marR="9223" marT="9223" marB="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586799"/>
                  </a:ext>
                </a:extLst>
              </a:tr>
              <a:tr h="20419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/>
                        <a:t>3. Objectives</a:t>
                      </a:r>
                      <a:endParaRPr lang="en-ZA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223" marR="9223" marT="9223" marB="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Clear, measurable goals that the project aims to achieve.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They should be SMART: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b="1" dirty="0"/>
                        <a:t>Specific</a:t>
                      </a:r>
                      <a:endParaRPr lang="en-US" sz="1400" dirty="0"/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b="1" dirty="0"/>
                        <a:t>Measurable</a:t>
                      </a:r>
                      <a:endParaRPr lang="en-US" sz="1400" dirty="0"/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b="1" dirty="0"/>
                        <a:t>Achievable</a:t>
                      </a:r>
                      <a:endParaRPr lang="en-US" sz="1400" dirty="0"/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b="1" dirty="0"/>
                        <a:t>Relevant</a:t>
                      </a:r>
                      <a:endParaRPr lang="en-US" sz="1400" dirty="0"/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b="1" dirty="0"/>
                        <a:t>Time-bound</a:t>
                      </a:r>
                      <a:endParaRPr lang="en-US" sz="1400" dirty="0"/>
                    </a:p>
                    <a:p>
                      <a:endParaRPr lang="en-US" sz="1400" i="1" dirty="0"/>
                    </a:p>
                    <a:p>
                      <a:r>
                        <a:rPr lang="en-US" sz="1400" i="1" dirty="0"/>
                        <a:t>Example:</a:t>
                      </a:r>
                      <a:r>
                        <a:rPr lang="en-US" sz="1400" dirty="0"/>
                        <a:t> “Increase blood pressure recording compliance from 60% to 90% within 3 months.”</a:t>
                      </a:r>
                    </a:p>
                  </a:txBody>
                  <a:tcPr marL="9223" marR="9223" marT="9223" marB="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743920"/>
                  </a:ext>
                </a:extLst>
              </a:tr>
              <a:tr h="18562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/>
                        <a:t>4. Methods / Activities</a:t>
                      </a:r>
                      <a:endParaRPr lang="en-ZA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223" marR="9223" marT="9223" marB="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These are the actions or steps you will take to achieve the objectives.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They describe </a:t>
                      </a:r>
                      <a:r>
                        <a:rPr lang="en-US" sz="1400" i="1" dirty="0"/>
                        <a:t>how</a:t>
                      </a:r>
                      <a:r>
                        <a:rPr lang="en-US" sz="1400" dirty="0"/>
                        <a:t> the project will be carried out.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 smtClean="0"/>
                        <a:t> Examples</a:t>
                      </a:r>
                      <a:r>
                        <a:rPr lang="en-US" sz="1400" dirty="0"/>
                        <a:t>: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/>
                        <a:t>Training staff on proper BP measurement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/>
                        <a:t>Creating daily BP recording checklists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/>
                        <a:t>Introducing patient flow adjustments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/>
                        <a:t>Regular data audits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ZA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223" marR="9223" marT="9223" marB="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100881"/>
                  </a:ext>
                </a:extLst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187620" y="1124744"/>
            <a:ext cx="5176468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1200" cap="none" spc="-15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Mini </a:t>
            </a:r>
            <a:r>
              <a:rPr kumimoji="0" lang="en-ZA" sz="2000" b="1" i="0" u="none" strike="noStrike" kern="1200" cap="none" spc="-15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project presentation -  Project </a:t>
            </a:r>
            <a:r>
              <a:rPr lang="en-ZA" sz="2000" noProof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orbel"/>
              </a:rPr>
              <a:t>h</a:t>
            </a:r>
            <a:r>
              <a:rPr kumimoji="0" lang="en-ZA" sz="2000" b="1" i="0" u="none" strike="noStrike" kern="1200" cap="none" spc="-15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eadings explained.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494114-112B-BC8B-70EF-1006C00C63C0}"/>
              </a:ext>
            </a:extLst>
          </p:cNvPr>
          <p:cNvSpPr txBox="1"/>
          <p:nvPr/>
        </p:nvSpPr>
        <p:spPr>
          <a:xfrm>
            <a:off x="187620" y="143518"/>
            <a:ext cx="65527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Session 5.1: Overview and </a:t>
            </a: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Guidance on Mini-Project Objectives, Content, and Preparation </a:t>
            </a:r>
          </a:p>
        </p:txBody>
      </p:sp>
    </p:spTree>
    <p:extLst>
      <p:ext uri="{BB962C8B-B14F-4D97-AF65-F5344CB8AC3E}">
        <p14:creationId xmlns:p14="http://schemas.microsoft.com/office/powerpoint/2010/main" val="372642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0394655"/>
              </p:ext>
            </p:extLst>
          </p:nvPr>
        </p:nvGraphicFramePr>
        <p:xfrm>
          <a:off x="187620" y="1700808"/>
          <a:ext cx="8761387" cy="3476173"/>
        </p:xfrm>
        <a:graphic>
          <a:graphicData uri="http://schemas.openxmlformats.org/drawingml/2006/table">
            <a:tbl>
              <a:tblPr firstRow="1" firstCol="1" bandRow="1"/>
              <a:tblGrid>
                <a:gridCol w="2009113">
                  <a:extLst>
                    <a:ext uri="{9D8B030D-6E8A-4147-A177-3AD203B41FA5}">
                      <a16:colId xmlns:a16="http://schemas.microsoft.com/office/drawing/2014/main" val="2564796122"/>
                    </a:ext>
                  </a:extLst>
                </a:gridCol>
                <a:gridCol w="6752274">
                  <a:extLst>
                    <a:ext uri="{9D8B030D-6E8A-4147-A177-3AD203B41FA5}">
                      <a16:colId xmlns:a16="http://schemas.microsoft.com/office/drawing/2014/main" val="1865506354"/>
                    </a:ext>
                  </a:extLst>
                </a:gridCol>
              </a:tblGrid>
              <a:tr h="3059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Activity </a:t>
                      </a:r>
                    </a:p>
                  </a:txBody>
                  <a:tcPr marL="9223" marR="9223" marT="9223" marB="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ZA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Participants</a:t>
                      </a:r>
                    </a:p>
                  </a:txBody>
                  <a:tcPr marL="9223" marR="9223" marT="9223" marB="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586799"/>
                  </a:ext>
                </a:extLst>
              </a:tr>
              <a:tr h="14021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ZA" sz="1400" dirty="0"/>
                        <a:t>5. Expected Outcomes</a:t>
                      </a:r>
                      <a:endParaRPr lang="en-ZA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223" marR="9223" marT="9223" marB="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The results you anticipate after implementing the project.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These may be: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b="1" dirty="0"/>
                        <a:t>Short-term outcomes</a:t>
                      </a:r>
                      <a:r>
                        <a:rPr lang="en-US" sz="1400" dirty="0"/>
                        <a:t> (</a:t>
                      </a:r>
                      <a:r>
                        <a:rPr lang="en-US" sz="1400" dirty="0" err="1"/>
                        <a:t>behaviour</a:t>
                      </a:r>
                      <a:r>
                        <a:rPr lang="en-US" sz="1400" dirty="0"/>
                        <a:t> changes, improved processes)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b="1" dirty="0"/>
                        <a:t>Long-term outcomes</a:t>
                      </a:r>
                      <a:r>
                        <a:rPr lang="en-US" sz="1400" dirty="0"/>
                        <a:t> (better patient health, improved quality of care)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400" i="1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i="1" dirty="0"/>
                        <a:t>Example:</a:t>
                      </a:r>
                      <a:r>
                        <a:rPr lang="en-US" sz="1400" dirty="0"/>
                        <a:t> “More accurate BP monitoring; improved early detection of hypertension.”</a:t>
                      </a:r>
                    </a:p>
                  </a:txBody>
                  <a:tcPr marL="9223" marR="9223" marT="9223" marB="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743920"/>
                  </a:ext>
                </a:extLst>
              </a:tr>
              <a:tr h="17401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6. Implementation Plan (Key Steps, Timeline, Responsibilities)</a:t>
                      </a:r>
                      <a:endParaRPr lang="en-ZA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223" marR="9223" marT="9223" marB="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sz="1400" dirty="0"/>
                        <a:t>A structured plan that outlines: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Key steps</a:t>
                      </a:r>
                      <a:r>
                        <a:rPr lang="en-US" sz="1400" dirty="0"/>
                        <a:t> needed to complete the project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Timeline</a:t>
                      </a:r>
                      <a:r>
                        <a:rPr lang="en-US" sz="1400" dirty="0"/>
                        <a:t> (when each activity will be done)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Responsible persons</a:t>
                      </a:r>
                      <a:r>
                        <a:rPr lang="en-US" sz="1400" dirty="0"/>
                        <a:t> (who will do what)</a:t>
                      </a:r>
                    </a:p>
                  </a:txBody>
                  <a:tcPr marL="9223" marR="9223" marT="9223" marB="9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100881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87620" y="1070669"/>
            <a:ext cx="7048676" cy="63013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1200" cap="none" spc="-15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Mini </a:t>
            </a:r>
            <a:r>
              <a:rPr kumimoji="0" lang="en-ZA" sz="2000" b="1" i="0" u="none" strike="noStrike" kern="1200" cap="none" spc="-15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project presentation -  Project </a:t>
            </a:r>
            <a:r>
              <a:rPr lang="en-ZA" sz="2000" noProof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orbel"/>
              </a:rPr>
              <a:t>h</a:t>
            </a:r>
            <a:r>
              <a:rPr kumimoji="0" lang="en-ZA" sz="2000" b="1" i="0" u="none" strike="noStrike" kern="1200" cap="none" spc="-15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eadings explained.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494114-112B-BC8B-70EF-1006C00C63C0}"/>
              </a:ext>
            </a:extLst>
          </p:cNvPr>
          <p:cNvSpPr txBox="1"/>
          <p:nvPr/>
        </p:nvSpPr>
        <p:spPr>
          <a:xfrm>
            <a:off x="323528" y="188640"/>
            <a:ext cx="65527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Session 5.1: Overview and </a:t>
            </a: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Guidance on Mini-Project Objectives, Content, and Preparation </a:t>
            </a:r>
          </a:p>
        </p:txBody>
      </p:sp>
    </p:spTree>
    <p:extLst>
      <p:ext uri="{BB962C8B-B14F-4D97-AF65-F5344CB8AC3E}">
        <p14:creationId xmlns:p14="http://schemas.microsoft.com/office/powerpoint/2010/main" val="269428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53480EAB-E1B2-12A9-2697-7C438A773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401760"/>
            <a:ext cx="3213814" cy="20537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49D67-046F-B2E1-F46D-B817190E6157}"/>
              </a:ext>
            </a:extLst>
          </p:cNvPr>
          <p:cNvSpPr txBox="1">
            <a:spLocks/>
          </p:cNvSpPr>
          <p:nvPr/>
        </p:nvSpPr>
        <p:spPr>
          <a:xfrm>
            <a:off x="4308213" y="2401759"/>
            <a:ext cx="4248472" cy="2053776"/>
          </a:xfrm>
          <a:prstGeom prst="rect">
            <a:avLst/>
          </a:prstGeom>
          <a:solidFill>
            <a:srgbClr val="E8E3CE">
              <a:lumMod val="90000"/>
            </a:srgbClr>
          </a:solidFill>
          <a:ln>
            <a:solidFill>
              <a:srgbClr val="E8E3CE">
                <a:lumMod val="10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base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9BA8B7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ptos "/>
                <a:ea typeface="+mn-ea"/>
                <a:cs typeface="+mn-cs"/>
              </a:rPr>
              <a:t>Session 5.2: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ptos "/>
              <a:ea typeface="+mn-ea"/>
              <a:cs typeface="+mn-cs"/>
            </a:endParaRPr>
          </a:p>
          <a:p>
            <a:pPr lvl="0">
              <a:defRPr/>
            </a:pPr>
            <a:r>
              <a:rPr lang="en-GB" sz="2400" b="1" dirty="0">
                <a:solidFill>
                  <a:schemeClr val="tx1"/>
                </a:solidFill>
              </a:rPr>
              <a:t>Guidance on Mini project Proposal Preparation: The </a:t>
            </a:r>
            <a:r>
              <a:rPr lang="en-GB" sz="2400" b="1" dirty="0" smtClean="0">
                <a:solidFill>
                  <a:schemeClr val="tx1"/>
                </a:solidFill>
              </a:rPr>
              <a:t>Basics</a:t>
            </a:r>
            <a:endParaRPr lang="en-ZA" sz="3200" b="1" dirty="0">
              <a:solidFill>
                <a:schemeClr val="tx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61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 txBox="1">
            <a:spLocks/>
          </p:cNvSpPr>
          <p:nvPr/>
        </p:nvSpPr>
        <p:spPr>
          <a:xfrm>
            <a:off x="132491" y="1019637"/>
            <a:ext cx="4920480" cy="26253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b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Key </a:t>
            </a: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components of a </a:t>
            </a: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mini-project proposal – Session 5.2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542925" marR="0" lvl="1" indent="-2762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Mini-project name</a:t>
            </a: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42925" marR="0" lvl="1" indent="-2762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Responsible Person</a:t>
            </a:r>
            <a:endParaRPr kumimoji="0" lang="en-ZA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42925" marR="0" lvl="1" indent="-2762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Hard skill(s) to be tested </a:t>
            </a:r>
          </a:p>
          <a:p>
            <a:pPr marL="542925" marR="0" lvl="1" indent="-2762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Location(s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of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mini-project</a:t>
            </a:r>
          </a:p>
          <a:p>
            <a:pPr marL="542925" marR="0" lvl="1" indent="-2762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Target audience (of mini project)</a:t>
            </a: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42925" marR="0" lvl="1" indent="-2762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Rationale/Problem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statement</a:t>
            </a: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42925" marR="0" lvl="1" indent="-2762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Objective(s)</a:t>
            </a:r>
            <a:r>
              <a: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endParaRPr kumimoji="0" lang="en-US" sz="85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2" descr="Gener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481" y="1108194"/>
            <a:ext cx="3984031" cy="12961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494114-112B-BC8B-70EF-1006C00C63C0}"/>
              </a:ext>
            </a:extLst>
          </p:cNvPr>
          <p:cNvSpPr txBox="1"/>
          <p:nvPr/>
        </p:nvSpPr>
        <p:spPr>
          <a:xfrm>
            <a:off x="323528" y="188640"/>
            <a:ext cx="65527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Session 5.1: Overview and </a:t>
            </a: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Guidance on Mini-Project Objectives, Content, and Preparation 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 txBox="1">
            <a:spLocks/>
          </p:cNvSpPr>
          <p:nvPr/>
        </p:nvSpPr>
        <p:spPr>
          <a:xfrm>
            <a:off x="5129481" y="2437834"/>
            <a:ext cx="4014519" cy="328439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b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95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-95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-95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-95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-95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-95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-95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-95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-95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Implementation plan – Session 5.4</a:t>
            </a: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42925" marR="0" lvl="1" indent="-2762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Timeline</a:t>
            </a: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42925" marR="0" lvl="1" indent="-2762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Resources/materials needed to execute mini project</a:t>
            </a: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42925" marR="0" lvl="1" indent="-2762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Risks and mitigation measures</a:t>
            </a: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42925" marR="0" lvl="1" indent="-2762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Completion of implementation plan (excel worksheet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42925" marR="0" lvl="1" indent="-2762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Monitoring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evaluation of the mini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</a:t>
            </a:r>
          </a:p>
          <a:p>
            <a:pPr marL="0" marR="0" lvl="0" indent="-95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 Project proposal PowerPoint – Session 5.5</a:t>
            </a:r>
          </a:p>
          <a:p>
            <a:pPr marL="542925" marR="0" lvl="1" indent="-2762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Design and presentation</a:t>
            </a: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576" y="3645025"/>
            <a:ext cx="4897395" cy="26653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indent="-9525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b="1" dirty="0">
                <a:solidFill>
                  <a:schemeClr val="bg1"/>
                </a:solidFill>
              </a:rPr>
              <a:t>Data Collection and Analysis – Session 5.3</a:t>
            </a:r>
          </a:p>
          <a:p>
            <a:pPr marL="552450" lvl="1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</a:rPr>
              <a:t>Data</a:t>
            </a:r>
          </a:p>
          <a:p>
            <a:pPr marL="809625" lvl="2" indent="-2667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solidFill>
                  <a:schemeClr val="bg1"/>
                </a:solidFill>
              </a:rPr>
              <a:t>Information to be collected</a:t>
            </a:r>
            <a:endParaRPr lang="en-ZA" sz="1400" dirty="0">
              <a:solidFill>
                <a:schemeClr val="bg1"/>
              </a:solidFill>
            </a:endParaRPr>
          </a:p>
          <a:p>
            <a:pPr marL="809625" lvl="2" indent="-2667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solidFill>
                  <a:schemeClr val="bg1"/>
                </a:solidFill>
              </a:rPr>
              <a:t>Source(s) of data/information and methods for data/information collection:</a:t>
            </a:r>
            <a:endParaRPr lang="en-ZA" sz="1400" dirty="0">
              <a:solidFill>
                <a:schemeClr val="bg1"/>
              </a:solidFill>
            </a:endParaRPr>
          </a:p>
          <a:p>
            <a:pPr marL="809625" lvl="2" indent="-2667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solidFill>
                  <a:schemeClr val="bg1"/>
                </a:solidFill>
              </a:rPr>
              <a:t>Methods for data/information analysis</a:t>
            </a:r>
            <a:endParaRPr lang="en-ZA" sz="1400" dirty="0">
              <a:solidFill>
                <a:schemeClr val="bg1"/>
              </a:solidFill>
            </a:endParaRPr>
          </a:p>
          <a:p>
            <a:pPr marL="542925" lvl="1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</a:rPr>
              <a:t>Anticipated results: (How will you know the mini-project was successful?)</a:t>
            </a:r>
            <a:endParaRPr lang="en-ZA" sz="1600" dirty="0">
              <a:solidFill>
                <a:schemeClr val="bg1"/>
              </a:solidFill>
            </a:endParaRPr>
          </a:p>
          <a:p>
            <a:pPr marL="542925" lvl="1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</a:rPr>
              <a:t>KPIs: (measures of anticipated results) </a:t>
            </a:r>
            <a:endParaRPr lang="en-ZA" sz="1600" dirty="0">
              <a:solidFill>
                <a:schemeClr val="bg1"/>
              </a:solidFill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3116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2494114-112B-BC8B-70EF-1006C00C63C0}"/>
              </a:ext>
            </a:extLst>
          </p:cNvPr>
          <p:cNvSpPr txBox="1"/>
          <p:nvPr/>
        </p:nvSpPr>
        <p:spPr>
          <a:xfrm>
            <a:off x="323528" y="188640"/>
            <a:ext cx="65527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Session </a:t>
            </a: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5.2: </a:t>
            </a:r>
            <a:r>
              <a:rPr lang="en-GB" sz="2400" b="1" dirty="0">
                <a:solidFill>
                  <a:schemeClr val="bg1"/>
                </a:solidFill>
              </a:rPr>
              <a:t>Guidance on Mini project Proposal Preparation: The </a:t>
            </a:r>
            <a:r>
              <a:rPr lang="en-GB" sz="2400" b="1" dirty="0" smtClean="0">
                <a:solidFill>
                  <a:schemeClr val="bg1"/>
                </a:solidFill>
              </a:rPr>
              <a:t>Basics</a:t>
            </a:r>
            <a:endParaRPr kumimoji="0" lang="en-ZA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26930" y="1304183"/>
            <a:ext cx="454547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ZA" sz="2000" b="1" dirty="0" smtClean="0"/>
              <a:t>Mini-Project </a:t>
            </a:r>
            <a:r>
              <a:rPr lang="en-ZA" sz="2000" b="1" dirty="0"/>
              <a:t>Objectives</a:t>
            </a:r>
            <a:endParaRPr lang="en-ZA" sz="2000" dirty="0"/>
          </a:p>
        </p:txBody>
      </p:sp>
      <p:pic>
        <p:nvPicPr>
          <p:cNvPr id="1026" name="Picture 2" descr="Learning Objectives Posters - Super Kids Th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6394"/>
            <a:ext cx="3240360" cy="2581276"/>
          </a:xfrm>
          <a:prstGeom prst="rect">
            <a:avLst/>
          </a:prstGeom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Rounded Rectangle 3"/>
          <p:cNvSpPr/>
          <p:nvPr/>
        </p:nvSpPr>
        <p:spPr>
          <a:xfrm>
            <a:off x="3441254" y="1844824"/>
            <a:ext cx="5436604" cy="37444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ZA" dirty="0">
                <a:solidFill>
                  <a:schemeClr val="tx1"/>
                </a:solidFill>
              </a:rPr>
              <a:t>By the end of the session, each participant </a:t>
            </a:r>
            <a:r>
              <a:rPr lang="en-US" dirty="0">
                <a:solidFill>
                  <a:schemeClr val="tx1"/>
                </a:solidFill>
              </a:rPr>
              <a:t>should be able to complete the following elements of the mini project template,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Mini-project name</a:t>
            </a:r>
            <a:endParaRPr lang="en-ZA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Responsible Person</a:t>
            </a:r>
            <a:endParaRPr lang="en-ZA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Hard skill(s) to be tested</a:t>
            </a:r>
            <a:endParaRPr lang="en-ZA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Location(s) of mini-project</a:t>
            </a:r>
            <a:endParaRPr lang="en-ZA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Target audience (of mini-project)</a:t>
            </a:r>
            <a:endParaRPr lang="en-ZA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Rationale/Problem statement</a:t>
            </a:r>
            <a:endParaRPr lang="en-ZA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Objective(s)</a:t>
            </a:r>
            <a:endParaRPr lang="en-ZA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ZA" dirty="0">
                <a:solidFill>
                  <a:schemeClr val="tx1"/>
                </a:solidFill>
                <a:latin typeface="Candara"/>
              </a:rPr>
              <a:t>These will be </a:t>
            </a:r>
            <a:r>
              <a:rPr lang="en-US" dirty="0">
                <a:solidFill>
                  <a:schemeClr val="tx1"/>
                </a:solidFill>
              </a:rPr>
              <a:t>discussed first in small groups and then in plenary.</a:t>
            </a:r>
          </a:p>
        </p:txBody>
      </p:sp>
    </p:spTree>
    <p:extLst>
      <p:ext uri="{BB962C8B-B14F-4D97-AF65-F5344CB8AC3E}">
        <p14:creationId xmlns:p14="http://schemas.microsoft.com/office/powerpoint/2010/main" val="393906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What Are Hard Skills? Definitio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2052" name="Picture 4" descr="What Are Hard Skills? Definition &amp; Examples | Job-Hu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696744" cy="38164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1619672" y="1124744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/>
              <a:t>What are?</a:t>
            </a:r>
            <a:endParaRPr lang="en-ZA" sz="3600" b="1" dirty="0"/>
          </a:p>
        </p:txBody>
      </p:sp>
    </p:spTree>
    <p:extLst>
      <p:ext uri="{BB962C8B-B14F-4D97-AF65-F5344CB8AC3E}">
        <p14:creationId xmlns:p14="http://schemas.microsoft.com/office/powerpoint/2010/main" val="2355202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ini Project - JeffRobin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7" y="2116976"/>
            <a:ext cx="3098183" cy="2520280"/>
          </a:xfrm>
          <a:prstGeom prst="rect">
            <a:avLst/>
          </a:prstGeom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494114-112B-BC8B-70EF-1006C00C63C0}"/>
              </a:ext>
            </a:extLst>
          </p:cNvPr>
          <p:cNvSpPr txBox="1"/>
          <p:nvPr/>
        </p:nvSpPr>
        <p:spPr>
          <a:xfrm>
            <a:off x="323528" y="188640"/>
            <a:ext cx="65527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ZA" sz="2400" b="1" dirty="0">
                <a:solidFill>
                  <a:prstClr val="white"/>
                </a:solidFill>
              </a:rPr>
              <a:t>Session 5.2: </a:t>
            </a:r>
            <a:r>
              <a:rPr lang="en-GB" sz="2400" b="1" dirty="0">
                <a:solidFill>
                  <a:schemeClr val="bg1"/>
                </a:solidFill>
              </a:rPr>
              <a:t>Guidance on Mini project Proposal Preparation: The Basics”</a:t>
            </a:r>
            <a:endParaRPr lang="en-ZA" sz="3200" b="1" dirty="0">
              <a:solidFill>
                <a:schemeClr val="bg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275856" y="1484784"/>
            <a:ext cx="5760640" cy="40324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ZA" sz="2000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Expected outputs</a:t>
            </a:r>
            <a:r>
              <a:rPr lang="en-US" sz="20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the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mini-project proposal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endParaRPr lang="en-US" sz="20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 project title 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Responsible person 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hard skill(s) being applied, 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 clear problem statement,</a:t>
            </a:r>
            <a:r>
              <a:rPr lang="en-US" dirty="0"/>
              <a:t> </a:t>
            </a:r>
            <a:endParaRPr lang="en-US" dirty="0" smtClean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chemeClr val="tx1"/>
                </a:solidFill>
              </a:rPr>
              <a:t>Mini-project </a:t>
            </a:r>
            <a:r>
              <a:rPr lang="en-ZA" dirty="0">
                <a:solidFill>
                  <a:schemeClr val="tx1"/>
                </a:solidFill>
              </a:rPr>
              <a:t>objective </a:t>
            </a:r>
            <a:r>
              <a:rPr lang="en-ZA" dirty="0">
                <a:solidFill>
                  <a:srgbClr val="FF0000"/>
                </a:solidFill>
              </a:rPr>
              <a:t>(1 SMART </a:t>
            </a:r>
            <a:r>
              <a:rPr lang="en-ZA" dirty="0" smtClean="0">
                <a:solidFill>
                  <a:srgbClr val="FF0000"/>
                </a:solidFill>
              </a:rPr>
              <a:t>goal)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chemeClr val="tx1"/>
                </a:solidFill>
              </a:rPr>
              <a:t>Identification </a:t>
            </a:r>
            <a:r>
              <a:rPr lang="en-ZA" dirty="0">
                <a:solidFill>
                  <a:schemeClr val="tx1"/>
                </a:solidFill>
              </a:rPr>
              <a:t>of hard skills </a:t>
            </a:r>
            <a:r>
              <a:rPr lang="en-ZA" dirty="0" smtClean="0">
                <a:solidFill>
                  <a:schemeClr val="tx1"/>
                </a:solidFill>
              </a:rPr>
              <a:t>applied</a:t>
            </a:r>
            <a:endParaRPr lang="en-ZA" sz="2400" dirty="0" smtClean="0">
              <a:solidFill>
                <a:schemeClr val="tx1"/>
              </a:solidFill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Target </a:t>
            </a:r>
            <a:r>
              <a:rPr lang="en-US" dirty="0">
                <a:solidFill>
                  <a:schemeClr val="tx1"/>
                </a:solidFill>
              </a:rPr>
              <a:t>audience (of mini-project) </a:t>
            </a:r>
          </a:p>
        </p:txBody>
      </p:sp>
    </p:spTree>
    <p:extLst>
      <p:ext uri="{BB962C8B-B14F-4D97-AF65-F5344CB8AC3E}">
        <p14:creationId xmlns:p14="http://schemas.microsoft.com/office/powerpoint/2010/main" val="418035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2494114-112B-BC8B-70EF-1006C00C63C0}"/>
              </a:ext>
            </a:extLst>
          </p:cNvPr>
          <p:cNvSpPr txBox="1"/>
          <p:nvPr/>
        </p:nvSpPr>
        <p:spPr>
          <a:xfrm>
            <a:off x="323528" y="188640"/>
            <a:ext cx="65527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ZA" sz="2400" b="1" dirty="0">
                <a:solidFill>
                  <a:prstClr val="white"/>
                </a:solidFill>
              </a:rPr>
              <a:t>Session 5.2: </a:t>
            </a:r>
            <a:r>
              <a:rPr lang="en-GB" sz="2400" b="1" dirty="0">
                <a:solidFill>
                  <a:schemeClr val="bg1"/>
                </a:solidFill>
              </a:rPr>
              <a:t>Guidance on Mini project Proposal Preparation: The Basics”</a:t>
            </a:r>
            <a:endParaRPr lang="en-ZA" sz="3200" b="1" dirty="0">
              <a:solidFill>
                <a:schemeClr val="bg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097486"/>
            <a:ext cx="9144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en-US" sz="2000" b="1" dirty="0" smtClean="0"/>
              <a:t>Mini-project </a:t>
            </a:r>
            <a:r>
              <a:rPr lang="en-US" sz="2000" b="1" dirty="0"/>
              <a:t>name, Responsible Person, Hard skill(s) to be tested, Location(s) of mini-project</a:t>
            </a:r>
            <a:endParaRPr lang="en-ZA" b="1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923305125"/>
              </p:ext>
            </p:extLst>
          </p:nvPr>
        </p:nvGraphicFramePr>
        <p:xfrm>
          <a:off x="179512" y="1883221"/>
          <a:ext cx="87849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666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192" y="332656"/>
            <a:ext cx="7309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Session 5.2: Mini-project </a:t>
            </a: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proposal: The basics - template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009576"/>
              </p:ext>
            </p:extLst>
          </p:nvPr>
        </p:nvGraphicFramePr>
        <p:xfrm>
          <a:off x="179512" y="1196752"/>
          <a:ext cx="8784976" cy="4923629"/>
        </p:xfrm>
        <a:graphic>
          <a:graphicData uri="http://schemas.openxmlformats.org/drawingml/2006/table">
            <a:tbl>
              <a:tblPr/>
              <a:tblGrid>
                <a:gridCol w="2005222">
                  <a:extLst>
                    <a:ext uri="{9D8B030D-6E8A-4147-A177-3AD203B41FA5}">
                      <a16:colId xmlns:a16="http://schemas.microsoft.com/office/drawing/2014/main" val="184473622"/>
                    </a:ext>
                  </a:extLst>
                </a:gridCol>
                <a:gridCol w="6779754">
                  <a:extLst>
                    <a:ext uri="{9D8B030D-6E8A-4147-A177-3AD203B41FA5}">
                      <a16:colId xmlns:a16="http://schemas.microsoft.com/office/drawing/2014/main" val="1915576781"/>
                    </a:ext>
                  </a:extLst>
                </a:gridCol>
              </a:tblGrid>
              <a:tr h="41970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Element</a:t>
                      </a:r>
                    </a:p>
                  </a:txBody>
                  <a:tcPr marL="857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Notes</a:t>
                      </a:r>
                    </a:p>
                  </a:txBody>
                  <a:tcPr marL="857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670561"/>
                  </a:ext>
                </a:extLst>
              </a:tr>
              <a:tr h="479657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Name</a:t>
                      </a:r>
                    </a:p>
                  </a:txBody>
                  <a:tcPr marL="857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Improving Hypertension Control in Adults Over 40 at </a:t>
                      </a:r>
                      <a:r>
                        <a:rPr lang="en-US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Phenyo</a:t>
                      </a: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Clinic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288483"/>
                  </a:ext>
                </a:extLst>
              </a:tr>
              <a:tr h="551606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Facility name and Sub/District</a:t>
                      </a:r>
                    </a:p>
                  </a:txBody>
                  <a:tcPr marL="857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Phenyo</a:t>
                      </a:r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Clinic in Tshwane District</a:t>
                      </a:r>
                    </a:p>
                    <a:p>
                      <a:pPr algn="l" fontAlgn="ctr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566854"/>
                  </a:ext>
                </a:extLst>
              </a:tr>
              <a:tr h="407708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 Date</a:t>
                      </a:r>
                    </a:p>
                  </a:txBody>
                  <a:tcPr marL="857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April 2026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620439"/>
                  </a:ext>
                </a:extLst>
              </a:tr>
              <a:tr h="263811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 Date</a:t>
                      </a:r>
                    </a:p>
                  </a:txBody>
                  <a:tcPr marL="857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October 2026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4009917"/>
                  </a:ext>
                </a:extLst>
              </a:tr>
              <a:tr h="383726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Lead</a:t>
                      </a:r>
                    </a:p>
                  </a:txBody>
                  <a:tcPr marL="857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Name: </a:t>
                      </a:r>
                      <a:r>
                        <a:rPr lang="en-ZA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Tiisetso</a:t>
                      </a:r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ZA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Phala</a:t>
                      </a:r>
                      <a:endParaRPr lang="en-ZA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Designation:</a:t>
                      </a:r>
                      <a:r>
                        <a:rPr lang="en-ZA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Facility Manager</a:t>
                      </a:r>
                      <a:endParaRPr lang="en-ZA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Contact: 063</a:t>
                      </a:r>
                      <a:r>
                        <a:rPr lang="en-ZA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243 5678</a:t>
                      </a:r>
                      <a:endParaRPr lang="en-ZA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9608305"/>
                  </a:ext>
                </a:extLst>
              </a:tr>
              <a:tr h="70749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audience</a:t>
                      </a:r>
                    </a:p>
                  </a:txBody>
                  <a:tcPr marL="857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Adults aged 40 years and above diagnosed with hypertension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Healthcare workers: professional nurses, enrolled nurses, data capturers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Facility management team</a:t>
                      </a:r>
                    </a:p>
                  </a:txBody>
                  <a:tcPr marL="857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268048"/>
                  </a:ext>
                </a:extLst>
              </a:tr>
              <a:tr h="13190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Hard skills to be tested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collection and analysis (quantitative data interpretation)</a:t>
                      </a:r>
                      <a:b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Quality Improvement (QI) tool application (PDSA cycle)</a:t>
                      </a:r>
                      <a:b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Monitoring and evaluation (M&amp;E) using indicators</a:t>
                      </a:r>
                      <a:b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Clinical flow process mapping</a:t>
                      </a:r>
                      <a:b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Root cause analysis (5 Whys / Fishbone)</a:t>
                      </a:r>
                    </a:p>
                  </a:txBody>
                  <a:tcPr marL="857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197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7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9684" y="404664"/>
            <a:ext cx="7378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400" b="1" dirty="0">
                <a:solidFill>
                  <a:prstClr val="white"/>
                </a:solidFill>
              </a:rPr>
              <a:t>Session 5.2: </a:t>
            </a:r>
            <a:r>
              <a:rPr lang="en-ZA" sz="2400" b="1" dirty="0" smtClean="0">
                <a:solidFill>
                  <a:schemeClr val="bg1"/>
                </a:solidFill>
              </a:rPr>
              <a:t>Mini-project </a:t>
            </a:r>
            <a:r>
              <a:rPr lang="en-ZA" sz="2400" b="1" dirty="0">
                <a:solidFill>
                  <a:schemeClr val="bg1"/>
                </a:solidFill>
              </a:rPr>
              <a:t>proposal: The basics - template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530573"/>
              </p:ext>
            </p:extLst>
          </p:nvPr>
        </p:nvGraphicFramePr>
        <p:xfrm>
          <a:off x="249684" y="1196752"/>
          <a:ext cx="8714804" cy="4608512"/>
        </p:xfrm>
        <a:graphic>
          <a:graphicData uri="http://schemas.openxmlformats.org/drawingml/2006/table">
            <a:tbl>
              <a:tblPr/>
              <a:tblGrid>
                <a:gridCol w="1759098">
                  <a:extLst>
                    <a:ext uri="{9D8B030D-6E8A-4147-A177-3AD203B41FA5}">
                      <a16:colId xmlns:a16="http://schemas.microsoft.com/office/drawing/2014/main" val="1459421469"/>
                    </a:ext>
                  </a:extLst>
                </a:gridCol>
                <a:gridCol w="6955706">
                  <a:extLst>
                    <a:ext uri="{9D8B030D-6E8A-4147-A177-3AD203B41FA5}">
                      <a16:colId xmlns:a16="http://schemas.microsoft.com/office/drawing/2014/main" val="3354385896"/>
                    </a:ext>
                  </a:extLst>
                </a:gridCol>
              </a:tblGrid>
              <a:tr h="40927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Element</a:t>
                      </a:r>
                    </a:p>
                  </a:txBody>
                  <a:tcPr marL="857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Notes</a:t>
                      </a:r>
                    </a:p>
                  </a:txBody>
                  <a:tcPr marL="857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717121"/>
                  </a:ext>
                </a:extLst>
              </a:tr>
              <a:tr h="419923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Rationale/Problem statement</a:t>
                      </a:r>
                    </a:p>
                  </a:txBody>
                  <a:tcPr marL="857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situation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lvl="0"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[Facility Name], only 45% of hypertensive patients have controlled blood pressure (&lt;140/90 mmHg) over the past six months. A review of patient files reveals that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</a:p>
                    <a:p>
                      <a:pPr lvl="1" algn="l" fontAlgn="ctr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742950" lvl="1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Many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patients miss scheduled follow-up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appointments</a:t>
                      </a:r>
                    </a:p>
                    <a:p>
                      <a:pPr marL="742950" lvl="1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Lifestyle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counselling is inconsistently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provided</a:t>
                      </a:r>
                    </a:p>
                    <a:p>
                      <a:pPr marL="742950" lvl="1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Blood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pressure monitoring is not always performed at each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</a:t>
                      </a:r>
                    </a:p>
                    <a:p>
                      <a:pPr marL="742950" lvl="1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Defaulter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tracing systems are weak or non-existent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Uncontrolled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hypertension increases the risk of stroke, heart attack, kidney disease, and hospital admissions. This places additional strain on patients, families, and the healthcare system.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Desired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Situation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 hypertension control to 65% within 3 months through structured patient education, consistent BP monitoring, and enhanced follow-up systems.</a:t>
                      </a:r>
                    </a:p>
                  </a:txBody>
                  <a:tcPr marL="857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014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617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9684" y="404664"/>
            <a:ext cx="7378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ZA" sz="2400" b="1" dirty="0">
                <a:solidFill>
                  <a:prstClr val="white"/>
                </a:solidFill>
              </a:rPr>
              <a:t>Session 5.2: Mini-project </a:t>
            </a: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proposal: The basics - template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965898"/>
              </p:ext>
            </p:extLst>
          </p:nvPr>
        </p:nvGraphicFramePr>
        <p:xfrm>
          <a:off x="249684" y="1196752"/>
          <a:ext cx="8714804" cy="1728192"/>
        </p:xfrm>
        <a:graphic>
          <a:graphicData uri="http://schemas.openxmlformats.org/drawingml/2006/table">
            <a:tbl>
              <a:tblPr/>
              <a:tblGrid>
                <a:gridCol w="1759098">
                  <a:extLst>
                    <a:ext uri="{9D8B030D-6E8A-4147-A177-3AD203B41FA5}">
                      <a16:colId xmlns:a16="http://schemas.microsoft.com/office/drawing/2014/main" val="1459421469"/>
                    </a:ext>
                  </a:extLst>
                </a:gridCol>
                <a:gridCol w="6955706">
                  <a:extLst>
                    <a:ext uri="{9D8B030D-6E8A-4147-A177-3AD203B41FA5}">
                      <a16:colId xmlns:a16="http://schemas.microsoft.com/office/drawing/2014/main" val="3354385896"/>
                    </a:ext>
                  </a:extLst>
                </a:gridCol>
              </a:tblGrid>
              <a:tr h="487796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Element</a:t>
                      </a:r>
                    </a:p>
                  </a:txBody>
                  <a:tcPr marL="857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Notes</a:t>
                      </a:r>
                    </a:p>
                  </a:txBody>
                  <a:tcPr marL="857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717121"/>
                  </a:ext>
                </a:extLst>
              </a:tr>
              <a:tr h="1240396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SMART Objective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increase the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proportion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hypertensive patients with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controlled blood pressure (&lt;140/90 mmHg)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from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 to 65%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within 3 months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at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Phenyo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Clinic by implementing: </a:t>
                      </a:r>
                    </a:p>
                    <a:p>
                      <a:pPr marL="742950" lvl="1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structured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 education sessions, 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742950" lvl="1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consistent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BP monitoring at each visit, and a 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742950" lvl="1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defaulter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tracing system.</a:t>
                      </a:r>
                    </a:p>
                  </a:txBody>
                  <a:tcPr marL="857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490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32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494114-112B-BC8B-70EF-1006C00C63C0}"/>
              </a:ext>
            </a:extLst>
          </p:cNvPr>
          <p:cNvSpPr txBox="1"/>
          <p:nvPr/>
        </p:nvSpPr>
        <p:spPr>
          <a:xfrm>
            <a:off x="323528" y="188640"/>
            <a:ext cx="65527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ZA" sz="2400" b="1" dirty="0" smtClean="0">
                <a:solidFill>
                  <a:prstClr val="white"/>
                </a:solidFill>
              </a:rPr>
              <a:t>Session 5.2: </a:t>
            </a:r>
            <a:r>
              <a:rPr lang="en-GB" sz="2400" b="1" dirty="0">
                <a:solidFill>
                  <a:schemeClr val="bg1"/>
                </a:solidFill>
              </a:rPr>
              <a:t>Guidance on Mini project Proposal Preparation: The Basics”</a:t>
            </a:r>
            <a:endParaRPr lang="en-ZA" sz="3200" b="1" dirty="0">
              <a:solidFill>
                <a:schemeClr val="bg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Exercise Mea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2" y="2348880"/>
            <a:ext cx="260753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915816" y="1520788"/>
            <a:ext cx="6120680" cy="38164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 fontAlgn="base">
              <a:buFont typeface="Wingdings" panose="05000000000000000000" pitchFamily="2" charset="2"/>
              <a:buChar char="§"/>
            </a:pPr>
            <a:r>
              <a:rPr lang="en-ZA" sz="2000" dirty="0">
                <a:solidFill>
                  <a:schemeClr val="tx1"/>
                </a:solidFill>
              </a:rPr>
              <a:t>Each individual will complete the following template </a:t>
            </a:r>
            <a:r>
              <a:rPr lang="en-ZA" sz="2000" b="1" i="1" dirty="0" smtClean="0">
                <a:solidFill>
                  <a:schemeClr val="tx1"/>
                </a:solidFill>
              </a:rPr>
              <a:t>(10minutes)</a:t>
            </a:r>
            <a:endParaRPr lang="en-ZA" sz="2000" b="1" i="1" dirty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Mini-project name</a:t>
            </a:r>
            <a:endParaRPr lang="en-ZA" sz="1600" dirty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Responsible Person</a:t>
            </a:r>
            <a:endParaRPr lang="en-ZA" sz="1600" dirty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Hard skill(s) to be tested</a:t>
            </a:r>
            <a:endParaRPr lang="en-ZA" sz="1600" dirty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Location(s) of mini-project</a:t>
            </a:r>
            <a:endParaRPr lang="en-ZA" sz="1600" dirty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Target audience (of mini-project)</a:t>
            </a:r>
            <a:endParaRPr lang="en-ZA" sz="1600" dirty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Rationale/Problem statement</a:t>
            </a:r>
            <a:endParaRPr lang="en-ZA" sz="1600" dirty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Objective(s)</a:t>
            </a:r>
            <a:endParaRPr lang="en-ZA" sz="1600" dirty="0">
              <a:solidFill>
                <a:schemeClr val="tx1"/>
              </a:solidFill>
            </a:endParaRPr>
          </a:p>
          <a:p>
            <a:pPr marL="800100" lvl="1" indent="-342900" fontAlgn="base">
              <a:buFont typeface="Wingdings" panose="05000000000000000000" pitchFamily="2" charset="2"/>
              <a:buChar char="§"/>
            </a:pPr>
            <a:r>
              <a:rPr lang="en-ZA" sz="2000" dirty="0">
                <a:solidFill>
                  <a:schemeClr val="tx1"/>
                </a:solidFill>
              </a:rPr>
              <a:t>Participants will be divided into small groups of 4–5 members to discuss their individual work </a:t>
            </a:r>
            <a:r>
              <a:rPr lang="en-ZA" sz="2000" b="1" i="1" dirty="0" smtClean="0">
                <a:solidFill>
                  <a:schemeClr val="tx1"/>
                </a:solidFill>
              </a:rPr>
              <a:t>(10minutes</a:t>
            </a:r>
            <a:r>
              <a:rPr lang="en-ZA" sz="2000" dirty="0" smtClean="0">
                <a:solidFill>
                  <a:schemeClr val="tx1"/>
                </a:solidFill>
              </a:rPr>
              <a:t>) which </a:t>
            </a:r>
            <a:r>
              <a:rPr lang="en-ZA" sz="2000" dirty="0">
                <a:solidFill>
                  <a:schemeClr val="tx1"/>
                </a:solidFill>
              </a:rPr>
              <a:t>will then be discussed in </a:t>
            </a:r>
            <a:r>
              <a:rPr lang="en-ZA" sz="2000" dirty="0" smtClean="0">
                <a:solidFill>
                  <a:schemeClr val="tx1"/>
                </a:solidFill>
              </a:rPr>
              <a:t>plenary </a:t>
            </a:r>
            <a:r>
              <a:rPr lang="en-ZA" sz="2000" b="1" i="1" dirty="0" smtClean="0">
                <a:solidFill>
                  <a:schemeClr val="tx1"/>
                </a:solidFill>
              </a:rPr>
              <a:t>(20minutes)</a:t>
            </a:r>
            <a:endParaRPr lang="en-ZA" b="1" i="1" dirty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627784" y="3140968"/>
            <a:ext cx="288032" cy="2880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7884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192" y="332656"/>
            <a:ext cx="7309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Session 5.2: Mini-project </a:t>
            </a: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proposal: The basics - template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267629"/>
              </p:ext>
            </p:extLst>
          </p:nvPr>
        </p:nvGraphicFramePr>
        <p:xfrm>
          <a:off x="249684" y="1124744"/>
          <a:ext cx="8784976" cy="4532759"/>
        </p:xfrm>
        <a:graphic>
          <a:graphicData uri="http://schemas.openxmlformats.org/drawingml/2006/table">
            <a:tbl>
              <a:tblPr/>
              <a:tblGrid>
                <a:gridCol w="2005222">
                  <a:extLst>
                    <a:ext uri="{9D8B030D-6E8A-4147-A177-3AD203B41FA5}">
                      <a16:colId xmlns:a16="http://schemas.microsoft.com/office/drawing/2014/main" val="184473622"/>
                    </a:ext>
                  </a:extLst>
                </a:gridCol>
                <a:gridCol w="6779754">
                  <a:extLst>
                    <a:ext uri="{9D8B030D-6E8A-4147-A177-3AD203B41FA5}">
                      <a16:colId xmlns:a16="http://schemas.microsoft.com/office/drawing/2014/main" val="1915576781"/>
                    </a:ext>
                  </a:extLst>
                </a:gridCol>
              </a:tblGrid>
              <a:tr h="41970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Element</a:t>
                      </a:r>
                    </a:p>
                  </a:txBody>
                  <a:tcPr marL="857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Information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670561"/>
                  </a:ext>
                </a:extLst>
              </a:tr>
              <a:tr h="479657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Name</a:t>
                      </a:r>
                    </a:p>
                  </a:txBody>
                  <a:tcPr marL="857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288483"/>
                  </a:ext>
                </a:extLst>
              </a:tr>
              <a:tr h="551606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Facility name and Sub/District</a:t>
                      </a:r>
                    </a:p>
                  </a:txBody>
                  <a:tcPr marL="857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566854"/>
                  </a:ext>
                </a:extLst>
              </a:tr>
              <a:tr h="407708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 Date</a:t>
                      </a:r>
                    </a:p>
                  </a:txBody>
                  <a:tcPr marL="857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620439"/>
                  </a:ext>
                </a:extLst>
              </a:tr>
              <a:tr h="263811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 Date</a:t>
                      </a:r>
                    </a:p>
                  </a:txBody>
                  <a:tcPr marL="857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4009917"/>
                  </a:ext>
                </a:extLst>
              </a:tr>
              <a:tr h="383726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Lead</a:t>
                      </a:r>
                    </a:p>
                  </a:txBody>
                  <a:tcPr marL="857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ZA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9608305"/>
                  </a:ext>
                </a:extLst>
              </a:tr>
              <a:tr h="70749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audience</a:t>
                      </a:r>
                    </a:p>
                  </a:txBody>
                  <a:tcPr marL="857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268048"/>
                  </a:ext>
                </a:extLst>
              </a:tr>
              <a:tr h="13190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Hard skills to be tested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197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73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9684" y="404664"/>
            <a:ext cx="7378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Session 5.2: </a:t>
            </a: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Mini-project </a:t>
            </a: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proposal: The basics - template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752979"/>
              </p:ext>
            </p:extLst>
          </p:nvPr>
        </p:nvGraphicFramePr>
        <p:xfrm>
          <a:off x="249684" y="1196752"/>
          <a:ext cx="8714804" cy="4608512"/>
        </p:xfrm>
        <a:graphic>
          <a:graphicData uri="http://schemas.openxmlformats.org/drawingml/2006/table">
            <a:tbl>
              <a:tblPr/>
              <a:tblGrid>
                <a:gridCol w="1759098">
                  <a:extLst>
                    <a:ext uri="{9D8B030D-6E8A-4147-A177-3AD203B41FA5}">
                      <a16:colId xmlns:a16="http://schemas.microsoft.com/office/drawing/2014/main" val="1459421469"/>
                    </a:ext>
                  </a:extLst>
                </a:gridCol>
                <a:gridCol w="6955706">
                  <a:extLst>
                    <a:ext uri="{9D8B030D-6E8A-4147-A177-3AD203B41FA5}">
                      <a16:colId xmlns:a16="http://schemas.microsoft.com/office/drawing/2014/main" val="3354385896"/>
                    </a:ext>
                  </a:extLst>
                </a:gridCol>
              </a:tblGrid>
              <a:tr h="40927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Element</a:t>
                      </a:r>
                    </a:p>
                  </a:txBody>
                  <a:tcPr marL="857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Notes</a:t>
                      </a:r>
                    </a:p>
                  </a:txBody>
                  <a:tcPr marL="857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717121"/>
                  </a:ext>
                </a:extLst>
              </a:tr>
              <a:tr h="419923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Rationale/Problem statement</a:t>
                      </a:r>
                    </a:p>
                  </a:txBody>
                  <a:tcPr marL="857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situation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lvl="0"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Desired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Situation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014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04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9684" y="404664"/>
            <a:ext cx="7378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Session 5.2: Mini-project proposal: The basics - template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642395"/>
              </p:ext>
            </p:extLst>
          </p:nvPr>
        </p:nvGraphicFramePr>
        <p:xfrm>
          <a:off x="249684" y="1196752"/>
          <a:ext cx="8714804" cy="1728192"/>
        </p:xfrm>
        <a:graphic>
          <a:graphicData uri="http://schemas.openxmlformats.org/drawingml/2006/table">
            <a:tbl>
              <a:tblPr/>
              <a:tblGrid>
                <a:gridCol w="1759098">
                  <a:extLst>
                    <a:ext uri="{9D8B030D-6E8A-4147-A177-3AD203B41FA5}">
                      <a16:colId xmlns:a16="http://schemas.microsoft.com/office/drawing/2014/main" val="1459421469"/>
                    </a:ext>
                  </a:extLst>
                </a:gridCol>
                <a:gridCol w="6955706">
                  <a:extLst>
                    <a:ext uri="{9D8B030D-6E8A-4147-A177-3AD203B41FA5}">
                      <a16:colId xmlns:a16="http://schemas.microsoft.com/office/drawing/2014/main" val="3354385896"/>
                    </a:ext>
                  </a:extLst>
                </a:gridCol>
              </a:tblGrid>
              <a:tr h="487796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Element</a:t>
                      </a:r>
                    </a:p>
                  </a:txBody>
                  <a:tcPr marL="857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Information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717121"/>
                  </a:ext>
                </a:extLst>
              </a:tr>
              <a:tr h="1240396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SMART Objective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490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44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53480EAB-E1B2-12A9-2697-7C438A773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401760"/>
            <a:ext cx="3213814" cy="20537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49D67-046F-B2E1-F46D-B817190E6157}"/>
              </a:ext>
            </a:extLst>
          </p:cNvPr>
          <p:cNvSpPr txBox="1">
            <a:spLocks/>
          </p:cNvSpPr>
          <p:nvPr/>
        </p:nvSpPr>
        <p:spPr>
          <a:xfrm>
            <a:off x="4308213" y="2401759"/>
            <a:ext cx="4248472" cy="2053776"/>
          </a:xfrm>
          <a:prstGeom prst="rect">
            <a:avLst/>
          </a:prstGeom>
          <a:solidFill>
            <a:srgbClr val="E8E3CE">
              <a:lumMod val="90000"/>
            </a:srgbClr>
          </a:solidFill>
          <a:ln>
            <a:solidFill>
              <a:srgbClr val="E8E3CE">
                <a:lumMod val="10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base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9BA8B7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ptos "/>
                <a:ea typeface="+mn-ea"/>
                <a:cs typeface="+mn-cs"/>
              </a:rPr>
              <a:t>Session </a:t>
            </a: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ptos "/>
                <a:ea typeface="+mn-ea"/>
                <a:cs typeface="+mn-cs"/>
              </a:rPr>
              <a:t>5.3: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ptos 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ZA" sz="2400" b="1" dirty="0"/>
              <a:t>Guidance on </a:t>
            </a:r>
            <a:r>
              <a:rPr lang="en-ZA" sz="2400" b="1" dirty="0" smtClean="0"/>
              <a:t>mini-project: Data </a:t>
            </a:r>
            <a:r>
              <a:rPr lang="en-ZA" sz="2400" b="1" dirty="0"/>
              <a:t>c</a:t>
            </a:r>
            <a:r>
              <a:rPr lang="en-ZA" sz="2400" b="1" dirty="0" smtClean="0"/>
              <a:t>ollection and analysis</a:t>
            </a:r>
            <a:endParaRPr lang="en-ZA" sz="2400" b="1" dirty="0"/>
          </a:p>
        </p:txBody>
      </p:sp>
    </p:spTree>
    <p:extLst>
      <p:ext uri="{BB962C8B-B14F-4D97-AF65-F5344CB8AC3E}">
        <p14:creationId xmlns:p14="http://schemas.microsoft.com/office/powerpoint/2010/main" val="206013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Hard skills quiz</a:t>
            </a:r>
            <a:endParaRPr lang="en-ZA" dirty="0"/>
          </a:p>
        </p:txBody>
      </p:sp>
      <p:pic>
        <p:nvPicPr>
          <p:cNvPr id="1026" name="Picture 2" descr="StoryHunt Creator Article - The Good Quiz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73571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0613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 txBox="1">
            <a:spLocks/>
          </p:cNvSpPr>
          <p:nvPr/>
        </p:nvSpPr>
        <p:spPr>
          <a:xfrm>
            <a:off x="132491" y="1019637"/>
            <a:ext cx="4920480" cy="26253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b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Key </a:t>
            </a: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components of a </a:t>
            </a: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mini-project proposal – Session 5.2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542925" marR="0" lvl="1" indent="-2762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Mini-project name</a:t>
            </a: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42925" marR="0" lvl="1" indent="-2762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Responsible Person</a:t>
            </a:r>
            <a:endParaRPr kumimoji="0" lang="en-ZA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42925" marR="0" lvl="1" indent="-2762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Hard skill(s) to be tested </a:t>
            </a:r>
          </a:p>
          <a:p>
            <a:pPr marL="542925" marR="0" lvl="1" indent="-2762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Location(s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of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mini-project</a:t>
            </a:r>
          </a:p>
          <a:p>
            <a:pPr marL="542925" marR="0" lvl="1" indent="-2762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Target audience (of mini project)</a:t>
            </a: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42925" marR="0" lvl="1" indent="-2762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Rationale/Problem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statement</a:t>
            </a: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42925" marR="0" lvl="1" indent="-2762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Objective(s)</a:t>
            </a:r>
            <a:r>
              <a: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endParaRPr kumimoji="0" lang="en-US" sz="85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2" descr="Gener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481" y="1108194"/>
            <a:ext cx="3984031" cy="12961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494114-112B-BC8B-70EF-1006C00C63C0}"/>
              </a:ext>
            </a:extLst>
          </p:cNvPr>
          <p:cNvSpPr txBox="1"/>
          <p:nvPr/>
        </p:nvSpPr>
        <p:spPr>
          <a:xfrm>
            <a:off x="323528" y="188640"/>
            <a:ext cx="65527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Session 5.1: Overview and </a:t>
            </a: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Guidance on Mini-Project Objectives, Content, and Preparation 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 txBox="1">
            <a:spLocks/>
          </p:cNvSpPr>
          <p:nvPr/>
        </p:nvSpPr>
        <p:spPr>
          <a:xfrm>
            <a:off x="5129481" y="2437834"/>
            <a:ext cx="4014519" cy="328439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b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95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1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-95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-95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1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-95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-95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1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-95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-95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1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-95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-95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Implementation plan – Session 5.4</a:t>
            </a: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42925" marR="0" lvl="1" indent="-2762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Timeline</a:t>
            </a: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42925" marR="0" lvl="1" indent="-2762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Resources/materials needed to execute mini project</a:t>
            </a: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42925" marR="0" lvl="1" indent="-2762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Risks and mitigation measures</a:t>
            </a: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42925" marR="0" lvl="1" indent="-2762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Completion of implementation plan (excel worksheet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42925" marR="0" lvl="1" indent="-2762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Monitoring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evaluation of the mini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</a:t>
            </a:r>
          </a:p>
          <a:p>
            <a:pPr marL="0" marR="0" lvl="0" indent="-95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 Project proposal PowerPoint – Session 5.5</a:t>
            </a:r>
          </a:p>
          <a:p>
            <a:pPr marL="542925" marR="0" lvl="1" indent="-2762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Design and presentation</a:t>
            </a: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576" y="3645025"/>
            <a:ext cx="4897395" cy="26653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-95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Collection and Analysis – Session 5.3</a:t>
            </a:r>
          </a:p>
          <a:p>
            <a:pPr marL="5524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</a:t>
            </a:r>
          </a:p>
          <a:p>
            <a:pPr marL="809625" marR="0" lvl="2" indent="-2667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Information to be collected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9625" marR="0" lvl="2" indent="-2667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Source(s) of data/information and methods for data/information collection: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9625" marR="0" lvl="2" indent="-2667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Methods for data/information analysis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42925" marR="0" lvl="1" indent="-2762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Anticipated results: (How will you know the mini-project was successful?)</a:t>
            </a: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42925" marR="0" lvl="1" indent="-2762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KPIs: (measures of anticipated results) </a:t>
            </a: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44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D761B6-A613-533E-1A75-998CDDC564C0}"/>
              </a:ext>
            </a:extLst>
          </p:cNvPr>
          <p:cNvSpPr txBox="1"/>
          <p:nvPr/>
        </p:nvSpPr>
        <p:spPr>
          <a:xfrm>
            <a:off x="251520" y="116632"/>
            <a:ext cx="69847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Session </a:t>
            </a: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5.3: </a:t>
            </a: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Guidance on </a:t>
            </a:r>
            <a:r>
              <a:rPr lang="en-ZA" sz="2400" b="1" dirty="0" smtClean="0">
                <a:solidFill>
                  <a:prstClr val="white"/>
                </a:solidFill>
              </a:rPr>
              <a:t>mini-project: </a:t>
            </a:r>
            <a:r>
              <a:rPr lang="en-ZA" sz="2400" b="1" dirty="0">
                <a:solidFill>
                  <a:prstClr val="white"/>
                </a:solidFill>
              </a:rPr>
              <a:t>D</a:t>
            </a:r>
            <a:r>
              <a:rPr lang="en-ZA" sz="2400" b="1" dirty="0" smtClean="0">
                <a:solidFill>
                  <a:prstClr val="white"/>
                </a:solidFill>
              </a:rPr>
              <a:t>ata </a:t>
            </a: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collection and analysis 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0" name="Picture 2" descr="Learning Objectives Posters - Super Kids Th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2" y="2210370"/>
            <a:ext cx="333375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361522" y="1556792"/>
            <a:ext cx="5782478" cy="39604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ZA" dirty="0">
                <a:solidFill>
                  <a:schemeClr val="tx1"/>
                </a:solidFill>
              </a:rPr>
              <a:t>By the end of the session, each participant should be able </a:t>
            </a:r>
            <a:r>
              <a:rPr lang="en-ZA" dirty="0">
                <a:solidFill>
                  <a:prstClr val="black">
                    <a:lumMod val="75000"/>
                    <a:lumOff val="25000"/>
                  </a:prstClr>
                </a:solidFill>
              </a:rPr>
              <a:t>to </a:t>
            </a:r>
            <a:r>
              <a:rPr lang="en-US" dirty="0">
                <a:solidFill>
                  <a:schemeClr val="tx1"/>
                </a:solidFill>
              </a:rPr>
              <a:t>complete the following elements of the template, which can be discussed first in small groups and then in plenary:</a:t>
            </a:r>
            <a:endParaRPr lang="en-ZA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Data/information to be collected</a:t>
            </a:r>
            <a:endParaRPr lang="en-ZA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Source(s) of data/information and methods for data/information collection:</a:t>
            </a:r>
            <a:endParaRPr lang="en-ZA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Methods for data/information analysis</a:t>
            </a:r>
            <a:endParaRPr lang="en-ZA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Anticipated results: (How will you know the mini-project was successful?)</a:t>
            </a:r>
            <a:endParaRPr lang="en-ZA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KPIs: (measures of anticipated results)</a:t>
            </a:r>
          </a:p>
        </p:txBody>
      </p:sp>
    </p:spTree>
    <p:extLst>
      <p:ext uri="{BB962C8B-B14F-4D97-AF65-F5344CB8AC3E}">
        <p14:creationId xmlns:p14="http://schemas.microsoft.com/office/powerpoint/2010/main" val="375590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D761B6-A613-533E-1A75-998CDDC564C0}"/>
              </a:ext>
            </a:extLst>
          </p:cNvPr>
          <p:cNvSpPr txBox="1"/>
          <p:nvPr/>
        </p:nvSpPr>
        <p:spPr>
          <a:xfrm>
            <a:off x="251520" y="116632"/>
            <a:ext cx="69847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ZA" sz="2400" b="1" dirty="0">
                <a:solidFill>
                  <a:prstClr val="white"/>
                </a:solidFill>
              </a:rPr>
              <a:t>Session 5.3: Guidance on </a:t>
            </a:r>
            <a:r>
              <a:rPr lang="en-ZA" sz="2400" b="1" dirty="0" smtClean="0">
                <a:solidFill>
                  <a:prstClr val="white"/>
                </a:solidFill>
              </a:rPr>
              <a:t>mini-project: </a:t>
            </a:r>
            <a:r>
              <a:rPr lang="en-ZA" sz="2400" b="1" dirty="0">
                <a:solidFill>
                  <a:prstClr val="white"/>
                </a:solidFill>
              </a:rPr>
              <a:t>Data collection and analysis </a:t>
            </a:r>
            <a:endParaRPr lang="en-ZA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55" y="2276872"/>
            <a:ext cx="2831577" cy="22322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47864" y="1196752"/>
            <a:ext cx="561662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ZA" sz="2400" b="1" dirty="0" smtClean="0"/>
              <a:t>Types </a:t>
            </a:r>
            <a:r>
              <a:rPr lang="en-ZA" sz="2400" b="1" dirty="0"/>
              <a:t>and Sources of data/information </a:t>
            </a:r>
            <a:endParaRPr lang="en-ZA" sz="24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ndara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31714" y="1772816"/>
            <a:ext cx="5760641" cy="38884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ZA" sz="1600">
                <a:solidFill>
                  <a:schemeClr val="tx1"/>
                </a:solidFill>
              </a:rPr>
              <a:t>Types of data </a:t>
            </a:r>
          </a:p>
          <a:p>
            <a:pPr marL="552450" lvl="1" indent="-285750">
              <a:buFont typeface="Wingdings" panose="05000000000000000000" pitchFamily="2" charset="2"/>
              <a:buChar char="ü"/>
              <a:defRPr/>
            </a:pPr>
            <a:r>
              <a:rPr lang="en-US" sz="1600">
                <a:solidFill>
                  <a:schemeClr val="tx1"/>
                </a:solidFill>
              </a:rPr>
              <a:t>Quantitative data (numbers, percentages, rates).</a:t>
            </a:r>
          </a:p>
          <a:p>
            <a:pPr marL="552450" lvl="1" indent="-285750">
              <a:buFont typeface="Wingdings" panose="05000000000000000000" pitchFamily="2" charset="2"/>
              <a:buChar char="ü"/>
              <a:defRPr/>
            </a:pPr>
            <a:r>
              <a:rPr lang="en-US" sz="1600">
                <a:solidFill>
                  <a:schemeClr val="tx1"/>
                </a:solidFill>
              </a:rPr>
              <a:t>Qualitative data (observations, staff/patient feedback).</a:t>
            </a:r>
          </a:p>
          <a:p>
            <a:pPr lvl="0"/>
            <a:r>
              <a:rPr lang="en-ZA" sz="1600">
                <a:solidFill>
                  <a:schemeClr val="tx1"/>
                </a:solidFill>
              </a:rPr>
              <a:t>Sources of data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ZA" sz="1600">
                <a:solidFill>
                  <a:schemeClr val="tx1"/>
                </a:solidFill>
              </a:rPr>
              <a:t>Routine clinical records e.g. patient files, tick register, referral forms, HTS registers, TB register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ZA" sz="1600">
                <a:solidFill>
                  <a:schemeClr val="tx1"/>
                </a:solidFill>
              </a:rPr>
              <a:t>Electronic health information systems e,g DHIS, Tier.Net, HPRS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ZA" sz="1600">
                <a:solidFill>
                  <a:schemeClr val="tx1"/>
                </a:solidFill>
              </a:rPr>
              <a:t>Admin and operational data e.g. HR records, stock control records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ZA" sz="1600">
                <a:solidFill>
                  <a:schemeClr val="tx1"/>
                </a:solidFill>
              </a:rPr>
              <a:t>Performance Monitoring and QI data e.g. Ideal Clinic data, waiting time surveys</a:t>
            </a:r>
            <a:endParaRPr lang="en-ZA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05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D761B6-A613-533E-1A75-998CDDC564C0}"/>
              </a:ext>
            </a:extLst>
          </p:cNvPr>
          <p:cNvSpPr txBox="1"/>
          <p:nvPr/>
        </p:nvSpPr>
        <p:spPr>
          <a:xfrm>
            <a:off x="251520" y="116632"/>
            <a:ext cx="69847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ZA" sz="2400" b="1" dirty="0">
                <a:solidFill>
                  <a:prstClr val="white"/>
                </a:solidFill>
              </a:rPr>
              <a:t>Session 5.3: Guidance on </a:t>
            </a:r>
            <a:r>
              <a:rPr lang="en-ZA" sz="2400" b="1" dirty="0" smtClean="0">
                <a:solidFill>
                  <a:prstClr val="white"/>
                </a:solidFill>
              </a:rPr>
              <a:t>mini-project: </a:t>
            </a:r>
            <a:r>
              <a:rPr lang="en-ZA" sz="2400" b="1" dirty="0">
                <a:solidFill>
                  <a:prstClr val="white"/>
                </a:solidFill>
              </a:rPr>
              <a:t>Data collection and analysis </a:t>
            </a:r>
            <a:endParaRPr lang="en-ZA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Picture 2" descr="7 Different Types of Data Analysis Methods for Beginners - The LILI Pa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44824"/>
            <a:ext cx="3552329" cy="332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49668" y="1559356"/>
            <a:ext cx="460629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ZA" sz="2400" b="1" dirty="0" smtClean="0"/>
              <a:t>Defining </a:t>
            </a:r>
            <a:r>
              <a:rPr lang="en-ZA" sz="2400" b="1" dirty="0"/>
              <a:t>data analysis methods</a:t>
            </a:r>
            <a:r>
              <a:rPr lang="en-ZA" sz="2000" b="1" dirty="0"/>
              <a:t> </a:t>
            </a:r>
            <a:endParaRPr lang="en-ZA" sz="2400" b="1" dirty="0">
              <a:solidFill>
                <a:sysClr val="windowText" lastClr="000000">
                  <a:lumMod val="75000"/>
                  <a:lumOff val="25000"/>
                </a:sys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931411" y="2214603"/>
            <a:ext cx="4842811" cy="29523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tx1"/>
                </a:solidFill>
              </a:rPr>
              <a:t>Simple analysis methods (percentages, averages, trend graphs)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tx1"/>
                </a:solidFill>
              </a:rPr>
              <a:t>Identifying gaps, </a:t>
            </a:r>
            <a:r>
              <a:rPr lang="en-US" dirty="0">
                <a:solidFill>
                  <a:schemeClr val="tx1"/>
                </a:solidFill>
              </a:rPr>
              <a:t>bottlenecks</a:t>
            </a:r>
            <a:r>
              <a:rPr lang="en-ZA" dirty="0">
                <a:solidFill>
                  <a:schemeClr val="tx1"/>
                </a:solidFill>
              </a:rPr>
              <a:t> and variations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tx1"/>
                </a:solidFill>
              </a:rPr>
              <a:t>Comparing current vs. desired performance</a:t>
            </a:r>
          </a:p>
          <a:p>
            <a:pPr marL="2857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Determining root causes using tools (e.g., fishbone, 5 Whys).</a:t>
            </a:r>
          </a:p>
        </p:txBody>
      </p:sp>
    </p:spTree>
    <p:extLst>
      <p:ext uri="{BB962C8B-B14F-4D97-AF65-F5344CB8AC3E}">
        <p14:creationId xmlns:p14="http://schemas.microsoft.com/office/powerpoint/2010/main" val="344190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D761B6-A613-533E-1A75-998CDDC564C0}"/>
              </a:ext>
            </a:extLst>
          </p:cNvPr>
          <p:cNvSpPr txBox="1"/>
          <p:nvPr/>
        </p:nvSpPr>
        <p:spPr>
          <a:xfrm>
            <a:off x="251520" y="116632"/>
            <a:ext cx="69847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ZA" sz="2400" b="1" dirty="0">
                <a:solidFill>
                  <a:prstClr val="white"/>
                </a:solidFill>
              </a:rPr>
              <a:t>Session 5.3: Guidance on </a:t>
            </a:r>
            <a:r>
              <a:rPr lang="en-ZA" sz="2400" b="1" dirty="0" smtClean="0">
                <a:solidFill>
                  <a:prstClr val="white"/>
                </a:solidFill>
              </a:rPr>
              <a:t>mini-project: </a:t>
            </a:r>
            <a:r>
              <a:rPr lang="en-ZA" sz="2400" b="1" dirty="0">
                <a:solidFill>
                  <a:prstClr val="white"/>
                </a:solidFill>
              </a:rPr>
              <a:t>Data collection and analysis </a:t>
            </a:r>
            <a:endParaRPr lang="en-ZA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 txBox="1">
            <a:spLocks/>
          </p:cNvSpPr>
          <p:nvPr/>
        </p:nvSpPr>
        <p:spPr>
          <a:xfrm>
            <a:off x="148009" y="1629270"/>
            <a:ext cx="8816479" cy="432480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b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</a:rPr>
              <a:t>Anticipated results: </a:t>
            </a:r>
            <a:r>
              <a:rPr lang="en-ZA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How will you know the mini project was successful</a:t>
            </a:r>
            <a:r>
              <a:rPr lang="en-ZA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?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>
              <a:lnSpc>
                <a:spcPct val="150000"/>
              </a:lnSpc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project must have </a:t>
            </a:r>
            <a:r>
              <a:rPr lang="en-ZA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measurable activities, outputs and outcomes that are aligned to the objectives. </a:t>
            </a:r>
            <a:r>
              <a:rPr lang="en-ZA" sz="1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Eg</a:t>
            </a:r>
            <a:r>
              <a:rPr lang="en-ZA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 </a:t>
            </a:r>
            <a:r>
              <a:rPr lang="en-US" sz="1600" b="1" i="1" dirty="0"/>
              <a:t>100% of newly diagnosed hypertensive patients</a:t>
            </a:r>
            <a:r>
              <a:rPr lang="en-US" sz="1600" i="1" dirty="0"/>
              <a:t> receive blood pressure measurement and lifestyle counselling during clinic visits</a:t>
            </a:r>
            <a:endParaRPr kumimoji="0" lang="en-ZA" sz="16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</a:endParaRPr>
          </a:p>
          <a:p>
            <a:pPr>
              <a:lnSpc>
                <a:spcPct val="150000"/>
              </a:lnSpc>
            </a:pPr>
            <a:r>
              <a:rPr lang="en-ZA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The activities must be specific, observable and achievable within the practicum period. </a:t>
            </a:r>
            <a:r>
              <a:rPr lang="en-ZA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Eg</a:t>
            </a:r>
            <a:r>
              <a:rPr lang="en-ZA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n-US" sz="1600" dirty="0"/>
              <a:t> </a:t>
            </a:r>
            <a:r>
              <a:rPr lang="en-US" sz="1600" i="1" dirty="0"/>
              <a:t>Improved patient knowledge and adherence to hypertension treatment, as evidenced by follow-up assessments</a:t>
            </a:r>
            <a:r>
              <a:rPr lang="en-US" sz="1600" dirty="0"/>
              <a:t>.</a:t>
            </a:r>
            <a:endParaRPr lang="en-ZA" sz="16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marL="0" indent="0">
              <a:buNone/>
            </a:pPr>
            <a:r>
              <a:rPr lang="en-ZA" sz="2000" b="1" dirty="0"/>
              <a:t>Key Performance Indicators (KPIs)</a:t>
            </a:r>
          </a:p>
          <a:p>
            <a:pPr lvl="0">
              <a:lnSpc>
                <a:spcPct val="150000"/>
              </a:lnSpc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Must be clearly defined, measurable, time-bound and aligned to anticipated results. E.g. </a:t>
            </a:r>
            <a:r>
              <a:rPr lang="en-US" sz="1600" i="1" dirty="0"/>
              <a:t>Percentage of hypertensive patients at the PHC facility whose blood pressure is controlled (&lt;140/90 mmHg) within six months of enrolment into care. 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542925" marR="0" lvl="1" indent="-2762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426" y="1057617"/>
            <a:ext cx="530667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ZA" sz="2400" b="1" dirty="0" smtClean="0"/>
              <a:t>Anticipated </a:t>
            </a:r>
            <a:r>
              <a:rPr lang="en-ZA" sz="2400" b="1" dirty="0"/>
              <a:t>results and KPIs </a:t>
            </a:r>
          </a:p>
        </p:txBody>
      </p:sp>
    </p:spTree>
    <p:extLst>
      <p:ext uri="{BB962C8B-B14F-4D97-AF65-F5344CB8AC3E}">
        <p14:creationId xmlns:p14="http://schemas.microsoft.com/office/powerpoint/2010/main" val="293744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D761B6-A613-533E-1A75-998CDDC564C0}"/>
              </a:ext>
            </a:extLst>
          </p:cNvPr>
          <p:cNvSpPr txBox="1"/>
          <p:nvPr/>
        </p:nvSpPr>
        <p:spPr>
          <a:xfrm>
            <a:off x="20252" y="132443"/>
            <a:ext cx="69847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Session 5.3: Guidance on </a:t>
            </a: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mini-project: </a:t>
            </a: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collection and analysis 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057511"/>
            <a:ext cx="5328592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collection</a:t>
            </a:r>
            <a:r>
              <a:rPr kumimoji="0" lang="en-ZA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analysis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406647"/>
              </p:ext>
            </p:extLst>
          </p:nvPr>
        </p:nvGraphicFramePr>
        <p:xfrm>
          <a:off x="20253" y="1551694"/>
          <a:ext cx="8872228" cy="4701867"/>
        </p:xfrm>
        <a:graphic>
          <a:graphicData uri="http://schemas.openxmlformats.org/drawingml/2006/table">
            <a:tbl>
              <a:tblPr/>
              <a:tblGrid>
                <a:gridCol w="1918668">
                  <a:extLst>
                    <a:ext uri="{9D8B030D-6E8A-4147-A177-3AD203B41FA5}">
                      <a16:colId xmlns:a16="http://schemas.microsoft.com/office/drawing/2014/main" val="2936466013"/>
                    </a:ext>
                  </a:extLst>
                </a:gridCol>
                <a:gridCol w="1738390">
                  <a:extLst>
                    <a:ext uri="{9D8B030D-6E8A-4147-A177-3AD203B41FA5}">
                      <a16:colId xmlns:a16="http://schemas.microsoft.com/office/drawing/2014/main" val="4153751452"/>
                    </a:ext>
                  </a:extLst>
                </a:gridCol>
                <a:gridCol w="1738390">
                  <a:extLst>
                    <a:ext uri="{9D8B030D-6E8A-4147-A177-3AD203B41FA5}">
                      <a16:colId xmlns:a16="http://schemas.microsoft.com/office/drawing/2014/main" val="4205907997"/>
                    </a:ext>
                  </a:extLst>
                </a:gridCol>
                <a:gridCol w="1738390">
                  <a:extLst>
                    <a:ext uri="{9D8B030D-6E8A-4147-A177-3AD203B41FA5}">
                      <a16:colId xmlns:a16="http://schemas.microsoft.com/office/drawing/2014/main" val="1749310154"/>
                    </a:ext>
                  </a:extLst>
                </a:gridCol>
                <a:gridCol w="1738390">
                  <a:extLst>
                    <a:ext uri="{9D8B030D-6E8A-4147-A177-3AD203B41FA5}">
                      <a16:colId xmlns:a16="http://schemas.microsoft.com/office/drawing/2014/main" val="1238758875"/>
                    </a:ext>
                  </a:extLst>
                </a:gridCol>
              </a:tblGrid>
              <a:tr h="451247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5D28"/>
                          </a:solidFill>
                          <a:effectLst/>
                          <a:latin typeface="Calibri" panose="020F0502020204030204" pitchFamily="34" charset="0"/>
                        </a:rPr>
                        <a:t>Data to be collected</a:t>
                      </a:r>
                    </a:p>
                  </a:txBody>
                  <a:tcPr marL="8585" marR="8585" marT="85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5D28"/>
                          </a:solidFill>
                          <a:effectLst/>
                          <a:latin typeface="Calibri" panose="020F0502020204030204" pitchFamily="34" charset="0"/>
                        </a:rPr>
                        <a:t>Data source/s</a:t>
                      </a:r>
                    </a:p>
                  </a:txBody>
                  <a:tcPr marL="8585" marR="8585" marT="85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1" i="0" u="none" strike="noStrike">
                          <a:solidFill>
                            <a:srgbClr val="005D28"/>
                          </a:solidFill>
                          <a:effectLst/>
                          <a:latin typeface="Calibri" panose="020F0502020204030204" pitchFamily="34" charset="0"/>
                        </a:rPr>
                        <a:t>Methods for data collection and analysis</a:t>
                      </a:r>
                    </a:p>
                  </a:txBody>
                  <a:tcPr marL="8585" marR="8585" marT="85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5D28"/>
                          </a:solidFill>
                          <a:effectLst/>
                          <a:latin typeface="Calibri" panose="020F0502020204030204" pitchFamily="34" charset="0"/>
                        </a:rPr>
                        <a:t>Anticipated results</a:t>
                      </a:r>
                    </a:p>
                  </a:txBody>
                  <a:tcPr marL="8585" marR="8585" marT="85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1" i="0" u="none" strike="noStrike">
                          <a:solidFill>
                            <a:srgbClr val="005D28"/>
                          </a:solidFill>
                          <a:effectLst/>
                          <a:latin typeface="Calibri" panose="020F0502020204030204" pitchFamily="34" charset="0"/>
                        </a:rPr>
                        <a:t>KPI (measures of anticipated results)</a:t>
                      </a:r>
                    </a:p>
                  </a:txBody>
                  <a:tcPr marL="8585" marR="8585" marT="85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446257"/>
                  </a:ext>
                </a:extLst>
              </a:tr>
              <a:tr h="671695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# of hypertensive clients</a:t>
                      </a:r>
                    </a:p>
                  </a:txBody>
                  <a:tcPr marL="8585" marR="8585" marT="85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Daily  facility data collection register</a:t>
                      </a:r>
                    </a:p>
                  </a:txBody>
                  <a:tcPr marL="8585" marR="8585" marT="85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Baseline data collection</a:t>
                      </a:r>
                    </a:p>
                  </a:txBody>
                  <a:tcPr marL="8585" marR="8585" marT="85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5x week patient education session conducted</a:t>
                      </a:r>
                    </a:p>
                  </a:txBody>
                  <a:tcPr marL="8585" marR="8585" marT="85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BP control rate increases from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to 65%</a:t>
                      </a:r>
                    </a:p>
                  </a:txBody>
                  <a:tcPr marL="8585" marR="8585" marT="85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915430"/>
                  </a:ext>
                </a:extLst>
              </a:tr>
              <a:tr h="892145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# with controlled BP (&lt;140/90mmHg)</a:t>
                      </a:r>
                    </a:p>
                  </a:txBody>
                  <a:tcPr marL="8585" marR="8585" marT="85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Patient clinical files</a:t>
                      </a:r>
                    </a:p>
                  </a:txBody>
                  <a:tcPr marL="8585" marR="8585" marT="85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Weekly data collection</a:t>
                      </a:r>
                    </a:p>
                  </a:txBody>
                  <a:tcPr marL="8585" marR="8585" marT="85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&gt;50 patients counselled on lifestyle modification</a:t>
                      </a:r>
                    </a:p>
                  </a:txBody>
                  <a:tcPr marL="8585" marR="8585" marT="85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Improved patient knowledge  on hypertension management</a:t>
                      </a:r>
                    </a:p>
                  </a:txBody>
                  <a:tcPr marL="8585" marR="8585" marT="85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292825"/>
                  </a:ext>
                </a:extLst>
              </a:tr>
              <a:tr h="67169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# of hypertensive patients receiving health education</a:t>
                      </a:r>
                    </a:p>
                  </a:txBody>
                  <a:tcPr marL="8585" marR="8585" marT="85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Attendance register</a:t>
                      </a:r>
                    </a:p>
                  </a:txBody>
                  <a:tcPr marL="8585" marR="8585" marT="85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Monthly data analysis</a:t>
                      </a:r>
                    </a:p>
                  </a:txBody>
                  <a:tcPr marL="8585" marR="8585" marT="85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Defaulter tracing system established</a:t>
                      </a:r>
                    </a:p>
                  </a:txBody>
                  <a:tcPr marL="8585" marR="8585" marT="85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Reduced number of missed appointments through tracing system</a:t>
                      </a:r>
                    </a:p>
                  </a:txBody>
                  <a:tcPr marL="8585" marR="8585" marT="85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104132"/>
                  </a:ext>
                </a:extLst>
              </a:tr>
              <a:tr h="67169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# of patients receiving lifestyle counselling</a:t>
                      </a:r>
                    </a:p>
                  </a:txBody>
                  <a:tcPr marL="8585" marR="8585" marT="85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Defaulter tracing log</a:t>
                      </a:r>
                    </a:p>
                  </a:txBody>
                  <a:tcPr marL="8585" marR="8585" marT="85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Data visualization (Run charts)</a:t>
                      </a:r>
                    </a:p>
                  </a:txBody>
                  <a:tcPr marL="8585" marR="8585" marT="85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Increased # of hypertensive patients receiving the services</a:t>
                      </a:r>
                    </a:p>
                  </a:txBody>
                  <a:tcPr marL="8585" marR="8585" marT="85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BP control rate increases from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to 65%</a:t>
                      </a:r>
                    </a:p>
                  </a:txBody>
                  <a:tcPr marL="8585" marR="8585" marT="85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2356020"/>
                  </a:ext>
                </a:extLst>
              </a:tr>
              <a:tr h="67169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# of hypertensive defaulters traced and returned to care</a:t>
                      </a:r>
                    </a:p>
                  </a:txBody>
                  <a:tcPr marL="8585" marR="8585" marT="85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Daily  facility data collection register</a:t>
                      </a:r>
                    </a:p>
                  </a:txBody>
                  <a:tcPr marL="8585" marR="8585" marT="85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Data visualization (Run charts)</a:t>
                      </a:r>
                    </a:p>
                  </a:txBody>
                  <a:tcPr marL="8585" marR="8585" marT="85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Increased # of hypertensive patients receiving the services</a:t>
                      </a:r>
                    </a:p>
                  </a:txBody>
                  <a:tcPr marL="8585" marR="8585" marT="85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BP control rate increases from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to 65%</a:t>
                      </a:r>
                    </a:p>
                  </a:txBody>
                  <a:tcPr marL="8585" marR="8585" marT="85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619103"/>
                  </a:ext>
                </a:extLst>
              </a:tr>
              <a:tr h="671695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Patient satisfaction with services</a:t>
                      </a:r>
                    </a:p>
                  </a:txBody>
                  <a:tcPr marL="8585" marR="8585" marT="85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Patient survey</a:t>
                      </a:r>
                    </a:p>
                  </a:txBody>
                  <a:tcPr marL="8585" marR="8585" marT="85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Qualitative data</a:t>
                      </a:r>
                    </a:p>
                  </a:txBody>
                  <a:tcPr marL="8585" marR="8585" marT="85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Patient expressing satisfaction on service delivery</a:t>
                      </a:r>
                    </a:p>
                  </a:txBody>
                  <a:tcPr marL="8585" marR="8585" marT="85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Increased % of patients satisfaction with services on surveys.</a:t>
                      </a:r>
                    </a:p>
                  </a:txBody>
                  <a:tcPr marL="8585" marR="8585" marT="85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012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8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D761B6-A613-533E-1A75-998CDDC564C0}"/>
              </a:ext>
            </a:extLst>
          </p:cNvPr>
          <p:cNvSpPr txBox="1"/>
          <p:nvPr/>
        </p:nvSpPr>
        <p:spPr>
          <a:xfrm>
            <a:off x="20252" y="132443"/>
            <a:ext cx="69847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ZA" sz="2400" b="1" dirty="0">
                <a:solidFill>
                  <a:prstClr val="white"/>
                </a:solidFill>
              </a:rPr>
              <a:t>Session 5.3: Guidance on </a:t>
            </a:r>
            <a:r>
              <a:rPr lang="en-ZA" sz="2400" b="1" dirty="0" smtClean="0">
                <a:solidFill>
                  <a:prstClr val="white"/>
                </a:solidFill>
              </a:rPr>
              <a:t>mini-project: </a:t>
            </a:r>
            <a:r>
              <a:rPr lang="en-ZA" sz="2400" b="1" dirty="0">
                <a:solidFill>
                  <a:prstClr val="white"/>
                </a:solidFill>
              </a:rPr>
              <a:t>Data collection and analysis </a:t>
            </a:r>
            <a:endParaRPr lang="en-ZA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1133360"/>
            <a:ext cx="561662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ZA" sz="2400" b="1" dirty="0" smtClean="0"/>
              <a:t>Data collected</a:t>
            </a:r>
            <a:r>
              <a:rPr lang="en-ZA" sz="2400" b="1" dirty="0"/>
              <a:t>, sources, methods and KPIs</a:t>
            </a:r>
          </a:p>
        </p:txBody>
      </p:sp>
      <p:pic>
        <p:nvPicPr>
          <p:cNvPr id="7" name="Picture 2" descr="Exercise Mea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2" y="1964357"/>
            <a:ext cx="3183596" cy="276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347864" y="1700808"/>
            <a:ext cx="5616624" cy="37444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ZA" dirty="0" smtClean="0">
              <a:solidFill>
                <a:schemeClr val="tx1"/>
              </a:solidFill>
            </a:endParaRPr>
          </a:p>
          <a:p>
            <a:pPr lvl="0"/>
            <a:r>
              <a:rPr lang="en-ZA" dirty="0" smtClean="0">
                <a:solidFill>
                  <a:schemeClr val="tx1"/>
                </a:solidFill>
              </a:rPr>
              <a:t>Mini-Data </a:t>
            </a:r>
            <a:r>
              <a:rPr lang="en-ZA" dirty="0">
                <a:solidFill>
                  <a:schemeClr val="tx1"/>
                </a:solidFill>
              </a:rPr>
              <a:t>Exercise </a:t>
            </a:r>
            <a:r>
              <a:rPr lang="en-ZA" dirty="0" smtClean="0">
                <a:solidFill>
                  <a:schemeClr val="tx1"/>
                </a:solidFill>
              </a:rPr>
              <a:t>– </a:t>
            </a:r>
            <a:r>
              <a:rPr lang="en-ZA" b="1" i="1" dirty="0" smtClean="0">
                <a:solidFill>
                  <a:schemeClr val="tx1"/>
                </a:solidFill>
              </a:rPr>
              <a:t>(15minutes) </a:t>
            </a:r>
            <a:r>
              <a:rPr lang="en-ZA" dirty="0" smtClean="0">
                <a:solidFill>
                  <a:schemeClr val="tx1"/>
                </a:solidFill>
              </a:rPr>
              <a:t>Each </a:t>
            </a:r>
            <a:r>
              <a:rPr lang="en-ZA" dirty="0">
                <a:solidFill>
                  <a:schemeClr val="tx1"/>
                </a:solidFill>
              </a:rPr>
              <a:t>individual complete the following template which will be discussed in </a:t>
            </a:r>
            <a:r>
              <a:rPr lang="en-ZA" b="1" i="1" dirty="0">
                <a:solidFill>
                  <a:schemeClr val="tx1"/>
                </a:solidFill>
              </a:rPr>
              <a:t>(</a:t>
            </a:r>
            <a:r>
              <a:rPr lang="en-ZA" b="1" i="1" dirty="0" smtClean="0">
                <a:solidFill>
                  <a:schemeClr val="tx1"/>
                </a:solidFill>
              </a:rPr>
              <a:t>10minutes</a:t>
            </a:r>
            <a:r>
              <a:rPr lang="en-ZA" b="1" i="1" dirty="0">
                <a:solidFill>
                  <a:schemeClr val="tx1"/>
                </a:solidFill>
              </a:rPr>
              <a:t>) </a:t>
            </a:r>
            <a:r>
              <a:rPr lang="en-ZA" dirty="0" smtClean="0">
                <a:solidFill>
                  <a:schemeClr val="tx1"/>
                </a:solidFill>
              </a:rPr>
              <a:t>a </a:t>
            </a:r>
            <a:r>
              <a:rPr lang="en-ZA" dirty="0">
                <a:solidFill>
                  <a:schemeClr val="tx1"/>
                </a:solidFill>
              </a:rPr>
              <a:t>group and then </a:t>
            </a:r>
            <a:r>
              <a:rPr lang="en-ZA" b="1" i="1" dirty="0">
                <a:solidFill>
                  <a:schemeClr val="tx1"/>
                </a:solidFill>
              </a:rPr>
              <a:t>(15minutes) </a:t>
            </a:r>
            <a:r>
              <a:rPr lang="en-ZA" dirty="0" smtClean="0">
                <a:solidFill>
                  <a:schemeClr val="tx1"/>
                </a:solidFill>
              </a:rPr>
              <a:t>plenary</a:t>
            </a:r>
            <a:r>
              <a:rPr lang="en-ZA" dirty="0">
                <a:solidFill>
                  <a:schemeClr val="tx1"/>
                </a:solidFill>
              </a:rPr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Data/information to be collected</a:t>
            </a:r>
            <a:endParaRPr lang="en-ZA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Source(s) of data/information and methods for data/information collection:</a:t>
            </a:r>
            <a:endParaRPr lang="en-ZA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Methods for data/information analysis</a:t>
            </a:r>
            <a:endParaRPr lang="en-ZA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Anticipated results: (How will you know the mini-project was successful?)</a:t>
            </a:r>
            <a:endParaRPr lang="en-ZA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KPIs: (measures of anticipated results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ZA" dirty="0">
                <a:solidFill>
                  <a:schemeClr val="tx1"/>
                </a:solidFill>
              </a:rPr>
              <a:t>Discuss common data challenges and how you address them in </a:t>
            </a:r>
            <a:r>
              <a:rPr lang="en-ZA" dirty="0" smtClean="0">
                <a:solidFill>
                  <a:schemeClr val="tx1"/>
                </a:solidFill>
              </a:rPr>
              <a:t>your daily </a:t>
            </a:r>
            <a:r>
              <a:rPr lang="en-ZA" dirty="0">
                <a:solidFill>
                  <a:schemeClr val="tx1"/>
                </a:solidFill>
              </a:rPr>
              <a:t>work.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5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D761B6-A613-533E-1A75-998CDDC564C0}"/>
              </a:ext>
            </a:extLst>
          </p:cNvPr>
          <p:cNvSpPr txBox="1"/>
          <p:nvPr/>
        </p:nvSpPr>
        <p:spPr>
          <a:xfrm>
            <a:off x="20252" y="132443"/>
            <a:ext cx="69847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Session 5.3: Guidance on </a:t>
            </a: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mini-project: </a:t>
            </a: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collection and analysis 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057511"/>
            <a:ext cx="5328592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collection and analysis - template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650758"/>
              </p:ext>
            </p:extLst>
          </p:nvPr>
        </p:nvGraphicFramePr>
        <p:xfrm>
          <a:off x="251520" y="1457621"/>
          <a:ext cx="8618522" cy="3250226"/>
        </p:xfrm>
        <a:graphic>
          <a:graphicData uri="http://schemas.openxmlformats.org/drawingml/2006/table">
            <a:tbl>
              <a:tblPr/>
              <a:tblGrid>
                <a:gridCol w="2281818">
                  <a:extLst>
                    <a:ext uri="{9D8B030D-6E8A-4147-A177-3AD203B41FA5}">
                      <a16:colId xmlns:a16="http://schemas.microsoft.com/office/drawing/2014/main" val="424165760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948935056"/>
                    </a:ext>
                  </a:extLst>
                </a:gridCol>
                <a:gridCol w="1174566">
                  <a:extLst>
                    <a:ext uri="{9D8B030D-6E8A-4147-A177-3AD203B41FA5}">
                      <a16:colId xmlns:a16="http://schemas.microsoft.com/office/drawing/2014/main" val="1662925207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574922134"/>
                    </a:ext>
                  </a:extLst>
                </a:gridCol>
                <a:gridCol w="1993786">
                  <a:extLst>
                    <a:ext uri="{9D8B030D-6E8A-4147-A177-3AD203B41FA5}">
                      <a16:colId xmlns:a16="http://schemas.microsoft.com/office/drawing/2014/main" val="1017073865"/>
                    </a:ext>
                  </a:extLst>
                </a:gridCol>
              </a:tblGrid>
              <a:tr h="284718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5D28"/>
                          </a:solidFill>
                          <a:effectLst/>
                          <a:latin typeface="Calibri" panose="020F0502020204030204" pitchFamily="34" charset="0"/>
                        </a:rPr>
                        <a:t>Data to be collected</a:t>
                      </a:r>
                    </a:p>
                  </a:txBody>
                  <a:tcPr marL="7118" marR="7118" marT="71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5D28"/>
                          </a:solidFill>
                          <a:effectLst/>
                          <a:latin typeface="Calibri" panose="020F0502020204030204" pitchFamily="34" charset="0"/>
                        </a:rPr>
                        <a:t>Data source/s</a:t>
                      </a:r>
                    </a:p>
                  </a:txBody>
                  <a:tcPr marL="7118" marR="7118" marT="71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1" i="0" u="none" strike="noStrike">
                          <a:solidFill>
                            <a:srgbClr val="005D28"/>
                          </a:solidFill>
                          <a:effectLst/>
                          <a:latin typeface="Calibri" panose="020F0502020204030204" pitchFamily="34" charset="0"/>
                        </a:rPr>
                        <a:t>Methods for data collection and analysis</a:t>
                      </a:r>
                    </a:p>
                  </a:txBody>
                  <a:tcPr marL="7118" marR="7118" marT="71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5D28"/>
                          </a:solidFill>
                          <a:effectLst/>
                          <a:latin typeface="Calibri" panose="020F0502020204030204" pitchFamily="34" charset="0"/>
                        </a:rPr>
                        <a:t>Anticipated results</a:t>
                      </a:r>
                    </a:p>
                  </a:txBody>
                  <a:tcPr marL="7118" marR="7118" marT="71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1" i="0" u="none" strike="noStrike">
                          <a:solidFill>
                            <a:srgbClr val="005D28"/>
                          </a:solidFill>
                          <a:effectLst/>
                          <a:latin typeface="Calibri" panose="020F0502020204030204" pitchFamily="34" charset="0"/>
                        </a:rPr>
                        <a:t>KPI (measures of anticipated results)</a:t>
                      </a:r>
                    </a:p>
                  </a:txBody>
                  <a:tcPr marL="7118" marR="7118" marT="71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974330"/>
                  </a:ext>
                </a:extLst>
              </a:tr>
              <a:tr h="284718">
                <a:tc>
                  <a:txBody>
                    <a:bodyPr/>
                    <a:lstStyle/>
                    <a:p>
                      <a:pPr algn="l" rtl="0" fontAlgn="t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8" marR="7118" marT="71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8" marR="7118" marT="71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8" marR="7118" marT="71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8" marR="7118" marT="71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8" marR="7118" marT="71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9606231"/>
                  </a:ext>
                </a:extLst>
              </a:tr>
              <a:tr h="284718">
                <a:tc>
                  <a:txBody>
                    <a:bodyPr/>
                    <a:lstStyle/>
                    <a:p>
                      <a:pPr algn="l" rtl="0" fontAlgn="t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8" marR="7118" marT="71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8" marR="7118" marT="71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8" marR="7118" marT="71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8" marR="7118" marT="71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8" marR="7118" marT="71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909329"/>
                  </a:ext>
                </a:extLst>
              </a:tr>
              <a:tr h="284718">
                <a:tc>
                  <a:txBody>
                    <a:bodyPr/>
                    <a:lstStyle/>
                    <a:p>
                      <a:pPr algn="l" rtl="0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8" marR="7118" marT="71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8" marR="7118" marT="71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8" marR="7118" marT="71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8" marR="7118" marT="71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8" marR="7118" marT="71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4800846"/>
                  </a:ext>
                </a:extLst>
              </a:tr>
              <a:tr h="284718">
                <a:tc>
                  <a:txBody>
                    <a:bodyPr/>
                    <a:lstStyle/>
                    <a:p>
                      <a:pPr algn="l" rtl="0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8" marR="7118" marT="71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8" marR="7118" marT="71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8" marR="7118" marT="71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8" marR="7118" marT="71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ZA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t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8" marR="7118" marT="71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944199"/>
                  </a:ext>
                </a:extLst>
              </a:tr>
              <a:tr h="284718">
                <a:tc>
                  <a:txBody>
                    <a:bodyPr/>
                    <a:lstStyle/>
                    <a:p>
                      <a:pPr algn="l" rtl="0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8" marR="7118" marT="71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8" marR="7118" marT="71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8" marR="7118" marT="71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8" marR="7118" marT="71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ZA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t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8" marR="7118" marT="71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674783"/>
                  </a:ext>
                </a:extLst>
              </a:tr>
              <a:tr h="284718">
                <a:tc>
                  <a:txBody>
                    <a:bodyPr/>
                    <a:lstStyle/>
                    <a:p>
                      <a:pPr algn="l" rtl="0" fontAlgn="t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8" marR="7118" marT="71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8" marR="7118" marT="71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8" marR="7118" marT="71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8" marR="7118" marT="71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ZA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t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8" marR="7118" marT="71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114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637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53480EAB-E1B2-12A9-2697-7C438A773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401760"/>
            <a:ext cx="3213814" cy="20537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49D67-046F-B2E1-F46D-B817190E6157}"/>
              </a:ext>
            </a:extLst>
          </p:cNvPr>
          <p:cNvSpPr txBox="1">
            <a:spLocks/>
          </p:cNvSpPr>
          <p:nvPr/>
        </p:nvSpPr>
        <p:spPr>
          <a:xfrm>
            <a:off x="4283968" y="2392522"/>
            <a:ext cx="4248472" cy="2053776"/>
          </a:xfrm>
          <a:prstGeom prst="rect">
            <a:avLst/>
          </a:prstGeom>
          <a:solidFill>
            <a:srgbClr val="E8E3CE">
              <a:lumMod val="90000"/>
            </a:srgbClr>
          </a:solidFill>
          <a:ln>
            <a:solidFill>
              <a:srgbClr val="E8E3CE">
                <a:lumMod val="10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base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9BA8B7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ptos "/>
                <a:ea typeface="+mn-ea"/>
                <a:cs typeface="+mn-cs"/>
              </a:rPr>
              <a:t>Session </a:t>
            </a: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ptos "/>
                <a:ea typeface="+mn-ea"/>
                <a:cs typeface="+mn-cs"/>
              </a:rPr>
              <a:t>5.4: </a:t>
            </a:r>
            <a:r>
              <a:rPr lang="en-GB" sz="2000" b="1" dirty="0" smtClean="0"/>
              <a:t>Guidance </a:t>
            </a:r>
            <a:r>
              <a:rPr lang="en-GB" sz="2000" b="1" dirty="0"/>
              <a:t>on </a:t>
            </a:r>
            <a:r>
              <a:rPr lang="en-GB" sz="2000" b="1" dirty="0" smtClean="0"/>
              <a:t>Mini-Project:  </a:t>
            </a:r>
            <a:r>
              <a:rPr lang="en-GB" sz="2000" b="1" dirty="0"/>
              <a:t>Implementation Plan</a:t>
            </a:r>
            <a:endParaRPr kumimoji="0" lang="en-ZA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6632"/>
            <a:ext cx="684076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lvl="0" indent="-91440" fontAlgn="base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9BA8B7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lang="en-ZA" sz="2400" b="1" dirty="0">
                <a:solidFill>
                  <a:schemeClr val="bg1"/>
                </a:solidFill>
              </a:rPr>
              <a:t>Session 5.4: </a:t>
            </a:r>
            <a:r>
              <a:rPr lang="en-GB" sz="2400" b="1" dirty="0" smtClean="0">
                <a:solidFill>
                  <a:schemeClr val="bg1"/>
                </a:solidFill>
              </a:rPr>
              <a:t>Guidance </a:t>
            </a:r>
            <a:r>
              <a:rPr lang="en-GB" sz="2400" b="1" dirty="0">
                <a:solidFill>
                  <a:schemeClr val="bg1"/>
                </a:solidFill>
              </a:rPr>
              <a:t>on Mini-Project </a:t>
            </a:r>
            <a:r>
              <a:rPr lang="en-GB" sz="2400" b="1" dirty="0" smtClean="0">
                <a:solidFill>
                  <a:schemeClr val="bg1"/>
                </a:solidFill>
              </a:rPr>
              <a:t>:  </a:t>
            </a:r>
            <a:r>
              <a:rPr lang="en-GB" sz="2400" b="1" dirty="0">
                <a:solidFill>
                  <a:schemeClr val="bg1"/>
                </a:solidFill>
              </a:rPr>
              <a:t>Implementation Plan</a:t>
            </a:r>
            <a:endParaRPr lang="en-Z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3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 txBox="1">
            <a:spLocks/>
          </p:cNvSpPr>
          <p:nvPr/>
        </p:nvSpPr>
        <p:spPr>
          <a:xfrm>
            <a:off x="132491" y="1019637"/>
            <a:ext cx="4920480" cy="26253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b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Key </a:t>
            </a: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components of a </a:t>
            </a: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mini-project proposal – Session 5.2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542925" marR="0" lvl="1" indent="-2762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Mini-project name</a:t>
            </a: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42925" marR="0" lvl="1" indent="-2762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Responsible Person</a:t>
            </a:r>
            <a:endParaRPr kumimoji="0" lang="en-ZA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42925" marR="0" lvl="1" indent="-2762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Hard skill(s) to be tested </a:t>
            </a:r>
          </a:p>
          <a:p>
            <a:pPr marL="542925" marR="0" lvl="1" indent="-2762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Location(s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of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mini-project</a:t>
            </a:r>
          </a:p>
          <a:p>
            <a:pPr marL="542925" marR="0" lvl="1" indent="-2762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Target audience (of mini project)</a:t>
            </a: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42925" marR="0" lvl="1" indent="-2762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Rationale/Problem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statement</a:t>
            </a: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42925" marR="0" lvl="1" indent="-2762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Objective(s)</a:t>
            </a:r>
            <a:r>
              <a: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endParaRPr kumimoji="0" lang="en-US" sz="85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2" descr="Gener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481" y="1108194"/>
            <a:ext cx="3984031" cy="1296144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 txBox="1">
            <a:spLocks/>
          </p:cNvSpPr>
          <p:nvPr/>
        </p:nvSpPr>
        <p:spPr>
          <a:xfrm>
            <a:off x="5129481" y="2437834"/>
            <a:ext cx="4014519" cy="328439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b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95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1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-95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-95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1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-95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-95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1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-95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-95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1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-95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-95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Implementation plan – Session 5.4</a:t>
            </a: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42925" marR="0" lvl="1" indent="-2762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Timeline</a:t>
            </a: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42925" marR="0" lvl="1" indent="-2762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Resources/materials needed to execute mini project</a:t>
            </a: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42925" marR="0" lvl="1" indent="-2762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Risks and mitigation measures</a:t>
            </a: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42925" marR="0" lvl="1" indent="-2762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Completion of implementation plan (excel worksheet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42925" marR="0" lvl="1" indent="-2762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Monitoring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evaluation of the mini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</a:t>
            </a:r>
          </a:p>
          <a:p>
            <a:pPr marL="0" marR="0" lvl="0" indent="-95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 Project proposal PowerPoint – Session 5.5</a:t>
            </a:r>
          </a:p>
          <a:p>
            <a:pPr marL="542925" marR="0" lvl="1" indent="-2762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Design and presentation</a:t>
            </a: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576" y="3645025"/>
            <a:ext cx="4897395" cy="26653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-95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Collection and Analysis – Session 5.3</a:t>
            </a:r>
          </a:p>
          <a:p>
            <a:pPr marL="5524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</a:t>
            </a:r>
          </a:p>
          <a:p>
            <a:pPr marL="809625" marR="0" lvl="2" indent="-2667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Information to be collected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9625" marR="0" lvl="2" indent="-2667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Source(s) of data/information and methods for data/information collection: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9625" marR="0" lvl="2" indent="-2667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Methods for data/information analysis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42925" marR="0" lvl="1" indent="-2762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Anticipated results: (How will you know the mini-project was successful?)</a:t>
            </a: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42925" marR="0" lvl="1" indent="-2762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KPIs: (measures of anticipated results) </a:t>
            </a: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16632"/>
            <a:ext cx="684076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lvl="0" indent="-91440" fontAlgn="base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9BA8B7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lang="en-ZA" sz="2400" b="1" dirty="0">
                <a:solidFill>
                  <a:schemeClr val="bg1"/>
                </a:solidFill>
              </a:rPr>
              <a:t>Session 5.4: </a:t>
            </a:r>
            <a:r>
              <a:rPr lang="en-GB" sz="2400" b="1" dirty="0" smtClean="0">
                <a:solidFill>
                  <a:schemeClr val="bg1"/>
                </a:solidFill>
              </a:rPr>
              <a:t>Guidance </a:t>
            </a:r>
            <a:r>
              <a:rPr lang="en-GB" sz="2400" b="1" dirty="0">
                <a:solidFill>
                  <a:schemeClr val="bg1"/>
                </a:solidFill>
              </a:rPr>
              <a:t>on Mini-Project </a:t>
            </a:r>
            <a:r>
              <a:rPr lang="en-GB" sz="2400" b="1" dirty="0" smtClean="0">
                <a:solidFill>
                  <a:schemeClr val="bg1"/>
                </a:solidFill>
              </a:rPr>
              <a:t>:  </a:t>
            </a:r>
            <a:r>
              <a:rPr lang="en-GB" sz="2400" b="1" dirty="0">
                <a:solidFill>
                  <a:schemeClr val="bg1"/>
                </a:solidFill>
              </a:rPr>
              <a:t>Implementation Plan</a:t>
            </a:r>
            <a:endParaRPr lang="en-Z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03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Course overview</a:t>
            </a:r>
            <a:endParaRPr lang="en-ZA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040814"/>
              </p:ext>
            </p:extLst>
          </p:nvPr>
        </p:nvGraphicFramePr>
        <p:xfrm>
          <a:off x="365685" y="1178264"/>
          <a:ext cx="8607112" cy="4523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Arrow Callout 4"/>
          <p:cNvSpPr/>
          <p:nvPr/>
        </p:nvSpPr>
        <p:spPr>
          <a:xfrm>
            <a:off x="380469" y="1295542"/>
            <a:ext cx="3289147" cy="2013276"/>
          </a:xfrm>
          <a:prstGeom prst="rightArrowCallout">
            <a:avLst>
              <a:gd name="adj1" fmla="val 19039"/>
              <a:gd name="adj2" fmla="val 19953"/>
              <a:gd name="adj3" fmla="val 26782"/>
              <a:gd name="adj4" fmla="val 7581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ZA" dirty="0">
                <a:solidFill>
                  <a:srgbClr val="000000"/>
                </a:solidFill>
              </a:rPr>
              <a:t>1. Overview of Mini-Project Objectives, Content, and Preparation - </a:t>
            </a:r>
            <a:r>
              <a:rPr lang="en-ZA" b="1" dirty="0">
                <a:solidFill>
                  <a:srgbClr val="000000"/>
                </a:solidFill>
              </a:rPr>
              <a:t>Overview</a:t>
            </a:r>
            <a:endParaRPr lang="en-US" dirty="0"/>
          </a:p>
        </p:txBody>
      </p:sp>
      <p:sp>
        <p:nvSpPr>
          <p:cNvPr id="7" name="Down Arrow Callout 6"/>
          <p:cNvSpPr/>
          <p:nvPr/>
        </p:nvSpPr>
        <p:spPr>
          <a:xfrm>
            <a:off x="6711089" y="1244709"/>
            <a:ext cx="2223542" cy="2409429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rgbClr val="000000"/>
                </a:solidFill>
              </a:rPr>
              <a:t>3. Mini-project proposal preparation: Data collection and </a:t>
            </a:r>
            <a:r>
              <a:rPr lang="en-GB" dirty="0" smtClean="0">
                <a:solidFill>
                  <a:srgbClr val="000000"/>
                </a:solidFill>
              </a:rPr>
              <a:t>analysis – </a:t>
            </a:r>
            <a:r>
              <a:rPr lang="en-GB" b="1" dirty="0" smtClean="0">
                <a:solidFill>
                  <a:srgbClr val="000000"/>
                </a:solidFill>
              </a:rPr>
              <a:t>Phase 2 </a:t>
            </a:r>
            <a:endParaRPr lang="en-US" b="1" dirty="0"/>
          </a:p>
        </p:txBody>
      </p:sp>
      <p:sp>
        <p:nvSpPr>
          <p:cNvPr id="14" name="Left Arrow Callout 13"/>
          <p:cNvSpPr/>
          <p:nvPr/>
        </p:nvSpPr>
        <p:spPr>
          <a:xfrm>
            <a:off x="5190352" y="3654138"/>
            <a:ext cx="3752725" cy="2039117"/>
          </a:xfrm>
          <a:prstGeom prst="leftArrowCallout">
            <a:avLst>
              <a:gd name="adj1" fmla="val 26468"/>
              <a:gd name="adj2" fmla="val 25022"/>
              <a:gd name="adj3" fmla="val 48074"/>
              <a:gd name="adj4" fmla="val 6659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GB" dirty="0" smtClean="0">
                <a:solidFill>
                  <a:srgbClr val="000000"/>
                </a:solidFill>
              </a:rPr>
              <a:t>4</a:t>
            </a:r>
            <a:r>
              <a:rPr lang="en-GB" dirty="0">
                <a:solidFill>
                  <a:srgbClr val="000000"/>
                </a:solidFill>
              </a:rPr>
              <a:t>. Mini-project proposal preparation:  Implementation plan and PowerPoint </a:t>
            </a:r>
            <a:r>
              <a:rPr lang="en-GB" dirty="0" smtClean="0">
                <a:solidFill>
                  <a:srgbClr val="000000"/>
                </a:solidFill>
              </a:rPr>
              <a:t>presentation – </a:t>
            </a:r>
            <a:r>
              <a:rPr lang="en-GB" b="1" dirty="0" smtClean="0">
                <a:solidFill>
                  <a:srgbClr val="000000"/>
                </a:solidFill>
              </a:rPr>
              <a:t>Phase 3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2926141" y="3613534"/>
            <a:ext cx="2293931" cy="20797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>
                <a:solidFill>
                  <a:srgbClr val="000000"/>
                </a:solidFill>
              </a:rPr>
              <a:t>5. Monitoring and Evaluation (M&amp;E) and sustainability plan of Practicum </a:t>
            </a:r>
            <a:r>
              <a:rPr lang="en-GB" dirty="0" smtClean="0">
                <a:solidFill>
                  <a:srgbClr val="000000"/>
                </a:solidFill>
              </a:rPr>
              <a:t>– </a:t>
            </a:r>
            <a:r>
              <a:rPr lang="en-GB" b="1" dirty="0" smtClean="0">
                <a:solidFill>
                  <a:srgbClr val="000000"/>
                </a:solidFill>
              </a:rPr>
              <a:t>Phase 4</a:t>
            </a:r>
            <a:endParaRPr lang="en-US" b="1" dirty="0"/>
          </a:p>
        </p:txBody>
      </p:sp>
      <p:sp>
        <p:nvSpPr>
          <p:cNvPr id="16" name="Right Arrow Callout 15"/>
          <p:cNvSpPr/>
          <p:nvPr/>
        </p:nvSpPr>
        <p:spPr>
          <a:xfrm>
            <a:off x="3669616" y="1178263"/>
            <a:ext cx="3041473" cy="2013276"/>
          </a:xfrm>
          <a:prstGeom prst="rightArrowCallout">
            <a:avLst>
              <a:gd name="adj1" fmla="val 19039"/>
              <a:gd name="adj2" fmla="val 19953"/>
              <a:gd name="adj3" fmla="val 26782"/>
              <a:gd name="adj4" fmla="val 7581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ZA" dirty="0">
                <a:solidFill>
                  <a:srgbClr val="000000"/>
                </a:solidFill>
              </a:rPr>
              <a:t>2. Mini project proposal preparation: The </a:t>
            </a:r>
            <a:r>
              <a:rPr lang="en-ZA" dirty="0" smtClean="0">
                <a:solidFill>
                  <a:srgbClr val="000000"/>
                </a:solidFill>
              </a:rPr>
              <a:t>basics - </a:t>
            </a:r>
            <a:r>
              <a:rPr lang="en-ZA" b="1" dirty="0" smtClean="0">
                <a:solidFill>
                  <a:srgbClr val="000000"/>
                </a:solidFill>
              </a:rPr>
              <a:t>Phase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4288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D761B6-A613-533E-1A75-998CDDC564C0}"/>
              </a:ext>
            </a:extLst>
          </p:cNvPr>
          <p:cNvSpPr txBox="1"/>
          <p:nvPr/>
        </p:nvSpPr>
        <p:spPr>
          <a:xfrm>
            <a:off x="0" y="116632"/>
            <a:ext cx="70567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Session </a:t>
            </a: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5.4: </a:t>
            </a: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Mini-Project Proposal </a:t>
            </a: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Implementation </a:t>
            </a: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 txBox="1">
            <a:spLocks/>
          </p:cNvSpPr>
          <p:nvPr/>
        </p:nvSpPr>
        <p:spPr>
          <a:xfrm>
            <a:off x="4391472" y="2276872"/>
            <a:ext cx="4752528" cy="135899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.</a:t>
            </a:r>
          </a:p>
        </p:txBody>
      </p:sp>
      <p:pic>
        <p:nvPicPr>
          <p:cNvPr id="11266" name="Picture 2" descr="Employee Resource Groups For Black Employees: What You Need To Know –  Imagine | Johns Hopkins Univer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4" y="2492896"/>
            <a:ext cx="3398948" cy="239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7904" y="1646220"/>
            <a:ext cx="64087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Purpose </a:t>
            </a: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Implementation plan</a:t>
            </a: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28392" y="2492896"/>
            <a:ext cx="5472608" cy="23948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Translate objectives into action </a:t>
            </a:r>
            <a:endParaRPr kumimoji="0" lang="en-US" altLang="en-US" sz="18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Clarify </a:t>
            </a:r>
            <a:r>
              <a:rPr kumimoji="0" lang="en-US" alt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roles and responsibilities </a:t>
            </a:r>
            <a:endParaRPr kumimoji="0" lang="en-US" altLang="en-US" sz="18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Define timelines.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Ensure efficient use of resources </a:t>
            </a:r>
            <a:endParaRPr lang="en-US" altLang="en-US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 </a:t>
            </a:r>
            <a:r>
              <a:rPr lang="en-US" alt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monitoring and evaluation </a:t>
            </a:r>
            <a:endParaRPr lang="en-US" altLang="en-US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Promote </a:t>
            </a:r>
            <a:r>
              <a:rPr lang="en-US" alt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feasibility and </a:t>
            </a:r>
            <a:r>
              <a:rPr lang="en-US" alt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sustainability</a:t>
            </a:r>
            <a:endParaRPr kumimoji="0" lang="en-US" altLang="en-U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06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earning Objectives Posters - Super Kids Th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333375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491880" y="1844824"/>
            <a:ext cx="5472608" cy="34563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ZA" dirty="0">
                <a:solidFill>
                  <a:schemeClr val="tx1"/>
                </a:solidFill>
              </a:rPr>
              <a:t>By the end of the session, participants should be able to </a:t>
            </a:r>
            <a:r>
              <a:rPr lang="en-US" dirty="0">
                <a:solidFill>
                  <a:schemeClr val="tx1"/>
                </a:solidFill>
              </a:rPr>
              <a:t>produce the following outputs in the mini-project excel worksheet template, which </a:t>
            </a:r>
            <a:r>
              <a:rPr lang="en-US" dirty="0" smtClean="0">
                <a:solidFill>
                  <a:schemeClr val="tx1"/>
                </a:solidFill>
              </a:rPr>
              <a:t>must </a:t>
            </a:r>
            <a:r>
              <a:rPr lang="en-US" dirty="0">
                <a:solidFill>
                  <a:schemeClr val="tx1"/>
                </a:solidFill>
              </a:rPr>
              <a:t>be done </a:t>
            </a:r>
            <a:r>
              <a:rPr lang="en-ZA" b="1" i="1" dirty="0">
                <a:solidFill>
                  <a:schemeClr val="tx1"/>
                </a:solidFill>
              </a:rPr>
              <a:t>(15minutes) </a:t>
            </a:r>
            <a:r>
              <a:rPr lang="en-US" dirty="0" smtClean="0">
                <a:solidFill>
                  <a:schemeClr val="tx1"/>
                </a:solidFill>
              </a:rPr>
              <a:t>individually and </a:t>
            </a:r>
            <a:r>
              <a:rPr lang="en-US" dirty="0">
                <a:solidFill>
                  <a:schemeClr val="tx1"/>
                </a:solidFill>
              </a:rPr>
              <a:t>in </a:t>
            </a:r>
            <a:r>
              <a:rPr lang="en-ZA" b="1" i="1" dirty="0">
                <a:solidFill>
                  <a:schemeClr val="tx1"/>
                </a:solidFill>
              </a:rPr>
              <a:t>(15minutes) </a:t>
            </a:r>
            <a:r>
              <a:rPr lang="en-US" dirty="0" smtClean="0">
                <a:solidFill>
                  <a:schemeClr val="tx1"/>
                </a:solidFill>
              </a:rPr>
              <a:t>group discussion:</a:t>
            </a:r>
            <a:endParaRPr lang="en-ZA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Activities </a:t>
            </a:r>
            <a:endParaRPr lang="en-US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Resources required to execute mini project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Responsible person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Risk/challenges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Mitigation measures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imeline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D761B6-A613-533E-1A75-998CDDC564C0}"/>
              </a:ext>
            </a:extLst>
          </p:cNvPr>
          <p:cNvSpPr txBox="1"/>
          <p:nvPr/>
        </p:nvSpPr>
        <p:spPr>
          <a:xfrm>
            <a:off x="0" y="116632"/>
            <a:ext cx="70567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Session </a:t>
            </a: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5.4: </a:t>
            </a: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Mini-Project Proposal </a:t>
            </a: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Implementation </a:t>
            </a: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1743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095132"/>
            <a:ext cx="7272808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Planning </a:t>
            </a:r>
            <a:r>
              <a:rPr kumimoji="0" lang="en-ZA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Spreadsheet</a:t>
            </a: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</a:t>
            </a:r>
            <a:r>
              <a:rPr kumimoji="0" lang="en-ZA" sz="20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Mini Project preparation (resources) plan</a:t>
            </a:r>
            <a:endParaRPr kumimoji="0" lang="en-ZA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918267"/>
              </p:ext>
            </p:extLst>
          </p:nvPr>
        </p:nvGraphicFramePr>
        <p:xfrm>
          <a:off x="107505" y="1495242"/>
          <a:ext cx="9062264" cy="4724608"/>
        </p:xfrm>
        <a:graphic>
          <a:graphicData uri="http://schemas.openxmlformats.org/drawingml/2006/table">
            <a:tbl>
              <a:tblPr firstRow="1" firstCol="1" bandRow="1"/>
              <a:tblGrid>
                <a:gridCol w="1440159">
                  <a:extLst>
                    <a:ext uri="{9D8B030D-6E8A-4147-A177-3AD203B41FA5}">
                      <a16:colId xmlns:a16="http://schemas.microsoft.com/office/drawing/2014/main" val="351370857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243605888"/>
                    </a:ext>
                  </a:extLst>
                </a:gridCol>
                <a:gridCol w="781345">
                  <a:extLst>
                    <a:ext uri="{9D8B030D-6E8A-4147-A177-3AD203B41FA5}">
                      <a16:colId xmlns:a16="http://schemas.microsoft.com/office/drawing/2014/main" val="114300139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13308311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25002203"/>
                    </a:ext>
                  </a:extLst>
                </a:gridCol>
                <a:gridCol w="1432741">
                  <a:extLst>
                    <a:ext uri="{9D8B030D-6E8A-4147-A177-3AD203B41FA5}">
                      <a16:colId xmlns:a16="http://schemas.microsoft.com/office/drawing/2014/main" val="3894235683"/>
                    </a:ext>
                  </a:extLst>
                </a:gridCol>
                <a:gridCol w="1951635">
                  <a:extLst>
                    <a:ext uri="{9D8B030D-6E8A-4147-A177-3AD203B41FA5}">
                      <a16:colId xmlns:a16="http://schemas.microsoft.com/office/drawing/2014/main" val="4160061341"/>
                    </a:ext>
                  </a:extLst>
                </a:gridCol>
              </a:tblGrid>
              <a:tr h="153438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Activities/Task/Milestones</a:t>
                      </a: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Resources required</a:t>
                      </a: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 date</a:t>
                      </a: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 date</a:t>
                      </a: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Responsible</a:t>
                      </a:r>
                    </a:p>
                    <a:p>
                      <a:pPr algn="ctr" rtl="0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Persons</a:t>
                      </a: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Risks/</a:t>
                      </a: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7E4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Mitigation measures</a:t>
                      </a: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186470"/>
                  </a:ext>
                </a:extLst>
              </a:tr>
              <a:tr h="16111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841859"/>
                  </a:ext>
                </a:extLst>
              </a:tr>
              <a:tr h="161110">
                <a:tc gridSpan="7"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Mini-project Preparation (Resources) plan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93834"/>
                  </a:ext>
                </a:extLst>
              </a:tr>
              <a:tr h="1925644">
                <a:tc>
                  <a:txBody>
                    <a:bodyPr/>
                    <a:lstStyle/>
                    <a:p>
                      <a:pPr marL="285750" indent="-285750" algn="l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Staff orientation/training</a:t>
                      </a:r>
                    </a:p>
                    <a:p>
                      <a:pPr marL="285750" indent="-285750" algn="l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</a:t>
                      </a:r>
                      <a:r>
                        <a:rPr lang="en-ZA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staff selection</a:t>
                      </a:r>
                      <a:endParaRPr lang="en-ZA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285750" indent="-285750" algn="l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assessment  </a:t>
                      </a:r>
                    </a:p>
                    <a:p>
                      <a:pPr marL="285750" indent="-285750" algn="l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 orientation sessions</a:t>
                      </a:r>
                    </a:p>
                    <a:p>
                      <a:pPr marL="285750" indent="-285750" algn="l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</a:t>
                      </a:r>
                      <a:r>
                        <a:rPr lang="en-ZA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equipment's sourced</a:t>
                      </a:r>
                      <a:endParaRPr lang="en-ZA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285750" indent="-285750" algn="l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 Project M&amp;E and Sustainability plan</a:t>
                      </a:r>
                      <a:endParaRPr lang="en-ZA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t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Human resources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(Prof/Nurse -2hrs/week &amp; Data Capturer - 1hr/week &amp; Clerk 1hour/week)</a:t>
                      </a: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1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1</a:t>
                      </a:r>
                    </a:p>
                    <a:p>
                      <a:pPr algn="l" rtl="0" fontAlgn="t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Human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resources-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285750" indent="-285750" algn="l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Facility Manager</a:t>
                      </a:r>
                    </a:p>
                    <a:p>
                      <a:pPr marL="285750" indent="-285750" algn="l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Lead</a:t>
                      </a:r>
                    </a:p>
                    <a:p>
                      <a:pPr marL="285750" indent="-285750" algn="l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Capturer</a:t>
                      </a:r>
                    </a:p>
                    <a:p>
                      <a:pPr marL="285750" indent="-285750" algn="l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Clerk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Staff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shortages</a:t>
                      </a:r>
                    </a:p>
                    <a:p>
                      <a:pPr marL="285750" indent="-285750" algn="l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patients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attendance</a:t>
                      </a:r>
                    </a:p>
                    <a:p>
                      <a:pPr marL="285750" indent="-285750" algn="l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Equipment failure</a:t>
                      </a:r>
                    </a:p>
                    <a:p>
                      <a:pPr marL="285750" indent="-285750" algn="l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Incomplete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collection</a:t>
                      </a:r>
                    </a:p>
                    <a:p>
                      <a:pPr marL="285750" indent="-285750" algn="l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Leadership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decreases</a:t>
                      </a:r>
                    </a:p>
                    <a:p>
                      <a:pPr marL="285750" indent="-285750" algn="l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Patients lost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follow up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Schedule backup staff; reduce session frequency if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needed</a:t>
                      </a:r>
                    </a:p>
                    <a:p>
                      <a:pPr marL="285750" indent="-285750" algn="l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Offer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multiple session times; provide reminders via SMS/call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Regular update meetings; present early positive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results</a:t>
                      </a:r>
                    </a:p>
                    <a:p>
                      <a:pPr marL="285750" indent="-285750" algn="l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Simplify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forms; assign dedicated data collection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</a:t>
                      </a:r>
                    </a:p>
                    <a:p>
                      <a:pPr marL="285750" indent="-285750" algn="l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Strengthen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tracing system; involve community health workers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00503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ED761B6-A613-533E-1A75-998CDDC564C0}"/>
              </a:ext>
            </a:extLst>
          </p:cNvPr>
          <p:cNvSpPr txBox="1"/>
          <p:nvPr/>
        </p:nvSpPr>
        <p:spPr>
          <a:xfrm>
            <a:off x="0" y="116632"/>
            <a:ext cx="72362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Session </a:t>
            </a: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5.4: Guidance on Mini-Project </a:t>
            </a: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Proposal </a:t>
            </a: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Implementation </a:t>
            </a: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59598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540" y="1038477"/>
            <a:ext cx="7596844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Planning Spreadsheet:</a:t>
            </a:r>
            <a:r>
              <a:rPr kumimoji="0" lang="en-ZA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Mini Project Data Collection and analysis plan</a:t>
            </a:r>
            <a:endParaRPr kumimoji="0" lang="en-ZA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817916"/>
              </p:ext>
            </p:extLst>
          </p:nvPr>
        </p:nvGraphicFramePr>
        <p:xfrm>
          <a:off x="107505" y="1453602"/>
          <a:ext cx="8856984" cy="4537607"/>
        </p:xfrm>
        <a:graphic>
          <a:graphicData uri="http://schemas.openxmlformats.org/drawingml/2006/table">
            <a:tbl>
              <a:tblPr/>
              <a:tblGrid>
                <a:gridCol w="2067788">
                  <a:extLst>
                    <a:ext uri="{9D8B030D-6E8A-4147-A177-3AD203B41FA5}">
                      <a16:colId xmlns:a16="http://schemas.microsoft.com/office/drawing/2014/main" val="170685850"/>
                    </a:ext>
                  </a:extLst>
                </a:gridCol>
                <a:gridCol w="1592921">
                  <a:extLst>
                    <a:ext uri="{9D8B030D-6E8A-4147-A177-3AD203B41FA5}">
                      <a16:colId xmlns:a16="http://schemas.microsoft.com/office/drawing/2014/main" val="4035006333"/>
                    </a:ext>
                  </a:extLst>
                </a:gridCol>
                <a:gridCol w="1464283">
                  <a:extLst>
                    <a:ext uri="{9D8B030D-6E8A-4147-A177-3AD203B41FA5}">
                      <a16:colId xmlns:a16="http://schemas.microsoft.com/office/drawing/2014/main" val="1731213076"/>
                    </a:ext>
                  </a:extLst>
                </a:gridCol>
                <a:gridCol w="1641602">
                  <a:extLst>
                    <a:ext uri="{9D8B030D-6E8A-4147-A177-3AD203B41FA5}">
                      <a16:colId xmlns:a16="http://schemas.microsoft.com/office/drawing/2014/main" val="3543115490"/>
                    </a:ext>
                  </a:extLst>
                </a:gridCol>
                <a:gridCol w="2090390">
                  <a:extLst>
                    <a:ext uri="{9D8B030D-6E8A-4147-A177-3AD203B41FA5}">
                      <a16:colId xmlns:a16="http://schemas.microsoft.com/office/drawing/2014/main" val="256631805"/>
                    </a:ext>
                  </a:extLst>
                </a:gridCol>
              </a:tblGrid>
              <a:tr h="284718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5D28"/>
                          </a:solidFill>
                          <a:effectLst/>
                          <a:latin typeface="Calibri" panose="020F0502020204030204" pitchFamily="34" charset="0"/>
                        </a:rPr>
                        <a:t>Data to be collected</a:t>
                      </a:r>
                    </a:p>
                  </a:txBody>
                  <a:tcPr marL="7118" marR="7118" marT="71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 dirty="0">
                          <a:solidFill>
                            <a:srgbClr val="005D28"/>
                          </a:solidFill>
                          <a:effectLst/>
                          <a:latin typeface="Calibri" panose="020F0502020204030204" pitchFamily="34" charset="0"/>
                        </a:rPr>
                        <a:t>Data source/s</a:t>
                      </a:r>
                    </a:p>
                  </a:txBody>
                  <a:tcPr marL="7118" marR="7118" marT="71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1" i="0" u="none" strike="noStrike">
                          <a:solidFill>
                            <a:srgbClr val="005D28"/>
                          </a:solidFill>
                          <a:effectLst/>
                          <a:latin typeface="Calibri" panose="020F0502020204030204" pitchFamily="34" charset="0"/>
                        </a:rPr>
                        <a:t>Methods for data collection and analysis</a:t>
                      </a:r>
                    </a:p>
                  </a:txBody>
                  <a:tcPr marL="7118" marR="7118" marT="71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1" i="0" u="none" strike="noStrike">
                          <a:solidFill>
                            <a:srgbClr val="005D28"/>
                          </a:solidFill>
                          <a:effectLst/>
                          <a:latin typeface="Calibri" panose="020F0502020204030204" pitchFamily="34" charset="0"/>
                        </a:rPr>
                        <a:t>Anticipated results</a:t>
                      </a:r>
                    </a:p>
                  </a:txBody>
                  <a:tcPr marL="7118" marR="7118" marT="71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1" i="0" u="none" strike="noStrike" dirty="0">
                          <a:solidFill>
                            <a:srgbClr val="005D28"/>
                          </a:solidFill>
                          <a:effectLst/>
                          <a:latin typeface="Calibri" panose="020F0502020204030204" pitchFamily="34" charset="0"/>
                        </a:rPr>
                        <a:t>KPI (measures of anticipated results)</a:t>
                      </a:r>
                    </a:p>
                  </a:txBody>
                  <a:tcPr marL="7118" marR="7118" marT="71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452519"/>
                  </a:ext>
                </a:extLst>
              </a:tr>
              <a:tr h="284718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# of hypertensive clients</a:t>
                      </a:r>
                    </a:p>
                  </a:txBody>
                  <a:tcPr marL="7118" marR="7118" marT="71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Daily  facility data collection register</a:t>
                      </a:r>
                    </a:p>
                  </a:txBody>
                  <a:tcPr marL="7118" marR="7118" marT="71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Baseline data collection</a:t>
                      </a:r>
                    </a:p>
                  </a:txBody>
                  <a:tcPr marL="7118" marR="7118" marT="71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5x week patient education session conducted</a:t>
                      </a:r>
                    </a:p>
                  </a:txBody>
                  <a:tcPr marL="7118" marR="7118" marT="71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BP control rate increases from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to 65%</a:t>
                      </a:r>
                    </a:p>
                  </a:txBody>
                  <a:tcPr marL="7118" marR="7118" marT="71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19338"/>
                  </a:ext>
                </a:extLst>
              </a:tr>
              <a:tr h="284718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# with controlled BP (&lt;140/90mmHg)</a:t>
                      </a:r>
                    </a:p>
                  </a:txBody>
                  <a:tcPr marL="7118" marR="7118" marT="71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Patient clinical files</a:t>
                      </a:r>
                    </a:p>
                  </a:txBody>
                  <a:tcPr marL="7118" marR="7118" marT="71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Weekly data collection</a:t>
                      </a:r>
                    </a:p>
                  </a:txBody>
                  <a:tcPr marL="7118" marR="7118" marT="71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&gt;50 patients counselled on lifestyle modification</a:t>
                      </a:r>
                    </a:p>
                  </a:txBody>
                  <a:tcPr marL="7118" marR="7118" marT="71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Improved patient knowledge  on hypertension management</a:t>
                      </a:r>
                    </a:p>
                  </a:txBody>
                  <a:tcPr marL="7118" marR="7118" marT="71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738402"/>
                  </a:ext>
                </a:extLst>
              </a:tr>
              <a:tr h="28471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# of hypertensive patients receiving health education</a:t>
                      </a:r>
                    </a:p>
                  </a:txBody>
                  <a:tcPr marL="7118" marR="7118" marT="71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Attendance register</a:t>
                      </a:r>
                    </a:p>
                  </a:txBody>
                  <a:tcPr marL="7118" marR="7118" marT="71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Monthly data analysis</a:t>
                      </a:r>
                    </a:p>
                  </a:txBody>
                  <a:tcPr marL="7118" marR="7118" marT="71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Defaulter tracing system established</a:t>
                      </a:r>
                    </a:p>
                  </a:txBody>
                  <a:tcPr marL="7118" marR="7118" marT="71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Reduced number of missed appointments through tracing system</a:t>
                      </a:r>
                    </a:p>
                  </a:txBody>
                  <a:tcPr marL="7118" marR="7118" marT="71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352672"/>
                  </a:ext>
                </a:extLst>
              </a:tr>
              <a:tr h="28471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# of patients receiving lifestyle counselling</a:t>
                      </a:r>
                    </a:p>
                  </a:txBody>
                  <a:tcPr marL="7118" marR="7118" marT="71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Defaulter tracing log</a:t>
                      </a:r>
                    </a:p>
                  </a:txBody>
                  <a:tcPr marL="7118" marR="7118" marT="71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Data visualization (Run charts)</a:t>
                      </a:r>
                    </a:p>
                  </a:txBody>
                  <a:tcPr marL="7118" marR="7118" marT="71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Increased # of hypertensive patients receiving the services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BP control rate increases from 45% to 65%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9218565"/>
                  </a:ext>
                </a:extLst>
              </a:tr>
              <a:tr h="28471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# of hypertensive defaulters traced and returned to care</a:t>
                      </a:r>
                    </a:p>
                  </a:txBody>
                  <a:tcPr marL="7118" marR="7118" marT="71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Daily  facility data collection register</a:t>
                      </a:r>
                    </a:p>
                  </a:txBody>
                  <a:tcPr marL="7118" marR="7118" marT="71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Data visualization (Run charts)</a:t>
                      </a:r>
                    </a:p>
                  </a:txBody>
                  <a:tcPr marL="7118" marR="7118" marT="71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Increased # of hypertensive patients receiving the services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BP control rate increases from 45% to 65%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934093"/>
                  </a:ext>
                </a:extLst>
              </a:tr>
              <a:tr h="284718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Patient satisfaction with services</a:t>
                      </a:r>
                    </a:p>
                  </a:txBody>
                  <a:tcPr marL="7118" marR="7118" marT="71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Patient survey</a:t>
                      </a:r>
                    </a:p>
                  </a:txBody>
                  <a:tcPr marL="7118" marR="7118" marT="71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Qualitative data</a:t>
                      </a:r>
                    </a:p>
                  </a:txBody>
                  <a:tcPr marL="7118" marR="7118" marT="71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Patient expressing satisfaction on service delivery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Increased % of patients satisfaction with services on surveys.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75057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ED761B6-A613-533E-1A75-998CDDC564C0}"/>
              </a:ext>
            </a:extLst>
          </p:cNvPr>
          <p:cNvSpPr txBox="1"/>
          <p:nvPr/>
        </p:nvSpPr>
        <p:spPr>
          <a:xfrm>
            <a:off x="0" y="116632"/>
            <a:ext cx="70567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Session </a:t>
            </a: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5.4: </a:t>
            </a: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Mini-Project Proposal </a:t>
            </a: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Implementation </a:t>
            </a: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30930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034102"/>
            <a:ext cx="774086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Planning Spreadsheet: Mini Project implementation plan</a:t>
            </a:r>
            <a:endParaRPr kumimoji="0" lang="en-ZA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780309"/>
              </p:ext>
            </p:extLst>
          </p:nvPr>
        </p:nvGraphicFramePr>
        <p:xfrm>
          <a:off x="107505" y="1434212"/>
          <a:ext cx="9062264" cy="4371053"/>
        </p:xfrm>
        <a:graphic>
          <a:graphicData uri="http://schemas.openxmlformats.org/drawingml/2006/table">
            <a:tbl>
              <a:tblPr firstRow="1" firstCol="1" bandRow="1"/>
              <a:tblGrid>
                <a:gridCol w="1440159">
                  <a:extLst>
                    <a:ext uri="{9D8B030D-6E8A-4147-A177-3AD203B41FA5}">
                      <a16:colId xmlns:a16="http://schemas.microsoft.com/office/drawing/2014/main" val="351370857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243605888"/>
                    </a:ext>
                  </a:extLst>
                </a:gridCol>
                <a:gridCol w="781345">
                  <a:extLst>
                    <a:ext uri="{9D8B030D-6E8A-4147-A177-3AD203B41FA5}">
                      <a16:colId xmlns:a16="http://schemas.microsoft.com/office/drawing/2014/main" val="1143001399"/>
                    </a:ext>
                  </a:extLst>
                </a:gridCol>
                <a:gridCol w="658815">
                  <a:extLst>
                    <a:ext uri="{9D8B030D-6E8A-4147-A177-3AD203B41FA5}">
                      <a16:colId xmlns:a16="http://schemas.microsoft.com/office/drawing/2014/main" val="21330831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8063022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009911497"/>
                    </a:ext>
                  </a:extLst>
                </a:gridCol>
                <a:gridCol w="197862">
                  <a:extLst>
                    <a:ext uri="{9D8B030D-6E8A-4147-A177-3AD203B41FA5}">
                      <a16:colId xmlns:a16="http://schemas.microsoft.com/office/drawing/2014/main" val="618615339"/>
                    </a:ext>
                  </a:extLst>
                </a:gridCol>
                <a:gridCol w="1951635">
                  <a:extLst>
                    <a:ext uri="{9D8B030D-6E8A-4147-A177-3AD203B41FA5}">
                      <a16:colId xmlns:a16="http://schemas.microsoft.com/office/drawing/2014/main" val="4160061341"/>
                    </a:ext>
                  </a:extLst>
                </a:gridCol>
              </a:tblGrid>
              <a:tr h="213800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Activities/Task/Milestones</a:t>
                      </a: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Resources required</a:t>
                      </a: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 date</a:t>
                      </a: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 date</a:t>
                      </a: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Responsible</a:t>
                      </a:r>
                    </a:p>
                    <a:p>
                      <a:pPr algn="ctr" rtl="0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Persons</a:t>
                      </a: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Risks/</a:t>
                      </a: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7E4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Mitigation measures</a:t>
                      </a: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186470"/>
                  </a:ext>
                </a:extLst>
              </a:tr>
              <a:tr h="21380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841859"/>
                  </a:ext>
                </a:extLst>
              </a:tr>
              <a:tr h="213800">
                <a:tc gridSpan="8"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Mini-project implementation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93834"/>
                  </a:ext>
                </a:extLst>
              </a:tr>
              <a:tr h="2206765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Blood pressure monitoring</a:t>
                      </a:r>
                    </a:p>
                    <a:p>
                      <a:pPr algn="l" rtl="0" fontAlgn="t"/>
                      <a:endParaRPr lang="en-ZA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t"/>
                      <a:endParaRPr lang="en-ZA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t"/>
                      <a:endParaRPr lang="en-ZA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t"/>
                      <a:endParaRPr lang="en-ZA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t"/>
                      <a:endParaRPr lang="en-ZA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t"/>
                      <a:endParaRPr lang="en-ZA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t"/>
                      <a:endParaRPr lang="en-ZA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t"/>
                      <a:endParaRPr lang="en-ZA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t"/>
                      <a:endParaRPr lang="en-ZA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Materials</a:t>
                      </a:r>
                    </a:p>
                    <a:p>
                      <a:pPr algn="l" rtl="0" fontAlgn="t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Equipments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l" rtl="0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BP monitors Education pamphlets</a:t>
                      </a:r>
                    </a:p>
                    <a:p>
                      <a:pPr algn="l" rtl="0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Registers/tally sheets)</a:t>
                      </a:r>
                    </a:p>
                    <a:p>
                      <a:pPr algn="l" rtl="0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(Computer, printer, paper)</a:t>
                      </a:r>
                    </a:p>
                    <a:p>
                      <a:pPr algn="l" rtl="0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 </a:t>
                      </a:r>
                    </a:p>
                    <a:p>
                      <a:pPr algn="l" rtl="0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Weekly 30-min team meetings, Monthly 1-hour data review</a:t>
                      </a: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Daily</a:t>
                      </a:r>
                      <a:endParaRPr lang="en-ZA" sz="14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 of 6months</a:t>
                      </a:r>
                    </a:p>
                    <a:p>
                      <a:pPr algn="l" rtl="0" fontAlgn="t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Lead</a:t>
                      </a:r>
                    </a:p>
                    <a:p>
                      <a:pPr algn="l" rtl="0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Capturer</a:t>
                      </a:r>
                    </a:p>
                    <a:p>
                      <a:pPr algn="l" rtl="0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Clerk</a:t>
                      </a: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BP monitoring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tools not working</a:t>
                      </a:r>
                    </a:p>
                    <a:p>
                      <a:pPr marL="285750" indent="-285750" algn="l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Patients not cooperating</a:t>
                      </a:r>
                    </a:p>
                    <a:p>
                      <a:pPr marL="285750" indent="-285750" algn="l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Socio cultural barriers e.g. Poverty, Food preferences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285750" indent="-285750" algn="l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 and use maintenance plan for equipment's</a:t>
                      </a:r>
                    </a:p>
                    <a:p>
                      <a:pPr marL="285750" indent="-285750" algn="l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Engage  multi-sectoral team for service delivery. </a:t>
                      </a:r>
                    </a:p>
                    <a:p>
                      <a:pPr marL="285750" indent="-285750" algn="l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 with legitimate community structures e.g. Clinic Committees, Municipality etc.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85750" indent="-285750" algn="l" rtl="0" fontAlgn="t">
                        <a:buFont typeface="Arial" panose="020B0604020202020204" pitchFamily="34" charset="0"/>
                        <a:buChar char="•"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0050304"/>
                  </a:ext>
                </a:extLst>
              </a:tr>
              <a:tr h="14786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Daily</a:t>
                      </a: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 of 6months</a:t>
                      </a:r>
                    </a:p>
                    <a:p>
                      <a:pPr algn="l" rtl="0" fontAlgn="t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  <a:p>
                      <a:pPr algn="l" rtl="0" fontAlgn="t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Lead</a:t>
                      </a:r>
                    </a:p>
                    <a:p>
                      <a:pPr algn="l" rtl="0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CHWs</a:t>
                      </a:r>
                    </a:p>
                    <a:p>
                      <a:pPr algn="l" rtl="0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Referrals - Social Workers &amp; Psychologists</a:t>
                      </a:r>
                    </a:p>
                    <a:p>
                      <a:pPr algn="l" rtl="0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85750" indent="-285750" algn="l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Patients not cooperating</a:t>
                      </a:r>
                    </a:p>
                    <a:p>
                      <a:pPr marL="285750" indent="-285750" algn="l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Socio cultural barriers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e.g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Poverty, Food preferences</a:t>
                      </a:r>
                    </a:p>
                    <a:p>
                      <a:pPr marL="285750" indent="-285750" algn="l" rtl="0" fontAlgn="t">
                        <a:buFont typeface="Arial" panose="020B0604020202020204" pitchFamily="34" charset="0"/>
                        <a:buChar char="•"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285750" indent="-285750" algn="l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Engage  multi-sectoral team for service delivery. </a:t>
                      </a:r>
                    </a:p>
                    <a:p>
                      <a:pPr marL="285750" indent="-285750" algn="l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 with legitimate community structures e.g. Clinic Committees, Municipality etc.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marL="285750" indent="-285750" algn="l" rtl="0" fontAlgn="t">
                        <a:buFont typeface="Arial" panose="020B0604020202020204" pitchFamily="34" charset="0"/>
                        <a:buChar char="•"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8156351"/>
                  </a:ext>
                </a:extLst>
              </a:tr>
              <a:tr h="1292293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Lifestyle counselling</a:t>
                      </a: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42590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ED761B6-A613-533E-1A75-998CDDC564C0}"/>
              </a:ext>
            </a:extLst>
          </p:cNvPr>
          <p:cNvSpPr txBox="1"/>
          <p:nvPr/>
        </p:nvSpPr>
        <p:spPr>
          <a:xfrm>
            <a:off x="0" y="116632"/>
            <a:ext cx="70567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Session </a:t>
            </a: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5.4: </a:t>
            </a: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Mini-Project Proposal </a:t>
            </a: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Implementation </a:t>
            </a: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202825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540" y="1038477"/>
            <a:ext cx="6948772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Planning </a:t>
            </a:r>
            <a:r>
              <a:rPr kumimoji="0" lang="en-ZA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Spreadsheet</a:t>
            </a: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Mini Project Implementation</a:t>
            </a:r>
            <a:endParaRPr kumimoji="0" lang="en-ZA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619967"/>
              </p:ext>
            </p:extLst>
          </p:nvPr>
        </p:nvGraphicFramePr>
        <p:xfrm>
          <a:off x="107505" y="1495243"/>
          <a:ext cx="9036495" cy="4511248"/>
        </p:xfrm>
        <a:graphic>
          <a:graphicData uri="http://schemas.openxmlformats.org/drawingml/2006/table">
            <a:tbl>
              <a:tblPr firstRow="1" firstCol="1" bandRow="1"/>
              <a:tblGrid>
                <a:gridCol w="936103">
                  <a:extLst>
                    <a:ext uri="{9D8B030D-6E8A-4147-A177-3AD203B41FA5}">
                      <a16:colId xmlns:a16="http://schemas.microsoft.com/office/drawing/2014/main" val="3513708573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172748004"/>
                    </a:ext>
                  </a:extLst>
                </a:gridCol>
                <a:gridCol w="555318">
                  <a:extLst>
                    <a:ext uri="{9D8B030D-6E8A-4147-A177-3AD203B41FA5}">
                      <a16:colId xmlns:a16="http://schemas.microsoft.com/office/drawing/2014/main" val="485219245"/>
                    </a:ext>
                  </a:extLst>
                </a:gridCol>
                <a:gridCol w="656942">
                  <a:extLst>
                    <a:ext uri="{9D8B030D-6E8A-4147-A177-3AD203B41FA5}">
                      <a16:colId xmlns:a16="http://schemas.microsoft.com/office/drawing/2014/main" val="2133083116"/>
                    </a:ext>
                  </a:extLst>
                </a:gridCol>
                <a:gridCol w="1236012">
                  <a:extLst>
                    <a:ext uri="{9D8B030D-6E8A-4147-A177-3AD203B41FA5}">
                      <a16:colId xmlns:a16="http://schemas.microsoft.com/office/drawing/2014/main" val="280630223"/>
                    </a:ext>
                  </a:extLst>
                </a:gridCol>
                <a:gridCol w="1689811">
                  <a:extLst>
                    <a:ext uri="{9D8B030D-6E8A-4147-A177-3AD203B41FA5}">
                      <a16:colId xmlns:a16="http://schemas.microsoft.com/office/drawing/2014/main" val="912964394"/>
                    </a:ext>
                  </a:extLst>
                </a:gridCol>
                <a:gridCol w="1946085">
                  <a:extLst>
                    <a:ext uri="{9D8B030D-6E8A-4147-A177-3AD203B41FA5}">
                      <a16:colId xmlns:a16="http://schemas.microsoft.com/office/drawing/2014/main" val="4160061341"/>
                    </a:ext>
                  </a:extLst>
                </a:gridCol>
              </a:tblGrid>
              <a:tr h="201398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Activities/Task/Milestones</a:t>
                      </a: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Resources required</a:t>
                      </a: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 date</a:t>
                      </a: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 date</a:t>
                      </a: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Responsible</a:t>
                      </a:r>
                    </a:p>
                    <a:p>
                      <a:pPr algn="ctr" rtl="0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Persons</a:t>
                      </a: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Risks/</a:t>
                      </a: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7E4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Mitigation measures</a:t>
                      </a: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186470"/>
                  </a:ext>
                </a:extLst>
              </a:tr>
              <a:tr h="20139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841859"/>
                  </a:ext>
                </a:extLst>
              </a:tr>
              <a:tr h="201398">
                <a:tc gridSpan="7"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3: Mini-project implementation plan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93834"/>
                  </a:ext>
                </a:extLst>
              </a:tr>
              <a:tr h="1689603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Defaulter tracing</a:t>
                      </a: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System for defaulter tracing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Daily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 of 6months</a:t>
                      </a:r>
                    </a:p>
                    <a:p>
                      <a:pPr algn="l" rtl="0" fontAlgn="t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  <a:p>
                      <a:pPr algn="l" rtl="0" fontAlgn="t"/>
                      <a:endParaRPr lang="en-ZA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t"/>
                      <a:endParaRPr lang="en-ZA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t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Lead</a:t>
                      </a:r>
                    </a:p>
                    <a:p>
                      <a:pPr algn="l" rtl="0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Capturer</a:t>
                      </a:r>
                    </a:p>
                    <a:p>
                      <a:pPr algn="l" rtl="0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Clerk</a:t>
                      </a:r>
                    </a:p>
                    <a:p>
                      <a:pPr algn="l" rtl="0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CHWs</a:t>
                      </a:r>
                    </a:p>
                    <a:p>
                      <a:pPr algn="l" rtl="0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Referrals - Social Workers &amp; Psychologists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Patients not cooperating</a:t>
                      </a:r>
                    </a:p>
                    <a:p>
                      <a:pPr marL="285750" indent="-285750" algn="l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Socio cultural barriers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e.g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Poverty, Food preferences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Engage  multi-sectoral team for service delivery. </a:t>
                      </a:r>
                    </a:p>
                    <a:p>
                      <a:pPr marL="285750" indent="-285750" algn="l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 with legitimate community structures e.g. Clinic Committees, Municipality etc.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0050304"/>
                  </a:ext>
                </a:extLst>
              </a:tr>
              <a:tr h="1689603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review</a:t>
                      </a: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Materials</a:t>
                      </a:r>
                    </a:p>
                    <a:p>
                      <a:pPr algn="l" rtl="0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Equipment's </a:t>
                      </a:r>
                    </a:p>
                    <a:p>
                      <a:pPr algn="l" rtl="0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Registers/tally sheets)</a:t>
                      </a:r>
                    </a:p>
                    <a:p>
                      <a:pPr algn="l" rtl="0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(Computer, printer, paper)</a:t>
                      </a:r>
                    </a:p>
                    <a:p>
                      <a:pPr algn="l" rtl="0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 </a:t>
                      </a:r>
                    </a:p>
                    <a:p>
                      <a:pPr algn="l" rtl="0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Weekly 30-min team meetings, Monthly 1-hour data review)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Weekly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 of 6months</a:t>
                      </a:r>
                    </a:p>
                    <a:p>
                      <a:pPr algn="l" rtl="0" fontAlgn="t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  <a:p>
                      <a:pPr algn="l" rtl="0" fontAlgn="t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facility staff members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Poor recording and storage.</a:t>
                      </a:r>
                    </a:p>
                    <a:p>
                      <a:pPr marL="285750" indent="-285750" algn="l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Poor  maintenance of equipment's for data management</a:t>
                      </a:r>
                    </a:p>
                    <a:p>
                      <a:pPr marL="285750" indent="-285750" algn="l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Lack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understanding of importance of data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Weekly updates on the importance of data management</a:t>
                      </a:r>
                    </a:p>
                    <a:p>
                      <a:pPr marL="285750" indent="-285750" algn="l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SOP on data management</a:t>
                      </a:r>
                    </a:p>
                    <a:p>
                      <a:pPr marL="285750" indent="-285750" algn="l" rtl="0" fontAlgn="t">
                        <a:buFont typeface="Arial" panose="020B0604020202020204" pitchFamily="34" charset="0"/>
                        <a:buChar char="•"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393075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ED761B6-A613-533E-1A75-998CDDC564C0}"/>
              </a:ext>
            </a:extLst>
          </p:cNvPr>
          <p:cNvSpPr txBox="1"/>
          <p:nvPr/>
        </p:nvSpPr>
        <p:spPr>
          <a:xfrm>
            <a:off x="0" y="116632"/>
            <a:ext cx="70567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Session </a:t>
            </a: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5.4: </a:t>
            </a: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Mini-Project Proposal </a:t>
            </a: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Implementation </a:t>
            </a: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233599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xercise Mea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3"/>
            <a:ext cx="2520280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699792" y="1196752"/>
            <a:ext cx="6336704" cy="4536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000" b="1" i="1" dirty="0" smtClean="0">
                <a:solidFill>
                  <a:schemeClr val="tx1"/>
                </a:solidFill>
              </a:rPr>
              <a:t>(40minutes) </a:t>
            </a:r>
            <a:r>
              <a:rPr lang="en-US" sz="2000" dirty="0" smtClean="0">
                <a:solidFill>
                  <a:schemeClr val="tx1"/>
                </a:solidFill>
              </a:rPr>
              <a:t>- Each </a:t>
            </a:r>
            <a:r>
              <a:rPr lang="en-US" sz="2000" dirty="0">
                <a:solidFill>
                  <a:schemeClr val="tx1"/>
                </a:solidFill>
              </a:rPr>
              <a:t>participant will complete an excel worksheet template with the following headings: </a:t>
            </a:r>
          </a:p>
          <a:p>
            <a:pPr lvl="1" fontAlgn="base"/>
            <a:r>
              <a:rPr lang="en-US" dirty="0" smtClean="0">
                <a:solidFill>
                  <a:schemeClr val="tx1"/>
                </a:solidFill>
              </a:rPr>
              <a:t>a. Activities</a:t>
            </a:r>
            <a:r>
              <a:rPr lang="en-US" dirty="0">
                <a:solidFill>
                  <a:schemeClr val="tx1"/>
                </a:solidFill>
              </a:rPr>
              <a:t> in levels </a:t>
            </a:r>
          </a:p>
          <a:p>
            <a:pPr lvl="2" fontAlgn="base"/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en-US" sz="1600" dirty="0" err="1">
                <a:solidFill>
                  <a:schemeClr val="tx1"/>
                </a:solidFill>
              </a:rPr>
              <a:t>i</a:t>
            </a:r>
            <a:r>
              <a:rPr lang="en-US" sz="1600" dirty="0">
                <a:solidFill>
                  <a:schemeClr val="tx1"/>
                </a:solidFill>
              </a:rPr>
              <a:t>). </a:t>
            </a:r>
            <a:r>
              <a:rPr lang="en-US" sz="1600" dirty="0" smtClean="0">
                <a:solidFill>
                  <a:schemeClr val="tx1"/>
                </a:solidFill>
              </a:rPr>
              <a:t>Mini </a:t>
            </a:r>
            <a:r>
              <a:rPr lang="en-US" sz="1600" dirty="0">
                <a:solidFill>
                  <a:schemeClr val="tx1"/>
                </a:solidFill>
              </a:rPr>
              <a:t>project </a:t>
            </a:r>
            <a:r>
              <a:rPr lang="en-US" sz="1600" dirty="0" smtClean="0">
                <a:solidFill>
                  <a:schemeClr val="tx1"/>
                </a:solidFill>
              </a:rPr>
              <a:t>preparation plan</a:t>
            </a:r>
            <a:r>
              <a:rPr lang="en-US" sz="1600" dirty="0">
                <a:solidFill>
                  <a:schemeClr val="tx1"/>
                </a:solidFill>
              </a:rPr>
              <a:t>  </a:t>
            </a:r>
          </a:p>
          <a:p>
            <a:pPr lvl="2" fontAlgn="base"/>
            <a:r>
              <a:rPr lang="en-US" sz="1600" dirty="0">
                <a:solidFill>
                  <a:schemeClr val="tx1"/>
                </a:solidFill>
              </a:rPr>
              <a:t>(ii) </a:t>
            </a:r>
            <a:r>
              <a:rPr lang="en-US" sz="1600" dirty="0" smtClean="0">
                <a:solidFill>
                  <a:schemeClr val="tx1"/>
                </a:solidFill>
              </a:rPr>
              <a:t>Mini </a:t>
            </a:r>
            <a:r>
              <a:rPr lang="en-US" sz="1600" dirty="0">
                <a:solidFill>
                  <a:schemeClr val="tx1"/>
                </a:solidFill>
              </a:rPr>
              <a:t>project data collection and </a:t>
            </a:r>
            <a:r>
              <a:rPr lang="en-US" sz="1600" dirty="0" smtClean="0">
                <a:solidFill>
                  <a:schemeClr val="tx1"/>
                </a:solidFill>
              </a:rPr>
              <a:t>analysis plan</a:t>
            </a:r>
            <a:endParaRPr lang="en-US" sz="1600" dirty="0">
              <a:solidFill>
                <a:schemeClr val="tx1"/>
              </a:solidFill>
            </a:endParaRPr>
          </a:p>
          <a:p>
            <a:pPr lvl="2" fontAlgn="base"/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en-US" sz="1600" dirty="0" smtClean="0">
                <a:solidFill>
                  <a:schemeClr val="tx1"/>
                </a:solidFill>
              </a:rPr>
              <a:t>iii) Mini </a:t>
            </a:r>
            <a:r>
              <a:rPr lang="en-US" sz="1600" dirty="0">
                <a:solidFill>
                  <a:schemeClr val="tx1"/>
                </a:solidFill>
              </a:rPr>
              <a:t>projects </a:t>
            </a:r>
            <a:r>
              <a:rPr lang="en-US" sz="1600" dirty="0" smtClean="0">
                <a:solidFill>
                  <a:schemeClr val="tx1"/>
                </a:solidFill>
              </a:rPr>
              <a:t>implementation plan</a:t>
            </a:r>
            <a:r>
              <a:rPr lang="en-US" sz="1600" dirty="0">
                <a:solidFill>
                  <a:schemeClr val="tx1"/>
                </a:solidFill>
              </a:rPr>
              <a:t>  </a:t>
            </a:r>
          </a:p>
          <a:p>
            <a:pPr lvl="2" fontAlgn="base"/>
            <a:r>
              <a:rPr lang="en-US" sz="1600" dirty="0">
                <a:solidFill>
                  <a:schemeClr val="tx1"/>
                </a:solidFill>
              </a:rPr>
              <a:t>(iii) </a:t>
            </a:r>
            <a:r>
              <a:rPr lang="en-US" sz="1600" dirty="0" smtClean="0">
                <a:solidFill>
                  <a:schemeClr val="tx1"/>
                </a:solidFill>
              </a:rPr>
              <a:t>Mini </a:t>
            </a:r>
            <a:r>
              <a:rPr lang="en-US" sz="1600" dirty="0">
                <a:solidFill>
                  <a:schemeClr val="tx1"/>
                </a:solidFill>
              </a:rPr>
              <a:t>project PowerPoint presentation</a:t>
            </a:r>
          </a:p>
          <a:p>
            <a:pPr lvl="1" fontAlgn="base"/>
            <a:r>
              <a:rPr lang="en-US" dirty="0" smtClean="0">
                <a:solidFill>
                  <a:schemeClr val="tx1"/>
                </a:solidFill>
              </a:rPr>
              <a:t>b. Resources </a:t>
            </a:r>
            <a:r>
              <a:rPr lang="en-US" dirty="0">
                <a:solidFill>
                  <a:schemeClr val="tx1"/>
                </a:solidFill>
              </a:rPr>
              <a:t>required to execute mini project </a:t>
            </a:r>
          </a:p>
          <a:p>
            <a:pPr lvl="1" fontAlgn="base"/>
            <a:r>
              <a:rPr lang="en-US" dirty="0" smtClean="0">
                <a:solidFill>
                  <a:schemeClr val="tx1"/>
                </a:solidFill>
              </a:rPr>
              <a:t>c. Responsible </a:t>
            </a:r>
            <a:r>
              <a:rPr lang="en-US" dirty="0">
                <a:solidFill>
                  <a:schemeClr val="tx1"/>
                </a:solidFill>
              </a:rPr>
              <a:t>person </a:t>
            </a:r>
          </a:p>
          <a:p>
            <a:pPr lvl="1" fontAlgn="base"/>
            <a:r>
              <a:rPr lang="en-US" dirty="0" smtClean="0">
                <a:solidFill>
                  <a:schemeClr val="tx1"/>
                </a:solidFill>
              </a:rPr>
              <a:t>d. Risk/challenges</a:t>
            </a:r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lvl="1" fontAlgn="base"/>
            <a:r>
              <a:rPr lang="en-US" dirty="0" smtClean="0">
                <a:solidFill>
                  <a:schemeClr val="tx1"/>
                </a:solidFill>
              </a:rPr>
              <a:t>e. Mitigation </a:t>
            </a:r>
            <a:r>
              <a:rPr lang="en-US" dirty="0">
                <a:solidFill>
                  <a:schemeClr val="tx1"/>
                </a:solidFill>
              </a:rPr>
              <a:t>measures </a:t>
            </a:r>
          </a:p>
          <a:p>
            <a:pPr lvl="1" fontAlgn="base"/>
            <a:r>
              <a:rPr lang="en-US" dirty="0" smtClean="0">
                <a:solidFill>
                  <a:schemeClr val="tx1"/>
                </a:solidFill>
              </a:rPr>
              <a:t>f. Timeline</a:t>
            </a:r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fontAlgn="base"/>
            <a:r>
              <a:rPr lang="en-US" sz="2000" b="1" i="1" dirty="0" smtClean="0">
                <a:solidFill>
                  <a:schemeClr val="tx1"/>
                </a:solidFill>
              </a:rPr>
              <a:t>(15min) </a:t>
            </a:r>
            <a:r>
              <a:rPr lang="en-US" sz="2000" dirty="0" smtClean="0">
                <a:solidFill>
                  <a:schemeClr val="tx1"/>
                </a:solidFill>
              </a:rPr>
              <a:t>- Participants </a:t>
            </a:r>
            <a:r>
              <a:rPr lang="en-US" sz="2000" dirty="0">
                <a:solidFill>
                  <a:schemeClr val="tx1"/>
                </a:solidFill>
              </a:rPr>
              <a:t>will be divided into small groups of 4–5 members to discuss their individual work which will then be discussed in </a:t>
            </a:r>
            <a:r>
              <a:rPr lang="en-US" sz="2000" b="1" i="1" dirty="0" smtClean="0">
                <a:solidFill>
                  <a:schemeClr val="tx1"/>
                </a:solidFill>
              </a:rPr>
              <a:t>(15min) </a:t>
            </a:r>
            <a:r>
              <a:rPr lang="en-US" sz="2000" dirty="0" smtClean="0">
                <a:solidFill>
                  <a:schemeClr val="tx1"/>
                </a:solidFill>
              </a:rPr>
              <a:t>plenary</a:t>
            </a:r>
            <a:r>
              <a:rPr lang="en-US" sz="2000" dirty="0">
                <a:solidFill>
                  <a:schemeClr val="tx1"/>
                </a:solidFill>
              </a:rPr>
              <a:t>.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D761B6-A613-533E-1A75-998CDDC564C0}"/>
              </a:ext>
            </a:extLst>
          </p:cNvPr>
          <p:cNvSpPr txBox="1"/>
          <p:nvPr/>
        </p:nvSpPr>
        <p:spPr>
          <a:xfrm>
            <a:off x="0" y="116632"/>
            <a:ext cx="70567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Session </a:t>
            </a: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5.4: </a:t>
            </a: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Mini-Project Proposal </a:t>
            </a: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Implementation </a:t>
            </a: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326544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529953"/>
              </p:ext>
            </p:extLst>
          </p:nvPr>
        </p:nvGraphicFramePr>
        <p:xfrm>
          <a:off x="179513" y="1124744"/>
          <a:ext cx="8784976" cy="4973622"/>
        </p:xfrm>
        <a:graphic>
          <a:graphicData uri="http://schemas.openxmlformats.org/drawingml/2006/table">
            <a:tbl>
              <a:tblPr/>
              <a:tblGrid>
                <a:gridCol w="1045062">
                  <a:extLst>
                    <a:ext uri="{9D8B030D-6E8A-4147-A177-3AD203B41FA5}">
                      <a16:colId xmlns:a16="http://schemas.microsoft.com/office/drawing/2014/main" val="2791751417"/>
                    </a:ext>
                  </a:extLst>
                </a:gridCol>
                <a:gridCol w="1709573">
                  <a:extLst>
                    <a:ext uri="{9D8B030D-6E8A-4147-A177-3AD203B41FA5}">
                      <a16:colId xmlns:a16="http://schemas.microsoft.com/office/drawing/2014/main" val="479481445"/>
                    </a:ext>
                  </a:extLst>
                </a:gridCol>
                <a:gridCol w="667437">
                  <a:extLst>
                    <a:ext uri="{9D8B030D-6E8A-4147-A177-3AD203B41FA5}">
                      <a16:colId xmlns:a16="http://schemas.microsoft.com/office/drawing/2014/main" val="659529319"/>
                    </a:ext>
                  </a:extLst>
                </a:gridCol>
                <a:gridCol w="585470">
                  <a:extLst>
                    <a:ext uri="{9D8B030D-6E8A-4147-A177-3AD203B41FA5}">
                      <a16:colId xmlns:a16="http://schemas.microsoft.com/office/drawing/2014/main" val="4236093305"/>
                    </a:ext>
                  </a:extLst>
                </a:gridCol>
                <a:gridCol w="1393418">
                  <a:extLst>
                    <a:ext uri="{9D8B030D-6E8A-4147-A177-3AD203B41FA5}">
                      <a16:colId xmlns:a16="http://schemas.microsoft.com/office/drawing/2014/main" val="3530324157"/>
                    </a:ext>
                  </a:extLst>
                </a:gridCol>
                <a:gridCol w="1393418">
                  <a:extLst>
                    <a:ext uri="{9D8B030D-6E8A-4147-A177-3AD203B41FA5}">
                      <a16:colId xmlns:a16="http://schemas.microsoft.com/office/drawing/2014/main" val="187532213"/>
                    </a:ext>
                  </a:extLst>
                </a:gridCol>
                <a:gridCol w="1990598">
                  <a:extLst>
                    <a:ext uri="{9D8B030D-6E8A-4147-A177-3AD203B41FA5}">
                      <a16:colId xmlns:a16="http://schemas.microsoft.com/office/drawing/2014/main" val="4017449023"/>
                    </a:ext>
                  </a:extLst>
                </a:gridCol>
              </a:tblGrid>
              <a:tr h="178165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 the Mini Project spreadsheet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857414"/>
                  </a:ext>
                </a:extLst>
              </a:tr>
              <a:tr h="137050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Activities/Task/Milestones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Resources required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 date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 date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Responsible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Risks/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7E4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Mitigation measures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790140"/>
                  </a:ext>
                </a:extLst>
              </a:tr>
              <a:tr h="14390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Persons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667162"/>
                  </a:ext>
                </a:extLst>
              </a:tr>
              <a:tr h="150881">
                <a:tc gridSpan="7"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Mini-project </a:t>
                      </a:r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Preparation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98619"/>
                  </a:ext>
                </a:extLst>
              </a:tr>
              <a:tr h="157608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1028486"/>
                  </a:ext>
                </a:extLst>
              </a:tr>
              <a:tr h="161935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604540"/>
                  </a:ext>
                </a:extLst>
              </a:tr>
              <a:tr h="143903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0038036"/>
                  </a:ext>
                </a:extLst>
              </a:tr>
              <a:tr h="143903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264860"/>
                  </a:ext>
                </a:extLst>
              </a:tr>
              <a:tr h="143903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574592"/>
                  </a:ext>
                </a:extLst>
              </a:tr>
              <a:tr h="112035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1320828"/>
                  </a:ext>
                </a:extLst>
              </a:tr>
              <a:tr h="143903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554126"/>
                  </a:ext>
                </a:extLst>
              </a:tr>
              <a:tr h="143903">
                <a:tc gridSpan="7"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Mini-project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collection and analysis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926603"/>
                  </a:ext>
                </a:extLst>
              </a:tr>
              <a:tr h="143903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3125362"/>
                  </a:ext>
                </a:extLst>
              </a:tr>
              <a:tr h="171313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725819"/>
                  </a:ext>
                </a:extLst>
              </a:tr>
              <a:tr h="143903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476653"/>
                  </a:ext>
                </a:extLst>
              </a:tr>
              <a:tr h="157608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1017082"/>
                  </a:ext>
                </a:extLst>
              </a:tr>
              <a:tr h="191870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9732286"/>
                  </a:ext>
                </a:extLst>
              </a:tr>
              <a:tr h="143903">
                <a:tc gridSpan="7"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Mini-project </a:t>
                      </a:r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implementation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061671"/>
                  </a:ext>
                </a:extLst>
              </a:tr>
              <a:tr h="171313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126832"/>
                  </a:ext>
                </a:extLst>
              </a:tr>
              <a:tr h="143903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2917688"/>
                  </a:ext>
                </a:extLst>
              </a:tr>
              <a:tr h="205575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728021"/>
                  </a:ext>
                </a:extLst>
              </a:tr>
              <a:tr h="157608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7009172"/>
                  </a:ext>
                </a:extLst>
              </a:tr>
              <a:tr h="342625">
                <a:tc gridSpan="7"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PowerPoint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Presentation development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96257"/>
                  </a:ext>
                </a:extLst>
              </a:tr>
              <a:tr h="143903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4403873"/>
                  </a:ext>
                </a:extLst>
              </a:tr>
              <a:tr h="143903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770814"/>
                  </a:ext>
                </a:extLst>
              </a:tr>
              <a:tr h="143903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0059640"/>
                  </a:ext>
                </a:extLst>
              </a:tr>
              <a:tr h="143903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92897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ED761B6-A613-533E-1A75-998CDDC564C0}"/>
              </a:ext>
            </a:extLst>
          </p:cNvPr>
          <p:cNvSpPr txBox="1"/>
          <p:nvPr/>
        </p:nvSpPr>
        <p:spPr>
          <a:xfrm>
            <a:off x="0" y="116632"/>
            <a:ext cx="70567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Session </a:t>
            </a: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5.4: </a:t>
            </a: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Mini-Project Proposal </a:t>
            </a: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Implementation Plan –EXERCISE TEMPLATE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12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D761B6-A613-533E-1A75-998CDDC564C0}"/>
              </a:ext>
            </a:extLst>
          </p:cNvPr>
          <p:cNvSpPr txBox="1"/>
          <p:nvPr/>
        </p:nvSpPr>
        <p:spPr>
          <a:xfrm>
            <a:off x="251520" y="116632"/>
            <a:ext cx="70567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400" b="1" dirty="0">
                <a:solidFill>
                  <a:schemeClr val="bg1"/>
                </a:solidFill>
              </a:rPr>
              <a:t>Session </a:t>
            </a:r>
            <a:r>
              <a:rPr lang="en-ZA" sz="2400" b="1" dirty="0" smtClean="0">
                <a:solidFill>
                  <a:schemeClr val="bg1"/>
                </a:solidFill>
              </a:rPr>
              <a:t>5.5: </a:t>
            </a:r>
            <a:r>
              <a:rPr lang="en-ZA" sz="2400" b="1" dirty="0">
                <a:solidFill>
                  <a:schemeClr val="bg1"/>
                </a:solidFill>
              </a:rPr>
              <a:t>Monitoring and Evaluation (M&amp;E) of Practicum</a:t>
            </a:r>
          </a:p>
        </p:txBody>
      </p:sp>
      <p:pic>
        <p:nvPicPr>
          <p:cNvPr id="4098" name="Picture 2" descr="Learning Objectives Posters - Super Kids Th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2" y="2132856"/>
            <a:ext cx="261261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627784" y="1124744"/>
            <a:ext cx="6516216" cy="46805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dirty="0">
                <a:solidFill>
                  <a:schemeClr val="tx1"/>
                </a:solidFill>
              </a:rPr>
              <a:t>By the end of the session, participants should understand: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How to develop a PowerPoint presentation outlining the mini-project 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Title</a:t>
            </a:r>
            <a:endParaRPr lang="en-ZA" dirty="0">
              <a:solidFill>
                <a:schemeClr val="tx1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1"/>
                </a:solidFill>
              </a:rPr>
              <a:t>Problem statement</a:t>
            </a:r>
            <a:endParaRPr lang="en-ZA" dirty="0">
              <a:solidFill>
                <a:schemeClr val="tx1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1"/>
                </a:solidFill>
              </a:rPr>
              <a:t>Objectives</a:t>
            </a:r>
            <a:endParaRPr lang="en-ZA" dirty="0">
              <a:solidFill>
                <a:schemeClr val="tx1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1"/>
                </a:solidFill>
              </a:rPr>
              <a:t>Hard skills applied</a:t>
            </a:r>
            <a:endParaRPr lang="en-ZA" dirty="0">
              <a:solidFill>
                <a:schemeClr val="tx1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1"/>
                </a:solidFill>
              </a:rPr>
              <a:t>Methods</a:t>
            </a:r>
            <a:endParaRPr lang="en-ZA" dirty="0">
              <a:solidFill>
                <a:schemeClr val="tx1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1"/>
                </a:solidFill>
              </a:rPr>
              <a:t>Location of intervention</a:t>
            </a:r>
            <a:endParaRPr lang="en-ZA" dirty="0">
              <a:solidFill>
                <a:schemeClr val="tx1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1"/>
                </a:solidFill>
              </a:rPr>
              <a:t>Description of interventions/actions taken</a:t>
            </a:r>
            <a:endParaRPr lang="en-ZA" dirty="0">
              <a:solidFill>
                <a:schemeClr val="tx1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1"/>
                </a:solidFill>
              </a:rPr>
              <a:t>Results: including data tables and graphics</a:t>
            </a:r>
            <a:endParaRPr lang="en-ZA" dirty="0">
              <a:solidFill>
                <a:schemeClr val="tx1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1"/>
                </a:solidFill>
              </a:rPr>
              <a:t>Challenges and lessons learned</a:t>
            </a:r>
            <a:endParaRPr lang="en-US" dirty="0">
              <a:solidFill>
                <a:schemeClr val="tx1"/>
              </a:solidFill>
            </a:endParaRPr>
          </a:p>
          <a:p>
            <a:pPr marL="285750" lvl="0" indent="-28575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tx1"/>
                </a:solidFill>
              </a:rPr>
              <a:t>How to present the results of the mini-project</a:t>
            </a:r>
          </a:p>
          <a:p>
            <a:pPr marL="285750" lvl="0" indent="-28575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tx1"/>
                </a:solidFill>
              </a:rPr>
              <a:t>H</a:t>
            </a:r>
            <a:r>
              <a:rPr lang="en-US" dirty="0">
                <a:solidFill>
                  <a:schemeClr val="tx1"/>
                </a:solidFill>
              </a:rPr>
              <a:t>ow the course facilitators/organizers will monitor and evaluate the practicum.</a:t>
            </a:r>
          </a:p>
          <a:p>
            <a:pPr marL="285750" lvl="0" indent="-28575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How to ensure project sustainability.</a:t>
            </a:r>
            <a:endParaRPr lang="en-Z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1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540" y="1038477"/>
            <a:ext cx="7812868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Planning </a:t>
            </a:r>
            <a:r>
              <a:rPr kumimoji="0" lang="en-ZA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Spreadsheet</a:t>
            </a: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Mini Project PowerPoint presentation</a:t>
            </a:r>
            <a:endParaRPr kumimoji="0" lang="en-ZA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597172"/>
              </p:ext>
            </p:extLst>
          </p:nvPr>
        </p:nvGraphicFramePr>
        <p:xfrm>
          <a:off x="107505" y="1495243"/>
          <a:ext cx="9036495" cy="2591008"/>
        </p:xfrm>
        <a:graphic>
          <a:graphicData uri="http://schemas.openxmlformats.org/drawingml/2006/table">
            <a:tbl>
              <a:tblPr firstRow="1" firstCol="1" bandRow="1"/>
              <a:tblGrid>
                <a:gridCol w="1152127">
                  <a:extLst>
                    <a:ext uri="{9D8B030D-6E8A-4147-A177-3AD203B41FA5}">
                      <a16:colId xmlns:a16="http://schemas.microsoft.com/office/drawing/2014/main" val="3513708573"/>
                    </a:ext>
                  </a:extLst>
                </a:gridCol>
                <a:gridCol w="1576395">
                  <a:extLst>
                    <a:ext uri="{9D8B030D-6E8A-4147-A177-3AD203B41FA5}">
                      <a16:colId xmlns:a16="http://schemas.microsoft.com/office/drawing/2014/main" val="2807328667"/>
                    </a:ext>
                  </a:extLst>
                </a:gridCol>
                <a:gridCol w="779123">
                  <a:extLst>
                    <a:ext uri="{9D8B030D-6E8A-4147-A177-3AD203B41FA5}">
                      <a16:colId xmlns:a16="http://schemas.microsoft.com/office/drawing/2014/main" val="1143001399"/>
                    </a:ext>
                  </a:extLst>
                </a:gridCol>
                <a:gridCol w="656942">
                  <a:extLst>
                    <a:ext uri="{9D8B030D-6E8A-4147-A177-3AD203B41FA5}">
                      <a16:colId xmlns:a16="http://schemas.microsoft.com/office/drawing/2014/main" val="2133083116"/>
                    </a:ext>
                  </a:extLst>
                </a:gridCol>
                <a:gridCol w="1497156">
                  <a:extLst>
                    <a:ext uri="{9D8B030D-6E8A-4147-A177-3AD203B41FA5}">
                      <a16:colId xmlns:a16="http://schemas.microsoft.com/office/drawing/2014/main" val="280630223"/>
                    </a:ext>
                  </a:extLst>
                </a:gridCol>
                <a:gridCol w="1428667">
                  <a:extLst>
                    <a:ext uri="{9D8B030D-6E8A-4147-A177-3AD203B41FA5}">
                      <a16:colId xmlns:a16="http://schemas.microsoft.com/office/drawing/2014/main" val="3894235683"/>
                    </a:ext>
                  </a:extLst>
                </a:gridCol>
                <a:gridCol w="1946085">
                  <a:extLst>
                    <a:ext uri="{9D8B030D-6E8A-4147-A177-3AD203B41FA5}">
                      <a16:colId xmlns:a16="http://schemas.microsoft.com/office/drawing/2014/main" val="4160061341"/>
                    </a:ext>
                  </a:extLst>
                </a:gridCol>
              </a:tblGrid>
              <a:tr h="201398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Activities/Task/Milestones</a:t>
                      </a: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Resources required</a:t>
                      </a: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 date</a:t>
                      </a: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 date</a:t>
                      </a: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Responsible</a:t>
                      </a:r>
                    </a:p>
                    <a:p>
                      <a:pPr algn="ctr" rtl="0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Persons</a:t>
                      </a: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Risks/</a:t>
                      </a: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7E4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Mitigation measures</a:t>
                      </a: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186470"/>
                  </a:ext>
                </a:extLst>
              </a:tr>
              <a:tr h="20139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841859"/>
                  </a:ext>
                </a:extLst>
              </a:tr>
              <a:tr h="201398">
                <a:tc gridSpan="7"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Mini-project Implementation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93834"/>
                  </a:ext>
                </a:extLst>
              </a:tr>
              <a:tr h="17027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 and share a draft mini project on PowerPoint presentation to the district and provincial team</a:t>
                      </a:r>
                      <a:endParaRPr lang="en-ZA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Computer and project records.</a:t>
                      </a:r>
                    </a:p>
                    <a:p>
                      <a:pPr algn="l" rtl="0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project information from patients, staff members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day of training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ZA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day of training</a:t>
                      </a:r>
                      <a:endParaRPr lang="en-ZA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t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  <a:p>
                      <a:pPr algn="l" rtl="0" fontAlgn="t"/>
                      <a:endParaRPr lang="en-ZA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t"/>
                      <a:endParaRPr lang="en-ZA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t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training participants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Minimal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computer skills</a:t>
                      </a:r>
                    </a:p>
                    <a:p>
                      <a:pPr marL="285750" indent="-285750" algn="l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Minimal mini project development skills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Computer use PRACTICE, PRACTICE</a:t>
                      </a:r>
                    </a:p>
                    <a:p>
                      <a:pPr marL="285750" indent="-285750" algn="l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Peer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learning</a:t>
                      </a:r>
                    </a:p>
                    <a:p>
                      <a:pPr marL="285750" indent="-285750" algn="l" rtl="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Consultation with the facilitators for assistance.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2" marR="7672" marT="7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00503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ED761B6-A613-533E-1A75-998CDDC564C0}"/>
              </a:ext>
            </a:extLst>
          </p:cNvPr>
          <p:cNvSpPr txBox="1"/>
          <p:nvPr/>
        </p:nvSpPr>
        <p:spPr>
          <a:xfrm>
            <a:off x="0" y="116632"/>
            <a:ext cx="70567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Session </a:t>
            </a: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5.4: </a:t>
            </a: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Mini-Project Proposal </a:t>
            </a: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Implementation </a:t>
            </a: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30971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50747" y="1681800"/>
            <a:ext cx="7435516" cy="3636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 Hours (360 minutes) - (One-Day Workshop)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538" y="1158824"/>
            <a:ext cx="5409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Practicum </a:t>
            </a: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Training schedule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494114-112B-BC8B-70EF-1006C00C63C0}"/>
              </a:ext>
            </a:extLst>
          </p:cNvPr>
          <p:cNvSpPr txBox="1"/>
          <p:nvPr/>
        </p:nvSpPr>
        <p:spPr>
          <a:xfrm>
            <a:off x="352215" y="116632"/>
            <a:ext cx="67687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Session </a:t>
            </a: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5: </a:t>
            </a: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Overview and </a:t>
            </a: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Guidance on Mini-Project Objectives, Content, and Preparation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163469"/>
              </p:ext>
            </p:extLst>
          </p:nvPr>
        </p:nvGraphicFramePr>
        <p:xfrm>
          <a:off x="348538" y="2354660"/>
          <a:ext cx="8399926" cy="3234582"/>
        </p:xfrm>
        <a:graphic>
          <a:graphicData uri="http://schemas.openxmlformats.org/drawingml/2006/table">
            <a:tbl>
              <a:tblPr/>
              <a:tblGrid>
                <a:gridCol w="841784">
                  <a:extLst>
                    <a:ext uri="{9D8B030D-6E8A-4147-A177-3AD203B41FA5}">
                      <a16:colId xmlns:a16="http://schemas.microsoft.com/office/drawing/2014/main" val="4069414415"/>
                    </a:ext>
                  </a:extLst>
                </a:gridCol>
                <a:gridCol w="6358152">
                  <a:extLst>
                    <a:ext uri="{9D8B030D-6E8A-4147-A177-3AD203B41FA5}">
                      <a16:colId xmlns:a16="http://schemas.microsoft.com/office/drawing/2014/main" val="1519261539"/>
                    </a:ext>
                  </a:extLst>
                </a:gridCol>
                <a:gridCol w="1199990">
                  <a:extLst>
                    <a:ext uri="{9D8B030D-6E8A-4147-A177-3AD203B41FA5}">
                      <a16:colId xmlns:a16="http://schemas.microsoft.com/office/drawing/2014/main" val="3420439239"/>
                    </a:ext>
                  </a:extLst>
                </a:gridCol>
              </a:tblGrid>
              <a:tr h="539097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6B2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Session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6B2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Time (minutes)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6B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83984"/>
                  </a:ext>
                </a:extLst>
              </a:tr>
              <a:tr h="539097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Overview of Mini-Project Objectives, Content, and </a:t>
                      </a:r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Preparation - </a:t>
                      </a:r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Overview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874552"/>
                  </a:ext>
                </a:extLst>
              </a:tr>
              <a:tr h="539097">
                <a:tc>
                  <a:txBody>
                    <a:bodyPr/>
                    <a:lstStyle/>
                    <a:p>
                      <a:pPr algn="just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Guidance on mini project proposal preparation: The </a:t>
                      </a:r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basics - </a:t>
                      </a:r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Phase 1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948850"/>
                  </a:ext>
                </a:extLst>
              </a:tr>
              <a:tr h="539097">
                <a:tc>
                  <a:txBody>
                    <a:bodyPr/>
                    <a:lstStyle/>
                    <a:p>
                      <a:pPr algn="just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Guidance on mini-project proposal preparation: Data collection and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analysis – </a:t>
                      </a:r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Phase 2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648373"/>
                  </a:ext>
                </a:extLst>
              </a:tr>
              <a:tr h="539097">
                <a:tc>
                  <a:txBody>
                    <a:bodyPr/>
                    <a:lstStyle/>
                    <a:p>
                      <a:pPr algn="just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Guidance on mini-project proposal preparation:  Implementation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 – </a:t>
                      </a:r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Phase 3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707588"/>
                  </a:ext>
                </a:extLst>
              </a:tr>
              <a:tr h="539097">
                <a:tc>
                  <a:txBody>
                    <a:bodyPr/>
                    <a:lstStyle/>
                    <a:p>
                      <a:pPr algn="just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itoring and Evaluation (M&amp;E) of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Practicum – </a:t>
                      </a:r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Phase 4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129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15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87824" y="1230896"/>
            <a:ext cx="597666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2000" b="1" dirty="0">
                <a:solidFill>
                  <a:prstClr val="black"/>
                </a:solidFill>
                <a:latin typeface="Calibri"/>
              </a:rPr>
              <a:t>D</a:t>
            </a:r>
            <a:r>
              <a:rPr kumimoji="0" lang="en-ZA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evelopment</a:t>
            </a: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ZA" sz="2000" b="1" dirty="0" smtClean="0">
                <a:solidFill>
                  <a:prstClr val="black"/>
                </a:solidFill>
                <a:latin typeface="Calibri"/>
              </a:rPr>
              <a:t>and presentation of </a:t>
            </a: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 project 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D761B6-A613-533E-1A75-998CDDC564C0}"/>
              </a:ext>
            </a:extLst>
          </p:cNvPr>
          <p:cNvSpPr txBox="1"/>
          <p:nvPr/>
        </p:nvSpPr>
        <p:spPr>
          <a:xfrm>
            <a:off x="0" y="116632"/>
            <a:ext cx="72362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Session </a:t>
            </a: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5.5: </a:t>
            </a: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Monitoring and Evaluation (M&amp;E) of Practicum. </a:t>
            </a:r>
          </a:p>
        </p:txBody>
      </p:sp>
      <p:pic>
        <p:nvPicPr>
          <p:cNvPr id="8" name="Picture 2" descr="Exercise Mea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2664296" cy="201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987824" y="1772816"/>
            <a:ext cx="6156176" cy="40324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ZA" b="1" i="1" dirty="0" smtClean="0">
                <a:solidFill>
                  <a:schemeClr val="tx1"/>
                </a:solidFill>
              </a:rPr>
              <a:t>(30min</a:t>
            </a:r>
            <a:r>
              <a:rPr lang="en-ZA" b="1" i="1" dirty="0">
                <a:solidFill>
                  <a:schemeClr val="tx1"/>
                </a:solidFill>
              </a:rPr>
              <a:t>) </a:t>
            </a:r>
            <a:r>
              <a:rPr lang="en-ZA" dirty="0" smtClean="0">
                <a:solidFill>
                  <a:schemeClr val="tx1"/>
                </a:solidFill>
              </a:rPr>
              <a:t>- Groups </a:t>
            </a:r>
            <a:r>
              <a:rPr lang="en-ZA" dirty="0">
                <a:solidFill>
                  <a:schemeClr val="tx1"/>
                </a:solidFill>
              </a:rPr>
              <a:t>to develop a PowerPoint presentation outlining the mini-project and </a:t>
            </a:r>
            <a:endParaRPr lang="en-ZA" dirty="0" smtClean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ZA" b="1" i="1" dirty="0" smtClean="0">
                <a:solidFill>
                  <a:schemeClr val="tx1"/>
                </a:solidFill>
              </a:rPr>
              <a:t>(30min)</a:t>
            </a:r>
            <a:r>
              <a:rPr lang="en-ZA" dirty="0" smtClean="0">
                <a:solidFill>
                  <a:schemeClr val="tx1"/>
                </a:solidFill>
              </a:rPr>
              <a:t> - present </a:t>
            </a:r>
            <a:r>
              <a:rPr lang="en-ZA" dirty="0">
                <a:solidFill>
                  <a:schemeClr val="tx1"/>
                </a:solidFill>
              </a:rPr>
              <a:t>it. </a:t>
            </a:r>
            <a:endParaRPr lang="en-ZA" dirty="0" smtClean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ZA" dirty="0" smtClean="0">
                <a:solidFill>
                  <a:schemeClr val="tx1"/>
                </a:solidFill>
              </a:rPr>
              <a:t>The </a:t>
            </a:r>
            <a:r>
              <a:rPr lang="en-ZA" dirty="0">
                <a:solidFill>
                  <a:schemeClr val="tx1"/>
                </a:solidFill>
              </a:rPr>
              <a:t>mini project should have the following headings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Title</a:t>
            </a:r>
            <a:endParaRPr lang="en-ZA" sz="16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Problem statement</a:t>
            </a:r>
            <a:endParaRPr lang="en-ZA" sz="16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Objectives</a:t>
            </a:r>
            <a:endParaRPr lang="en-ZA" sz="16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Hard skills applied</a:t>
            </a:r>
            <a:endParaRPr lang="en-ZA" sz="16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Methods</a:t>
            </a:r>
            <a:endParaRPr lang="en-ZA" sz="16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Location of intervention</a:t>
            </a:r>
            <a:endParaRPr lang="en-ZA" sz="16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Description of interventions/actions taken</a:t>
            </a:r>
            <a:endParaRPr lang="en-ZA" sz="16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Results: including data tables and graphics</a:t>
            </a:r>
            <a:endParaRPr lang="en-ZA" sz="16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Challenges and lessons learned</a:t>
            </a:r>
            <a:endParaRPr lang="en-ZA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96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53480EAB-E1B2-12A9-2697-7C438A773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401760"/>
            <a:ext cx="3213814" cy="20537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49D67-046F-B2E1-F46D-B817190E6157}"/>
              </a:ext>
            </a:extLst>
          </p:cNvPr>
          <p:cNvSpPr txBox="1">
            <a:spLocks/>
          </p:cNvSpPr>
          <p:nvPr/>
        </p:nvSpPr>
        <p:spPr>
          <a:xfrm>
            <a:off x="4308213" y="2401759"/>
            <a:ext cx="4248472" cy="2053776"/>
          </a:xfrm>
          <a:prstGeom prst="rect">
            <a:avLst/>
          </a:prstGeom>
          <a:solidFill>
            <a:srgbClr val="E8E3CE">
              <a:lumMod val="90000"/>
            </a:srgbClr>
          </a:solidFill>
          <a:ln>
            <a:solidFill>
              <a:srgbClr val="E8E3CE">
                <a:lumMod val="10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base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9BA8B7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ptos "/>
                <a:ea typeface="+mn-ea"/>
                <a:cs typeface="+mn-cs"/>
              </a:rPr>
              <a:t>Session </a:t>
            </a: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ptos "/>
                <a:ea typeface="+mn-ea"/>
                <a:cs typeface="+mn-cs"/>
              </a:rPr>
              <a:t>5.5: 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ptos "/>
              <a:ea typeface="+mn-ea"/>
              <a:cs typeface="+mn-cs"/>
            </a:endParaRPr>
          </a:p>
          <a:p>
            <a:pPr marL="0" lvl="0" indent="0">
              <a:buClr>
                <a:srgbClr val="4F81BD"/>
              </a:buClr>
              <a:buNone/>
            </a:pPr>
            <a:r>
              <a:rPr lang="en-ZA" sz="2400" b="1" dirty="0"/>
              <a:t>Monitoring and Evaluation (M&amp;E) of Practicum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554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D761B6-A613-533E-1A75-998CDDC564C0}"/>
              </a:ext>
            </a:extLst>
          </p:cNvPr>
          <p:cNvSpPr txBox="1"/>
          <p:nvPr/>
        </p:nvSpPr>
        <p:spPr>
          <a:xfrm>
            <a:off x="0" y="116632"/>
            <a:ext cx="70567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Session </a:t>
            </a: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5.5: </a:t>
            </a: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Monitoring and Evaluation (M&amp;E) of Practicum.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79341"/>
              </p:ext>
            </p:extLst>
          </p:nvPr>
        </p:nvGraphicFramePr>
        <p:xfrm>
          <a:off x="125370" y="1323892"/>
          <a:ext cx="8928992" cy="4372570"/>
        </p:xfrm>
        <a:graphic>
          <a:graphicData uri="http://schemas.openxmlformats.org/drawingml/2006/table">
            <a:tbl>
              <a:tblPr/>
              <a:tblGrid>
                <a:gridCol w="1584175">
                  <a:extLst>
                    <a:ext uri="{9D8B030D-6E8A-4147-A177-3AD203B41FA5}">
                      <a16:colId xmlns:a16="http://schemas.microsoft.com/office/drawing/2014/main" val="2113098250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3993831508"/>
                    </a:ext>
                  </a:extLst>
                </a:gridCol>
                <a:gridCol w="1815303">
                  <a:extLst>
                    <a:ext uri="{9D8B030D-6E8A-4147-A177-3AD203B41FA5}">
                      <a16:colId xmlns:a16="http://schemas.microsoft.com/office/drawing/2014/main" val="3561848986"/>
                    </a:ext>
                  </a:extLst>
                </a:gridCol>
                <a:gridCol w="892900">
                  <a:extLst>
                    <a:ext uri="{9D8B030D-6E8A-4147-A177-3AD203B41FA5}">
                      <a16:colId xmlns:a16="http://schemas.microsoft.com/office/drawing/2014/main" val="4143439927"/>
                    </a:ext>
                  </a:extLst>
                </a:gridCol>
                <a:gridCol w="631563">
                  <a:extLst>
                    <a:ext uri="{9D8B030D-6E8A-4147-A177-3AD203B41FA5}">
                      <a16:colId xmlns:a16="http://schemas.microsoft.com/office/drawing/2014/main" val="3912093565"/>
                    </a:ext>
                  </a:extLst>
                </a:gridCol>
                <a:gridCol w="620675">
                  <a:extLst>
                    <a:ext uri="{9D8B030D-6E8A-4147-A177-3AD203B41FA5}">
                      <a16:colId xmlns:a16="http://schemas.microsoft.com/office/drawing/2014/main" val="3333170130"/>
                    </a:ext>
                  </a:extLst>
                </a:gridCol>
              </a:tblGrid>
              <a:tr h="254888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Activity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Sub-activities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Responsibility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Frequency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 Time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 time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649302"/>
                  </a:ext>
                </a:extLst>
              </a:tr>
              <a:tr h="254888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Scheduled support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Virtual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Consultants &amp; JLN fellows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Every 2nd week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Apr-26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Oct-26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4108658"/>
                  </a:ext>
                </a:extLst>
              </a:tr>
              <a:tr h="25488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WhatsApp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Consultants &amp; JLN fellows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Every 2nd week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Apr-26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Oct-26</a:t>
                      </a:r>
                      <a:endParaRPr kumimoji="0" lang="en-ZA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870077"/>
                  </a:ext>
                </a:extLst>
              </a:tr>
              <a:tr h="25488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One on one consultations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Consultants &amp; JLN fellows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Every 2nd week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Apr-26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Oct-26</a:t>
                      </a:r>
                      <a:endParaRPr kumimoji="0" lang="en-ZA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0700923"/>
                  </a:ext>
                </a:extLst>
              </a:tr>
              <a:tr h="317338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Due date on mini-project submission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month after the training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Participants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Once off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Apr-26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31-May-26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130691"/>
                  </a:ext>
                </a:extLst>
              </a:tr>
              <a:tr h="254888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Providing feedback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month after receipt of the mini-project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Participants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Once off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31-May-26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30-Jun-26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9175185"/>
                  </a:ext>
                </a:extLst>
              </a:tr>
              <a:tr h="254888">
                <a:tc rowSpan="7"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Focus of the support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 baseline data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Consultants &amp; JLN fellows &amp; Project Lead</a:t>
                      </a:r>
                      <a:endParaRPr kumimoji="0" lang="en-ZA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Every 2nd week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Apr-26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Oct-26</a:t>
                      </a:r>
                      <a:endParaRPr kumimoji="0" lang="en-ZA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193194"/>
                  </a:ext>
                </a:extLst>
              </a:tr>
              <a:tr h="25488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Track poor perfroming indicators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Consultants &amp; JLN fellows &amp; Project Lead</a:t>
                      </a:r>
                      <a:endParaRPr kumimoji="0" lang="en-ZA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Every 2nd week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Apr-26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Oct-26</a:t>
                      </a:r>
                      <a:endParaRPr kumimoji="0" lang="en-ZA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592858"/>
                  </a:ext>
                </a:extLst>
              </a:tr>
              <a:tr h="25488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Track performance against targets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Consultants &amp; JLN fellows &amp; Project Lead</a:t>
                      </a:r>
                      <a:endParaRPr kumimoji="0" lang="en-ZA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Every 2nd week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Apr-26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Oct-26</a:t>
                      </a:r>
                      <a:endParaRPr kumimoji="0" lang="en-ZA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2545380"/>
                  </a:ext>
                </a:extLst>
              </a:tr>
              <a:tr h="25488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Identify early signs of improvement/decline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Consultants &amp; JLN fellows &amp; Project Lead</a:t>
                      </a:r>
                      <a:endParaRPr kumimoji="0" lang="en-ZA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Every 2nd week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Apr-26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Oct-26</a:t>
                      </a:r>
                      <a:endParaRPr kumimoji="0" lang="en-ZA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2240807"/>
                  </a:ext>
                </a:extLst>
              </a:tr>
              <a:tr h="34532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Track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documentation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 changes and lessons learned 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Consultants &amp; JLN fellows &amp; Project Lead</a:t>
                      </a:r>
                      <a:endParaRPr kumimoji="0" lang="en-ZA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Every 2nd week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Apr-26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Oct-26</a:t>
                      </a:r>
                      <a:endParaRPr kumimoji="0" lang="en-ZA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390110"/>
                  </a:ext>
                </a:extLst>
              </a:tr>
              <a:tr h="33712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Discuss project implementation lessons learned and challenges.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Consultants &amp; JLN fellows &amp; Project Lead</a:t>
                      </a:r>
                      <a:endParaRPr kumimoji="0" lang="en-ZA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Every 2nd week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Apr-26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Oct-26</a:t>
                      </a:r>
                      <a:endParaRPr kumimoji="0" lang="en-ZA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0630474"/>
                  </a:ext>
                </a:extLst>
              </a:tr>
              <a:tr h="32180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Discuss feedback loops for decision-making and adaptation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Consultants &amp; JLN fellows &amp; Project Lead</a:t>
                      </a:r>
                      <a:endParaRPr kumimoji="0" lang="en-ZA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Every 2nd week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Apr-26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Oct-26</a:t>
                      </a:r>
                      <a:endParaRPr kumimoji="0" lang="en-ZA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843893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3017" y="978719"/>
            <a:ext cx="464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Monitoring and evaluation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322697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D761B6-A613-533E-1A75-998CDDC564C0}"/>
              </a:ext>
            </a:extLst>
          </p:cNvPr>
          <p:cNvSpPr txBox="1"/>
          <p:nvPr/>
        </p:nvSpPr>
        <p:spPr>
          <a:xfrm>
            <a:off x="0" y="116632"/>
            <a:ext cx="70567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Session </a:t>
            </a: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5.5: </a:t>
            </a: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Monitoring and Evaluation (M&amp;E) of Practicum.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132295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Sustainability plan</a:t>
            </a:r>
            <a:endParaRPr lang="en-ZA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513373"/>
              </p:ext>
            </p:extLst>
          </p:nvPr>
        </p:nvGraphicFramePr>
        <p:xfrm>
          <a:off x="229816" y="1501627"/>
          <a:ext cx="8640960" cy="4181274"/>
        </p:xfrm>
        <a:graphic>
          <a:graphicData uri="http://schemas.openxmlformats.org/drawingml/2006/table">
            <a:tbl>
              <a:tblPr/>
              <a:tblGrid>
                <a:gridCol w="1723565">
                  <a:extLst>
                    <a:ext uri="{9D8B030D-6E8A-4147-A177-3AD203B41FA5}">
                      <a16:colId xmlns:a16="http://schemas.microsoft.com/office/drawing/2014/main" val="3986236122"/>
                    </a:ext>
                  </a:extLst>
                </a:gridCol>
                <a:gridCol w="3632211">
                  <a:extLst>
                    <a:ext uri="{9D8B030D-6E8A-4147-A177-3AD203B41FA5}">
                      <a16:colId xmlns:a16="http://schemas.microsoft.com/office/drawing/2014/main" val="556023711"/>
                    </a:ext>
                  </a:extLst>
                </a:gridCol>
                <a:gridCol w="1503782">
                  <a:extLst>
                    <a:ext uri="{9D8B030D-6E8A-4147-A177-3AD203B41FA5}">
                      <a16:colId xmlns:a16="http://schemas.microsoft.com/office/drawing/2014/main" val="3951611010"/>
                    </a:ext>
                  </a:extLst>
                </a:gridCol>
                <a:gridCol w="670918">
                  <a:extLst>
                    <a:ext uri="{9D8B030D-6E8A-4147-A177-3AD203B41FA5}">
                      <a16:colId xmlns:a16="http://schemas.microsoft.com/office/drawing/2014/main" val="1845287771"/>
                    </a:ext>
                  </a:extLst>
                </a:gridCol>
                <a:gridCol w="555242">
                  <a:extLst>
                    <a:ext uri="{9D8B030D-6E8A-4147-A177-3AD203B41FA5}">
                      <a16:colId xmlns:a16="http://schemas.microsoft.com/office/drawing/2014/main" val="440213113"/>
                    </a:ext>
                  </a:extLst>
                </a:gridCol>
                <a:gridCol w="555242">
                  <a:extLst>
                    <a:ext uri="{9D8B030D-6E8A-4147-A177-3AD203B41FA5}">
                      <a16:colId xmlns:a16="http://schemas.microsoft.com/office/drawing/2014/main" val="2379045956"/>
                    </a:ext>
                  </a:extLst>
                </a:gridCol>
              </a:tblGrid>
              <a:tr h="506646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Activities</a:t>
                      </a:r>
                    </a:p>
                  </a:txBody>
                  <a:tcPr marL="7918" marR="7918" marT="79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Sub-activities</a:t>
                      </a:r>
                    </a:p>
                  </a:txBody>
                  <a:tcPr marL="7918" marR="7918" marT="79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Responsibility</a:t>
                      </a:r>
                    </a:p>
                  </a:txBody>
                  <a:tcPr marL="7918" marR="7918" marT="79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Frequency</a:t>
                      </a:r>
                    </a:p>
                  </a:txBody>
                  <a:tcPr marL="7918" marR="7918" marT="79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 Time</a:t>
                      </a:r>
                    </a:p>
                  </a:txBody>
                  <a:tcPr marL="7918" marR="7918" marT="79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 time</a:t>
                      </a:r>
                    </a:p>
                  </a:txBody>
                  <a:tcPr marL="7918" marR="7918" marT="79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337058"/>
                  </a:ext>
                </a:extLst>
              </a:tr>
              <a:tr h="324653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Integration into Routine PHC Services</a:t>
                      </a:r>
                    </a:p>
                  </a:txBody>
                  <a:tcPr marL="7918" marR="7918" marT="7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 participants to - </a:t>
                      </a:r>
                    </a:p>
                  </a:txBody>
                  <a:tcPr marL="7918" marR="7918" marT="79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25130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ü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Embed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mini-project activities into existing clinical workflows, standard operating procedures (SOPs), and daily schedules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531" marR="7918" marT="7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Consultants &amp; JLN fellows</a:t>
                      </a:r>
                    </a:p>
                  </a:txBody>
                  <a:tcPr marL="7918" marR="7918" marT="79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Continuous</a:t>
                      </a:r>
                    </a:p>
                  </a:txBody>
                  <a:tcPr marL="7918" marR="7918" marT="79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Apr-26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Oct-26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62" marR="7662" marT="76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1393970"/>
                  </a:ext>
                </a:extLst>
              </a:tr>
              <a:tr h="483021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ü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Align the project with national and district health priorities to ensure ongoing relevance and support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531" marR="7918" marT="7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Consultants &amp; JLN fellows</a:t>
                      </a:r>
                    </a:p>
                  </a:txBody>
                  <a:tcPr marL="7918" marR="7918" marT="79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Continuous</a:t>
                      </a:r>
                    </a:p>
                  </a:txBody>
                  <a:tcPr marL="7918" marR="7918" marT="79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Apr-26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Oct-26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62" marR="7662" marT="76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056261"/>
                  </a:ext>
                </a:extLst>
              </a:tr>
              <a:tr h="501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Capacity Building of PHC Staff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 participants to</a:t>
                      </a:r>
                    </a:p>
                  </a:txBody>
                  <a:tcPr marL="7918" marR="7918" marT="79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Consultants &amp; JLN fellows</a:t>
                      </a:r>
                    </a:p>
                  </a:txBody>
                  <a:tcPr marL="7918" marR="7918" marT="79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Continuous</a:t>
                      </a:r>
                    </a:p>
                  </a:txBody>
                  <a:tcPr marL="7918" marR="7918" marT="79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Apr-26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Oct-26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62" marR="7662" marT="76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1942386"/>
                  </a:ext>
                </a:extLst>
              </a:tr>
              <a:tr h="483021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ü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 simple job aids, checklists, and guidelines for continued use.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531" marR="7918" marT="7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Consultants &amp; JLN fellows</a:t>
                      </a:r>
                    </a:p>
                  </a:txBody>
                  <a:tcPr marL="7918" marR="7918" marT="79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Continuous</a:t>
                      </a:r>
                    </a:p>
                  </a:txBody>
                  <a:tcPr marL="7918" marR="7918" marT="79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Apr-26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Oct-26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62" marR="7662" marT="76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927775"/>
                  </a:ext>
                </a:extLst>
              </a:tr>
              <a:tr h="324653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ü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Identify a facility focal person to champion the project and mentor other staff.</a:t>
                      </a:r>
                    </a:p>
                  </a:txBody>
                  <a:tcPr marL="142531" marR="7918" marT="7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Consultants &amp; JLN fellows</a:t>
                      </a:r>
                    </a:p>
                  </a:txBody>
                  <a:tcPr marL="7918" marR="7918" marT="79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Once off</a:t>
                      </a:r>
                    </a:p>
                  </a:txBody>
                  <a:tcPr marL="7918" marR="7918" marT="79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Apr-26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Oct-26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62" marR="7662" marT="76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770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24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D761B6-A613-533E-1A75-998CDDC564C0}"/>
              </a:ext>
            </a:extLst>
          </p:cNvPr>
          <p:cNvSpPr txBox="1"/>
          <p:nvPr/>
        </p:nvSpPr>
        <p:spPr>
          <a:xfrm>
            <a:off x="0" y="116632"/>
            <a:ext cx="70567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Session </a:t>
            </a: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5.5: </a:t>
            </a: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Monitoring and Evaluation (M&amp;E) of Practicum.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05273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Sustainability plan</a:t>
            </a: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998276"/>
              </p:ext>
            </p:extLst>
          </p:nvPr>
        </p:nvGraphicFramePr>
        <p:xfrm>
          <a:off x="107504" y="1556792"/>
          <a:ext cx="8856983" cy="4034964"/>
        </p:xfrm>
        <a:graphic>
          <a:graphicData uri="http://schemas.openxmlformats.org/drawingml/2006/table">
            <a:tbl>
              <a:tblPr/>
              <a:tblGrid>
                <a:gridCol w="1766654">
                  <a:extLst>
                    <a:ext uri="{9D8B030D-6E8A-4147-A177-3AD203B41FA5}">
                      <a16:colId xmlns:a16="http://schemas.microsoft.com/office/drawing/2014/main" val="3792890608"/>
                    </a:ext>
                  </a:extLst>
                </a:gridCol>
                <a:gridCol w="3723016">
                  <a:extLst>
                    <a:ext uri="{9D8B030D-6E8A-4147-A177-3AD203B41FA5}">
                      <a16:colId xmlns:a16="http://schemas.microsoft.com/office/drawing/2014/main" val="4124111965"/>
                    </a:ext>
                  </a:extLst>
                </a:gridCol>
                <a:gridCol w="1541376">
                  <a:extLst>
                    <a:ext uri="{9D8B030D-6E8A-4147-A177-3AD203B41FA5}">
                      <a16:colId xmlns:a16="http://schemas.microsoft.com/office/drawing/2014/main" val="190766501"/>
                    </a:ext>
                  </a:extLst>
                </a:gridCol>
                <a:gridCol w="687691">
                  <a:extLst>
                    <a:ext uri="{9D8B030D-6E8A-4147-A177-3AD203B41FA5}">
                      <a16:colId xmlns:a16="http://schemas.microsoft.com/office/drawing/2014/main" val="3363701489"/>
                    </a:ext>
                  </a:extLst>
                </a:gridCol>
                <a:gridCol w="569123">
                  <a:extLst>
                    <a:ext uri="{9D8B030D-6E8A-4147-A177-3AD203B41FA5}">
                      <a16:colId xmlns:a16="http://schemas.microsoft.com/office/drawing/2014/main" val="451953067"/>
                    </a:ext>
                  </a:extLst>
                </a:gridCol>
                <a:gridCol w="569123">
                  <a:extLst>
                    <a:ext uri="{9D8B030D-6E8A-4147-A177-3AD203B41FA5}">
                      <a16:colId xmlns:a16="http://schemas.microsoft.com/office/drawing/2014/main" val="4159119451"/>
                    </a:ext>
                  </a:extLst>
                </a:gridCol>
              </a:tblGrid>
              <a:tr h="32465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Activities</a:t>
                      </a:r>
                    </a:p>
                  </a:txBody>
                  <a:tcPr marL="7918" marR="7918" marT="7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Sub-activities</a:t>
                      </a:r>
                    </a:p>
                  </a:txBody>
                  <a:tcPr marL="7918" marR="7918" marT="7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Responsibility</a:t>
                      </a:r>
                    </a:p>
                  </a:txBody>
                  <a:tcPr marL="7918" marR="7918" marT="7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Frequency</a:t>
                      </a:r>
                    </a:p>
                  </a:txBody>
                  <a:tcPr marL="7918" marR="7918" marT="7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 Time</a:t>
                      </a:r>
                    </a:p>
                  </a:txBody>
                  <a:tcPr marL="7918" marR="7918" marT="7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 time</a:t>
                      </a:r>
                    </a:p>
                  </a:txBody>
                  <a:tcPr marL="7918" marR="7918" marT="7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989246"/>
                  </a:ext>
                </a:extLst>
              </a:tr>
              <a:tr h="4830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Ongoing Monitoring and Use of Data</a:t>
                      </a:r>
                    </a:p>
                  </a:txBody>
                  <a:tcPr marL="7918" marR="7918" marT="7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Incorporate project indicators into routine data collection tools and registers. (????)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Consultants &amp; JLN fellows</a:t>
                      </a:r>
                    </a:p>
                  </a:txBody>
                  <a:tcPr marL="7918" marR="7918" marT="7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Once off</a:t>
                      </a:r>
                    </a:p>
                  </a:txBody>
                  <a:tcPr marL="7918" marR="7918" marT="7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Apr-26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Oct-26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720795"/>
                  </a:ext>
                </a:extLst>
              </a:tr>
              <a:tr h="483021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 data during regular facility meetings to track progress and identify areas for improvement.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Consultants &amp; JLN fellows</a:t>
                      </a:r>
                    </a:p>
                  </a:txBody>
                  <a:tcPr marL="7918" marR="7918" marT="7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Bi-weekly</a:t>
                      </a:r>
                    </a:p>
                  </a:txBody>
                  <a:tcPr marL="7918" marR="7918" marT="7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Apr-26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Oct-26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0293544"/>
                  </a:ext>
                </a:extLst>
              </a:tr>
              <a:tr h="324653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 results to inform decision-making and demonstrate the value of the project</a:t>
                      </a:r>
                    </a:p>
                  </a:txBody>
                  <a:tcPr marL="7918" marR="7918" marT="7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Consultants &amp; JLN fellows</a:t>
                      </a:r>
                    </a:p>
                  </a:txBody>
                  <a:tcPr marL="7918" marR="7918" marT="7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Bi-weekly</a:t>
                      </a:r>
                    </a:p>
                  </a:txBody>
                  <a:tcPr marL="7918" marR="7918" marT="7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Apr-26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Oct-26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6730794"/>
                  </a:ext>
                </a:extLst>
              </a:tr>
              <a:tr h="573696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Management and Leadership Support</a:t>
                      </a:r>
                    </a:p>
                  </a:txBody>
                  <a:tcPr marL="7918" marR="7918" marT="7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 participants to</a:t>
                      </a:r>
                      <a:b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Consultants &amp; JLN fellows</a:t>
                      </a:r>
                    </a:p>
                  </a:txBody>
                  <a:tcPr marL="7918" marR="7918" marT="7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Monthly</a:t>
                      </a:r>
                    </a:p>
                  </a:txBody>
                  <a:tcPr marL="7918" marR="7918" marT="7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Apr-26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Oct-26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0576967"/>
                  </a:ext>
                </a:extLst>
              </a:tr>
              <a:tr h="324653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8650" lvl="1" indent="-171450" algn="l" fontAlgn="b">
                        <a:buFont typeface="Wingdings" panose="05000000000000000000" pitchFamily="2" charset="2"/>
                        <a:buChar char="ü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Include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mini-project activities in facility operational plans and quality improvement initiatives</a:t>
                      </a:r>
                    </a:p>
                  </a:txBody>
                  <a:tcPr marL="7918" marR="7918" marT="7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Consultants &amp; JLN fellows</a:t>
                      </a:r>
                    </a:p>
                  </a:txBody>
                  <a:tcPr marL="7918" marR="7918" marT="7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Monthly</a:t>
                      </a:r>
                    </a:p>
                  </a:txBody>
                  <a:tcPr marL="7918" marR="7918" marT="7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Apr-26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Oct-26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177713"/>
                  </a:ext>
                </a:extLst>
              </a:tr>
              <a:tr h="221714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8650" lvl="1" indent="-171450" algn="l" fontAlgn="b">
                        <a:buFont typeface="Wingdings" panose="05000000000000000000" pitchFamily="2" charset="2"/>
                        <a:buChar char="ü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Encourage managers to provide oversight and periodic feedback</a:t>
                      </a:r>
                    </a:p>
                  </a:txBody>
                  <a:tcPr marL="7918" marR="7918" marT="7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Consultants &amp; JLN fellows</a:t>
                      </a:r>
                    </a:p>
                  </a:txBody>
                  <a:tcPr marL="7918" marR="7918" marT="7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Monthly</a:t>
                      </a:r>
                    </a:p>
                  </a:txBody>
                  <a:tcPr marL="7918" marR="7918" marT="7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Apr-26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Oct-26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2238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104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D761B6-A613-533E-1A75-998CDDC564C0}"/>
              </a:ext>
            </a:extLst>
          </p:cNvPr>
          <p:cNvSpPr txBox="1"/>
          <p:nvPr/>
        </p:nvSpPr>
        <p:spPr>
          <a:xfrm>
            <a:off x="0" y="116633"/>
            <a:ext cx="71642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Session </a:t>
            </a: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5.5: </a:t>
            </a: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Monitoring and Evaluation (M&amp;E) of Practicum.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132295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Sustainability plan</a:t>
            </a: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645063"/>
              </p:ext>
            </p:extLst>
          </p:nvPr>
        </p:nvGraphicFramePr>
        <p:xfrm>
          <a:off x="251520" y="1556792"/>
          <a:ext cx="8784975" cy="4246950"/>
        </p:xfrm>
        <a:graphic>
          <a:graphicData uri="http://schemas.openxmlformats.org/drawingml/2006/table">
            <a:tbl>
              <a:tblPr/>
              <a:tblGrid>
                <a:gridCol w="1752291">
                  <a:extLst>
                    <a:ext uri="{9D8B030D-6E8A-4147-A177-3AD203B41FA5}">
                      <a16:colId xmlns:a16="http://schemas.microsoft.com/office/drawing/2014/main" val="4090494832"/>
                    </a:ext>
                  </a:extLst>
                </a:gridCol>
                <a:gridCol w="3692747">
                  <a:extLst>
                    <a:ext uri="{9D8B030D-6E8A-4147-A177-3AD203B41FA5}">
                      <a16:colId xmlns:a16="http://schemas.microsoft.com/office/drawing/2014/main" val="2307767476"/>
                    </a:ext>
                  </a:extLst>
                </a:gridCol>
                <a:gridCol w="1528845">
                  <a:extLst>
                    <a:ext uri="{9D8B030D-6E8A-4147-A177-3AD203B41FA5}">
                      <a16:colId xmlns:a16="http://schemas.microsoft.com/office/drawing/2014/main" val="1285030328"/>
                    </a:ext>
                  </a:extLst>
                </a:gridCol>
                <a:gridCol w="682100">
                  <a:extLst>
                    <a:ext uri="{9D8B030D-6E8A-4147-A177-3AD203B41FA5}">
                      <a16:colId xmlns:a16="http://schemas.microsoft.com/office/drawing/2014/main" val="2304709579"/>
                    </a:ext>
                  </a:extLst>
                </a:gridCol>
                <a:gridCol w="564496">
                  <a:extLst>
                    <a:ext uri="{9D8B030D-6E8A-4147-A177-3AD203B41FA5}">
                      <a16:colId xmlns:a16="http://schemas.microsoft.com/office/drawing/2014/main" val="1596406111"/>
                    </a:ext>
                  </a:extLst>
                </a:gridCol>
                <a:gridCol w="564496">
                  <a:extLst>
                    <a:ext uri="{9D8B030D-6E8A-4147-A177-3AD203B41FA5}">
                      <a16:colId xmlns:a16="http://schemas.microsoft.com/office/drawing/2014/main" val="3911707873"/>
                    </a:ext>
                  </a:extLst>
                </a:gridCol>
              </a:tblGrid>
              <a:tr h="32465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Activities</a:t>
                      </a:r>
                    </a:p>
                  </a:txBody>
                  <a:tcPr marL="7918" marR="7918" marT="7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Sub-activities</a:t>
                      </a:r>
                    </a:p>
                  </a:txBody>
                  <a:tcPr marL="7918" marR="7918" marT="7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Responsibility</a:t>
                      </a:r>
                    </a:p>
                  </a:txBody>
                  <a:tcPr marL="7918" marR="7918" marT="7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Frequency</a:t>
                      </a:r>
                    </a:p>
                  </a:txBody>
                  <a:tcPr marL="7918" marR="7918" marT="7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 Time</a:t>
                      </a:r>
                    </a:p>
                  </a:txBody>
                  <a:tcPr marL="7918" marR="7918" marT="7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 time</a:t>
                      </a:r>
                    </a:p>
                  </a:txBody>
                  <a:tcPr marL="7918" marR="7918" marT="7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244627"/>
                  </a:ext>
                </a:extLst>
              </a:tr>
              <a:tr h="251411"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Resource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Sustainability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 the participant to,  </a:t>
                      </a:r>
                      <a:b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7415992"/>
                  </a:ext>
                </a:extLst>
              </a:tr>
              <a:tr h="324653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ü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 existing resources where possible (staff, equipment, registers, and space).</a:t>
                      </a:r>
                    </a:p>
                  </a:txBody>
                  <a:tcPr marL="142531" marR="7918" marT="7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Consultants &amp; JLN fellows</a:t>
                      </a:r>
                    </a:p>
                  </a:txBody>
                  <a:tcPr marL="7918" marR="7918" marT="7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Bi-Weekly</a:t>
                      </a:r>
                    </a:p>
                  </a:txBody>
                  <a:tcPr marL="7918" marR="7918" marT="7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Apr-26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Oct-26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5872926"/>
                  </a:ext>
                </a:extLst>
              </a:tr>
              <a:tr h="324653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ü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Identify low-cost solutions and avoid dependence on external support.</a:t>
                      </a:r>
                    </a:p>
                  </a:txBody>
                  <a:tcPr marL="142531" marR="7918" marT="7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Consultants &amp; JLN fellows</a:t>
                      </a:r>
                    </a:p>
                  </a:txBody>
                  <a:tcPr marL="7918" marR="7918" marT="7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Bi-Weekly</a:t>
                      </a:r>
                    </a:p>
                  </a:txBody>
                  <a:tcPr marL="7918" marR="7918" marT="7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Apr-26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Oct-26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572663"/>
                  </a:ext>
                </a:extLst>
              </a:tr>
              <a:tr h="327979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ü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for replenishment of essential materials through routine procurement systems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531" marR="7918" marT="7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Consultants &amp; JLN fellows</a:t>
                      </a:r>
                    </a:p>
                  </a:txBody>
                  <a:tcPr marL="7918" marR="7918" marT="7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Bi-Weekly</a:t>
                      </a:r>
                    </a:p>
                  </a:txBody>
                  <a:tcPr marL="7918" marR="7918" marT="7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Apr-26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Oct-26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449162"/>
                  </a:ext>
                </a:extLst>
              </a:tr>
              <a:tr h="556486"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Continuous Quality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Improvement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 the participant to</a:t>
                      </a:r>
                    </a:p>
                  </a:txBody>
                  <a:tcPr marL="7918" marR="7918" marT="7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Apr-26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Oct-26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8493196"/>
                  </a:ext>
                </a:extLst>
              </a:tr>
              <a:tr h="34049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Wingdings" panose="05000000000000000000" pitchFamily="2" charset="2"/>
                        <a:buChar char="ü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 project findings to inform ongoing quality improvement cycles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531" marR="7918" marT="7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Consultants &amp; JLN fellows</a:t>
                      </a:r>
                    </a:p>
                  </a:txBody>
                  <a:tcPr marL="7918" marR="7918" marT="7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Bi-Weekly</a:t>
                      </a:r>
                    </a:p>
                  </a:txBody>
                  <a:tcPr marL="7918" marR="7918" marT="7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Apr-26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Oct-26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780998"/>
                  </a:ext>
                </a:extLst>
              </a:tr>
              <a:tr h="426008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Wingdings" panose="05000000000000000000" pitchFamily="2" charset="2"/>
                        <a:buChar char="ü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Adjust activities based on feedback, data trends, and service delivery needs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531" marR="7918" marT="7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Consultants &amp; JLN fellows</a:t>
                      </a:r>
                    </a:p>
                  </a:txBody>
                  <a:tcPr marL="7918" marR="7918" marT="7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Bi-Weekly</a:t>
                      </a:r>
                    </a:p>
                  </a:txBody>
                  <a:tcPr marL="7918" marR="7918" marT="7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Apr-26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Oct-26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444085"/>
                  </a:ext>
                </a:extLst>
              </a:tr>
              <a:tr h="356327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Wingdings" panose="05000000000000000000" pitchFamily="2" charset="2"/>
                        <a:buChar char="ü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 improvements and challenges for future learning.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531" marR="7918" marT="7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Consultants &amp; JLN fellows</a:t>
                      </a:r>
                    </a:p>
                  </a:txBody>
                  <a:tcPr marL="7918" marR="7918" marT="7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Bi-Weekly</a:t>
                      </a:r>
                    </a:p>
                  </a:txBody>
                  <a:tcPr marL="7918" marR="7918" marT="7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Apr-26</a:t>
                      </a: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Oct-26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62" marR="7662" marT="76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502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88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17" y="1133446"/>
            <a:ext cx="7596336" cy="40011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Exercise </a:t>
            </a: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sustainability </a:t>
            </a: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planning and module reflection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D761B6-A613-533E-1A75-998CDDC564C0}"/>
              </a:ext>
            </a:extLst>
          </p:cNvPr>
          <p:cNvSpPr txBox="1"/>
          <p:nvPr/>
        </p:nvSpPr>
        <p:spPr>
          <a:xfrm>
            <a:off x="0" y="116632"/>
            <a:ext cx="72362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Session </a:t>
            </a: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5.5: </a:t>
            </a: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Monitoring and Evaluation (M&amp;E) of Practicum. </a:t>
            </a:r>
          </a:p>
        </p:txBody>
      </p:sp>
      <p:pic>
        <p:nvPicPr>
          <p:cNvPr id="1028" name="Picture 4" descr="Project Sustainability | Springfield 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956911"/>
            <a:ext cx="1547664" cy="5766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613665"/>
              </p:ext>
            </p:extLst>
          </p:nvPr>
        </p:nvGraphicFramePr>
        <p:xfrm>
          <a:off x="251517" y="1533557"/>
          <a:ext cx="8640962" cy="5009704"/>
        </p:xfrm>
        <a:graphic>
          <a:graphicData uri="http://schemas.openxmlformats.org/drawingml/2006/table">
            <a:tbl>
              <a:tblPr/>
              <a:tblGrid>
                <a:gridCol w="4320481">
                  <a:extLst>
                    <a:ext uri="{9D8B030D-6E8A-4147-A177-3AD203B41FA5}">
                      <a16:colId xmlns:a16="http://schemas.microsoft.com/office/drawing/2014/main" val="2501640957"/>
                    </a:ext>
                  </a:extLst>
                </a:gridCol>
                <a:gridCol w="4320481">
                  <a:extLst>
                    <a:ext uri="{9D8B030D-6E8A-4147-A177-3AD203B41FA5}">
                      <a16:colId xmlns:a16="http://schemas.microsoft.com/office/drawing/2014/main" val="3892358396"/>
                    </a:ext>
                  </a:extLst>
                </a:gridCol>
              </a:tblGrid>
              <a:tr h="595707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Sustainability brainstorming (Small groups) - discuss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minutes)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 present </a:t>
                      </a:r>
                      <a:r>
                        <a:rPr lang="en-US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(2minutes)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33" marR="8637" marT="863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616392"/>
                  </a:ext>
                </a:extLst>
              </a:tr>
              <a:tr h="53705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How will this project continue after the practicum?"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467" marR="8637" marT="8637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3" marR="8637" marT="863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69047"/>
                  </a:ext>
                </a:extLst>
              </a:tr>
              <a:tr h="63236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Share low-cost resource ideas</a:t>
                      </a:r>
                    </a:p>
                  </a:txBody>
                  <a:tcPr marL="155467" marR="8637" marT="8637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3" marR="8637" marT="863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403952"/>
                  </a:ext>
                </a:extLst>
              </a:tr>
              <a:tr h="43990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 Identify one leadership engagement strategy</a:t>
                      </a:r>
                    </a:p>
                  </a:txBody>
                  <a:tcPr marL="155467" marR="8637" marT="8637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3" marR="8637" marT="863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47661"/>
                  </a:ext>
                </a:extLst>
              </a:tr>
              <a:tr h="449072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Final reflection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Individually share - </a:t>
                      </a:r>
                      <a:r>
                        <a:rPr lang="en-US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 minutes)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 present </a:t>
                      </a:r>
                      <a:r>
                        <a:rPr lang="en-US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(3minutes)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33" marR="8637" marT="863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033581"/>
                  </a:ext>
                </a:extLst>
              </a:tr>
              <a:tr h="235560">
                <a:tc rowSpan="3"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One hard skill to apply</a:t>
                      </a:r>
                    </a:p>
                  </a:txBody>
                  <a:tcPr marL="155467" marR="8637" marT="8637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3" marR="8637" marT="8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2205676"/>
                  </a:ext>
                </a:extLst>
              </a:tr>
              <a:tr h="23556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3" marR="8637" marT="8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6057304"/>
                  </a:ext>
                </a:extLst>
              </a:tr>
              <a:tr h="23556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3" marR="8637" marT="8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1080104"/>
                  </a:ext>
                </a:extLst>
              </a:tr>
              <a:tr h="235560">
                <a:tc rowSpan="3">
                  <a:txBody>
                    <a:bodyPr/>
                    <a:lstStyle/>
                    <a:p>
                      <a:pPr algn="l" rtl="0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One challenge/lesson anticipated </a:t>
                      </a:r>
                    </a:p>
                  </a:txBody>
                  <a:tcPr marL="155467" marR="8637" marT="8637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3" marR="8637" marT="863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502025"/>
                  </a:ext>
                </a:extLst>
              </a:tr>
              <a:tr h="23556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3" marR="8637" marT="863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457647"/>
                  </a:ext>
                </a:extLst>
              </a:tr>
              <a:tr h="23556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3" marR="8637" marT="863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989797"/>
                  </a:ext>
                </a:extLst>
              </a:tr>
              <a:tr h="235560">
                <a:tc rowSpan="4"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c. How to engage leadership</a:t>
                      </a:r>
                    </a:p>
                  </a:txBody>
                  <a:tcPr marL="77733" marR="8637" marT="86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3" marR="8637" marT="863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026716"/>
                  </a:ext>
                </a:extLst>
              </a:tr>
              <a:tr h="23556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3" marR="8637" marT="863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3135978"/>
                  </a:ext>
                </a:extLst>
              </a:tr>
              <a:tr h="23556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3" marR="8637" marT="863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8031112"/>
                  </a:ext>
                </a:extLst>
              </a:tr>
              <a:tr h="23556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3" marR="8637" marT="863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7209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79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247182-6188-133C-D813-24965CC75AD2}"/>
              </a:ext>
            </a:extLst>
          </p:cNvPr>
          <p:cNvSpPr txBox="1"/>
          <p:nvPr/>
        </p:nvSpPr>
        <p:spPr>
          <a:xfrm>
            <a:off x="2699792" y="188640"/>
            <a:ext cx="46085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Our Promise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11914" y="5106949"/>
            <a:ext cx="345638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Healthy living for </a:t>
            </a:r>
            <a:r>
              <a:rPr lang="en-US" sz="2800" b="1" dirty="0" smtClean="0"/>
              <a:t>all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015880"/>
            <a:ext cx="777686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sz="2000" dirty="0"/>
              <a:t>Let us celebrate the completion of the </a:t>
            </a:r>
            <a:r>
              <a:rPr lang="en-ZA" sz="2000" b="1" dirty="0"/>
              <a:t>our 5 day journey to learn and share our health service delivery experiences and realities </a:t>
            </a:r>
            <a:endParaRPr lang="en-US" sz="2000" dirty="0"/>
          </a:p>
        </p:txBody>
      </p:sp>
      <p:pic>
        <p:nvPicPr>
          <p:cNvPr id="2050" name="Picture 2" descr="260 Best Congratulations Messages For Students Achieve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27786"/>
            <a:ext cx="3608020" cy="298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nagement by Celebration: Getting Great Results the Fun Way - DIXON  CONSUL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" y="1844824"/>
            <a:ext cx="5338896" cy="3600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5271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1062D5-8C35-BDC9-5043-9EBE93DCF4BE}"/>
              </a:ext>
            </a:extLst>
          </p:cNvPr>
          <p:cNvSpPr txBox="1"/>
          <p:nvPr/>
        </p:nvSpPr>
        <p:spPr>
          <a:xfrm>
            <a:off x="2483768" y="2924944"/>
            <a:ext cx="457771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ZA" sz="2800" b="1" dirty="0"/>
              <a:t>THE END </a:t>
            </a:r>
          </a:p>
        </p:txBody>
      </p:sp>
    </p:spTree>
    <p:extLst>
      <p:ext uri="{BB962C8B-B14F-4D97-AF65-F5344CB8AC3E}">
        <p14:creationId xmlns:p14="http://schemas.microsoft.com/office/powerpoint/2010/main" val="366422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53480EAB-E1B2-12A9-2697-7C438A773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401760"/>
            <a:ext cx="3213814" cy="20537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49D67-046F-B2E1-F46D-B817190E6157}"/>
              </a:ext>
            </a:extLst>
          </p:cNvPr>
          <p:cNvSpPr txBox="1">
            <a:spLocks/>
          </p:cNvSpPr>
          <p:nvPr/>
        </p:nvSpPr>
        <p:spPr>
          <a:xfrm>
            <a:off x="4308213" y="2401759"/>
            <a:ext cx="4248472" cy="2053776"/>
          </a:xfrm>
          <a:prstGeom prst="rect">
            <a:avLst/>
          </a:prstGeom>
          <a:solidFill>
            <a:srgbClr val="E8E3CE">
              <a:lumMod val="90000"/>
            </a:srgbClr>
          </a:solidFill>
          <a:ln>
            <a:solidFill>
              <a:srgbClr val="E8E3CE">
                <a:lumMod val="10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base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9BA8B7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ptos "/>
                <a:ea typeface="+mn-ea"/>
                <a:cs typeface="+mn-cs"/>
              </a:rPr>
              <a:t>Session </a:t>
            </a: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ptos "/>
                <a:ea typeface="+mn-ea"/>
                <a:cs typeface="+mn-cs"/>
              </a:rPr>
              <a:t>5.1:Overview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ptos 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ZA" sz="2400" b="1" dirty="0"/>
              <a:t>Overview and </a:t>
            </a:r>
            <a:r>
              <a:rPr lang="en-ZA" sz="2400" b="1" dirty="0">
                <a:ea typeface="Times New Roman" panose="02020603050405020304" pitchFamily="18" charset="0"/>
                <a:cs typeface="Calibri" panose="020F0502020204030204" pitchFamily="34" charset="0"/>
              </a:rPr>
              <a:t>Guidance on Mini-Project Objectives, Content, and Preparation </a:t>
            </a:r>
          </a:p>
        </p:txBody>
      </p:sp>
    </p:spTree>
    <p:extLst>
      <p:ext uri="{BB962C8B-B14F-4D97-AF65-F5344CB8AC3E}">
        <p14:creationId xmlns:p14="http://schemas.microsoft.com/office/powerpoint/2010/main" val="101498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A289C-8F78-C567-3BF1-9BA919BD6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494114-112B-BC8B-70EF-1006C00C63C0}"/>
              </a:ext>
            </a:extLst>
          </p:cNvPr>
          <p:cNvSpPr txBox="1"/>
          <p:nvPr/>
        </p:nvSpPr>
        <p:spPr>
          <a:xfrm>
            <a:off x="323528" y="188640"/>
            <a:ext cx="65527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400" b="1" dirty="0">
                <a:solidFill>
                  <a:schemeClr val="bg1"/>
                </a:solidFill>
              </a:rPr>
              <a:t>Session </a:t>
            </a:r>
            <a:r>
              <a:rPr lang="en-ZA" sz="2400" b="1" dirty="0" smtClean="0">
                <a:solidFill>
                  <a:schemeClr val="bg1"/>
                </a:solidFill>
              </a:rPr>
              <a:t>5.1: </a:t>
            </a:r>
            <a:r>
              <a:rPr lang="en-ZA" sz="2400" b="1" dirty="0">
                <a:solidFill>
                  <a:schemeClr val="bg1"/>
                </a:solidFill>
              </a:rPr>
              <a:t>Overview and </a:t>
            </a:r>
            <a:r>
              <a:rPr lang="en-ZA" sz="2400" b="1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Guidance on Mini-Project Objectives, Content, and Preparation </a:t>
            </a:r>
          </a:p>
        </p:txBody>
      </p:sp>
      <p:pic>
        <p:nvPicPr>
          <p:cNvPr id="1026" name="Picture 2" descr="How to Write an Educational Objective: 10 Steps (with Pictur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2324579" cy="1985737"/>
          </a:xfrm>
          <a:prstGeom prst="rect">
            <a:avLst/>
          </a:prstGeom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3599892" y="1154939"/>
            <a:ext cx="4824536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ZA" sz="2000" b="1" dirty="0" smtClean="0"/>
              <a:t>Objectives </a:t>
            </a:r>
            <a:r>
              <a:rPr lang="en-ZA" sz="2000" b="1" dirty="0"/>
              <a:t>of the practicum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339752" y="1690351"/>
            <a:ext cx="6804248" cy="43309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fontAlgn="base"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To develop and present a mini-project proposal that addresses a QI performance challenge, detailing objectives, activities, methods, timelines, roles, and measurable outcomes 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To collect, organize, and analyze data to establish a baseline and track improvement throughout the mini-project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To plan and implement activities that are feasible within the PHC setting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To monitor and evaluate the mini-project using M&amp;E frameworks, indicators, and reporting tools to assess progress and impact.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To </a:t>
            </a:r>
            <a:r>
              <a:rPr lang="en-ZA">
                <a:solidFill>
                  <a:schemeClr val="tx1"/>
                </a:solidFill>
                <a:latin typeface="Candara"/>
              </a:rPr>
              <a:t>design, develop, and present a </a:t>
            </a:r>
            <a:r>
              <a:rPr lang="en-ZA" b="1">
                <a:solidFill>
                  <a:schemeClr val="tx1"/>
                </a:solidFill>
                <a:latin typeface="Candara"/>
              </a:rPr>
              <a:t>mini-project</a:t>
            </a:r>
            <a:r>
              <a:rPr lang="en-ZA">
                <a:solidFill>
                  <a:schemeClr val="tx1"/>
                </a:solidFill>
                <a:latin typeface="Candara"/>
              </a:rPr>
              <a:t> aimed at improving healthcare performance in identified areas of need.</a:t>
            </a:r>
            <a:endParaRPr lang="en-US">
              <a:solidFill>
                <a:schemeClr val="tx1"/>
              </a:solidFill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To identify lessons learned and strategies for scaling up successful interventions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5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3812" y="1331440"/>
            <a:ext cx="4802861" cy="59928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-15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Rationale </a:t>
            </a:r>
            <a:r>
              <a:rPr kumimoji="0" lang="en-ZA" sz="2400" b="1" i="0" u="none" strike="noStrike" kern="1200" cap="none" spc="-15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practicum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-3713834" y="3284984"/>
            <a:ext cx="5956412" cy="30650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5195" y="3477890"/>
            <a:ext cx="3240360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endParaRPr lang="en-ZA" dirty="0">
              <a:solidFill>
                <a:sysClr val="windowText" lastClr="000000">
                  <a:lumMod val="75000"/>
                  <a:lumOff val="25000"/>
                </a:sysClr>
              </a:solidFill>
              <a:latin typeface="Candara"/>
            </a:endParaRPr>
          </a:p>
          <a:p>
            <a:endParaRPr lang="en-ZA" dirty="0"/>
          </a:p>
        </p:txBody>
      </p:sp>
      <p:pic>
        <p:nvPicPr>
          <p:cNvPr id="2050" name="Picture 2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0059">
            <a:off x="5373641" y="1656680"/>
            <a:ext cx="366712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494114-112B-BC8B-70EF-1006C00C63C0}"/>
              </a:ext>
            </a:extLst>
          </p:cNvPr>
          <p:cNvSpPr txBox="1"/>
          <p:nvPr/>
        </p:nvSpPr>
        <p:spPr>
          <a:xfrm>
            <a:off x="323528" y="188640"/>
            <a:ext cx="65527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400" b="1" dirty="0">
                <a:solidFill>
                  <a:schemeClr val="bg1"/>
                </a:solidFill>
              </a:rPr>
              <a:t>Session </a:t>
            </a:r>
            <a:r>
              <a:rPr lang="en-ZA" sz="2400" b="1" dirty="0" smtClean="0">
                <a:solidFill>
                  <a:schemeClr val="bg1"/>
                </a:solidFill>
              </a:rPr>
              <a:t>5.1: </a:t>
            </a:r>
            <a:r>
              <a:rPr lang="en-ZA" sz="2400" b="1" dirty="0">
                <a:solidFill>
                  <a:schemeClr val="bg1"/>
                </a:solidFill>
              </a:rPr>
              <a:t>Overview and </a:t>
            </a:r>
            <a:r>
              <a:rPr lang="en-ZA" sz="2400" b="1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Guidance on Mini-Project Objectives, Content, and Preparation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5829" y="2254419"/>
            <a:ext cx="5184576" cy="33891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12" y="2407820"/>
            <a:ext cx="4802861" cy="3181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0" indent="-266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ZA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ndara"/>
              </a:rPr>
              <a:t>Primary Health Care (PHC) facilities operate in </a:t>
            </a:r>
          </a:p>
          <a:p>
            <a:pPr marL="1000125" lvl="2" indent="-276225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/>
            </a:pPr>
            <a:r>
              <a:rPr lang="en-ZA" sz="16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ndara"/>
              </a:rPr>
              <a:t>fast-paced and resource-constrained environments</a:t>
            </a:r>
          </a:p>
          <a:p>
            <a:pPr marL="266700" lvl="0" indent="-266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ZA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ndara"/>
              </a:rPr>
              <a:t>Service delivery challenges in PHC  such as </a:t>
            </a:r>
          </a:p>
          <a:p>
            <a:pPr marL="1000125" lvl="2" indent="-276225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/>
            </a:pPr>
            <a:r>
              <a:rPr lang="en-ZA" sz="16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ndara"/>
              </a:rPr>
              <a:t>long waiting times, </a:t>
            </a:r>
          </a:p>
          <a:p>
            <a:pPr marL="1000125" lvl="2" indent="-276225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/>
            </a:pPr>
            <a:r>
              <a:rPr lang="en-ZA" sz="16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ndara"/>
              </a:rPr>
              <a:t>inconsistent documentation, </a:t>
            </a:r>
          </a:p>
          <a:p>
            <a:pPr marL="1000125" lvl="2" indent="-276225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/>
            </a:pPr>
            <a:r>
              <a:rPr lang="en-ZA" sz="16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ndara"/>
              </a:rPr>
              <a:t>stock-outs, </a:t>
            </a:r>
          </a:p>
          <a:p>
            <a:pPr marL="1000125" lvl="2" indent="-276225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/>
            </a:pPr>
            <a:r>
              <a:rPr lang="en-ZA" sz="16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ndara"/>
              </a:rPr>
              <a:t>poor data quality, and </a:t>
            </a:r>
          </a:p>
          <a:p>
            <a:pPr marL="1000125" lvl="2" indent="-276225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/>
            </a:pPr>
            <a:r>
              <a:rPr lang="en-ZA" sz="16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ndara"/>
              </a:rPr>
              <a:t>gaps in patient follow-up, </a:t>
            </a:r>
          </a:p>
          <a:p>
            <a:endParaRPr lang="en-ZA" dirty="0"/>
          </a:p>
        </p:txBody>
      </p:sp>
      <p:sp>
        <p:nvSpPr>
          <p:cNvPr id="12" name="Right Arrow 11"/>
          <p:cNvSpPr/>
          <p:nvPr/>
        </p:nvSpPr>
        <p:spPr>
          <a:xfrm>
            <a:off x="5270405" y="3462931"/>
            <a:ext cx="3190027" cy="957284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lvl="1">
              <a:lnSpc>
                <a:spcPct val="90000"/>
              </a:lnSpc>
              <a:spcBef>
                <a:spcPts val="500"/>
              </a:spcBef>
              <a:defRPr/>
            </a:pPr>
            <a:r>
              <a:rPr lang="en-ZA" sz="16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ndara"/>
              </a:rPr>
              <a:t>directly affect health outcomes</a:t>
            </a:r>
            <a:endParaRPr lang="en-ZA" sz="14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50421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1520" y="1124745"/>
            <a:ext cx="5040560" cy="5040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-15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Rationale </a:t>
            </a:r>
            <a:r>
              <a:rPr kumimoji="0" lang="en-ZA" sz="2400" b="1" i="0" u="none" strike="noStrike" kern="1200" cap="none" spc="-15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practicum</a:t>
            </a:r>
          </a:p>
        </p:txBody>
      </p:sp>
      <p:pic>
        <p:nvPicPr>
          <p:cNvPr id="6" name="Picture 2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1445">
            <a:off x="6403351" y="3005996"/>
            <a:ext cx="2684258" cy="75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494114-112B-BC8B-70EF-1006C00C63C0}"/>
              </a:ext>
            </a:extLst>
          </p:cNvPr>
          <p:cNvSpPr txBox="1"/>
          <p:nvPr/>
        </p:nvSpPr>
        <p:spPr>
          <a:xfrm>
            <a:off x="395536" y="56388"/>
            <a:ext cx="65527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400" b="1" dirty="0">
                <a:solidFill>
                  <a:schemeClr val="bg1"/>
                </a:solidFill>
              </a:rPr>
              <a:t>Session </a:t>
            </a:r>
            <a:r>
              <a:rPr lang="en-ZA" sz="2400" b="1" dirty="0" smtClean="0">
                <a:solidFill>
                  <a:schemeClr val="bg1"/>
                </a:solidFill>
              </a:rPr>
              <a:t>5.1: </a:t>
            </a:r>
            <a:r>
              <a:rPr lang="en-ZA" sz="2400" b="1" dirty="0">
                <a:solidFill>
                  <a:schemeClr val="bg1"/>
                </a:solidFill>
              </a:rPr>
              <a:t>Overview and </a:t>
            </a:r>
            <a:r>
              <a:rPr lang="en-ZA" sz="2400" b="1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Guidance on Mini-Project Objectives, Content, and Preparation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51520" y="1772816"/>
            <a:ext cx="6137204" cy="37444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lvl="0" indent="-266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ZA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ndara"/>
              </a:rPr>
              <a:t>It provides </a:t>
            </a:r>
            <a:r>
              <a:rPr lang="en-ZA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ndara"/>
              </a:rPr>
              <a:t>participants with an opportunity to </a:t>
            </a:r>
            <a:r>
              <a:rPr lang="en-ZA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ndara"/>
              </a:rPr>
              <a:t>apply </a:t>
            </a:r>
            <a:r>
              <a:rPr lang="en-ZA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ndara"/>
              </a:rPr>
              <a:t>the </a:t>
            </a:r>
            <a:r>
              <a:rPr lang="en-ZA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ndara"/>
              </a:rPr>
              <a:t>concepts</a:t>
            </a:r>
            <a:r>
              <a:rPr lang="en-ZA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ndara"/>
              </a:rPr>
              <a:t>, </a:t>
            </a:r>
            <a:r>
              <a:rPr lang="en-ZA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ndara"/>
              </a:rPr>
              <a:t>tools</a:t>
            </a:r>
            <a:r>
              <a:rPr lang="en-ZA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ndara"/>
              </a:rPr>
              <a:t>, and </a:t>
            </a:r>
            <a:r>
              <a:rPr lang="en-ZA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ndara"/>
              </a:rPr>
              <a:t>methods learned </a:t>
            </a:r>
            <a:r>
              <a:rPr lang="en-ZA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ndara"/>
              </a:rPr>
              <a:t>during the four-day Quality Improvement and Data Communication training. </a:t>
            </a:r>
          </a:p>
          <a:p>
            <a:pPr marL="266700" lvl="0" indent="-266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ZA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ndara"/>
              </a:rPr>
              <a:t>Participants move from learning tools to </a:t>
            </a:r>
            <a:r>
              <a:rPr lang="en-ZA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ndara"/>
              </a:rPr>
              <a:t>applying them in a full-cycle mini-project</a:t>
            </a:r>
            <a:r>
              <a:rPr lang="en-ZA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ndara"/>
              </a:rPr>
              <a:t>, simulating a real-world, high-stakes improvement initiative.</a:t>
            </a:r>
          </a:p>
          <a:p>
            <a:pPr marL="266700" lvl="0" indent="-266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ZA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ndara"/>
              </a:rPr>
              <a:t>Participants will design, develop, and present a </a:t>
            </a:r>
            <a:r>
              <a:rPr lang="en-ZA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ndara"/>
              </a:rPr>
              <a:t>mini-project</a:t>
            </a:r>
            <a:r>
              <a:rPr lang="en-ZA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ndara"/>
              </a:rPr>
              <a:t> aimed at improving healthcare performance in identified areas of need.</a:t>
            </a:r>
          </a:p>
          <a:p>
            <a:pPr marL="266700" lvl="0" indent="-266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ZA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ndara"/>
              </a:rPr>
              <a:t>Developing </a:t>
            </a:r>
            <a:r>
              <a:rPr lang="en-ZA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ndara"/>
              </a:rPr>
              <a:t>mini-projects</a:t>
            </a:r>
            <a:r>
              <a:rPr lang="en-ZA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ndara"/>
              </a:rPr>
              <a:t> offers a practical, structured approach to address these challenges and strengthen overall performance.</a:t>
            </a:r>
          </a:p>
        </p:txBody>
      </p:sp>
    </p:spTree>
    <p:extLst>
      <p:ext uri="{BB962C8B-B14F-4D97-AF65-F5344CB8AC3E}">
        <p14:creationId xmlns:p14="http://schemas.microsoft.com/office/powerpoint/2010/main" val="314161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6348668879B4489FDB055FDC0191F3" ma:contentTypeVersion="16" ma:contentTypeDescription="Create a new document." ma:contentTypeScope="" ma:versionID="dda2bf8f93f0af2727db18234e1913ea">
  <xsd:schema xmlns:xsd="http://www.w3.org/2001/XMLSchema" xmlns:xs="http://www.w3.org/2001/XMLSchema" xmlns:p="http://schemas.microsoft.com/office/2006/metadata/properties" xmlns:ns3="0d399cab-e949-49f9-ada8-7ab9ee4a92d1" xmlns:ns4="07fd9fa2-fab0-46df-8385-9b9d7fa84be7" targetNamespace="http://schemas.microsoft.com/office/2006/metadata/properties" ma:root="true" ma:fieldsID="bc11c75a05518320e003aedc2fc50d22" ns3:_="" ns4:_="">
    <xsd:import namespace="0d399cab-e949-49f9-ada8-7ab9ee4a92d1"/>
    <xsd:import namespace="07fd9fa2-fab0-46df-8385-9b9d7fa84be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AutoTags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399cab-e949-49f9-ada8-7ab9ee4a92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fd9fa2-fab0-46df-8385-9b9d7fa84be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d399cab-e949-49f9-ada8-7ab9ee4a92d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CF5405-BEE9-47A2-834B-1CDA1C53D5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399cab-e949-49f9-ada8-7ab9ee4a92d1"/>
    <ds:schemaRef ds:uri="07fd9fa2-fab0-46df-8385-9b9d7fa84b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8279BB-D594-4639-8A85-91B0F09907F8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elements/1.1/"/>
    <ds:schemaRef ds:uri="07fd9fa2-fab0-46df-8385-9b9d7fa84be7"/>
    <ds:schemaRef ds:uri="0d399cab-e949-49f9-ada8-7ab9ee4a92d1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CB853A8-FA2E-4CF0-BF0F-7E96E8D35F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11104</TotalTime>
  <Words>4430</Words>
  <Application>Microsoft Office PowerPoint</Application>
  <PresentationFormat>On-screen Show (4:3)</PresentationFormat>
  <Paragraphs>1156</Paragraphs>
  <Slides>58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58</vt:i4>
      </vt:variant>
    </vt:vector>
  </HeadingPairs>
  <TitlesOfParts>
    <vt:vector size="72" baseType="lpstr">
      <vt:lpstr>Aptos</vt:lpstr>
      <vt:lpstr>Aptos </vt:lpstr>
      <vt:lpstr>Arial</vt:lpstr>
      <vt:lpstr>Calibri</vt:lpstr>
      <vt:lpstr>Candara</vt:lpstr>
      <vt:lpstr>Corbel</vt:lpstr>
      <vt:lpstr>Symbol</vt:lpstr>
      <vt:lpstr>Times New Roman</vt:lpstr>
      <vt:lpstr>Wingdings</vt:lpstr>
      <vt:lpstr>Custom Design</vt:lpstr>
      <vt:lpstr>4_Custom Design</vt:lpstr>
      <vt:lpstr>2_Custom Design</vt:lpstr>
      <vt:lpstr>1_Custom Design</vt:lpstr>
      <vt:lpstr>1_Office Theme</vt:lpstr>
      <vt:lpstr>1 </vt:lpstr>
      <vt:lpstr>PowerPoint Presentation</vt:lpstr>
      <vt:lpstr>Hard skills quiz</vt:lpstr>
      <vt:lpstr>Course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Schmim</dc:creator>
  <cp:lastModifiedBy>Selaelo Mabela</cp:lastModifiedBy>
  <cp:revision>658</cp:revision>
  <dcterms:created xsi:type="dcterms:W3CDTF">2013-10-17T06:13:57Z</dcterms:created>
  <dcterms:modified xsi:type="dcterms:W3CDTF">2026-04-07T12:59:06Z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0x0101004A6348668879B4489FDB055FDC0191F3</vt:lpwstr>
  </property>
</Properties>
</file>